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84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339933"/>
    <a:srgbClr val="DCE6F2"/>
    <a:srgbClr val="4F81BD"/>
    <a:srgbClr val="FF9933"/>
    <a:srgbClr val="FF6600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0" autoAdjust="0"/>
    <p:restoredTop sz="94660"/>
  </p:normalViewPr>
  <p:slideViewPr>
    <p:cSldViewPr showGuides="1">
      <p:cViewPr varScale="1">
        <p:scale>
          <a:sx n="55" d="100"/>
          <a:sy n="55" d="100"/>
        </p:scale>
        <p:origin x="1339" y="38"/>
      </p:cViewPr>
      <p:guideLst>
        <p:guide orient="horz" pos="2984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SARM</c:v>
                </c:pt>
              </c:strCache>
            </c:strRef>
          </c:tx>
          <c:spPr>
            <a:ln w="38100">
              <a:solidFill>
                <a:srgbClr val="FF6600"/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c:spPr>
          <c:marker>
            <c:spPr>
              <a:solidFill>
                <a:srgbClr val="FF6600"/>
              </a:solidFill>
              <a:ln w="38100">
                <a:solidFill>
                  <a:srgbClr val="FF6600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effectLst/>
                  </a:defRPr>
                </a:pPr>
                <a:endParaRPr lang="fr-FR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Feuil1!$A$2:$A$6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Feuil1!$B$2:$B$6</c:f>
              <c:numCache>
                <c:formatCode>General</c:formatCode>
                <c:ptCount val="5"/>
                <c:pt idx="0">
                  <c:v>0.26</c:v>
                </c:pt>
                <c:pt idx="1">
                  <c:v>0.24</c:v>
                </c:pt>
                <c:pt idx="2">
                  <c:v>0.22</c:v>
                </c:pt>
                <c:pt idx="3">
                  <c:v>0.22</c:v>
                </c:pt>
                <c:pt idx="4">
                  <c:v>0.22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EBLSE</c:v>
                </c:pt>
              </c:strCache>
            </c:strRef>
          </c:tx>
          <c:spPr>
            <a:ln w="38100">
              <a:solidFill>
                <a:srgbClr val="006600"/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c:spPr>
          <c:marker>
            <c:spPr>
              <a:solidFill>
                <a:srgbClr val="006600"/>
              </a:solidFill>
              <a:ln w="38100">
                <a:solidFill>
                  <a:srgbClr val="006600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marker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effectLst/>
                  </a:defRPr>
                </a:pPr>
                <a:endParaRPr lang="fr-FR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Feuil1!$A$2:$A$6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Feuil1!$C$2:$C$6</c:f>
              <c:numCache>
                <c:formatCode>General</c:formatCode>
                <c:ptCount val="5"/>
                <c:pt idx="0">
                  <c:v>0.6</c:v>
                </c:pt>
                <c:pt idx="1">
                  <c:v>0.62</c:v>
                </c:pt>
                <c:pt idx="2">
                  <c:v>0.7</c:v>
                </c:pt>
                <c:pt idx="3">
                  <c:v>0.69</c:v>
                </c:pt>
                <c:pt idx="4">
                  <c:v>0.74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0737304"/>
        <c:axId val="239997152"/>
      </c:lineChart>
      <c:catAx>
        <c:axId val="270737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fr-FR"/>
          </a:p>
        </c:txPr>
        <c:crossAx val="239997152"/>
        <c:crosses val="autoZero"/>
        <c:auto val="1"/>
        <c:lblAlgn val="ctr"/>
        <c:lblOffset val="100"/>
        <c:noMultiLvlLbl val="0"/>
      </c:catAx>
      <c:valAx>
        <c:axId val="2399971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fr-FR"/>
          </a:p>
        </c:txPr>
        <c:crossAx val="2707373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/>
      </a:pPr>
      <a:endParaRPr lang="fr-F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3230-240A-42D5-A5A8-DE5E903DDAC5}" type="datetimeFigureOut">
              <a:rPr lang="fr-FR" smtClean="0"/>
              <a:t>05/07/2018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7B183-0EF4-412A-92FB-6F7C78DFFE5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423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3230-240A-42D5-A5A8-DE5E903DDAC5}" type="datetimeFigureOut">
              <a:rPr lang="fr-FR" smtClean="0"/>
              <a:t>05/07/2018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7B183-0EF4-412A-92FB-6F7C78DFFE5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73357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3230-240A-42D5-A5A8-DE5E903DDAC5}" type="datetimeFigureOut">
              <a:rPr lang="fr-FR" smtClean="0"/>
              <a:t>05/07/2018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7B183-0EF4-412A-92FB-6F7C78DFFE5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084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3230-240A-42D5-A5A8-DE5E903DDAC5}" type="datetimeFigureOut">
              <a:rPr lang="fr-FR" smtClean="0"/>
              <a:t>05/07/2018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7B183-0EF4-412A-92FB-6F7C78DFFE5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5355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3230-240A-42D5-A5A8-DE5E903DDAC5}" type="datetimeFigureOut">
              <a:rPr lang="fr-FR" smtClean="0"/>
              <a:t>05/07/2018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7B183-0EF4-412A-92FB-6F7C78DFFE5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83368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3230-240A-42D5-A5A8-DE5E903DDAC5}" type="datetimeFigureOut">
              <a:rPr lang="fr-FR" smtClean="0"/>
              <a:t>05/07/2018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7B183-0EF4-412A-92FB-6F7C78DFFE5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0877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3230-240A-42D5-A5A8-DE5E903DDAC5}" type="datetimeFigureOut">
              <a:rPr lang="fr-FR" smtClean="0"/>
              <a:t>05/07/2018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7B183-0EF4-412A-92FB-6F7C78DFFE5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22728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3230-240A-42D5-A5A8-DE5E903DDAC5}" type="datetimeFigureOut">
              <a:rPr lang="fr-FR" smtClean="0"/>
              <a:t>05/07/2018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7B183-0EF4-412A-92FB-6F7C78DFFE5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97759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3230-240A-42D5-A5A8-DE5E903DDAC5}" type="datetimeFigureOut">
              <a:rPr lang="fr-FR" smtClean="0"/>
              <a:t>05/07/2018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7B183-0EF4-412A-92FB-6F7C78DFFE5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0748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3230-240A-42D5-A5A8-DE5E903DDAC5}" type="datetimeFigureOut">
              <a:rPr lang="fr-FR" smtClean="0"/>
              <a:t>05/07/2018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7B183-0EF4-412A-92FB-6F7C78DFFE5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83665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3230-240A-42D5-A5A8-DE5E903DDAC5}" type="datetimeFigureOut">
              <a:rPr lang="fr-FR" smtClean="0"/>
              <a:t>05/07/2018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7B183-0EF4-412A-92FB-6F7C78DFFE5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5130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B3230-240A-42D5-A5A8-DE5E903DDAC5}" type="datetimeFigureOut">
              <a:rPr lang="fr-FR" smtClean="0"/>
              <a:t>05/07/2018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7B183-0EF4-412A-92FB-6F7C78DFFE5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42092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-3774" y="8892989"/>
            <a:ext cx="6817150" cy="10130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412776" y="13023"/>
            <a:ext cx="530266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200" b="1" dirty="0" smtClean="0">
                <a:solidFill>
                  <a:srgbClr val="002060"/>
                </a:solidFill>
                <a:ea typeface="Segoe UI Symbol" panose="020B0502040204020203" pitchFamily="34" charset="0"/>
                <a:cs typeface="BrowalliaUPC" panose="020B0604020202020204" pitchFamily="34" charset="-34"/>
              </a:rPr>
              <a:t>Bactéries multirésistantes aux antibiotiques</a:t>
            </a:r>
          </a:p>
          <a:p>
            <a:pPr algn="ctr"/>
            <a:r>
              <a:rPr lang="fr-FR" sz="2200" b="1" dirty="0" smtClean="0">
                <a:solidFill>
                  <a:srgbClr val="002060"/>
                </a:solidFill>
                <a:ea typeface="Segoe UI Symbol" panose="020B0502040204020203" pitchFamily="34" charset="0"/>
                <a:cs typeface="BrowalliaUPC" panose="020B0604020202020204" pitchFamily="34" charset="-34"/>
              </a:rPr>
              <a:t>dans le Sud-Est de la France</a:t>
            </a:r>
            <a:endParaRPr lang="fr-FR" sz="2200" b="1" dirty="0">
              <a:solidFill>
                <a:srgbClr val="002060"/>
              </a:solidFill>
              <a:ea typeface="Segoe UI Symbol" panose="020B0502040204020203" pitchFamily="34" charset="0"/>
              <a:cs typeface="BrowalliaUPC" panose="020B0604020202020204" pitchFamily="34" charset="-34"/>
            </a:endParaRPr>
          </a:p>
        </p:txBody>
      </p:sp>
      <p:pic>
        <p:nvPicPr>
          <p:cNvPr id="1026" name="Picture 2" descr="C:\Users\saveyan.CHU-LYON\Desktop\Logo_CPIAS\PNG\cpias-quadri-transpare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2008" y="-40833"/>
            <a:ext cx="1268760" cy="889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-3774" y="1034565"/>
            <a:ext cx="6817152" cy="53405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bg1"/>
                </a:solidFill>
                <a:ea typeface="Segoe UI Symbol" panose="020B0502040204020203" pitchFamily="34" charset="0"/>
                <a:cs typeface="BrowalliaUPC" panose="020B0604020202020204" pitchFamily="34" charset="-34"/>
              </a:rPr>
              <a:t>Avril-Juin </a:t>
            </a:r>
            <a:r>
              <a:rPr lang="fr-FR" sz="1600" b="1" dirty="0">
                <a:solidFill>
                  <a:schemeClr val="bg1"/>
                </a:solidFill>
                <a:ea typeface="Segoe UI Symbol" panose="020B0502040204020203" pitchFamily="34" charset="0"/>
                <a:cs typeface="BrowalliaUPC" panose="020B0604020202020204" pitchFamily="34" charset="-34"/>
              </a:rPr>
              <a:t>2017 </a:t>
            </a:r>
            <a:r>
              <a:rPr lang="fr-FR" sz="1600" b="1" dirty="0" smtClean="0">
                <a:solidFill>
                  <a:schemeClr val="bg1"/>
                </a:solidFill>
                <a:ea typeface="Segoe UI Symbol" panose="020B0502040204020203" pitchFamily="34" charset="0"/>
                <a:cs typeface="BrowalliaUPC" panose="020B0604020202020204" pitchFamily="34" charset="-34"/>
              </a:rPr>
              <a:t>		             </a:t>
            </a:r>
            <a:r>
              <a:rPr lang="fr-FR" sz="1400" b="1" dirty="0" smtClean="0">
                <a:solidFill>
                  <a:schemeClr val="bg1"/>
                </a:solidFill>
                <a:ea typeface="Segoe UI Symbol" panose="020B0502040204020203" pitchFamily="34" charset="0"/>
                <a:cs typeface="BrowalliaUPC" panose="020B0604020202020204" pitchFamily="34" charset="-34"/>
              </a:rPr>
              <a:t>431   établissements de santé participants </a:t>
            </a:r>
          </a:p>
          <a:p>
            <a:r>
              <a:rPr lang="fr-FR" sz="1400" b="1" dirty="0" smtClean="0">
                <a:solidFill>
                  <a:schemeClr val="bg1"/>
                </a:solidFill>
                <a:ea typeface="Segoe UI Symbol" panose="020B0502040204020203" pitchFamily="34" charset="0"/>
                <a:cs typeface="BrowalliaUPC" panose="020B0604020202020204" pitchFamily="34" charset="-34"/>
              </a:rPr>
              <a:t>       			</a:t>
            </a:r>
            <a:r>
              <a:rPr lang="fr-FR" sz="1400" b="1" dirty="0">
                <a:solidFill>
                  <a:schemeClr val="bg1"/>
                </a:solidFill>
                <a:ea typeface="Segoe UI Symbol" panose="020B0502040204020203" pitchFamily="34" charset="0"/>
                <a:cs typeface="BrowalliaUPC" panose="020B0604020202020204" pitchFamily="34" charset="-34"/>
              </a:rPr>
              <a:t> </a:t>
            </a:r>
            <a:r>
              <a:rPr lang="fr-FR" sz="1400" b="1" dirty="0" smtClean="0">
                <a:solidFill>
                  <a:schemeClr val="bg1"/>
                </a:solidFill>
                <a:ea typeface="Segoe UI Symbol" panose="020B0502040204020203" pitchFamily="34" charset="0"/>
                <a:cs typeface="BrowalliaUPC" panose="020B0604020202020204" pitchFamily="34" charset="-34"/>
              </a:rPr>
              <a:t>              soit   71,7 </a:t>
            </a:r>
            <a:r>
              <a:rPr lang="fr-FR" sz="1400" b="1" dirty="0">
                <a:solidFill>
                  <a:schemeClr val="bg1"/>
                </a:solidFill>
                <a:ea typeface="Segoe UI Symbol" panose="020B0502040204020203" pitchFamily="34" charset="0"/>
                <a:cs typeface="BrowalliaUPC" panose="020B0604020202020204" pitchFamily="34" charset="-34"/>
              </a:rPr>
              <a:t>% </a:t>
            </a:r>
            <a:r>
              <a:rPr lang="fr-FR" sz="1400" b="1" dirty="0" smtClean="0">
                <a:solidFill>
                  <a:schemeClr val="bg1"/>
                </a:solidFill>
                <a:ea typeface="Segoe UI Symbol" panose="020B0502040204020203" pitchFamily="34" charset="0"/>
                <a:cs typeface="BrowalliaUPC" panose="020B0604020202020204" pitchFamily="34" charset="-34"/>
              </a:rPr>
              <a:t> des </a:t>
            </a:r>
            <a:r>
              <a:rPr lang="fr-FR" sz="1400" b="1" dirty="0">
                <a:solidFill>
                  <a:schemeClr val="bg1"/>
                </a:solidFill>
                <a:ea typeface="Segoe UI Symbol" panose="020B0502040204020203" pitchFamily="34" charset="0"/>
                <a:cs typeface="BrowalliaUPC" panose="020B0604020202020204" pitchFamily="34" charset="-34"/>
              </a:rPr>
              <a:t>lits d’hospitalisation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8486" y="759582"/>
            <a:ext cx="696418" cy="754453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4220791" y="7865258"/>
            <a:ext cx="2954655" cy="40011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rgbClr val="FF6600"/>
                </a:solidFill>
              </a:rPr>
              <a:t>SARM</a:t>
            </a:r>
            <a:r>
              <a:rPr lang="fr-FR" dirty="0" smtClean="0">
                <a:solidFill>
                  <a:srgbClr val="FF6600"/>
                </a:solidFill>
              </a:rPr>
              <a:t>           </a:t>
            </a:r>
            <a:r>
              <a:rPr lang="fr-FR" b="1" dirty="0" smtClean="0">
                <a:solidFill>
                  <a:srgbClr val="FF6600"/>
                </a:solidFill>
              </a:rPr>
              <a:t>-15,4 %</a:t>
            </a:r>
            <a:r>
              <a:rPr lang="fr-FR" dirty="0" smtClean="0">
                <a:solidFill>
                  <a:srgbClr val="FF6600"/>
                </a:solidFill>
              </a:rPr>
              <a:t>	</a:t>
            </a:r>
            <a:endParaRPr lang="fr-FR" b="1" dirty="0">
              <a:solidFill>
                <a:srgbClr val="FF6600"/>
              </a:solidFill>
            </a:endParaRPr>
          </a:p>
        </p:txBody>
      </p:sp>
      <p:sp>
        <p:nvSpPr>
          <p:cNvPr id="11" name="Flèche vers le bas 10"/>
          <p:cNvSpPr/>
          <p:nvPr/>
        </p:nvSpPr>
        <p:spPr>
          <a:xfrm>
            <a:off x="5013176" y="7874550"/>
            <a:ext cx="288032" cy="390043"/>
          </a:xfrm>
          <a:prstGeom prst="downArrow">
            <a:avLst/>
          </a:prstGeom>
          <a:solidFill>
            <a:srgbClr val="FF660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Flèche vers le bas 12"/>
          <p:cNvSpPr/>
          <p:nvPr/>
        </p:nvSpPr>
        <p:spPr>
          <a:xfrm flipV="1">
            <a:off x="5013176" y="6746805"/>
            <a:ext cx="432000" cy="576000"/>
          </a:xfrm>
          <a:prstGeom prst="downArrow">
            <a:avLst/>
          </a:prstGeom>
          <a:solidFill>
            <a:srgbClr val="00660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006600"/>
              </a:solidFill>
            </a:endParaRPr>
          </a:p>
        </p:txBody>
      </p:sp>
      <p:sp>
        <p:nvSpPr>
          <p:cNvPr id="12" name="AutoShape 6" descr="Résultat de recherche d'images pour &quot;bactérie verte&quot;"/>
          <p:cNvSpPr>
            <a:spLocks noChangeAspect="1" noChangeArrowheads="1"/>
          </p:cNvSpPr>
          <p:nvPr/>
        </p:nvSpPr>
        <p:spPr bwMode="auto">
          <a:xfrm>
            <a:off x="155575" y="-156501"/>
            <a:ext cx="304800" cy="330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graphicFrame>
        <p:nvGraphicFramePr>
          <p:cNvPr id="15" name="Graphique 14"/>
          <p:cNvGraphicFramePr/>
          <p:nvPr>
            <p:extLst>
              <p:ext uri="{D42A27DB-BD31-4B8C-83A1-F6EECF244321}">
                <p14:modId xmlns:p14="http://schemas.microsoft.com/office/powerpoint/2010/main" val="4135638398"/>
              </p:ext>
            </p:extLst>
          </p:nvPr>
        </p:nvGraphicFramePr>
        <p:xfrm>
          <a:off x="116632" y="6609184"/>
          <a:ext cx="4078372" cy="2228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Rectangle 15"/>
          <p:cNvSpPr/>
          <p:nvPr/>
        </p:nvSpPr>
        <p:spPr>
          <a:xfrm>
            <a:off x="1" y="6177136"/>
            <a:ext cx="6813376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bg1"/>
                </a:solidFill>
                <a:ea typeface="Segoe UI Symbol" panose="020B0502040204020203" pitchFamily="34" charset="0"/>
                <a:cs typeface="BrowalliaUPC" panose="020B0604020202020204" pitchFamily="34" charset="-34"/>
              </a:rPr>
              <a:t>Evolution sur 5 ans de l’incidence  pour 1000 JH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221088" y="6794430"/>
            <a:ext cx="2473754" cy="523220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r>
              <a:rPr lang="fr-FR" sz="2000" b="1" dirty="0" smtClean="0">
                <a:solidFill>
                  <a:srgbClr val="006600"/>
                </a:solidFill>
              </a:rPr>
              <a:t>EBLSE</a:t>
            </a:r>
            <a:r>
              <a:rPr lang="fr-FR" b="1" dirty="0" smtClean="0">
                <a:solidFill>
                  <a:srgbClr val="006600"/>
                </a:solidFill>
              </a:rPr>
              <a:t>  </a:t>
            </a:r>
            <a:r>
              <a:rPr lang="fr-FR" dirty="0" smtClean="0">
                <a:solidFill>
                  <a:srgbClr val="006600"/>
                </a:solidFill>
              </a:rPr>
              <a:t>         </a:t>
            </a:r>
            <a:r>
              <a:rPr lang="fr-FR" sz="2800" b="1" dirty="0" smtClean="0">
                <a:solidFill>
                  <a:srgbClr val="006600"/>
                </a:solidFill>
              </a:rPr>
              <a:t>+23,3%</a:t>
            </a:r>
            <a:endParaRPr lang="fr-FR" sz="2800" b="1" dirty="0">
              <a:solidFill>
                <a:srgbClr val="006600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764704" y="1802649"/>
            <a:ext cx="2936510" cy="1338828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rgbClr val="FF6600"/>
                </a:solidFill>
              </a:rPr>
              <a:t>SARM</a:t>
            </a:r>
            <a:r>
              <a:rPr lang="fr-FR" b="1" dirty="0" smtClean="0">
                <a:solidFill>
                  <a:srgbClr val="FF6600"/>
                </a:solidFill>
              </a:rPr>
              <a:t> </a:t>
            </a:r>
          </a:p>
          <a:p>
            <a:r>
              <a:rPr lang="fr-FR" sz="1600" dirty="0" smtClean="0"/>
              <a:t>Incidence/1000 JH	</a:t>
            </a:r>
            <a:r>
              <a:rPr lang="fr-FR" dirty="0" smtClean="0"/>
              <a:t>     </a:t>
            </a:r>
          </a:p>
          <a:p>
            <a:pPr>
              <a:lnSpc>
                <a:spcPct val="150000"/>
              </a:lnSpc>
            </a:pPr>
            <a:r>
              <a:rPr lang="fr-FR" sz="1600" dirty="0" smtClean="0"/>
              <a:t>Résistance dans l’espèce  </a:t>
            </a:r>
            <a:r>
              <a:rPr lang="fr-FR" b="1" dirty="0" smtClean="0">
                <a:solidFill>
                  <a:srgbClr val="FF6600"/>
                </a:solidFill>
              </a:rPr>
              <a:t>14,2 %</a:t>
            </a:r>
          </a:p>
          <a:p>
            <a:r>
              <a:rPr lang="fr-FR" sz="1600" b="1" dirty="0" smtClean="0"/>
              <a:t> </a:t>
            </a:r>
            <a:endParaRPr lang="fr-FR" sz="1600" b="1" dirty="0"/>
          </a:p>
        </p:txBody>
      </p:sp>
      <p:sp>
        <p:nvSpPr>
          <p:cNvPr id="26" name="ZoneTexte 25"/>
          <p:cNvSpPr txBox="1"/>
          <p:nvPr/>
        </p:nvSpPr>
        <p:spPr>
          <a:xfrm>
            <a:off x="764704" y="3312299"/>
            <a:ext cx="1747594" cy="6463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rgbClr val="006600"/>
                </a:solidFill>
              </a:rPr>
              <a:t>EBLSE</a:t>
            </a:r>
            <a:endParaRPr lang="fr-FR" b="1" dirty="0" smtClean="0">
              <a:solidFill>
                <a:srgbClr val="006600"/>
              </a:solidFill>
            </a:endParaRPr>
          </a:p>
          <a:p>
            <a:r>
              <a:rPr lang="fr-FR" sz="1600" dirty="0" smtClean="0"/>
              <a:t>Incidence/1000 JH</a:t>
            </a:r>
            <a:endParaRPr lang="fr-FR" sz="1200" dirty="0">
              <a:solidFill>
                <a:srgbClr val="339933"/>
              </a:solidFill>
            </a:endParaRPr>
          </a:p>
        </p:txBody>
      </p:sp>
      <p:sp>
        <p:nvSpPr>
          <p:cNvPr id="21" name="AutoShape 12" descr="Résultat de recherche d'images pour &quot;podium top 3&quot;"/>
          <p:cNvSpPr>
            <a:spLocks noChangeAspect="1" noChangeArrowheads="1"/>
          </p:cNvSpPr>
          <p:nvPr/>
        </p:nvSpPr>
        <p:spPr bwMode="auto">
          <a:xfrm>
            <a:off x="307975" y="8599"/>
            <a:ext cx="304800" cy="330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47" r="8116" b="19937"/>
          <a:stretch/>
        </p:blipFill>
        <p:spPr bwMode="auto">
          <a:xfrm>
            <a:off x="1436224" y="4444593"/>
            <a:ext cx="1789900" cy="940455"/>
          </a:xfrm>
          <a:prstGeom prst="rect">
            <a:avLst/>
          </a:prstGeom>
          <a:noFill/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tangle 21"/>
          <p:cNvSpPr/>
          <p:nvPr/>
        </p:nvSpPr>
        <p:spPr>
          <a:xfrm>
            <a:off x="1941862" y="4149829"/>
            <a:ext cx="8673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fr-FR" altLang="fr-FR" sz="1200" b="1" i="1" dirty="0" smtClean="0"/>
              <a:t>E. coli</a:t>
            </a:r>
          </a:p>
          <a:p>
            <a:pPr algn="ctr">
              <a:spcBef>
                <a:spcPct val="0"/>
              </a:spcBef>
            </a:pPr>
            <a:r>
              <a:rPr lang="fr-FR" altLang="fr-FR" sz="1200" i="1" dirty="0" smtClean="0"/>
              <a:t>52,0 %</a:t>
            </a:r>
            <a:endParaRPr lang="fr-FR" altLang="fr-FR" sz="1200" i="1" dirty="0"/>
          </a:p>
        </p:txBody>
      </p:sp>
      <p:sp>
        <p:nvSpPr>
          <p:cNvPr id="23" name="Rectangle 22"/>
          <p:cNvSpPr/>
          <p:nvPr/>
        </p:nvSpPr>
        <p:spPr>
          <a:xfrm>
            <a:off x="991394" y="4437861"/>
            <a:ext cx="11496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fr-FR" altLang="fr-FR" sz="1200" b="1" i="1" dirty="0" smtClean="0"/>
              <a:t>K. pneumoniae</a:t>
            </a:r>
            <a:endParaRPr lang="fr-FR" altLang="fr-FR" sz="1200" b="1" i="1" dirty="0"/>
          </a:p>
          <a:p>
            <a:pPr algn="ctr">
              <a:spcBef>
                <a:spcPct val="0"/>
              </a:spcBef>
            </a:pPr>
            <a:r>
              <a:rPr lang="fr-FR" altLang="fr-FR" sz="1200" i="1" dirty="0" smtClean="0"/>
              <a:t>27,0 %</a:t>
            </a:r>
            <a:endParaRPr lang="fr-FR" altLang="fr-FR" sz="1200" i="1" dirty="0"/>
          </a:p>
        </p:txBody>
      </p:sp>
      <p:sp>
        <p:nvSpPr>
          <p:cNvPr id="24" name="Rectangle 23"/>
          <p:cNvSpPr/>
          <p:nvPr/>
        </p:nvSpPr>
        <p:spPr>
          <a:xfrm>
            <a:off x="2764465" y="4509869"/>
            <a:ext cx="8216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fr-FR" altLang="fr-FR" sz="1200" b="1" i="1" dirty="0" smtClean="0"/>
              <a:t>E. cloacae</a:t>
            </a:r>
            <a:endParaRPr lang="fr-FR" altLang="fr-FR" sz="1200" b="1" i="1" dirty="0"/>
          </a:p>
          <a:p>
            <a:pPr algn="ctr">
              <a:spcBef>
                <a:spcPct val="0"/>
              </a:spcBef>
            </a:pPr>
            <a:r>
              <a:rPr lang="fr-FR" altLang="fr-FR" sz="1200" i="1" dirty="0" smtClean="0"/>
              <a:t>11,7 %</a:t>
            </a:r>
            <a:endParaRPr lang="fr-FR" altLang="fr-FR" sz="1200" i="1" dirty="0"/>
          </a:p>
        </p:txBody>
      </p:sp>
      <p:sp>
        <p:nvSpPr>
          <p:cNvPr id="25" name="ZoneTexte 24"/>
          <p:cNvSpPr txBox="1"/>
          <p:nvPr/>
        </p:nvSpPr>
        <p:spPr>
          <a:xfrm>
            <a:off x="2346" y="4788492"/>
            <a:ext cx="1237839" cy="707886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fr-FR" altLang="fr-FR" sz="2000" b="1" dirty="0" smtClean="0">
                <a:solidFill>
                  <a:srgbClr val="006600"/>
                </a:solidFill>
              </a:rPr>
              <a:t>Top 3 </a:t>
            </a:r>
          </a:p>
          <a:p>
            <a:pPr algn="ctr"/>
            <a:r>
              <a:rPr lang="fr-FR" altLang="fr-FR" sz="2000" b="1" dirty="0" smtClean="0">
                <a:solidFill>
                  <a:srgbClr val="006600"/>
                </a:solidFill>
              </a:rPr>
              <a:t>des EBLSE</a:t>
            </a:r>
          </a:p>
        </p:txBody>
      </p:sp>
      <p:sp>
        <p:nvSpPr>
          <p:cNvPr id="31" name="AutoShape 18" descr="Résultat de recherche d'images pour &quot;Echelle icone&quot;"/>
          <p:cNvSpPr>
            <a:spLocks noChangeAspect="1" noChangeArrowheads="1"/>
          </p:cNvSpPr>
          <p:nvPr/>
        </p:nvSpPr>
        <p:spPr bwMode="auto">
          <a:xfrm>
            <a:off x="612775" y="338799"/>
            <a:ext cx="304800" cy="330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pic>
        <p:nvPicPr>
          <p:cNvPr id="1045" name="Picture 21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24" r="28737"/>
          <a:stretch/>
        </p:blipFill>
        <p:spPr bwMode="auto">
          <a:xfrm>
            <a:off x="4714187" y="2022158"/>
            <a:ext cx="1288130" cy="3280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" name="ZoneTexte 1023"/>
          <p:cNvSpPr txBox="1"/>
          <p:nvPr/>
        </p:nvSpPr>
        <p:spPr>
          <a:xfrm>
            <a:off x="5094709" y="2771405"/>
            <a:ext cx="546368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REA</a:t>
            </a:r>
            <a:endParaRPr lang="fr-FR" sz="1600" b="1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5085184" y="3145763"/>
            <a:ext cx="5894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MCO</a:t>
            </a:r>
            <a:endParaRPr lang="fr-FR" sz="1600" b="1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5100934" y="3486281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SSR</a:t>
            </a:r>
            <a:endParaRPr lang="fr-FR" sz="1600" b="1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5103674" y="3848542"/>
            <a:ext cx="5341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SLD</a:t>
            </a:r>
            <a:endParaRPr lang="fr-FR" sz="1600" b="1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5082531" y="4203358"/>
            <a:ext cx="5229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PSY</a:t>
            </a:r>
            <a:endParaRPr lang="fr-FR" sz="1600" b="1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  <p:sp>
        <p:nvSpPr>
          <p:cNvPr id="1025" name="ZoneTexte 1024"/>
          <p:cNvSpPr txBox="1"/>
          <p:nvPr/>
        </p:nvSpPr>
        <p:spPr>
          <a:xfrm>
            <a:off x="4274125" y="2686460"/>
            <a:ext cx="731290" cy="1928733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fr-FR" sz="2400" b="1" dirty="0" smtClean="0">
                <a:solidFill>
                  <a:srgbClr val="FF6600"/>
                </a:solidFill>
              </a:rPr>
              <a:t>0,83</a:t>
            </a:r>
          </a:p>
          <a:p>
            <a:pPr>
              <a:spcBef>
                <a:spcPts val="600"/>
              </a:spcBef>
            </a:pPr>
            <a:r>
              <a:rPr lang="fr-FR" sz="2000" b="1" dirty="0" smtClean="0">
                <a:solidFill>
                  <a:srgbClr val="FF6600"/>
                </a:solidFill>
              </a:rPr>
              <a:t>0,33</a:t>
            </a:r>
          </a:p>
          <a:p>
            <a:pPr>
              <a:spcBef>
                <a:spcPts val="600"/>
              </a:spcBef>
            </a:pPr>
            <a:r>
              <a:rPr lang="fr-FR" b="1" dirty="0" smtClean="0">
                <a:solidFill>
                  <a:srgbClr val="FF6600"/>
                </a:solidFill>
              </a:rPr>
              <a:t>0,08</a:t>
            </a:r>
          </a:p>
          <a:p>
            <a:pPr>
              <a:spcBef>
                <a:spcPts val="600"/>
              </a:spcBef>
            </a:pPr>
            <a:r>
              <a:rPr lang="fr-FR" b="1" dirty="0" smtClean="0">
                <a:solidFill>
                  <a:srgbClr val="FF6600"/>
                </a:solidFill>
              </a:rPr>
              <a:t>0,07</a:t>
            </a:r>
          </a:p>
          <a:p>
            <a:pPr>
              <a:spcBef>
                <a:spcPts val="600"/>
              </a:spcBef>
            </a:pPr>
            <a:r>
              <a:rPr lang="fr-FR" sz="1600" b="1" dirty="0" smtClean="0">
                <a:solidFill>
                  <a:srgbClr val="FF6600"/>
                </a:solidFill>
              </a:rPr>
              <a:t>0,04</a:t>
            </a:r>
            <a:endParaRPr lang="fr-FR" sz="1600" b="1" dirty="0">
              <a:solidFill>
                <a:srgbClr val="FF6600"/>
              </a:solidFill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5866062" y="2690027"/>
            <a:ext cx="731290" cy="187743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fr-FR" sz="2400" b="1" dirty="0" smtClean="0">
                <a:solidFill>
                  <a:srgbClr val="006600"/>
                </a:solidFill>
              </a:rPr>
              <a:t>3,75</a:t>
            </a:r>
          </a:p>
          <a:p>
            <a:pPr>
              <a:spcBef>
                <a:spcPts val="600"/>
              </a:spcBef>
            </a:pPr>
            <a:r>
              <a:rPr lang="fr-FR" sz="2000" b="1" dirty="0" smtClean="0">
                <a:solidFill>
                  <a:srgbClr val="006600"/>
                </a:solidFill>
              </a:rPr>
              <a:t>1,06</a:t>
            </a:r>
          </a:p>
          <a:p>
            <a:pPr>
              <a:spcBef>
                <a:spcPts val="600"/>
              </a:spcBef>
            </a:pPr>
            <a:r>
              <a:rPr lang="fr-FR" b="1" dirty="0" smtClean="0">
                <a:solidFill>
                  <a:srgbClr val="006600"/>
                </a:solidFill>
              </a:rPr>
              <a:t>0,42</a:t>
            </a:r>
          </a:p>
          <a:p>
            <a:pPr>
              <a:spcBef>
                <a:spcPts val="600"/>
              </a:spcBef>
            </a:pPr>
            <a:r>
              <a:rPr lang="fr-FR" b="1" dirty="0" smtClean="0">
                <a:solidFill>
                  <a:srgbClr val="006600"/>
                </a:solidFill>
              </a:rPr>
              <a:t>0,25</a:t>
            </a:r>
          </a:p>
          <a:p>
            <a:pPr>
              <a:spcBef>
                <a:spcPts val="600"/>
              </a:spcBef>
            </a:pPr>
            <a:r>
              <a:rPr lang="fr-FR" sz="1600" b="1" dirty="0" smtClean="0">
                <a:solidFill>
                  <a:srgbClr val="006600"/>
                </a:solidFill>
              </a:rPr>
              <a:t>0,04</a:t>
            </a:r>
            <a:endParaRPr lang="fr-FR" sz="1600" b="1" dirty="0">
              <a:solidFill>
                <a:srgbClr val="006600"/>
              </a:solidFill>
            </a:endParaRPr>
          </a:p>
        </p:txBody>
      </p:sp>
      <p:sp>
        <p:nvSpPr>
          <p:cNvPr id="1027" name="ZoneTexte 1026"/>
          <p:cNvSpPr txBox="1"/>
          <p:nvPr/>
        </p:nvSpPr>
        <p:spPr>
          <a:xfrm>
            <a:off x="4275319" y="5169024"/>
            <a:ext cx="2597186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chemeClr val="tx2"/>
                </a:solidFill>
              </a:rPr>
              <a:t>Incidence par type de séjour</a:t>
            </a:r>
            <a:endParaRPr lang="fr-FR" sz="1600" b="1" dirty="0">
              <a:solidFill>
                <a:schemeClr val="tx2"/>
              </a:solidFill>
            </a:endParaRPr>
          </a:p>
        </p:txBody>
      </p:sp>
      <p:grpSp>
        <p:nvGrpSpPr>
          <p:cNvPr id="47" name="Groupe 46"/>
          <p:cNvGrpSpPr/>
          <p:nvPr/>
        </p:nvGrpSpPr>
        <p:grpSpPr>
          <a:xfrm>
            <a:off x="44624" y="3458882"/>
            <a:ext cx="720000" cy="663000"/>
            <a:chOff x="980728" y="3068216"/>
            <a:chExt cx="1532223" cy="116164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grpSp>
          <p:nvGrpSpPr>
            <p:cNvPr id="50" name="Groupe 49"/>
            <p:cNvGrpSpPr/>
            <p:nvPr/>
          </p:nvGrpSpPr>
          <p:grpSpPr>
            <a:xfrm rot="2154704">
              <a:off x="1334615" y="3068216"/>
              <a:ext cx="884496" cy="284124"/>
              <a:chOff x="980728" y="3220615"/>
              <a:chExt cx="1068088" cy="315580"/>
            </a:xfrm>
            <a:gradFill flip="none" rotWithShape="1">
              <a:gsLst>
                <a:gs pos="0">
                  <a:srgbClr val="339933">
                    <a:shade val="30000"/>
                    <a:satMod val="115000"/>
                  </a:srgbClr>
                </a:gs>
                <a:gs pos="50000">
                  <a:srgbClr val="339933">
                    <a:shade val="67500"/>
                    <a:satMod val="115000"/>
                  </a:srgbClr>
                </a:gs>
                <a:gs pos="100000">
                  <a:srgbClr val="339933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</p:grpSpPr>
          <p:sp>
            <p:nvSpPr>
              <p:cNvPr id="64" name="Rectangle 63"/>
              <p:cNvSpPr/>
              <p:nvPr/>
            </p:nvSpPr>
            <p:spPr>
              <a:xfrm>
                <a:off x="1124744" y="3220615"/>
                <a:ext cx="792088" cy="31557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65" name="Ellipse 64"/>
              <p:cNvSpPr/>
              <p:nvPr/>
            </p:nvSpPr>
            <p:spPr>
              <a:xfrm>
                <a:off x="1760784" y="3220616"/>
                <a:ext cx="288032" cy="31557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66" name="Ellipse 65"/>
              <p:cNvSpPr/>
              <p:nvPr/>
            </p:nvSpPr>
            <p:spPr>
              <a:xfrm>
                <a:off x="980728" y="3220616"/>
                <a:ext cx="288032" cy="31557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grpSp>
          <p:nvGrpSpPr>
            <p:cNvPr id="52" name="Groupe 51"/>
            <p:cNvGrpSpPr/>
            <p:nvPr/>
          </p:nvGrpSpPr>
          <p:grpSpPr>
            <a:xfrm>
              <a:off x="980728" y="3306051"/>
              <a:ext cx="742425" cy="284124"/>
              <a:chOff x="980728" y="3220615"/>
              <a:chExt cx="1068088" cy="315580"/>
            </a:xfrm>
            <a:gradFill flip="none" rotWithShape="1">
              <a:gsLst>
                <a:gs pos="0">
                  <a:srgbClr val="339933">
                    <a:shade val="30000"/>
                    <a:satMod val="115000"/>
                  </a:srgbClr>
                </a:gs>
                <a:gs pos="50000">
                  <a:srgbClr val="339933">
                    <a:shade val="67500"/>
                    <a:satMod val="115000"/>
                  </a:srgbClr>
                </a:gs>
                <a:gs pos="100000">
                  <a:srgbClr val="339933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</p:grpSpPr>
          <p:sp>
            <p:nvSpPr>
              <p:cNvPr id="61" name="Rectangle 60"/>
              <p:cNvSpPr/>
              <p:nvPr/>
            </p:nvSpPr>
            <p:spPr>
              <a:xfrm>
                <a:off x="1124744" y="3220615"/>
                <a:ext cx="792088" cy="31557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62" name="Ellipse 61"/>
              <p:cNvSpPr/>
              <p:nvPr/>
            </p:nvSpPr>
            <p:spPr>
              <a:xfrm>
                <a:off x="1760784" y="3220616"/>
                <a:ext cx="288032" cy="31557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63" name="Ellipse 62"/>
              <p:cNvSpPr/>
              <p:nvPr/>
            </p:nvSpPr>
            <p:spPr>
              <a:xfrm>
                <a:off x="980728" y="3220616"/>
                <a:ext cx="288032" cy="31557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grpSp>
          <p:nvGrpSpPr>
            <p:cNvPr id="53" name="Groupe 52"/>
            <p:cNvGrpSpPr/>
            <p:nvPr/>
          </p:nvGrpSpPr>
          <p:grpSpPr>
            <a:xfrm rot="2872290">
              <a:off x="1147792" y="3647068"/>
              <a:ext cx="880000" cy="285575"/>
              <a:chOff x="980728" y="3220615"/>
              <a:chExt cx="1068088" cy="315580"/>
            </a:xfrm>
            <a:gradFill flip="none" rotWithShape="1">
              <a:gsLst>
                <a:gs pos="0">
                  <a:srgbClr val="339933">
                    <a:shade val="30000"/>
                    <a:satMod val="115000"/>
                  </a:srgbClr>
                </a:gs>
                <a:gs pos="50000">
                  <a:srgbClr val="339933">
                    <a:shade val="67500"/>
                    <a:satMod val="115000"/>
                  </a:srgbClr>
                </a:gs>
                <a:gs pos="100000">
                  <a:srgbClr val="339933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</p:grpSpPr>
          <p:sp>
            <p:nvSpPr>
              <p:cNvPr id="58" name="Rectangle 57"/>
              <p:cNvSpPr/>
              <p:nvPr/>
            </p:nvSpPr>
            <p:spPr>
              <a:xfrm>
                <a:off x="1124744" y="3220615"/>
                <a:ext cx="792088" cy="31557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59" name="Ellipse 58"/>
              <p:cNvSpPr/>
              <p:nvPr/>
            </p:nvSpPr>
            <p:spPr>
              <a:xfrm>
                <a:off x="1760784" y="3220616"/>
                <a:ext cx="288032" cy="31557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60" name="Ellipse 59"/>
              <p:cNvSpPr/>
              <p:nvPr/>
            </p:nvSpPr>
            <p:spPr>
              <a:xfrm>
                <a:off x="980728" y="3220616"/>
                <a:ext cx="288032" cy="31557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grpSp>
          <p:nvGrpSpPr>
            <p:cNvPr id="54" name="Groupe 53"/>
            <p:cNvGrpSpPr/>
            <p:nvPr/>
          </p:nvGrpSpPr>
          <p:grpSpPr>
            <a:xfrm rot="20199909">
              <a:off x="1628455" y="3328157"/>
              <a:ext cx="884496" cy="284124"/>
              <a:chOff x="980728" y="3220615"/>
              <a:chExt cx="1068088" cy="315580"/>
            </a:xfrm>
            <a:gradFill flip="none" rotWithShape="1">
              <a:gsLst>
                <a:gs pos="0">
                  <a:srgbClr val="339933">
                    <a:shade val="30000"/>
                    <a:satMod val="115000"/>
                  </a:srgbClr>
                </a:gs>
                <a:gs pos="50000">
                  <a:srgbClr val="339933">
                    <a:shade val="67500"/>
                    <a:satMod val="115000"/>
                  </a:srgbClr>
                </a:gs>
                <a:gs pos="100000">
                  <a:srgbClr val="339933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</p:grpSpPr>
          <p:sp>
            <p:nvSpPr>
              <p:cNvPr id="55" name="Rectangle 54"/>
              <p:cNvSpPr/>
              <p:nvPr/>
            </p:nvSpPr>
            <p:spPr>
              <a:xfrm>
                <a:off x="1124744" y="3220615"/>
                <a:ext cx="792088" cy="31557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56" name="Ellipse 55"/>
              <p:cNvSpPr/>
              <p:nvPr/>
            </p:nvSpPr>
            <p:spPr>
              <a:xfrm>
                <a:off x="1760784" y="3220616"/>
                <a:ext cx="288032" cy="31557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57" name="Ellipse 56"/>
              <p:cNvSpPr/>
              <p:nvPr/>
            </p:nvSpPr>
            <p:spPr>
              <a:xfrm>
                <a:off x="980728" y="3220616"/>
                <a:ext cx="288032" cy="31557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</p:grpSp>
      <p:grpSp>
        <p:nvGrpSpPr>
          <p:cNvPr id="91" name="Groupe 90"/>
          <p:cNvGrpSpPr/>
          <p:nvPr/>
        </p:nvGrpSpPr>
        <p:grpSpPr>
          <a:xfrm>
            <a:off x="5898048" y="4723196"/>
            <a:ext cx="555288" cy="468061"/>
            <a:chOff x="980728" y="3068216"/>
            <a:chExt cx="1532223" cy="116164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grpSp>
          <p:nvGrpSpPr>
            <p:cNvPr id="92" name="Groupe 91"/>
            <p:cNvGrpSpPr/>
            <p:nvPr/>
          </p:nvGrpSpPr>
          <p:grpSpPr>
            <a:xfrm rot="2154704">
              <a:off x="1334615" y="3068216"/>
              <a:ext cx="884496" cy="284124"/>
              <a:chOff x="980728" y="3220615"/>
              <a:chExt cx="1068088" cy="315580"/>
            </a:xfrm>
            <a:gradFill flip="none" rotWithShape="1">
              <a:gsLst>
                <a:gs pos="0">
                  <a:srgbClr val="339933">
                    <a:shade val="30000"/>
                    <a:satMod val="115000"/>
                  </a:srgbClr>
                </a:gs>
                <a:gs pos="50000">
                  <a:srgbClr val="339933">
                    <a:shade val="67500"/>
                    <a:satMod val="115000"/>
                  </a:srgbClr>
                </a:gs>
                <a:gs pos="100000">
                  <a:srgbClr val="339933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</p:grpSpPr>
          <p:sp>
            <p:nvSpPr>
              <p:cNvPr id="105" name="Rectangle 104"/>
              <p:cNvSpPr/>
              <p:nvPr/>
            </p:nvSpPr>
            <p:spPr>
              <a:xfrm>
                <a:off x="1124744" y="3220615"/>
                <a:ext cx="792088" cy="31557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06" name="Ellipse 105"/>
              <p:cNvSpPr/>
              <p:nvPr/>
            </p:nvSpPr>
            <p:spPr>
              <a:xfrm>
                <a:off x="1760784" y="3220616"/>
                <a:ext cx="288032" cy="31557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07" name="Ellipse 106"/>
              <p:cNvSpPr/>
              <p:nvPr/>
            </p:nvSpPr>
            <p:spPr>
              <a:xfrm>
                <a:off x="980728" y="3220616"/>
                <a:ext cx="288032" cy="31557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grpSp>
          <p:nvGrpSpPr>
            <p:cNvPr id="93" name="Groupe 92"/>
            <p:cNvGrpSpPr/>
            <p:nvPr/>
          </p:nvGrpSpPr>
          <p:grpSpPr>
            <a:xfrm>
              <a:off x="980728" y="3306051"/>
              <a:ext cx="742425" cy="284124"/>
              <a:chOff x="980728" y="3220615"/>
              <a:chExt cx="1068088" cy="315580"/>
            </a:xfrm>
            <a:gradFill flip="none" rotWithShape="1">
              <a:gsLst>
                <a:gs pos="0">
                  <a:srgbClr val="339933">
                    <a:shade val="30000"/>
                    <a:satMod val="115000"/>
                  </a:srgbClr>
                </a:gs>
                <a:gs pos="50000">
                  <a:srgbClr val="339933">
                    <a:shade val="67500"/>
                    <a:satMod val="115000"/>
                  </a:srgbClr>
                </a:gs>
                <a:gs pos="100000">
                  <a:srgbClr val="339933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</p:grpSpPr>
          <p:sp>
            <p:nvSpPr>
              <p:cNvPr id="102" name="Rectangle 101"/>
              <p:cNvSpPr/>
              <p:nvPr/>
            </p:nvSpPr>
            <p:spPr>
              <a:xfrm>
                <a:off x="1124744" y="3220615"/>
                <a:ext cx="792088" cy="31557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03" name="Ellipse 102"/>
              <p:cNvSpPr/>
              <p:nvPr/>
            </p:nvSpPr>
            <p:spPr>
              <a:xfrm>
                <a:off x="1760784" y="3220616"/>
                <a:ext cx="288032" cy="31557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04" name="Ellipse 103"/>
              <p:cNvSpPr/>
              <p:nvPr/>
            </p:nvSpPr>
            <p:spPr>
              <a:xfrm>
                <a:off x="980728" y="3220616"/>
                <a:ext cx="288032" cy="31557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grpSp>
          <p:nvGrpSpPr>
            <p:cNvPr id="94" name="Groupe 93"/>
            <p:cNvGrpSpPr/>
            <p:nvPr/>
          </p:nvGrpSpPr>
          <p:grpSpPr>
            <a:xfrm rot="2872290">
              <a:off x="1147792" y="3647068"/>
              <a:ext cx="880000" cy="285575"/>
              <a:chOff x="980728" y="3220615"/>
              <a:chExt cx="1068088" cy="315580"/>
            </a:xfrm>
            <a:gradFill flip="none" rotWithShape="1">
              <a:gsLst>
                <a:gs pos="0">
                  <a:srgbClr val="339933">
                    <a:shade val="30000"/>
                    <a:satMod val="115000"/>
                  </a:srgbClr>
                </a:gs>
                <a:gs pos="50000">
                  <a:srgbClr val="339933">
                    <a:shade val="67500"/>
                    <a:satMod val="115000"/>
                  </a:srgbClr>
                </a:gs>
                <a:gs pos="100000">
                  <a:srgbClr val="339933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</p:grpSpPr>
          <p:sp>
            <p:nvSpPr>
              <p:cNvPr id="99" name="Rectangle 98"/>
              <p:cNvSpPr/>
              <p:nvPr/>
            </p:nvSpPr>
            <p:spPr>
              <a:xfrm>
                <a:off x="1124744" y="3220615"/>
                <a:ext cx="792088" cy="31557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00" name="Ellipse 99"/>
              <p:cNvSpPr/>
              <p:nvPr/>
            </p:nvSpPr>
            <p:spPr>
              <a:xfrm>
                <a:off x="1760784" y="3220616"/>
                <a:ext cx="288032" cy="31557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01" name="Ellipse 100"/>
              <p:cNvSpPr/>
              <p:nvPr/>
            </p:nvSpPr>
            <p:spPr>
              <a:xfrm>
                <a:off x="980728" y="3220616"/>
                <a:ext cx="288032" cy="31557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grpSp>
          <p:nvGrpSpPr>
            <p:cNvPr id="95" name="Groupe 94"/>
            <p:cNvGrpSpPr/>
            <p:nvPr/>
          </p:nvGrpSpPr>
          <p:grpSpPr>
            <a:xfrm rot="20199909">
              <a:off x="1628455" y="3328157"/>
              <a:ext cx="884496" cy="284124"/>
              <a:chOff x="980728" y="3220615"/>
              <a:chExt cx="1068088" cy="315580"/>
            </a:xfrm>
            <a:gradFill flip="none" rotWithShape="1">
              <a:gsLst>
                <a:gs pos="0">
                  <a:srgbClr val="339933">
                    <a:shade val="30000"/>
                    <a:satMod val="115000"/>
                  </a:srgbClr>
                </a:gs>
                <a:gs pos="50000">
                  <a:srgbClr val="339933">
                    <a:shade val="67500"/>
                    <a:satMod val="115000"/>
                  </a:srgbClr>
                </a:gs>
                <a:gs pos="100000">
                  <a:srgbClr val="339933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</p:grpSpPr>
          <p:sp>
            <p:nvSpPr>
              <p:cNvPr id="96" name="Rectangle 95"/>
              <p:cNvSpPr/>
              <p:nvPr/>
            </p:nvSpPr>
            <p:spPr>
              <a:xfrm>
                <a:off x="1124744" y="3220615"/>
                <a:ext cx="792088" cy="31557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97" name="Ellipse 96"/>
              <p:cNvSpPr/>
              <p:nvPr/>
            </p:nvSpPr>
            <p:spPr>
              <a:xfrm>
                <a:off x="1760784" y="3220616"/>
                <a:ext cx="288032" cy="31557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98" name="Ellipse 97"/>
              <p:cNvSpPr/>
              <p:nvPr/>
            </p:nvSpPr>
            <p:spPr>
              <a:xfrm>
                <a:off x="980728" y="3220616"/>
                <a:ext cx="288032" cy="31557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</p:grpSp>
      <p:grpSp>
        <p:nvGrpSpPr>
          <p:cNvPr id="108" name="Groupe 107"/>
          <p:cNvGrpSpPr/>
          <p:nvPr/>
        </p:nvGrpSpPr>
        <p:grpSpPr>
          <a:xfrm>
            <a:off x="116632" y="2036753"/>
            <a:ext cx="612000" cy="702000"/>
            <a:chOff x="4294021" y="3031464"/>
            <a:chExt cx="653361" cy="74844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09" name="Ellipse 108"/>
            <p:cNvSpPr/>
            <p:nvPr/>
          </p:nvSpPr>
          <p:spPr>
            <a:xfrm>
              <a:off x="4754028" y="3176023"/>
              <a:ext cx="193354" cy="192745"/>
            </a:xfrm>
            <a:prstGeom prst="ellipse">
              <a:avLst/>
            </a:prstGeom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10" name="Ellipse 109"/>
            <p:cNvSpPr/>
            <p:nvPr/>
          </p:nvSpPr>
          <p:spPr>
            <a:xfrm>
              <a:off x="4631769" y="3031464"/>
              <a:ext cx="193354" cy="192745"/>
            </a:xfrm>
            <a:prstGeom prst="ellipse">
              <a:avLst/>
            </a:prstGeom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11" name="Ellipse 110"/>
            <p:cNvSpPr/>
            <p:nvPr/>
          </p:nvSpPr>
          <p:spPr>
            <a:xfrm>
              <a:off x="4583431" y="3176023"/>
              <a:ext cx="193354" cy="192745"/>
            </a:xfrm>
            <a:prstGeom prst="ellipse">
              <a:avLst/>
            </a:prstGeom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12" name="Ellipse 111"/>
            <p:cNvSpPr/>
            <p:nvPr/>
          </p:nvSpPr>
          <p:spPr>
            <a:xfrm>
              <a:off x="4341738" y="3176023"/>
              <a:ext cx="193354" cy="192745"/>
            </a:xfrm>
            <a:prstGeom prst="ellipse">
              <a:avLst/>
            </a:prstGeom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13" name="Ellipse 112"/>
            <p:cNvSpPr/>
            <p:nvPr/>
          </p:nvSpPr>
          <p:spPr>
            <a:xfrm>
              <a:off x="4444043" y="3278006"/>
              <a:ext cx="193354" cy="192745"/>
            </a:xfrm>
            <a:prstGeom prst="ellipse">
              <a:avLst/>
            </a:prstGeom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14" name="Ellipse 113"/>
            <p:cNvSpPr/>
            <p:nvPr/>
          </p:nvSpPr>
          <p:spPr>
            <a:xfrm>
              <a:off x="4546348" y="3379989"/>
              <a:ext cx="193354" cy="192745"/>
            </a:xfrm>
            <a:prstGeom prst="ellipse">
              <a:avLst/>
            </a:prstGeom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15" name="Ellipse 114"/>
            <p:cNvSpPr/>
            <p:nvPr/>
          </p:nvSpPr>
          <p:spPr>
            <a:xfrm>
              <a:off x="4546348" y="3543079"/>
              <a:ext cx="193354" cy="192745"/>
            </a:xfrm>
            <a:prstGeom prst="ellipse">
              <a:avLst/>
            </a:prstGeom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16" name="Ellipse 115"/>
            <p:cNvSpPr/>
            <p:nvPr/>
          </p:nvSpPr>
          <p:spPr>
            <a:xfrm>
              <a:off x="4294021" y="3350334"/>
              <a:ext cx="193354" cy="192745"/>
            </a:xfrm>
            <a:prstGeom prst="ellipse">
              <a:avLst/>
            </a:prstGeom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17" name="Ellipse 116"/>
            <p:cNvSpPr/>
            <p:nvPr/>
          </p:nvSpPr>
          <p:spPr>
            <a:xfrm>
              <a:off x="4747814" y="3307017"/>
              <a:ext cx="193354" cy="192745"/>
            </a:xfrm>
            <a:prstGeom prst="ellipse">
              <a:avLst/>
            </a:prstGeom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18" name="Ellipse 117"/>
            <p:cNvSpPr/>
            <p:nvPr/>
          </p:nvSpPr>
          <p:spPr>
            <a:xfrm>
              <a:off x="4390698" y="3476361"/>
              <a:ext cx="193354" cy="192745"/>
            </a:xfrm>
            <a:prstGeom prst="ellipse">
              <a:avLst/>
            </a:prstGeom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19" name="Ellipse 118"/>
            <p:cNvSpPr/>
            <p:nvPr/>
          </p:nvSpPr>
          <p:spPr>
            <a:xfrm>
              <a:off x="4728446" y="3587167"/>
              <a:ext cx="193354" cy="192745"/>
            </a:xfrm>
            <a:prstGeom prst="ellipse">
              <a:avLst/>
            </a:prstGeom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grpSp>
        <p:nvGrpSpPr>
          <p:cNvPr id="120" name="Groupe 119"/>
          <p:cNvGrpSpPr/>
          <p:nvPr/>
        </p:nvGrpSpPr>
        <p:grpSpPr>
          <a:xfrm>
            <a:off x="4349688" y="4687201"/>
            <a:ext cx="428454" cy="479475"/>
            <a:chOff x="4294021" y="3031464"/>
            <a:chExt cx="653361" cy="74844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21" name="Ellipse 120"/>
            <p:cNvSpPr/>
            <p:nvPr/>
          </p:nvSpPr>
          <p:spPr>
            <a:xfrm>
              <a:off x="4754028" y="3176023"/>
              <a:ext cx="193354" cy="192745"/>
            </a:xfrm>
            <a:prstGeom prst="ellipse">
              <a:avLst/>
            </a:prstGeom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22" name="Ellipse 121"/>
            <p:cNvSpPr/>
            <p:nvPr/>
          </p:nvSpPr>
          <p:spPr>
            <a:xfrm>
              <a:off x="4631769" y="3031464"/>
              <a:ext cx="193354" cy="192745"/>
            </a:xfrm>
            <a:prstGeom prst="ellipse">
              <a:avLst/>
            </a:prstGeom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23" name="Ellipse 122"/>
            <p:cNvSpPr/>
            <p:nvPr/>
          </p:nvSpPr>
          <p:spPr>
            <a:xfrm>
              <a:off x="4583431" y="3176023"/>
              <a:ext cx="193354" cy="192745"/>
            </a:xfrm>
            <a:prstGeom prst="ellipse">
              <a:avLst/>
            </a:prstGeom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24" name="Ellipse 123"/>
            <p:cNvSpPr/>
            <p:nvPr/>
          </p:nvSpPr>
          <p:spPr>
            <a:xfrm>
              <a:off x="4341738" y="3176023"/>
              <a:ext cx="193354" cy="192745"/>
            </a:xfrm>
            <a:prstGeom prst="ellipse">
              <a:avLst/>
            </a:prstGeom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25" name="Ellipse 124"/>
            <p:cNvSpPr/>
            <p:nvPr/>
          </p:nvSpPr>
          <p:spPr>
            <a:xfrm>
              <a:off x="4444043" y="3278006"/>
              <a:ext cx="193354" cy="192745"/>
            </a:xfrm>
            <a:prstGeom prst="ellipse">
              <a:avLst/>
            </a:prstGeom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26" name="Ellipse 125"/>
            <p:cNvSpPr/>
            <p:nvPr/>
          </p:nvSpPr>
          <p:spPr>
            <a:xfrm>
              <a:off x="4546348" y="3379989"/>
              <a:ext cx="193354" cy="192745"/>
            </a:xfrm>
            <a:prstGeom prst="ellipse">
              <a:avLst/>
            </a:prstGeom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27" name="Ellipse 126"/>
            <p:cNvSpPr/>
            <p:nvPr/>
          </p:nvSpPr>
          <p:spPr>
            <a:xfrm>
              <a:off x="4546348" y="3543079"/>
              <a:ext cx="193354" cy="192745"/>
            </a:xfrm>
            <a:prstGeom prst="ellipse">
              <a:avLst/>
            </a:prstGeom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28" name="Ellipse 127"/>
            <p:cNvSpPr/>
            <p:nvPr/>
          </p:nvSpPr>
          <p:spPr>
            <a:xfrm>
              <a:off x="4294021" y="3350334"/>
              <a:ext cx="193354" cy="192745"/>
            </a:xfrm>
            <a:prstGeom prst="ellipse">
              <a:avLst/>
            </a:prstGeom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29" name="Ellipse 128"/>
            <p:cNvSpPr/>
            <p:nvPr/>
          </p:nvSpPr>
          <p:spPr>
            <a:xfrm>
              <a:off x="4747814" y="3307017"/>
              <a:ext cx="193354" cy="192745"/>
            </a:xfrm>
            <a:prstGeom prst="ellipse">
              <a:avLst/>
            </a:prstGeom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30" name="Ellipse 129"/>
            <p:cNvSpPr/>
            <p:nvPr/>
          </p:nvSpPr>
          <p:spPr>
            <a:xfrm>
              <a:off x="4390698" y="3476361"/>
              <a:ext cx="193354" cy="192745"/>
            </a:xfrm>
            <a:prstGeom prst="ellipse">
              <a:avLst/>
            </a:prstGeom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31" name="Ellipse 130"/>
            <p:cNvSpPr/>
            <p:nvPr/>
          </p:nvSpPr>
          <p:spPr>
            <a:xfrm>
              <a:off x="4728446" y="3587167"/>
              <a:ext cx="193354" cy="192745"/>
            </a:xfrm>
            <a:prstGeom prst="ellipse">
              <a:avLst/>
            </a:prstGeom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2" name="Rectangle 1"/>
          <p:cNvSpPr/>
          <p:nvPr/>
        </p:nvSpPr>
        <p:spPr>
          <a:xfrm>
            <a:off x="-27384" y="1568624"/>
            <a:ext cx="3429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200" i="1" dirty="0"/>
              <a:t> Staphylococcus aureus résistant à la méticilline</a:t>
            </a:r>
          </a:p>
        </p:txBody>
      </p:sp>
      <p:sp>
        <p:nvSpPr>
          <p:cNvPr id="149" name="ZoneTexte 148"/>
          <p:cNvSpPr txBox="1"/>
          <p:nvPr/>
        </p:nvSpPr>
        <p:spPr>
          <a:xfrm>
            <a:off x="4926067" y="1600182"/>
            <a:ext cx="2031325" cy="707886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fr-FR" sz="1600" b="1" dirty="0" smtClean="0"/>
              <a:t>1/3   </a:t>
            </a:r>
            <a:r>
              <a:rPr lang="fr-FR" sz="1050" b="1" dirty="0" smtClean="0"/>
              <a:t> </a:t>
            </a:r>
            <a:r>
              <a:rPr lang="fr-FR" sz="1600" b="1" dirty="0" smtClean="0"/>
              <a:t>colonisations	</a:t>
            </a:r>
          </a:p>
          <a:p>
            <a:r>
              <a:rPr lang="fr-FR" sz="2400" b="1" dirty="0" smtClean="0"/>
              <a:t>2/3</a:t>
            </a:r>
            <a:r>
              <a:rPr lang="fr-FR" b="1" dirty="0" smtClean="0"/>
              <a:t>  </a:t>
            </a:r>
            <a:r>
              <a:rPr lang="fr-FR" sz="2200" b="1" dirty="0" smtClean="0"/>
              <a:t>infections</a:t>
            </a:r>
          </a:p>
        </p:txBody>
      </p:sp>
      <p:pic>
        <p:nvPicPr>
          <p:cNvPr id="150" name="Picture 1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8206" y="1568624"/>
            <a:ext cx="597180" cy="667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ZoneTexte 18"/>
          <p:cNvSpPr txBox="1"/>
          <p:nvPr/>
        </p:nvSpPr>
        <p:spPr>
          <a:xfrm>
            <a:off x="-27384" y="3080792"/>
            <a:ext cx="40974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/>
              <a:t>Entérobactérie productrice de bêta-lactamase à spectre étendu</a:t>
            </a:r>
            <a:endParaRPr lang="fr-FR" sz="1200" i="1" dirty="0"/>
          </a:p>
        </p:txBody>
      </p:sp>
      <p:sp>
        <p:nvSpPr>
          <p:cNvPr id="3" name="ZoneTexte 2"/>
          <p:cNvSpPr txBox="1"/>
          <p:nvPr/>
        </p:nvSpPr>
        <p:spPr>
          <a:xfrm>
            <a:off x="5435699" y="824161"/>
            <a:ext cx="1465465" cy="2308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FR" sz="900" i="1" dirty="0" smtClean="0">
                <a:solidFill>
                  <a:srgbClr val="002060"/>
                </a:solidFill>
              </a:rPr>
              <a:t>Données BMR Sud-Est 2017</a:t>
            </a:r>
            <a:endParaRPr lang="fr-FR" sz="900" i="1" dirty="0">
              <a:solidFill>
                <a:srgbClr val="00206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-43202" y="8947467"/>
            <a:ext cx="2598581" cy="92333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C00000"/>
                </a:solidFill>
              </a:rPr>
              <a:t>Renforcer</a:t>
            </a:r>
            <a:r>
              <a:rPr lang="fr-FR" sz="1600" b="1" dirty="0" smtClean="0">
                <a:solidFill>
                  <a:srgbClr val="C00000"/>
                </a:solidFill>
              </a:rPr>
              <a:t> </a:t>
            </a:r>
          </a:p>
          <a:p>
            <a:r>
              <a:rPr lang="fr-FR" b="1" dirty="0" smtClean="0">
                <a:solidFill>
                  <a:srgbClr val="C00000"/>
                </a:solidFill>
              </a:rPr>
              <a:t>la </a:t>
            </a:r>
            <a:r>
              <a:rPr lang="fr-FR" b="1" dirty="0">
                <a:solidFill>
                  <a:srgbClr val="C00000"/>
                </a:solidFill>
              </a:rPr>
              <a:t>prévention </a:t>
            </a:r>
            <a:endParaRPr lang="fr-FR" b="1" dirty="0" smtClean="0">
              <a:solidFill>
                <a:srgbClr val="C00000"/>
              </a:solidFill>
            </a:endParaRPr>
          </a:p>
          <a:p>
            <a:r>
              <a:rPr lang="fr-FR" sz="1600" b="1" dirty="0" smtClean="0">
                <a:solidFill>
                  <a:srgbClr val="C00000"/>
                </a:solidFill>
              </a:rPr>
              <a:t>de l’antibiorésistance</a:t>
            </a:r>
            <a:endParaRPr lang="fr-FR" sz="1600" b="1" dirty="0">
              <a:solidFill>
                <a:srgbClr val="C00000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1698745" y="9014023"/>
            <a:ext cx="461057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fr-FR" sz="1200" b="1" dirty="0"/>
              <a:t>prévention de la transmission croisée </a:t>
            </a:r>
            <a:r>
              <a:rPr lang="fr-FR" sz="1200" b="1" dirty="0" smtClean="0"/>
              <a:t> (précautions standard)</a:t>
            </a:r>
          </a:p>
          <a:p>
            <a:pPr>
              <a:spcBef>
                <a:spcPts val="600"/>
              </a:spcBef>
            </a:pPr>
            <a:r>
              <a:rPr lang="fr-FR" sz="1200" b="1" dirty="0" smtClean="0"/>
              <a:t>      juste </a:t>
            </a:r>
            <a:r>
              <a:rPr lang="fr-FR" sz="1200" b="1" dirty="0"/>
              <a:t>usage des </a:t>
            </a:r>
            <a:r>
              <a:rPr lang="fr-FR" sz="1200" b="1" dirty="0" smtClean="0"/>
              <a:t>antibiotiques &amp; réduction de la consommation</a:t>
            </a:r>
            <a:endParaRPr lang="fr-FR" sz="1200" b="1" dirty="0"/>
          </a:p>
          <a:p>
            <a:pPr>
              <a:spcBef>
                <a:spcPts val="600"/>
              </a:spcBef>
            </a:pPr>
            <a:r>
              <a:rPr lang="fr-FR" sz="1200" b="1" dirty="0" smtClean="0"/>
              <a:t>            vaccination des patients à risque &amp; des professionnels de santé</a:t>
            </a:r>
          </a:p>
        </p:txBody>
      </p:sp>
      <p:sp>
        <p:nvSpPr>
          <p:cNvPr id="32" name="Ellipse 31"/>
          <p:cNvSpPr/>
          <p:nvPr/>
        </p:nvSpPr>
        <p:spPr>
          <a:xfrm>
            <a:off x="1916832" y="9595420"/>
            <a:ext cx="144016" cy="144000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3" name="Ellipse 132"/>
          <p:cNvSpPr/>
          <p:nvPr/>
        </p:nvSpPr>
        <p:spPr>
          <a:xfrm>
            <a:off x="1412776" y="9086030"/>
            <a:ext cx="216000" cy="216000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4" name="Ellipse 133"/>
          <p:cNvSpPr/>
          <p:nvPr/>
        </p:nvSpPr>
        <p:spPr>
          <a:xfrm>
            <a:off x="1664824" y="9345487"/>
            <a:ext cx="180000" cy="180000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3" name="ZoneTexte 32"/>
          <p:cNvSpPr txBox="1"/>
          <p:nvPr/>
        </p:nvSpPr>
        <p:spPr>
          <a:xfrm rot="702672">
            <a:off x="6023612" y="8644954"/>
            <a:ext cx="763349" cy="338554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fr-FR"/>
            </a:defPPr>
            <a:lvl1pPr algn="ctr">
              <a:defRPr sz="800" b="1">
                <a:solidFill>
                  <a:schemeClr val="accent1"/>
                </a:solidFill>
              </a:defRPr>
            </a:lvl1pPr>
          </a:lstStyle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équipements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fr-FR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de protection</a:t>
            </a:r>
          </a:p>
        </p:txBody>
      </p:sp>
      <p:sp>
        <p:nvSpPr>
          <p:cNvPr id="136" name="ZoneTexte 135"/>
          <p:cNvSpPr txBox="1"/>
          <p:nvPr/>
        </p:nvSpPr>
        <p:spPr>
          <a:xfrm rot="21054394">
            <a:off x="6048452" y="9036296"/>
            <a:ext cx="670375" cy="338554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fr-FR"/>
            </a:defPPr>
            <a:lvl1pPr algn="ctr">
              <a:defRPr sz="800" b="1">
                <a:solidFill>
                  <a:schemeClr val="accent1"/>
                </a:solidFill>
              </a:defRPr>
            </a:lvl1pPr>
          </a:lstStyle>
          <a:p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gestion</a:t>
            </a:r>
            <a:r>
              <a:rPr lang="fr-FR" dirty="0"/>
              <a:t> </a:t>
            </a:r>
          </a:p>
          <a:p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des</a:t>
            </a:r>
            <a:r>
              <a:rPr lang="fr-FR" dirty="0"/>
              <a:t> 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excreta</a:t>
            </a:r>
          </a:p>
        </p:txBody>
      </p:sp>
      <p:sp>
        <p:nvSpPr>
          <p:cNvPr id="135" name="ZoneTexte 134"/>
          <p:cNvSpPr txBox="1"/>
          <p:nvPr/>
        </p:nvSpPr>
        <p:spPr>
          <a:xfrm rot="1701342">
            <a:off x="5582508" y="8810125"/>
            <a:ext cx="611065" cy="338554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fr-FR" sz="800" b="1" dirty="0" smtClean="0">
                <a:solidFill>
                  <a:schemeClr val="accent1">
                    <a:lumMod val="75000"/>
                  </a:schemeClr>
                </a:solidFill>
              </a:rPr>
              <a:t>hygiène</a:t>
            </a:r>
          </a:p>
          <a:p>
            <a:pPr algn="ctr"/>
            <a:r>
              <a:rPr lang="fr-FR" sz="800" b="1" dirty="0" smtClean="0">
                <a:solidFill>
                  <a:schemeClr val="accent1">
                    <a:lumMod val="75000"/>
                  </a:schemeClr>
                </a:solidFill>
              </a:rPr>
              <a:t>des mains</a:t>
            </a:r>
            <a:endParaRPr lang="fr-FR" sz="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27935" y="3418404"/>
            <a:ext cx="1005403" cy="646331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r>
              <a:rPr lang="fr-FR" sz="3600" b="1" dirty="0">
                <a:solidFill>
                  <a:srgbClr val="006600"/>
                </a:solidFill>
              </a:rPr>
              <a:t>0,74</a:t>
            </a:r>
          </a:p>
        </p:txBody>
      </p:sp>
      <p:sp>
        <p:nvSpPr>
          <p:cNvPr id="6" name="Rectangle 5"/>
          <p:cNvSpPr/>
          <p:nvPr/>
        </p:nvSpPr>
        <p:spPr>
          <a:xfrm>
            <a:off x="2730679" y="1875715"/>
            <a:ext cx="1005403" cy="646331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r>
              <a:rPr lang="fr-FR" sz="3600" b="1" dirty="0">
                <a:solidFill>
                  <a:srgbClr val="FF6600"/>
                </a:solidFill>
              </a:rPr>
              <a:t>0,22</a:t>
            </a:r>
          </a:p>
        </p:txBody>
      </p:sp>
      <p:sp>
        <p:nvSpPr>
          <p:cNvPr id="10" name="Rectangle 9"/>
          <p:cNvSpPr/>
          <p:nvPr/>
        </p:nvSpPr>
        <p:spPr>
          <a:xfrm>
            <a:off x="-3774" y="5617565"/>
            <a:ext cx="6817152" cy="4875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b="1" dirty="0">
                <a:solidFill>
                  <a:srgbClr val="002060"/>
                </a:solidFill>
              </a:rPr>
              <a:t>Incidence  / 1000 JH</a:t>
            </a:r>
          </a:p>
          <a:p>
            <a:r>
              <a:rPr lang="fr-FR" sz="1400" b="1" dirty="0">
                <a:solidFill>
                  <a:srgbClr val="002060"/>
                </a:solidFill>
              </a:rPr>
              <a:t>dans cet établissement 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014320" y="5663788"/>
            <a:ext cx="20557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smtClean="0">
                <a:solidFill>
                  <a:srgbClr val="FF6600"/>
                </a:solidFill>
              </a:rPr>
              <a:t>SARM :</a:t>
            </a:r>
            <a:endParaRPr lang="fr-FR" sz="2000" dirty="0"/>
          </a:p>
        </p:txBody>
      </p:sp>
      <p:sp>
        <p:nvSpPr>
          <p:cNvPr id="30" name="Rectangle 29"/>
          <p:cNvSpPr/>
          <p:nvPr/>
        </p:nvSpPr>
        <p:spPr>
          <a:xfrm>
            <a:off x="4266911" y="5648342"/>
            <a:ext cx="23304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smtClean="0">
                <a:solidFill>
                  <a:srgbClr val="006600"/>
                </a:solidFill>
              </a:rPr>
              <a:t>EBLSE :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0962606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150</Words>
  <Application>Microsoft Office PowerPoint</Application>
  <PresentationFormat>Format A4 (210 x 297 mm)</PresentationFormat>
  <Paragraphs>59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BrowalliaUPC</vt:lpstr>
      <vt:lpstr>Calibri</vt:lpstr>
      <vt:lpstr>Segoe UI Symbol</vt:lpstr>
      <vt:lpstr>Thème Office</vt:lpstr>
      <vt:lpstr>Présentation PowerPoint</vt:lpstr>
    </vt:vector>
  </TitlesOfParts>
  <Company>Hospices Civils de Lyon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SAVEY, Anne</dc:creator>
  <cp:lastModifiedBy>CELLUPICA, Valerie</cp:lastModifiedBy>
  <cp:revision>50</cp:revision>
  <cp:lastPrinted>2018-06-27T14:05:33Z</cp:lastPrinted>
  <dcterms:created xsi:type="dcterms:W3CDTF">2018-06-26T14:58:35Z</dcterms:created>
  <dcterms:modified xsi:type="dcterms:W3CDTF">2018-07-05T08:53:23Z</dcterms:modified>
</cp:coreProperties>
</file>