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5"/>
  </p:notesMasterIdLst>
  <p:sldIdLst>
    <p:sldId id="256" r:id="rId3"/>
    <p:sldId id="618" r:id="rId4"/>
    <p:sldId id="614" r:id="rId5"/>
    <p:sldId id="612" r:id="rId6"/>
    <p:sldId id="279" r:id="rId7"/>
    <p:sldId id="613" r:id="rId8"/>
    <p:sldId id="619" r:id="rId9"/>
    <p:sldId id="620" r:id="rId10"/>
    <p:sldId id="610" r:id="rId11"/>
    <p:sldId id="622" r:id="rId12"/>
    <p:sldId id="623" r:id="rId13"/>
    <p:sldId id="611" r:id="rId14"/>
    <p:sldId id="634" r:id="rId15"/>
    <p:sldId id="621" r:id="rId16"/>
    <p:sldId id="625" r:id="rId17"/>
    <p:sldId id="615" r:id="rId18"/>
    <p:sldId id="626" r:id="rId19"/>
    <p:sldId id="627" r:id="rId20"/>
    <p:sldId id="629" r:id="rId21"/>
    <p:sldId id="630" r:id="rId22"/>
    <p:sldId id="616" r:id="rId23"/>
    <p:sldId id="631" r:id="rId24"/>
    <p:sldId id="632" r:id="rId25"/>
    <p:sldId id="635" r:id="rId26"/>
    <p:sldId id="639" r:id="rId27"/>
    <p:sldId id="640" r:id="rId28"/>
    <p:sldId id="636" r:id="rId29"/>
    <p:sldId id="642" r:id="rId30"/>
    <p:sldId id="643" r:id="rId31"/>
    <p:sldId id="609" r:id="rId32"/>
    <p:sldId id="607" r:id="rId33"/>
    <p:sldId id="608" r:id="rId3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434" userDrawn="1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227" userDrawn="1">
          <p15:clr>
            <a:srgbClr val="A4A3A4"/>
          </p15:clr>
        </p15:guide>
        <p15:guide id="6" pos="1421" userDrawn="1">
          <p15:clr>
            <a:srgbClr val="A4A3A4"/>
          </p15:clr>
        </p15:guide>
        <p15:guide id="7" pos="4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9"/>
    <a:srgbClr val="004192"/>
    <a:srgbClr val="E7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7600" autoAdjust="0"/>
  </p:normalViewPr>
  <p:slideViewPr>
    <p:cSldViewPr showGuides="1">
      <p:cViewPr varScale="1">
        <p:scale>
          <a:sx n="82" d="100"/>
          <a:sy n="82" d="100"/>
        </p:scale>
        <p:origin x="739" y="72"/>
      </p:cViewPr>
      <p:guideLst>
        <p:guide orient="horz" pos="2160"/>
        <p:guide orient="horz" pos="1434"/>
        <p:guide orient="horz" pos="3929"/>
        <p:guide pos="3840"/>
        <p:guide pos="7227"/>
        <p:guide pos="1421"/>
        <p:guide pos="4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E-4D7C-A45C-01611832B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876F-2394-434A-9B07-432DE19C105F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C9FA-9DB2-48FB-B76A-EB55F6C2D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4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41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HALT-2 a été réalisée en 2013 dans 19 pays de l’UE (la France n’a pas participé)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601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HALT-2 a été réalisée en 2013 dans 19 pays de l’UE (la France n’a pas participé)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470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HALT-2 a été réalisée en 2013 dans 19 pays de l’UE (la France n’a pas participé)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90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HALT-2 a été réalisée en 2013 dans 19 pays de l’UE (la France n’a pas participé)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03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95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29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HALT-2 a été réalisée en 2013 dans 19 pays de l’UE (la France n’a pas participé)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46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HALT-2 a été réalisée en 2013 dans 19 pays de l’UE (la France n’a pas participé)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31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HALT-2 a été réalisée en 2013 dans 19 pays de l’UE (la France n’a pas participé)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459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HALT-2 a été réalisée en 2013 dans 19 pays de l’UE (la France n’a pas participé)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02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HALT-2 a été réalisée en 2013 dans 19 pays de l’UE (la France n’a pas participé)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46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HALT-2 a été réalisée en 2013 dans 19 pays de l’UE (la France n’a pas participé)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71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5521" y="2195742"/>
            <a:ext cx="9696812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74855" y="4897624"/>
            <a:ext cx="9663115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24" y="512846"/>
            <a:ext cx="2296293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5521" y="3428999"/>
            <a:ext cx="9696812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75521" y="4869160"/>
            <a:ext cx="9696812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774686" y="2798506"/>
            <a:ext cx="9697649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Partie #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404665"/>
            <a:ext cx="1440157" cy="6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19403" y="1412777"/>
            <a:ext cx="1008112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0763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19403" y="1340768"/>
            <a:ext cx="9217024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599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37" y="2276873"/>
            <a:ext cx="10066867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780" y="404665"/>
            <a:ext cx="5298409" cy="59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404665"/>
            <a:ext cx="1440157" cy="6095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2323829" y="60470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18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896262" y="5991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1800" dirty="0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1122837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graphicFrame>
        <p:nvGraphicFramePr>
          <p:cNvPr id="4" name="Graphique 3"/>
          <p:cNvGraphicFramePr/>
          <p:nvPr userDrawn="1">
            <p:extLst>
              <p:ext uri="{D42A27DB-BD31-4B8C-83A1-F6EECF244321}">
                <p14:modId xmlns:p14="http://schemas.microsoft.com/office/powerpoint/2010/main" val="1096079390"/>
              </p:ext>
            </p:extLst>
          </p:nvPr>
        </p:nvGraphicFramePr>
        <p:xfrm>
          <a:off x="2063552" y="1844824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4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6"/>
            <a:ext cx="1185664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667" y="188640"/>
            <a:ext cx="9120749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403" y="1340769"/>
            <a:ext cx="9889100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22837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39" y="404728"/>
            <a:ext cx="1360869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6"/>
            <a:ext cx="1185664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667" y="188640"/>
            <a:ext cx="9120749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403" y="1340769"/>
            <a:ext cx="9889100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22837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rgbClr val="4D4D4F"/>
                </a:solidFill>
              </a:rPr>
              <a:pPr algn="r"/>
              <a:t>‹N°›</a:t>
            </a:fld>
            <a:endParaRPr lang="fr-FR" sz="750" b="1" dirty="0">
              <a:solidFill>
                <a:srgbClr val="4D4D4F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39" y="404728"/>
            <a:ext cx="1360869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49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previas.santepubliquefrance.f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tmp"/><Relationship Id="rId5" Type="http://schemas.openxmlformats.org/officeDocument/2006/relationships/image" Target="../media/image69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6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4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hyperlink" Target="https://www.santepubliquefrance.fr/etudes-et-enquete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sophia.mechkour@chru-strasbourg.fr" TargetMode="External"/><Relationship Id="rId13" Type="http://schemas.openxmlformats.org/officeDocument/2006/relationships/hyperlink" Target="mailto:caroline.bervas@chu-bordeaux.fr" TargetMode="External"/><Relationship Id="rId3" Type="http://schemas.openxmlformats.org/officeDocument/2006/relationships/hyperlink" Target="mailto:margaux.chartier@chu-rennes.fr" TargetMode="External"/><Relationship Id="rId7" Type="http://schemas.openxmlformats.org/officeDocument/2006/relationships/hyperlink" Target="mailto:cindy.descormiers@chu-tours.fr" TargetMode="External"/><Relationship Id="rId12" Type="http://schemas.openxmlformats.org/officeDocument/2006/relationships/hyperlink" Target="mailto:thibon-p@chu-caen.fr" TargetMode="External"/><Relationship Id="rId2" Type="http://schemas.openxmlformats.org/officeDocument/2006/relationships/hyperlink" Target="mailto:anais.machut@chu-lyon.fr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s.valentin@chu-tours.fr" TargetMode="External"/><Relationship Id="rId11" Type="http://schemas.openxmlformats.org/officeDocument/2006/relationships/hyperlink" Target="mailto:christine.banguy@chu-reunion.fr" TargetMode="External"/><Relationship Id="rId5" Type="http://schemas.openxmlformats.org/officeDocument/2006/relationships/hyperlink" Target="mailto:stephanie.lefflot@chu-rennes.fr" TargetMode="External"/><Relationship Id="rId15" Type="http://schemas.openxmlformats.org/officeDocument/2006/relationships/hyperlink" Target="mailto:jeanchristophe.delaroziere@ap-hm.fr" TargetMode="External"/><Relationship Id="rId10" Type="http://schemas.openxmlformats.org/officeDocument/2006/relationships/hyperlink" Target="mailto:herve.blanchard@aphp.fr" TargetMode="External"/><Relationship Id="rId4" Type="http://schemas.openxmlformats.org/officeDocument/2006/relationships/hyperlink" Target="mailto:marion.angibaud@chu-rennes.fr" TargetMode="External"/><Relationship Id="rId9" Type="http://schemas.openxmlformats.org/officeDocument/2006/relationships/hyperlink" Target="mailto:pierre.paroux@chu-lille.fr" TargetMode="External"/><Relationship Id="rId14" Type="http://schemas.openxmlformats.org/officeDocument/2006/relationships/hyperlink" Target="mailto:canouet.s@chu-toulouse.fr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ome.daniau@santepubliquefrance.fr" TargetMode="External"/><Relationship Id="rId2" Type="http://schemas.openxmlformats.org/officeDocument/2006/relationships/hyperlink" Target="mailto:previas-support@santepubliquefrance.fr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2.png"/><Relationship Id="rId4" Type="http://schemas.openxmlformats.org/officeDocument/2006/relationships/hyperlink" Target="mailto:dpo@santepubliquefrance.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mailto:previas-support@santepubliquefrance.fr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23593" y="1772816"/>
            <a:ext cx="9073007" cy="2952328"/>
          </a:xfrm>
        </p:spPr>
        <p:txBody>
          <a:bodyPr/>
          <a:lstStyle/>
          <a:p>
            <a:br>
              <a:rPr lang="fr-FR" sz="2800" dirty="0"/>
            </a:br>
            <a:br>
              <a:rPr lang="fr-FR" sz="2800" dirty="0"/>
            </a:br>
            <a:r>
              <a:rPr lang="fr-FR" sz="2800" u="none" dirty="0"/>
              <a:t>ENP 2024</a:t>
            </a:r>
            <a:br>
              <a:rPr lang="fr-FR" sz="2800" u="none" dirty="0"/>
            </a:br>
            <a:br>
              <a:rPr lang="fr-FR" sz="2000" u="none" dirty="0"/>
            </a:br>
            <a:r>
              <a:rPr lang="fr-FR" sz="2800" u="none" cap="none" dirty="0"/>
              <a:t>Enquête nationale de prévalence</a:t>
            </a:r>
            <a:br>
              <a:rPr lang="fr-FR" sz="2800" u="none" cap="none" dirty="0"/>
            </a:br>
            <a:r>
              <a:rPr lang="fr-FR" sz="2800" u="none" cap="none" dirty="0"/>
              <a:t>des infections associées aux soins et</a:t>
            </a:r>
            <a:br>
              <a:rPr lang="fr-FR" sz="2800" u="none" cap="none" dirty="0"/>
            </a:br>
            <a:r>
              <a:rPr lang="fr-FR" sz="2800" u="none" cap="none" dirty="0"/>
              <a:t>des traitements anti-infectieux</a:t>
            </a:r>
            <a:br>
              <a:rPr lang="fr-FR" sz="2800" u="none" cap="none" dirty="0"/>
            </a:br>
            <a:r>
              <a:rPr lang="fr-FR" sz="2800" u="none" cap="none" dirty="0"/>
              <a:t>en établissements d’hébergement</a:t>
            </a:r>
            <a:br>
              <a:rPr lang="fr-FR" sz="2800" u="none" cap="none" dirty="0"/>
            </a:br>
            <a:r>
              <a:rPr lang="fr-FR" sz="2800" u="none" cap="none" dirty="0"/>
              <a:t>pour personnes âgées dépendantes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07569" y="5157192"/>
            <a:ext cx="9289031" cy="1512168"/>
          </a:xfrm>
        </p:spPr>
        <p:txBody>
          <a:bodyPr/>
          <a:lstStyle/>
          <a:p>
            <a:r>
              <a:rPr lang="fr-FR" sz="2400" b="1" u="sng" dirty="0">
                <a:latin typeface="Arial" charset="0"/>
                <a:cs typeface="Arial" charset="0"/>
              </a:rPr>
              <a:t>Présentation de l’application </a:t>
            </a:r>
            <a:r>
              <a:rPr lang="fr-FR" sz="2400" b="1" u="sng" dirty="0" err="1">
                <a:latin typeface="Arial" charset="0"/>
                <a:cs typeface="Arial" charset="0"/>
              </a:rPr>
              <a:t>PrevIAS</a:t>
            </a:r>
            <a:br>
              <a:rPr lang="fr-FR" sz="2400" b="1" u="sng" dirty="0">
                <a:latin typeface="Arial" charset="0"/>
                <a:cs typeface="Arial" charset="0"/>
              </a:rPr>
            </a:br>
            <a:endParaRPr lang="fr-FR" sz="2400" b="1" u="sng" dirty="0">
              <a:latin typeface="Arial" charset="0"/>
              <a:cs typeface="Arial" charset="0"/>
            </a:endParaRPr>
          </a:p>
          <a:p>
            <a:r>
              <a:rPr lang="fr-FR" sz="2400" b="1" dirty="0">
                <a:latin typeface="Arial" charset="0"/>
                <a:cs typeface="Arial" charset="0"/>
              </a:rPr>
              <a:t>Session du 30 avril 2024</a:t>
            </a:r>
          </a:p>
        </p:txBody>
      </p:sp>
      <p:pic>
        <p:nvPicPr>
          <p:cNvPr id="5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76672"/>
            <a:ext cx="207923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uropean Centre for Disease Prevention and 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18582"/>
            <a:ext cx="1473996" cy="13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75" y="4727827"/>
            <a:ext cx="221691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5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Conditions générales d’utilisation (CGU)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919537" y="2171115"/>
            <a:ext cx="8443183" cy="2692186"/>
            <a:chOff x="836018" y="2217762"/>
            <a:chExt cx="8443183" cy="2692186"/>
          </a:xfrm>
        </p:grpSpPr>
        <p:grpSp>
          <p:nvGrpSpPr>
            <p:cNvPr id="10" name="Groupe 9"/>
            <p:cNvGrpSpPr/>
            <p:nvPr/>
          </p:nvGrpSpPr>
          <p:grpSpPr>
            <a:xfrm>
              <a:off x="836018" y="2217762"/>
              <a:ext cx="8443183" cy="2692186"/>
              <a:chOff x="-1056896" y="-411564"/>
              <a:chExt cx="8176482" cy="1810661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56896" y="179727"/>
                <a:ext cx="8176482" cy="53667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15" name="Zone de texte 334"/>
              <p:cNvSpPr txBox="1"/>
              <p:nvPr/>
            </p:nvSpPr>
            <p:spPr>
              <a:xfrm>
                <a:off x="-558896" y="1010241"/>
                <a:ext cx="1952536" cy="36399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2 - Cocher la case pour accepter les CGU</a:t>
                </a:r>
                <a:endParaRPr lang="fr-FR" sz="14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Zone de texte 335"/>
              <p:cNvSpPr txBox="1"/>
              <p:nvPr/>
            </p:nvSpPr>
            <p:spPr>
              <a:xfrm>
                <a:off x="2569242" y="1010242"/>
                <a:ext cx="4303864" cy="38885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3 - Cliquer sur le bouton « </a:t>
                </a:r>
                <a:r>
                  <a:rPr lang="fr-FR" sz="1400" dirty="0">
                    <a:solidFill>
                      <a:srgbClr val="E30056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ACCÉDER À PREVIAS </a:t>
                </a: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» pour avoir accès à la page d’accueil</a:t>
                </a:r>
                <a:endPara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Zone de texte 336"/>
              <p:cNvSpPr txBox="1"/>
              <p:nvPr/>
            </p:nvSpPr>
            <p:spPr>
              <a:xfrm>
                <a:off x="2993844" y="-411564"/>
                <a:ext cx="2643670" cy="33091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1 - Cliquer sur le lien pour prendre connaissance des CGU </a:t>
                </a:r>
                <a:endPara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Connecteur droit avec flèche 10"/>
            <p:cNvCxnSpPr/>
            <p:nvPr/>
          </p:nvCxnSpPr>
          <p:spPr>
            <a:xfrm flipH="1" flipV="1">
              <a:off x="1130892" y="3583842"/>
              <a:ext cx="367197" cy="7479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Connecteur droit avec flèche 11"/>
            <p:cNvCxnSpPr>
              <a:stCxn id="17" idx="2"/>
            </p:cNvCxnSpPr>
            <p:nvPr/>
          </p:nvCxnSpPr>
          <p:spPr>
            <a:xfrm>
              <a:off x="6383836" y="2709776"/>
              <a:ext cx="232557" cy="4778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6596658" y="3845108"/>
              <a:ext cx="19735" cy="4905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84000" y="1465672"/>
            <a:ext cx="6232052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b="1" dirty="0">
                <a:solidFill>
                  <a:schemeClr val="accent4"/>
                </a:solidFill>
                <a:latin typeface="Arial" charset="0"/>
                <a:cs typeface="Arial" charset="0"/>
              </a:rPr>
              <a:t>Valider les CGU lors de la première connexion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35560" y="5586104"/>
            <a:ext cx="843050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</a:pPr>
            <a:r>
              <a:rPr lang="fr-FR" sz="1600" dirty="0">
                <a:solidFill>
                  <a:srgbClr val="373739"/>
                </a:solidFill>
                <a:sym typeface="Wingdings" panose="05000000000000000000" pitchFamily="2" charset="2"/>
              </a:rPr>
              <a:t> Consulter les CGU à l’annexe 10 du guide de l’enquêteur</a:t>
            </a:r>
            <a:endParaRPr lang="fr-FR" sz="1600" dirty="0">
              <a:solidFill>
                <a:srgbClr val="373739"/>
              </a:solidFill>
            </a:endParaRPr>
          </a:p>
        </p:txBody>
      </p:sp>
      <p:pic>
        <p:nvPicPr>
          <p:cNvPr id="1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1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896" y="3145699"/>
            <a:ext cx="2457450" cy="1905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Sélection de l’établissement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84000" y="1465672"/>
            <a:ext cx="930043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b="1" dirty="0">
                <a:solidFill>
                  <a:schemeClr val="accent4"/>
                </a:solidFill>
                <a:latin typeface="Arial" charset="0"/>
                <a:cs typeface="Arial" charset="0"/>
              </a:rPr>
              <a:t>Sélectionner un établissement </a:t>
            </a:r>
            <a:r>
              <a:rPr lang="fr-FR" dirty="0">
                <a:solidFill>
                  <a:schemeClr val="accent4"/>
                </a:solidFill>
                <a:latin typeface="Arial" charset="0"/>
                <a:cs typeface="Arial" charset="0"/>
              </a:rPr>
              <a:t>pour lequel vous souhaitez saisir des données</a:t>
            </a:r>
            <a:br>
              <a:rPr lang="fr-FR" dirty="0">
                <a:solidFill>
                  <a:schemeClr val="accent4"/>
                </a:solidFill>
                <a:latin typeface="Arial" charset="0"/>
                <a:cs typeface="Arial" charset="0"/>
              </a:rPr>
            </a:b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parmi ceux auxquels vous êtes rattachés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415480" y="2420888"/>
            <a:ext cx="5318593" cy="4032448"/>
            <a:chOff x="452207" y="2415694"/>
            <a:chExt cx="5318593" cy="403244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07" y="2415694"/>
              <a:ext cx="3529924" cy="40324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Zone de texte 334"/>
            <p:cNvSpPr txBox="1"/>
            <p:nvPr/>
          </p:nvSpPr>
          <p:spPr>
            <a:xfrm>
              <a:off x="2540803" y="4760783"/>
              <a:ext cx="2016224" cy="54120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Cliquer sur le bouton « </a:t>
              </a:r>
              <a:r>
                <a:rPr lang="fr-FR" sz="1400" dirty="0">
                  <a:solidFill>
                    <a:srgbClr val="E3005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SÉLECTIONER</a:t>
              </a: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»</a:t>
              </a:r>
              <a:endPara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 flipV="1">
              <a:off x="1583668" y="4787139"/>
              <a:ext cx="956771" cy="1744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1" name="Accolade fermante 20"/>
            <p:cNvSpPr/>
            <p:nvPr/>
          </p:nvSpPr>
          <p:spPr>
            <a:xfrm>
              <a:off x="4052607" y="3573016"/>
              <a:ext cx="242029" cy="1124029"/>
            </a:xfrm>
            <a:prstGeom prst="rightBrace">
              <a:avLst>
                <a:gd name="adj1" fmla="val 54514"/>
                <a:gd name="adj2" fmla="val 50000"/>
              </a:avLst>
            </a:prstGeom>
            <a:ln w="19050">
              <a:solidFill>
                <a:srgbClr val="002D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solidFill>
                  <a:srgbClr val="373739"/>
                </a:solidFill>
              </a:endParaRPr>
            </a:p>
          </p:txBody>
        </p:sp>
        <p:sp>
          <p:nvSpPr>
            <p:cNvPr id="23" name="Zone de texte 193"/>
            <p:cNvSpPr txBox="1"/>
            <p:nvPr/>
          </p:nvSpPr>
          <p:spPr>
            <a:xfrm>
              <a:off x="4294636" y="3837608"/>
              <a:ext cx="1476164" cy="66315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fr-FR" sz="1400" dirty="0">
                  <a:solidFill>
                    <a:srgbClr val="373739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Informations sur l’établissement</a:t>
              </a:r>
              <a:endParaRPr lang="fr-FR" sz="1400" dirty="0">
                <a:solidFill>
                  <a:srgbClr val="37373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7452752" y="2580374"/>
            <a:ext cx="4320480" cy="2370558"/>
            <a:chOff x="7536160" y="2604546"/>
            <a:chExt cx="4320480" cy="2370558"/>
          </a:xfrm>
        </p:grpSpPr>
        <p:sp>
          <p:nvSpPr>
            <p:cNvPr id="27" name="Rectangle 26"/>
            <p:cNvSpPr/>
            <p:nvPr/>
          </p:nvSpPr>
          <p:spPr>
            <a:xfrm>
              <a:off x="7536160" y="2604546"/>
              <a:ext cx="4320480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lnSpc>
                  <a:spcPct val="110000"/>
                </a:lnSpc>
                <a:spcBef>
                  <a:spcPts val="300"/>
                </a:spcBef>
                <a:buClr>
                  <a:schemeClr val="tx2"/>
                </a:buClr>
              </a:pPr>
              <a:r>
                <a:rPr lang="fr-FR" sz="1600" b="1" dirty="0">
                  <a:solidFill>
                    <a:srgbClr val="373739"/>
                  </a:solidFill>
                  <a:sym typeface="Wingdings" panose="05000000000000000000" pitchFamily="2" charset="2"/>
                </a:rPr>
                <a:t>Changer d’établissement après connexion</a:t>
              </a:r>
              <a:endParaRPr lang="fr-FR" sz="1600" b="1" dirty="0">
                <a:solidFill>
                  <a:srgbClr val="373739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195632" y="4532634"/>
              <a:ext cx="1440160" cy="44247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4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Page d’accueil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335360" y="1196752"/>
            <a:ext cx="11712624" cy="5184576"/>
            <a:chOff x="-242918" y="-14978"/>
            <a:chExt cx="7111649" cy="264823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918" y="404407"/>
              <a:ext cx="6912328" cy="222885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" name="Groupe 9"/>
            <p:cNvGrpSpPr/>
            <p:nvPr/>
          </p:nvGrpSpPr>
          <p:grpSpPr>
            <a:xfrm>
              <a:off x="-221845" y="-14978"/>
              <a:ext cx="7090576" cy="2569910"/>
              <a:chOff x="-201241" y="-12207"/>
              <a:chExt cx="6432045" cy="2094456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-201241" y="-12207"/>
                <a:ext cx="6432045" cy="2094456"/>
                <a:chOff x="-201241" y="-12207"/>
                <a:chExt cx="6432045" cy="2094456"/>
              </a:xfrm>
            </p:grpSpPr>
            <p:grpSp>
              <p:nvGrpSpPr>
                <p:cNvPr id="13" name="Groupe 12"/>
                <p:cNvGrpSpPr/>
                <p:nvPr/>
              </p:nvGrpSpPr>
              <p:grpSpPr>
                <a:xfrm>
                  <a:off x="-201241" y="-12207"/>
                  <a:ext cx="6432045" cy="2094456"/>
                  <a:chOff x="-201241" y="-12208"/>
                  <a:chExt cx="6432045" cy="2094467"/>
                </a:xfrm>
              </p:grpSpPr>
              <p:grpSp>
                <p:nvGrpSpPr>
                  <p:cNvPr id="15" name="Groupe 14"/>
                  <p:cNvGrpSpPr/>
                  <p:nvPr/>
                </p:nvGrpSpPr>
                <p:grpSpPr>
                  <a:xfrm>
                    <a:off x="5273692" y="942412"/>
                    <a:ext cx="957112" cy="1139847"/>
                    <a:chOff x="5273895" y="942412"/>
                    <a:chExt cx="957149" cy="1139847"/>
                  </a:xfrm>
                </p:grpSpPr>
                <p:sp>
                  <p:nvSpPr>
                    <p:cNvPr id="20" name="Accolade fermante 19"/>
                    <p:cNvSpPr/>
                    <p:nvPr/>
                  </p:nvSpPr>
                  <p:spPr>
                    <a:xfrm>
                      <a:off x="5273895" y="942412"/>
                      <a:ext cx="224155" cy="1139847"/>
                    </a:xfrm>
                    <a:prstGeom prst="rightBrace">
                      <a:avLst>
                        <a:gd name="adj1" fmla="val 54514"/>
                        <a:gd name="adj2" fmla="val 50000"/>
                      </a:avLst>
                    </a:prstGeom>
                    <a:ln w="19050">
                      <a:solidFill>
                        <a:srgbClr val="002D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>
                        <a:solidFill>
                          <a:srgbClr val="373739"/>
                        </a:solidFill>
                      </a:endParaRPr>
                    </a:p>
                  </p:txBody>
                </p:sp>
                <p:sp>
                  <p:nvSpPr>
                    <p:cNvPr id="21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86129" y="1434092"/>
                      <a:ext cx="744915" cy="1564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373739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Rubriques</a:t>
                      </a:r>
                      <a:endParaRPr lang="fr-FR" sz="1400" dirty="0">
                        <a:solidFill>
                          <a:srgbClr val="37373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6" name="Rectangle 15"/>
                  <p:cNvSpPr/>
                  <p:nvPr/>
                </p:nvSpPr>
                <p:spPr>
                  <a:xfrm>
                    <a:off x="5227653" y="342665"/>
                    <a:ext cx="785004" cy="343449"/>
                  </a:xfrm>
                  <a:prstGeom prst="rect">
                    <a:avLst/>
                  </a:prstGeom>
                  <a:noFill/>
                  <a:ln w="19050">
                    <a:solidFill>
                      <a:srgbClr val="002D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7" name="Zone de texte 193"/>
                  <p:cNvSpPr txBox="1"/>
                  <p:nvPr/>
                </p:nvSpPr>
                <p:spPr>
                  <a:xfrm>
                    <a:off x="5236914" y="-12208"/>
                    <a:ext cx="813081" cy="267164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6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373739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Espace utilisateur</a:t>
                    </a:r>
                    <a:endParaRPr lang="fr-FR" sz="1400" dirty="0">
                      <a:solidFill>
                        <a:srgbClr val="37373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-201241" y="850902"/>
                    <a:ext cx="996978" cy="905773"/>
                  </a:xfrm>
                  <a:prstGeom prst="rect">
                    <a:avLst/>
                  </a:prstGeom>
                  <a:noFill/>
                  <a:ln w="19050">
                    <a:solidFill>
                      <a:srgbClr val="002D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7920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>
                      <a:solidFill>
                        <a:srgbClr val="373739"/>
                      </a:solidFill>
                    </a:endParaRPr>
                  </a:p>
                </p:txBody>
              </p:sp>
              <p:sp>
                <p:nvSpPr>
                  <p:cNvPr id="19" name="Zone de texte 195"/>
                  <p:cNvSpPr txBox="1"/>
                  <p:nvPr/>
                </p:nvSpPr>
                <p:spPr>
                  <a:xfrm>
                    <a:off x="-201241" y="1793753"/>
                    <a:ext cx="1049174" cy="15763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6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373739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Espace d’information</a:t>
                    </a:r>
                    <a:endParaRPr lang="fr-FR" sz="1400" dirty="0">
                      <a:solidFill>
                        <a:srgbClr val="37373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4" name="Accolade ouvrante 13"/>
                <p:cNvSpPr/>
                <p:nvPr/>
              </p:nvSpPr>
              <p:spPr>
                <a:xfrm rot="5400000">
                  <a:off x="2775709" y="-1974465"/>
                  <a:ext cx="119846" cy="4403410"/>
                </a:xfrm>
                <a:prstGeom prst="leftBrace">
                  <a:avLst>
                    <a:gd name="adj1" fmla="val 35394"/>
                    <a:gd name="adj2" fmla="val 50000"/>
                  </a:avLst>
                </a:prstGeom>
                <a:ln w="19050">
                  <a:solidFill>
                    <a:srgbClr val="002D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>
                    <a:solidFill>
                      <a:srgbClr val="373739"/>
                    </a:solidFill>
                  </a:endParaRPr>
                </a:p>
              </p:txBody>
            </p:sp>
          </p:grpSp>
          <p:sp>
            <p:nvSpPr>
              <p:cNvPr id="12" name="Zone de texte 203"/>
              <p:cNvSpPr txBox="1"/>
              <p:nvPr/>
            </p:nvSpPr>
            <p:spPr>
              <a:xfrm>
                <a:off x="2075154" y="-928"/>
                <a:ext cx="1520957" cy="16824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Menu avec onglets</a:t>
                </a:r>
                <a:endParaRPr lang="fr-FR" sz="1400" dirty="0">
                  <a:solidFill>
                    <a:srgbClr val="37373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pic>
        <p:nvPicPr>
          <p:cNvPr id="2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5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Gestion du profil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78186"/>
            <a:ext cx="11867626" cy="8323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16480" y="1178186"/>
            <a:ext cx="1642490" cy="8323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586851" y="2852936"/>
            <a:ext cx="11447129" cy="3744417"/>
            <a:chOff x="881793" y="1977972"/>
            <a:chExt cx="11447129" cy="3744417"/>
          </a:xfrm>
        </p:grpSpPr>
        <p:grpSp>
          <p:nvGrpSpPr>
            <p:cNvPr id="36" name="Groupe 35"/>
            <p:cNvGrpSpPr/>
            <p:nvPr/>
          </p:nvGrpSpPr>
          <p:grpSpPr>
            <a:xfrm>
              <a:off x="881793" y="1977972"/>
              <a:ext cx="11447129" cy="3744417"/>
              <a:chOff x="323528" y="1932320"/>
              <a:chExt cx="11447129" cy="3744417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8966919" y="5172681"/>
                <a:ext cx="2803738" cy="504056"/>
                <a:chOff x="6743257" y="-225846"/>
                <a:chExt cx="2732474" cy="453520"/>
              </a:xfrm>
            </p:grpSpPr>
            <p:sp>
              <p:nvSpPr>
                <p:cNvPr id="14" name="Zone de texte 740"/>
                <p:cNvSpPr txBox="1"/>
                <p:nvPr/>
              </p:nvSpPr>
              <p:spPr>
                <a:xfrm>
                  <a:off x="7243397" y="-225846"/>
                  <a:ext cx="2232334" cy="45352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Bouton pour sauvegarder les modifications</a:t>
                  </a:r>
                  <a:endPara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" name="Connecteur droit avec flèche 15"/>
                <p:cNvCxnSpPr/>
                <p:nvPr/>
              </p:nvCxnSpPr>
              <p:spPr>
                <a:xfrm flipH="1" flipV="1">
                  <a:off x="6743257" y="-56799"/>
                  <a:ext cx="500140" cy="826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2" name="Rectangle 21"/>
              <p:cNvSpPr/>
              <p:nvPr/>
            </p:nvSpPr>
            <p:spPr>
              <a:xfrm>
                <a:off x="323528" y="4721137"/>
                <a:ext cx="8424936" cy="418121"/>
              </a:xfrm>
              <a:prstGeom prst="rect">
                <a:avLst/>
              </a:prstGeom>
              <a:noFill/>
              <a:ln w="19050">
                <a:solidFill>
                  <a:srgbClr val="002D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23528" y="3730959"/>
                <a:ext cx="8424936" cy="911938"/>
              </a:xfrm>
              <a:prstGeom prst="rect">
                <a:avLst/>
              </a:prstGeom>
              <a:noFill/>
              <a:ln w="19050">
                <a:solidFill>
                  <a:srgbClr val="002D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0" name="Accolade fermante 29"/>
              <p:cNvSpPr/>
              <p:nvPr/>
            </p:nvSpPr>
            <p:spPr>
              <a:xfrm>
                <a:off x="9040122" y="1932320"/>
                <a:ext cx="242029" cy="1042828"/>
              </a:xfrm>
              <a:prstGeom prst="rightBrace">
                <a:avLst>
                  <a:gd name="adj1" fmla="val 54514"/>
                  <a:gd name="adj2" fmla="val 50000"/>
                </a:avLst>
              </a:prstGeom>
              <a:ln w="19050">
                <a:solidFill>
                  <a:srgbClr val="002D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>
                  <a:solidFill>
                    <a:srgbClr val="373739"/>
                  </a:solidFill>
                </a:endParaRPr>
              </a:p>
            </p:txBody>
          </p:sp>
          <p:sp>
            <p:nvSpPr>
              <p:cNvPr id="31" name="Zone de texte 193"/>
              <p:cNvSpPr txBox="1"/>
              <p:nvPr/>
            </p:nvSpPr>
            <p:spPr>
              <a:xfrm>
                <a:off x="9282152" y="2508068"/>
                <a:ext cx="1087030" cy="50437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Identité de</a:t>
                </a:r>
                <a:br>
                  <a: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</a:br>
                <a:r>
                  <a: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l’utilisateur</a:t>
                </a:r>
                <a:endParaRPr lang="fr-FR" sz="1400" dirty="0">
                  <a:solidFill>
                    <a:srgbClr val="37373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9" name="Accolade fermante 18"/>
            <p:cNvSpPr/>
            <p:nvPr/>
          </p:nvSpPr>
          <p:spPr>
            <a:xfrm>
              <a:off x="9626529" y="3266749"/>
              <a:ext cx="242029" cy="1421800"/>
            </a:xfrm>
            <a:prstGeom prst="rightBrace">
              <a:avLst>
                <a:gd name="adj1" fmla="val 54514"/>
                <a:gd name="adj2" fmla="val 50000"/>
              </a:avLst>
            </a:prstGeom>
            <a:ln w="19050">
              <a:solidFill>
                <a:srgbClr val="002D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solidFill>
                  <a:srgbClr val="373739"/>
                </a:solidFill>
              </a:endParaRPr>
            </a:p>
          </p:txBody>
        </p:sp>
        <p:sp>
          <p:nvSpPr>
            <p:cNvPr id="20" name="Zone de texte 193"/>
            <p:cNvSpPr txBox="1"/>
            <p:nvPr/>
          </p:nvSpPr>
          <p:spPr>
            <a:xfrm>
              <a:off x="9868557" y="3706164"/>
              <a:ext cx="2186025" cy="50706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fr-FR" sz="1400" dirty="0">
                  <a:solidFill>
                    <a:srgbClr val="373739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Établissements auxquels l’utilisateur est rattaché</a:t>
              </a:r>
              <a:endParaRPr lang="fr-FR" sz="1400" dirty="0">
                <a:solidFill>
                  <a:srgbClr val="37373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Accolade fermante 20"/>
            <p:cNvSpPr/>
            <p:nvPr/>
          </p:nvSpPr>
          <p:spPr>
            <a:xfrm>
              <a:off x="9626529" y="4741783"/>
              <a:ext cx="242029" cy="455777"/>
            </a:xfrm>
            <a:prstGeom prst="rightBrace">
              <a:avLst>
                <a:gd name="adj1" fmla="val 54514"/>
                <a:gd name="adj2" fmla="val 50000"/>
              </a:avLst>
            </a:prstGeom>
            <a:ln w="19050">
              <a:solidFill>
                <a:srgbClr val="002D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solidFill>
                  <a:srgbClr val="373739"/>
                </a:solidFill>
              </a:endParaRPr>
            </a:p>
          </p:txBody>
        </p:sp>
        <p:sp>
          <p:nvSpPr>
            <p:cNvPr id="23" name="Zone de texte 193"/>
            <p:cNvSpPr txBox="1"/>
            <p:nvPr/>
          </p:nvSpPr>
          <p:spPr>
            <a:xfrm>
              <a:off x="9868557" y="4664257"/>
              <a:ext cx="2330041" cy="5540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fr-FR" sz="1400" dirty="0">
                  <a:solidFill>
                    <a:srgbClr val="373739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Demande de rattachement à un nouvel établissement</a:t>
              </a:r>
              <a:endParaRPr lang="fr-FR" sz="1400" dirty="0">
                <a:solidFill>
                  <a:srgbClr val="37373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10364290" y="2156495"/>
            <a:ext cx="1615582" cy="1272505"/>
            <a:chOff x="9980952" y="2156495"/>
            <a:chExt cx="1998920" cy="1574439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0952" y="2156495"/>
              <a:ext cx="1998920" cy="15744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Rectangle 27"/>
            <p:cNvSpPr/>
            <p:nvPr/>
          </p:nvSpPr>
          <p:spPr>
            <a:xfrm>
              <a:off x="10392216" y="2862844"/>
              <a:ext cx="1151401" cy="33623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26" y="2342464"/>
            <a:ext cx="8837904" cy="41108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71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Gestion du profil</a:t>
            </a:r>
            <a:endParaRPr lang="fr-FR" dirty="0"/>
          </a:p>
        </p:txBody>
      </p:sp>
      <p:pic>
        <p:nvPicPr>
          <p:cNvPr id="1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e 38"/>
          <p:cNvGrpSpPr/>
          <p:nvPr/>
        </p:nvGrpSpPr>
        <p:grpSpPr>
          <a:xfrm>
            <a:off x="119336" y="1988840"/>
            <a:ext cx="11949952" cy="4738847"/>
            <a:chOff x="119336" y="1581733"/>
            <a:chExt cx="11949952" cy="4738847"/>
          </a:xfrm>
        </p:grpSpPr>
        <p:sp>
          <p:nvSpPr>
            <p:cNvPr id="13" name="Zone de texte 739"/>
            <p:cNvSpPr txBox="1"/>
            <p:nvPr/>
          </p:nvSpPr>
          <p:spPr>
            <a:xfrm>
              <a:off x="839416" y="5737803"/>
              <a:ext cx="5472608" cy="58277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fr-FR" sz="1400" dirty="0">
                  <a:ea typeface="Calibri" panose="020F0502020204030204" pitchFamily="34" charset="0"/>
                  <a:cs typeface="Arial" panose="020B0604020202020204" pitchFamily="34" charset="0"/>
                </a:rPr>
                <a:t>2 – Sélectionner dans la liste de choix l’élément correspondant à l’établissement auquel vous souhaitez être rattaché</a:t>
              </a:r>
            </a:p>
          </p:txBody>
        </p:sp>
        <p:sp>
          <p:nvSpPr>
            <p:cNvPr id="14" name="Zone de texte 740"/>
            <p:cNvSpPr txBox="1"/>
            <p:nvPr/>
          </p:nvSpPr>
          <p:spPr>
            <a:xfrm>
              <a:off x="1271464" y="1581733"/>
              <a:ext cx="4752528" cy="55112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– Compléter l’un des champs vides « Raison sociale », « </a:t>
              </a:r>
              <a:r>
                <a:rPr lang="fr-FR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Finess</a:t>
              </a: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géographique » ou « </a:t>
              </a:r>
              <a:r>
                <a:rPr lang="fr-FR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Finess</a:t>
              </a: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juridique »</a:t>
              </a: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8481011" y="4521188"/>
              <a:ext cx="2717076" cy="864941"/>
              <a:chOff x="4387036" y="5084339"/>
              <a:chExt cx="2717076" cy="864941"/>
            </a:xfrm>
          </p:grpSpPr>
          <p:sp>
            <p:nvSpPr>
              <p:cNvPr id="21" name="Zone de texte 739"/>
              <p:cNvSpPr txBox="1"/>
              <p:nvPr/>
            </p:nvSpPr>
            <p:spPr>
              <a:xfrm>
                <a:off x="4387036" y="5084339"/>
                <a:ext cx="2717076" cy="86494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fr-FR" sz="1400" dirty="0">
                    <a:ea typeface="Calibri" panose="020F0502020204030204" pitchFamily="34" charset="0"/>
                    <a:cs typeface="Arial" panose="020B0604020202020204" pitchFamily="34" charset="0"/>
                  </a:rPr>
                  <a:t>3 – </a:t>
                </a:r>
                <a:r>
                  <a:rPr lang="fr-FR" sz="1400" dirty="0"/>
                  <a:t>Cliquer sur l’icône       pour envoyer la demande de rattachement</a:t>
                </a:r>
                <a:endParaRPr lang="fr-FR" sz="14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6" name="Image 26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0016" y="5164974"/>
                <a:ext cx="219075" cy="171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336" y="2817372"/>
              <a:ext cx="11949952" cy="6324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3" name="Connecteur droit avec flèche 22"/>
            <p:cNvCxnSpPr>
              <a:stCxn id="21" idx="0"/>
            </p:cNvCxnSpPr>
            <p:nvPr/>
          </p:nvCxnSpPr>
          <p:spPr>
            <a:xfrm flipV="1">
              <a:off x="9839549" y="3356993"/>
              <a:ext cx="1358538" cy="11641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>
              <a:off x="2135560" y="2132856"/>
              <a:ext cx="1152128" cy="9591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3287688" y="2132856"/>
              <a:ext cx="360040" cy="9591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3287688" y="2132856"/>
              <a:ext cx="1656184" cy="9591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336" y="3689584"/>
              <a:ext cx="2376263" cy="951836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0317" y="3637292"/>
              <a:ext cx="1311898" cy="2100511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684000" y="1432800"/>
            <a:ext cx="9300432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b="1" dirty="0">
                <a:solidFill>
                  <a:schemeClr val="accent4"/>
                </a:solidFill>
                <a:latin typeface="Arial" charset="0"/>
                <a:cs typeface="Arial" charset="0"/>
              </a:rPr>
              <a:t>Demander le rattachement à un nouvel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78093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5472608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Gestion du profil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84000" y="1432800"/>
            <a:ext cx="9300432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b="1" dirty="0">
                <a:solidFill>
                  <a:schemeClr val="accent4"/>
                </a:solidFill>
                <a:latin typeface="Arial" charset="0"/>
                <a:cs typeface="Arial" charset="0"/>
              </a:rPr>
              <a:t>Supprimer le rattachement à un établissement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855641" y="2180710"/>
            <a:ext cx="5578471" cy="4034063"/>
            <a:chOff x="2855641" y="2180710"/>
            <a:chExt cx="5578471" cy="4034063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41" y="2180710"/>
              <a:ext cx="2570098" cy="2170669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" t="7685" r="2998" b="7581"/>
            <a:stretch/>
          </p:blipFill>
          <p:spPr bwMode="auto">
            <a:xfrm>
              <a:off x="2911834" y="4906117"/>
              <a:ext cx="2513905" cy="105122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Zone de texte 274"/>
            <p:cNvSpPr txBox="1"/>
            <p:nvPr/>
          </p:nvSpPr>
          <p:spPr>
            <a:xfrm>
              <a:off x="5811672" y="2395725"/>
              <a:ext cx="2603904" cy="54506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1 - Cliquer sur l’icône  pour supprimer le rattachement </a:t>
              </a:r>
              <a:endParaRPr lang="fr-FR" sz="1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Zone de texte 277"/>
            <p:cNvSpPr txBox="1"/>
            <p:nvPr/>
          </p:nvSpPr>
          <p:spPr>
            <a:xfrm>
              <a:off x="5824777" y="3055236"/>
              <a:ext cx="2590800" cy="7291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Etablissement utilisé pour se connecter (impossible de supprimer le rattachement)</a:t>
              </a:r>
              <a:endPara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Zone de texte 278"/>
            <p:cNvSpPr txBox="1"/>
            <p:nvPr/>
          </p:nvSpPr>
          <p:spPr>
            <a:xfrm>
              <a:off x="5824777" y="3887027"/>
              <a:ext cx="2602614" cy="78722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Profil administrateur pour cet établissement (impossible de supprimer le rattachement)</a:t>
              </a:r>
              <a:endPara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Zone de texte 281"/>
            <p:cNvSpPr txBox="1"/>
            <p:nvPr/>
          </p:nvSpPr>
          <p:spPr>
            <a:xfrm>
              <a:off x="5830208" y="5462469"/>
              <a:ext cx="2603904" cy="75230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2 - Cliquer sur « </a:t>
              </a:r>
              <a:r>
                <a:rPr lang="fr-FR" sz="1400" dirty="0">
                  <a:solidFill>
                    <a:srgbClr val="E3005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VALIDER </a:t>
              </a: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» pour supprimer le rattachement </a:t>
              </a:r>
              <a:endPara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Connecteur droit avec flèche 16"/>
            <p:cNvCxnSpPr>
              <a:stCxn id="14" idx="1"/>
            </p:cNvCxnSpPr>
            <p:nvPr/>
          </p:nvCxnSpPr>
          <p:spPr>
            <a:xfrm flipH="1" flipV="1">
              <a:off x="4655841" y="3389819"/>
              <a:ext cx="1168937" cy="299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2" name="Connecteur droit avec flèche 21"/>
            <p:cNvCxnSpPr>
              <a:stCxn id="13" idx="1"/>
            </p:cNvCxnSpPr>
            <p:nvPr/>
          </p:nvCxnSpPr>
          <p:spPr>
            <a:xfrm flipH="1">
              <a:off x="4655841" y="2668258"/>
              <a:ext cx="1155831" cy="174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H="1">
              <a:off x="5347882" y="5838621"/>
              <a:ext cx="476895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4168786" y="4501774"/>
              <a:ext cx="0" cy="344951"/>
            </a:xfrm>
            <a:prstGeom prst="straightConnector1">
              <a:avLst/>
            </a:prstGeom>
            <a:ln w="38100">
              <a:solidFill>
                <a:srgbClr val="E30056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6" name="Connecteur droit avec flèche 25"/>
            <p:cNvCxnSpPr>
              <a:stCxn id="15" idx="1"/>
            </p:cNvCxnSpPr>
            <p:nvPr/>
          </p:nvCxnSpPr>
          <p:spPr>
            <a:xfrm flipH="1" flipV="1">
              <a:off x="4583832" y="4049753"/>
              <a:ext cx="1240945" cy="2308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pic>
        <p:nvPicPr>
          <p:cNvPr id="19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7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84000" y="1432800"/>
            <a:ext cx="11316655" cy="5164552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Saisie en 2 étapes</a:t>
            </a:r>
          </a:p>
          <a:p>
            <a:pPr marL="342900" lvl="2" indent="-342900">
              <a:spcBef>
                <a:spcPts val="1200"/>
              </a:spcBef>
              <a:buFont typeface="+mj-lt"/>
              <a:buAutoNum type="arabicPeriod"/>
            </a:pPr>
            <a:r>
              <a:rPr lang="fr-FR" dirty="0"/>
              <a:t>Questionnaire « Etablissement » (QE) : saisir et enregistrer </a:t>
            </a:r>
          </a:p>
          <a:p>
            <a:pPr marL="54000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Enregistrer le QE une première fois pour pouvoir saisir des questionnaires résident</a:t>
            </a:r>
          </a:p>
          <a:p>
            <a:pPr marL="360000" lvl="2">
              <a:spcBef>
                <a:spcPts val="600"/>
              </a:spcBef>
            </a:pPr>
            <a:r>
              <a:rPr lang="fr-FR" dirty="0"/>
              <a:t>Statuts du questionnaire établissement :</a:t>
            </a:r>
          </a:p>
          <a:p>
            <a:pPr marL="54000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Initié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 : QE ouvert pour la première fois (comporte des données pré-remplies)</a:t>
            </a:r>
          </a:p>
          <a:p>
            <a:pPr marL="54000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Enregistré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 : pour sauvegarder les données saisies</a:t>
            </a:r>
          </a:p>
          <a:p>
            <a:pPr marL="54000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Validé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 : lorsque le QE est complet et comporte des données répondant aux critères de validité</a:t>
            </a:r>
          </a:p>
          <a:p>
            <a:pPr marL="54000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En demande de déblocage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 : pour apporter des modifications au QE validé</a:t>
            </a:r>
          </a:p>
          <a:p>
            <a:pPr marL="54000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Débloqué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 : la demande de déblocage est acceptée par un administrateur et le QE peut être modifié</a:t>
            </a:r>
          </a:p>
          <a:p>
            <a:pPr marL="342900" lvl="2" indent="-342900">
              <a:spcBef>
                <a:spcPts val="3000"/>
              </a:spcBef>
              <a:buFont typeface="+mj-lt"/>
              <a:buAutoNum type="arabicPeriod" startAt="2"/>
            </a:pPr>
            <a:r>
              <a:rPr lang="fr-FR" dirty="0"/>
              <a:t>Questionnaires « Résident » (QR) : saisir et enregistrer</a:t>
            </a:r>
          </a:p>
          <a:p>
            <a:pPr marL="54000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Contrôle à la saisie et à l’enregistrement</a:t>
            </a:r>
          </a:p>
          <a:p>
            <a:pPr marL="360000" lvl="2">
              <a:spcBef>
                <a:spcPts val="600"/>
              </a:spcBef>
            </a:pPr>
            <a:r>
              <a:rPr lang="fr-FR" b="0" dirty="0"/>
              <a:t>Il est recommandé d’enregistrer une première fois un QR pour reporter l’ID résident sur le questionnaire au format papier</a:t>
            </a:r>
          </a:p>
          <a:p>
            <a:pPr marL="54000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cs typeface="Arial" charset="0"/>
              </a:rPr>
              <a:t>Enregistre un QR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: la page reste sur le questionnaire enregistré</a:t>
            </a:r>
            <a:b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pour afficher une nouvelle page de QR vierge, cliquer sur le menu questionnaire patient / résident</a:t>
            </a:r>
            <a:endParaRPr lang="fr-FR" sz="1400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marL="54000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cs typeface="Arial" charset="0"/>
              </a:rPr>
              <a:t>Valider un QR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: un nouvelle page de QR vierge s’affiche à l’écran</a:t>
            </a:r>
          </a:p>
          <a:p>
            <a:pPr marL="360000" lvl="2">
              <a:spcBef>
                <a:spcPts val="600"/>
              </a:spcBef>
            </a:pPr>
            <a:r>
              <a:rPr lang="fr-FR" dirty="0"/>
              <a:t>Statuts du questionnaire établissement </a:t>
            </a:r>
            <a:r>
              <a:rPr lang="fr-FR" b="0" dirty="0"/>
              <a:t>: identique à QE sans le statut initié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4293096"/>
            <a:ext cx="2066925" cy="7143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484784"/>
            <a:ext cx="1885950" cy="628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/>
              <a:t>Saisir et enregistrer des questionnaires</a:t>
            </a:r>
          </a:p>
        </p:txBody>
      </p:sp>
      <p:pic>
        <p:nvPicPr>
          <p:cNvPr id="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6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5760640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questionnaire établissement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407368" y="1986747"/>
            <a:ext cx="10801200" cy="4754621"/>
            <a:chOff x="187930" y="2425503"/>
            <a:chExt cx="8776558" cy="406245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930" y="2759050"/>
              <a:ext cx="8776558" cy="371060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3" name="Groupe 42"/>
            <p:cNvGrpSpPr/>
            <p:nvPr/>
          </p:nvGrpSpPr>
          <p:grpSpPr>
            <a:xfrm>
              <a:off x="187930" y="2425503"/>
              <a:ext cx="8768039" cy="4062459"/>
              <a:chOff x="-1451498" y="-355437"/>
              <a:chExt cx="8768039" cy="4062595"/>
            </a:xfrm>
          </p:grpSpPr>
          <p:grpSp>
            <p:nvGrpSpPr>
              <p:cNvPr id="46" name="Groupe 45"/>
              <p:cNvGrpSpPr/>
              <p:nvPr/>
            </p:nvGrpSpPr>
            <p:grpSpPr>
              <a:xfrm>
                <a:off x="-1451498" y="-355437"/>
                <a:ext cx="8768038" cy="4062595"/>
                <a:chOff x="-1451498" y="-354200"/>
                <a:chExt cx="8768038" cy="4048457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-1408585" y="261297"/>
                  <a:ext cx="918000" cy="735256"/>
                </a:xfrm>
                <a:prstGeom prst="rect">
                  <a:avLst/>
                </a:prstGeom>
                <a:noFill/>
                <a:ln w="19050">
                  <a:solidFill>
                    <a:srgbClr val="00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1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-1451498" y="1034622"/>
                  <a:ext cx="1165657" cy="516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solidFill>
                        <a:srgbClr val="373739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Panneau de navigation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-375656" y="637754"/>
                  <a:ext cx="7692196" cy="3056503"/>
                </a:xfrm>
                <a:prstGeom prst="rect">
                  <a:avLst/>
                </a:prstGeom>
                <a:noFill/>
                <a:ln w="19050">
                  <a:solidFill>
                    <a:srgbClr val="00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3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-1226720" y="2494674"/>
                  <a:ext cx="875709" cy="226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solidFill>
                        <a:srgbClr val="373739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Formulaire</a:t>
                  </a: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-375656" y="261297"/>
                  <a:ext cx="5396460" cy="303052"/>
                </a:xfrm>
                <a:prstGeom prst="rect">
                  <a:avLst/>
                </a:prstGeom>
                <a:noFill/>
                <a:ln w="19050">
                  <a:solidFill>
                    <a:srgbClr val="00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5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5677293" y="-354200"/>
                  <a:ext cx="1437808" cy="243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solidFill>
                        <a:srgbClr val="373739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Boutons action</a:t>
                  </a:r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5230747" y="-33714"/>
                <a:ext cx="2085794" cy="267999"/>
              </a:xfrm>
              <a:prstGeom prst="rect">
                <a:avLst/>
              </a:prstGeom>
              <a:noFill/>
              <a:ln w="19050">
                <a:solidFill>
                  <a:srgbClr val="002D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48" name="Zone de texte 2"/>
              <p:cNvSpPr txBox="1">
                <a:spLocks noChangeArrowheads="1"/>
              </p:cNvSpPr>
              <p:nvPr/>
            </p:nvSpPr>
            <p:spPr bwMode="auto">
              <a:xfrm>
                <a:off x="1825084" y="-308185"/>
                <a:ext cx="1835848" cy="261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Barre d’information</a:t>
                </a:r>
              </a:p>
            </p:txBody>
          </p:sp>
        </p:grpSp>
      </p:grpSp>
      <p:pic>
        <p:nvPicPr>
          <p:cNvPr id="20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93600" y="1195200"/>
            <a:ext cx="12098400" cy="847344"/>
            <a:chOff x="93600" y="1195200"/>
            <a:chExt cx="12098400" cy="84734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00" y="1195200"/>
              <a:ext cx="11952000" cy="84734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820808" y="1250538"/>
              <a:ext cx="1106840" cy="6836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05761" y="1250538"/>
              <a:ext cx="1786239" cy="668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402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5760640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questionnaire résident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07366" y="1998365"/>
            <a:ext cx="10801202" cy="4677624"/>
            <a:chOff x="1703513" y="1776987"/>
            <a:chExt cx="8768040" cy="407101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513" y="2080800"/>
              <a:ext cx="8768038" cy="376720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3" name="Groupe 42"/>
            <p:cNvGrpSpPr/>
            <p:nvPr/>
          </p:nvGrpSpPr>
          <p:grpSpPr>
            <a:xfrm>
              <a:off x="1746427" y="1776987"/>
              <a:ext cx="8725126" cy="4071016"/>
              <a:chOff x="-1408585" y="-363995"/>
              <a:chExt cx="8725126" cy="4071153"/>
            </a:xfrm>
          </p:grpSpPr>
          <p:grpSp>
            <p:nvGrpSpPr>
              <p:cNvPr id="46" name="Groupe 45"/>
              <p:cNvGrpSpPr/>
              <p:nvPr/>
            </p:nvGrpSpPr>
            <p:grpSpPr>
              <a:xfrm>
                <a:off x="-1408585" y="-355437"/>
                <a:ext cx="8598046" cy="4062595"/>
                <a:chOff x="-1408585" y="-354200"/>
                <a:chExt cx="8598046" cy="4048457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-1408585" y="261297"/>
                  <a:ext cx="1057575" cy="773324"/>
                </a:xfrm>
                <a:prstGeom prst="rect">
                  <a:avLst/>
                </a:prstGeom>
                <a:noFill/>
                <a:ln w="19050">
                  <a:solidFill>
                    <a:srgbClr val="00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1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-1394217" y="1077288"/>
                  <a:ext cx="1165657" cy="516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solidFill>
                        <a:srgbClr val="373739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Panneau de navigation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-155355" y="637754"/>
                  <a:ext cx="7344816" cy="3056503"/>
                </a:xfrm>
                <a:prstGeom prst="rect">
                  <a:avLst/>
                </a:prstGeom>
                <a:noFill/>
                <a:ln w="19050">
                  <a:solidFill>
                    <a:srgbClr val="00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3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-1226937" y="2494674"/>
                  <a:ext cx="875927" cy="226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solidFill>
                        <a:srgbClr val="373739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Formulaire</a:t>
                  </a: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-155355" y="261297"/>
                  <a:ext cx="6768752" cy="303052"/>
                </a:xfrm>
                <a:prstGeom prst="rect">
                  <a:avLst/>
                </a:prstGeom>
                <a:noFill/>
                <a:ln w="19050">
                  <a:solidFill>
                    <a:srgbClr val="00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5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5677293" y="-354200"/>
                  <a:ext cx="1437808" cy="243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solidFill>
                        <a:srgbClr val="373739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Boutons action</a:t>
                  </a:r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5230747" y="-33714"/>
                <a:ext cx="2085794" cy="267999"/>
              </a:xfrm>
              <a:prstGeom prst="rect">
                <a:avLst/>
              </a:prstGeom>
              <a:noFill/>
              <a:ln w="19050">
                <a:solidFill>
                  <a:srgbClr val="002D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48" name="Zone de texte 2"/>
              <p:cNvSpPr txBox="1">
                <a:spLocks noChangeArrowheads="1"/>
              </p:cNvSpPr>
              <p:nvPr/>
            </p:nvSpPr>
            <p:spPr bwMode="auto">
              <a:xfrm>
                <a:off x="1821904" y="-363995"/>
                <a:ext cx="1835848" cy="261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Barre d’information</a:t>
                </a:r>
              </a:p>
            </p:txBody>
          </p:sp>
        </p:grpSp>
      </p:grpSp>
      <p:pic>
        <p:nvPicPr>
          <p:cNvPr id="1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93600" y="1195707"/>
            <a:ext cx="12098400" cy="847438"/>
            <a:chOff x="93600" y="1195707"/>
            <a:chExt cx="12098400" cy="847438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00" y="1195707"/>
              <a:ext cx="11953328" cy="84743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999656" y="1231342"/>
              <a:ext cx="1296143" cy="6854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05761" y="1250538"/>
              <a:ext cx="1786239" cy="668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965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5760640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Gestion des questionnaires résidents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263352" y="2047935"/>
            <a:ext cx="11975649" cy="4716350"/>
            <a:chOff x="1645596" y="1946706"/>
            <a:chExt cx="9834307" cy="418197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9172" y="2245040"/>
              <a:ext cx="8901841" cy="359943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3" name="Groupe 42"/>
            <p:cNvGrpSpPr/>
            <p:nvPr/>
          </p:nvGrpSpPr>
          <p:grpSpPr>
            <a:xfrm>
              <a:off x="1645596" y="1946706"/>
              <a:ext cx="8928992" cy="4181974"/>
              <a:chOff x="-1523507" y="-449514"/>
              <a:chExt cx="8928992" cy="4182114"/>
            </a:xfrm>
          </p:grpSpPr>
          <p:grpSp>
            <p:nvGrpSpPr>
              <p:cNvPr id="46" name="Groupe 45"/>
              <p:cNvGrpSpPr/>
              <p:nvPr/>
            </p:nvGrpSpPr>
            <p:grpSpPr>
              <a:xfrm>
                <a:off x="-1523507" y="-449514"/>
                <a:ext cx="8928992" cy="4182114"/>
                <a:chOff x="-1523507" y="-447949"/>
                <a:chExt cx="8928992" cy="4167559"/>
              </a:xfrm>
            </p:grpSpPr>
            <p:sp>
              <p:nvSpPr>
                <p:cNvPr id="51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-1000116" y="-447949"/>
                  <a:ext cx="2088232" cy="2659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solidFill>
                        <a:srgbClr val="373739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Barre de recherche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-1523507" y="589189"/>
                  <a:ext cx="8928992" cy="2847200"/>
                </a:xfrm>
                <a:prstGeom prst="rect">
                  <a:avLst/>
                </a:prstGeom>
                <a:noFill/>
                <a:ln w="19050">
                  <a:solidFill>
                    <a:srgbClr val="00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3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1868473" y="3493086"/>
                  <a:ext cx="1728192" cy="226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solidFill>
                        <a:srgbClr val="373739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Tableau de gestion</a:t>
                  </a: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-1514342" y="159503"/>
                  <a:ext cx="3015171" cy="303052"/>
                </a:xfrm>
                <a:prstGeom prst="rect">
                  <a:avLst/>
                </a:prstGeom>
                <a:noFill/>
                <a:ln w="19050">
                  <a:solidFill>
                    <a:srgbClr val="00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5" name="Zone de texte 2"/>
                <p:cNvSpPr txBox="1">
                  <a:spLocks noChangeArrowheads="1"/>
                </p:cNvSpPr>
                <p:nvPr/>
              </p:nvSpPr>
              <p:spPr bwMode="auto">
                <a:xfrm>
                  <a:off x="4691110" y="-436478"/>
                  <a:ext cx="1176932" cy="243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solidFill>
                        <a:srgbClr val="373739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Boutons action</a:t>
                  </a:r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3718985" y="-162149"/>
                <a:ext cx="3686499" cy="694933"/>
              </a:xfrm>
              <a:prstGeom prst="rect">
                <a:avLst/>
              </a:prstGeom>
              <a:noFill/>
              <a:ln w="19050">
                <a:solidFill>
                  <a:srgbClr val="002D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48" name="Zone de texte 2"/>
              <p:cNvSpPr txBox="1">
                <a:spLocks noChangeArrowheads="1"/>
              </p:cNvSpPr>
              <p:nvPr/>
            </p:nvSpPr>
            <p:spPr bwMode="auto">
              <a:xfrm>
                <a:off x="1916518" y="-443665"/>
                <a:ext cx="1231434" cy="261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Filtre « Année »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7824193" y="2486079"/>
              <a:ext cx="2750395" cy="444458"/>
            </a:xfrm>
            <a:prstGeom prst="rect">
              <a:avLst/>
            </a:prstGeom>
            <a:noFill/>
            <a:ln w="19050">
              <a:solidFill>
                <a:srgbClr val="002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1" name="Zone de texte 2"/>
            <p:cNvSpPr txBox="1">
              <a:spLocks noChangeArrowheads="1"/>
            </p:cNvSpPr>
            <p:nvPr/>
          </p:nvSpPr>
          <p:spPr bwMode="auto">
            <a:xfrm>
              <a:off x="10561013" y="2647504"/>
              <a:ext cx="918890" cy="26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solidFill>
                    <a:srgbClr val="37373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Information</a:t>
              </a:r>
            </a:p>
          </p:txBody>
        </p:sp>
      </p:grpSp>
      <p:pic>
        <p:nvPicPr>
          <p:cNvPr id="2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93600" y="1195199"/>
            <a:ext cx="12098400" cy="852804"/>
            <a:chOff x="93600" y="1195199"/>
            <a:chExt cx="12098400" cy="85280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00" y="1195199"/>
              <a:ext cx="11952000" cy="85280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951983" y="1250142"/>
              <a:ext cx="1872209" cy="6644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05761" y="1250538"/>
              <a:ext cx="1786239" cy="668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00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8208912" cy="936104"/>
          </a:xfrm>
        </p:spPr>
        <p:txBody>
          <a:bodyPr/>
          <a:lstStyle/>
          <a:p>
            <a:r>
              <a:rPr lang="fr-FR" dirty="0"/>
              <a:t>Accès à </a:t>
            </a:r>
            <a:r>
              <a:rPr lang="fr-FR" dirty="0" err="1"/>
              <a:t>PrevIAS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84001" y="1249733"/>
            <a:ext cx="7428224" cy="334657"/>
          </a:xfrm>
        </p:spPr>
        <p:txBody>
          <a:bodyPr/>
          <a:lstStyle/>
          <a:p>
            <a:pPr marL="0" lvl="2" indent="0">
              <a:spcBef>
                <a:spcPts val="600"/>
              </a:spcBef>
              <a:buNone/>
            </a:pPr>
            <a:r>
              <a:rPr lang="fr-FR" sz="2000" i="1" dirty="0">
                <a:solidFill>
                  <a:schemeClr val="tx2"/>
                </a:solidFill>
                <a:latin typeface="Arial" charset="0"/>
                <a:cs typeface="Arial" charset="0"/>
              </a:rPr>
              <a:t>  </a:t>
            </a:r>
            <a:r>
              <a:rPr lang="fr-FR" sz="2000" b="0" dirty="0"/>
              <a:t>URL de l’application :</a:t>
            </a:r>
            <a:r>
              <a:rPr lang="fr-FR" sz="2000" b="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FR" sz="2000" b="0" i="1" dirty="0">
                <a:solidFill>
                  <a:schemeClr val="tx2"/>
                </a:solidFill>
                <a:latin typeface="Arial" charset="0"/>
                <a:cs typeface="Arial" charset="0"/>
              </a:rPr>
              <a:t>https://previas.santepubliquefrance.fr</a:t>
            </a:r>
          </a:p>
          <a:p>
            <a:pPr marL="0" lvl="2" indent="0">
              <a:spcBef>
                <a:spcPts val="1200"/>
              </a:spcBef>
              <a:buNone/>
            </a:pPr>
            <a:endParaRPr lang="fr-FR" sz="2000" dirty="0">
              <a:solidFill>
                <a:schemeClr val="accent4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709379"/>
            <a:ext cx="9577064" cy="50176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918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84001" y="1484784"/>
            <a:ext cx="9732482" cy="4896544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A partir de la page « Questionnaire résident »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Un questionnaire complet et comportant des données répondant aux critères de validité peut être validé</a:t>
            </a:r>
          </a:p>
          <a:p>
            <a:pPr marL="540000" lvl="2" indent="-360000">
              <a:spcBef>
                <a:spcPts val="300"/>
              </a:spcBef>
              <a:buNone/>
            </a:pPr>
            <a:r>
              <a:rPr lang="fr-FR" sz="1400" b="0" dirty="0">
                <a:solidFill>
                  <a:schemeClr val="tx2"/>
                </a:solidFill>
                <a:ea typeface="Arial" charset="0"/>
              </a:rPr>
              <a:t>!	Toute </a:t>
            </a:r>
            <a:r>
              <a:rPr lang="fr-FR" sz="1400" b="0" u="sng" dirty="0">
                <a:solidFill>
                  <a:schemeClr val="tx2"/>
                </a:solidFill>
                <a:ea typeface="Arial" charset="0"/>
              </a:rPr>
              <a:t>valeur manquante</a:t>
            </a:r>
            <a:r>
              <a:rPr lang="fr-FR" sz="1400" b="0" dirty="0">
                <a:solidFill>
                  <a:schemeClr val="tx2"/>
                </a:solidFill>
                <a:ea typeface="Arial" charset="0"/>
              </a:rPr>
              <a:t> sera bloquante pour la validation du questionnaire</a:t>
            </a:r>
          </a:p>
          <a:p>
            <a:pPr marL="540000" lvl="1" indent="-360000">
              <a:spcBef>
                <a:spcPts val="300"/>
              </a:spcBef>
            </a:pPr>
            <a:r>
              <a:rPr lang="fr-FR" sz="1400" dirty="0">
                <a:solidFill>
                  <a:schemeClr val="tx2"/>
                </a:solidFill>
                <a:ea typeface="Arial" charset="0"/>
              </a:rPr>
              <a:t>!	</a:t>
            </a:r>
            <a:r>
              <a:rPr lang="fr-FR" sz="1400" u="sng" dirty="0">
                <a:solidFill>
                  <a:schemeClr val="tx2"/>
                </a:solidFill>
                <a:ea typeface="Arial" charset="0"/>
              </a:rPr>
              <a:t>Mise en œuvre de contrôle</a:t>
            </a:r>
            <a:r>
              <a:rPr lang="fr-FR" sz="1400" dirty="0">
                <a:solidFill>
                  <a:schemeClr val="tx2"/>
                </a:solidFill>
                <a:ea typeface="Arial" charset="0"/>
              </a:rPr>
              <a:t> à la validation du questionnaire</a:t>
            </a:r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</a:rPr>
              <a:t>Seuls les questionnaires validés sont pris en compte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Production du rapport automatisé pour l’établissement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Analyse des données nationales et régionales</a:t>
            </a:r>
          </a:p>
          <a:p>
            <a:pPr marL="0" lvl="2" indent="0">
              <a:spcBef>
                <a:spcPts val="600"/>
              </a:spcBef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A partir de la page de « Gestion des questionnaires patients / résident »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Valider un questionnaire résident (tableau de gestion)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Valider un ensemble de questionnaire</a:t>
            </a:r>
          </a:p>
          <a:p>
            <a:pPr marL="0" lvl="2" indent="0">
              <a:spcBef>
                <a:spcPts val="600"/>
              </a:spcBef>
              <a:buNone/>
            </a:pPr>
            <a:r>
              <a:rPr lang="fr-FR" b="0" dirty="0">
                <a:sym typeface="Wingdings" panose="05000000000000000000" pitchFamily="2" charset="2"/>
              </a:rPr>
              <a:t> </a:t>
            </a:r>
            <a:r>
              <a:rPr lang="fr-FR" b="0" dirty="0"/>
              <a:t>Les questionnaires validés ne peuvent plus être modifiés (sauf demande de déblocage)</a:t>
            </a:r>
            <a:endParaRPr lang="fr-FR" b="0" dirty="0">
              <a:sym typeface="Wingdings" panose="05000000000000000000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/>
              <a:t>valider des questionnaires résidents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065" y="1337762"/>
            <a:ext cx="1224136" cy="3886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750" y="3868772"/>
            <a:ext cx="2823396" cy="704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9" y="1217745"/>
            <a:ext cx="1885950" cy="628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800" y="4811560"/>
            <a:ext cx="2085997" cy="388915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AF8BE136-62F8-4C01-AC59-F12C42EC0CB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735960" y="4477108"/>
            <a:ext cx="288032" cy="286511"/>
          </a:xfrm>
          <a:prstGeom prst="rect">
            <a:avLst/>
          </a:prstGeom>
        </p:spPr>
      </p:pic>
      <p:pic>
        <p:nvPicPr>
          <p:cNvPr id="14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50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/>
              <a:t>Autres fonctionnalités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84001" y="1484785"/>
            <a:ext cx="9732482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Débloquer des questionnaires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Demander le déblocage d’un questionnaire validé pour pouvoir le modifier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Un questionnaire au statut « Débloqué » peut être modifié puis validé à nouveau</a:t>
            </a:r>
          </a:p>
          <a:p>
            <a:pPr marL="0" lvl="2" indent="0">
              <a:spcBef>
                <a:spcPts val="24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Exporter des données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Disposer d’une copie d’un </a:t>
            </a:r>
            <a:r>
              <a:rPr lang="fr-FR" dirty="0"/>
              <a:t>questionnaire au format .</a:t>
            </a:r>
            <a:r>
              <a:rPr lang="fr-FR" dirty="0" err="1"/>
              <a:t>pdf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b="0" dirty="0"/>
              <a:t>Disposer d’un fichier de données </a:t>
            </a:r>
            <a:r>
              <a:rPr lang="fr-FR" dirty="0"/>
              <a:t>au format .csv </a:t>
            </a:r>
            <a:r>
              <a:rPr lang="fr-FR" b="0" dirty="0"/>
              <a:t>d’un </a:t>
            </a:r>
            <a:r>
              <a:rPr lang="fr-FR" dirty="0"/>
              <a:t>ensemble de questionnaires </a:t>
            </a:r>
            <a:r>
              <a:rPr lang="fr-FR" b="0" dirty="0"/>
              <a:t>sélectionnés</a:t>
            </a:r>
            <a:endParaRPr lang="fr-FR" dirty="0"/>
          </a:p>
          <a:p>
            <a:pPr marL="0" lvl="2" indent="0">
              <a:spcBef>
                <a:spcPts val="24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Supprimer des données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Supprimer </a:t>
            </a:r>
            <a:r>
              <a:rPr lang="fr-FR" dirty="0"/>
              <a:t>un seul questionnaire résident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Supprimer </a:t>
            </a:r>
            <a:r>
              <a:rPr lang="fr-FR" dirty="0"/>
              <a:t>un ensemble de questionnaires résident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863" y="3071958"/>
            <a:ext cx="1266545" cy="41526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37" y="3068960"/>
            <a:ext cx="385763" cy="3686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222" y="3429000"/>
            <a:ext cx="2103803" cy="39022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2AAD30C-85AF-4BEC-81D2-E9FA839E30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78222" y="4428344"/>
            <a:ext cx="288608" cy="28349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968" y="4750542"/>
            <a:ext cx="2232248" cy="40665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E9076C4B-ACB2-4130-8B71-3D92B82D69D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9958" y="1772817"/>
            <a:ext cx="342857" cy="34285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222" y="2132857"/>
            <a:ext cx="342900" cy="32575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9776" y="1412776"/>
            <a:ext cx="1384176" cy="42019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6064" y="1412776"/>
            <a:ext cx="2402144" cy="395859"/>
          </a:xfrm>
          <a:prstGeom prst="rect">
            <a:avLst/>
          </a:prstGeom>
        </p:spPr>
      </p:pic>
      <p:pic>
        <p:nvPicPr>
          <p:cNvPr id="21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5935" y="4365304"/>
            <a:ext cx="14954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1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/>
              <a:t>Contrôle des données</a:t>
            </a:r>
          </a:p>
        </p:txBody>
      </p:sp>
      <p:pic>
        <p:nvPicPr>
          <p:cNvPr id="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" y="1195200"/>
            <a:ext cx="12121244" cy="1570781"/>
          </a:xfrm>
          <a:prstGeom prst="rect">
            <a:avLst/>
          </a:prstGeom>
          <a:effectLst/>
        </p:spPr>
      </p:pic>
      <p:sp>
        <p:nvSpPr>
          <p:cNvPr id="12" name="Rectangle 11"/>
          <p:cNvSpPr/>
          <p:nvPr/>
        </p:nvSpPr>
        <p:spPr>
          <a:xfrm>
            <a:off x="7855200" y="1270057"/>
            <a:ext cx="1278744" cy="12948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234407" y="3054084"/>
            <a:ext cx="5873544" cy="3415723"/>
            <a:chOff x="712020" y="205448"/>
            <a:chExt cx="5263950" cy="2958397"/>
          </a:xfrm>
        </p:grpSpPr>
        <p:grpSp>
          <p:nvGrpSpPr>
            <p:cNvPr id="14" name="Groupe 13"/>
            <p:cNvGrpSpPr/>
            <p:nvPr/>
          </p:nvGrpSpPr>
          <p:grpSpPr>
            <a:xfrm>
              <a:off x="712020" y="205448"/>
              <a:ext cx="5263950" cy="2958397"/>
              <a:chOff x="712020" y="205448"/>
              <a:chExt cx="5263950" cy="2958397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020" y="205448"/>
                <a:ext cx="5263950" cy="174115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020" y="2330725"/>
                <a:ext cx="3385185" cy="83312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18" name="Connecteur droit avec flèche 17"/>
              <p:cNvCxnSpPr/>
              <p:nvPr/>
            </p:nvCxnSpPr>
            <p:spPr>
              <a:xfrm>
                <a:off x="2906196" y="2015723"/>
                <a:ext cx="4041" cy="245885"/>
              </a:xfrm>
              <a:prstGeom prst="straightConnector1">
                <a:avLst/>
              </a:prstGeom>
              <a:ln w="38100">
                <a:solidFill>
                  <a:srgbClr val="E30056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15" name="Zone de texte 647"/>
            <p:cNvSpPr txBox="1"/>
            <p:nvPr/>
          </p:nvSpPr>
          <p:spPr>
            <a:xfrm>
              <a:off x="4316525" y="2414321"/>
              <a:ext cx="1613364" cy="6921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Téléchargement d’un tableau au format CSV</a:t>
              </a:r>
              <a:endPara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Ellipse 18"/>
          <p:cNvSpPr/>
          <p:nvPr/>
        </p:nvSpPr>
        <p:spPr>
          <a:xfrm>
            <a:off x="5447928" y="2965605"/>
            <a:ext cx="792088" cy="3464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557545" y="3003013"/>
            <a:ext cx="5371103" cy="246221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6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Gestion des incohérences</a:t>
            </a:r>
          </a:p>
          <a:p>
            <a:pPr>
              <a:spcBef>
                <a:spcPts val="600"/>
              </a:spcBef>
            </a:pPr>
            <a:r>
              <a:rPr lang="fr-FR" sz="1600" dirty="0">
                <a:solidFill>
                  <a:schemeClr val="accent6"/>
                </a:solidFill>
              </a:rPr>
              <a:t>Tests de comparaison entre le questionnaire établissement et les questionnaires résidents validés :</a:t>
            </a:r>
          </a:p>
          <a:p>
            <a:pPr>
              <a:spcBef>
                <a:spcPts val="600"/>
              </a:spcBef>
            </a:pPr>
            <a:r>
              <a:rPr lang="fr-FR" sz="1600" i="1" dirty="0">
                <a:solidFill>
                  <a:schemeClr val="accent6"/>
                </a:solidFill>
              </a:rPr>
              <a:t>Exemples de tests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accent6"/>
                </a:solidFill>
              </a:rPr>
              <a:t>100% de QR avec infection ou anti-infectieux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accent6"/>
                </a:solidFill>
              </a:rPr>
              <a:t>Nombre de QR &gt; Capacité autorisée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accent6"/>
                </a:solidFill>
              </a:rPr>
              <a:t>Capacité autorisée &gt; 2 fois nombre de QR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accent6"/>
                </a:solidFill>
              </a:rPr>
              <a:t>Présence d’unité adaptée mais aucun résident en unité adaptée</a:t>
            </a:r>
          </a:p>
        </p:txBody>
      </p:sp>
    </p:spTree>
    <p:extLst>
      <p:ext uri="{BB962C8B-B14F-4D97-AF65-F5344CB8AC3E}">
        <p14:creationId xmlns:p14="http://schemas.microsoft.com/office/powerpoint/2010/main" val="7497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84000" y="2276872"/>
            <a:ext cx="11316655" cy="4104456"/>
          </a:xfrm>
        </p:spPr>
        <p:txBody>
          <a:bodyPr/>
          <a:lstStyle/>
          <a:p>
            <a:pPr marL="0" lvl="2" indent="0">
              <a:spcBef>
                <a:spcPts val="600"/>
              </a:spcBef>
              <a:buNone/>
            </a:pPr>
            <a:r>
              <a:rPr lang="fr-FR" sz="1800" dirty="0">
                <a:solidFill>
                  <a:schemeClr val="accent1"/>
                </a:solidFill>
                <a:sym typeface="Wingdings" panose="05000000000000000000" pitchFamily="2" charset="2"/>
              </a:rPr>
              <a:t> Fonctionnalité d</a:t>
            </a:r>
            <a:r>
              <a:rPr lang="fr-FR" sz="1800" dirty="0">
                <a:solidFill>
                  <a:schemeClr val="accent1"/>
                </a:solidFill>
              </a:rPr>
              <a:t>isponible à partir de septembre 2024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Générer le rapport automatisé des résultats pour l’établissement </a:t>
            </a:r>
            <a:r>
              <a:rPr lang="fr-FR" sz="1800" b="0" dirty="0">
                <a:solidFill>
                  <a:schemeClr val="accent4"/>
                </a:solidFill>
                <a:latin typeface="Arial" charset="0"/>
                <a:cs typeface="Arial" charset="0"/>
              </a:rPr>
              <a:t>(ou le groupement d’établissements)</a:t>
            </a:r>
            <a:endParaRPr lang="fr-FR" sz="1800" dirty="0">
              <a:solidFill>
                <a:schemeClr val="accent4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fr-FR" dirty="0"/>
              <a:t>Cliquer sur le menu « Rapport automatisé »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Sélectionner l’année du rapport automatisé souhaité </a:t>
            </a:r>
            <a:r>
              <a:rPr lang="fr-FR" b="0" dirty="0"/>
              <a:t>(Année de l’enquête en cours par défaut)</a:t>
            </a:r>
          </a:p>
          <a:p>
            <a:pPr lvl="2">
              <a:spcBef>
                <a:spcPts val="1200"/>
              </a:spcBef>
            </a:pPr>
            <a:r>
              <a:rPr lang="fr-FR" b="0" dirty="0"/>
              <a:t>Le rapport automatisé est généré à partir des </a:t>
            </a:r>
            <a:r>
              <a:rPr lang="fr-FR" dirty="0"/>
              <a:t>questionnaires au statut « validé »</a:t>
            </a:r>
          </a:p>
          <a:p>
            <a:pPr marL="357750" lvl="3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373739"/>
                </a:solidFill>
                <a:latin typeface="Arial" charset="0"/>
                <a:cs typeface="Arial" charset="0"/>
              </a:rPr>
              <a:t>Message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 affiché si le rapport automatisé ne peut pas être généré :</a:t>
            </a:r>
          </a:p>
          <a:p>
            <a:pPr marL="72000" lvl="3" indent="0">
              <a:spcBef>
                <a:spcPts val="1200"/>
              </a:spcBef>
              <a:buNone/>
            </a:pP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marL="72000" lvl="3" indent="0">
              <a:spcBef>
                <a:spcPts val="1200"/>
              </a:spcBef>
              <a:buNone/>
            </a:pP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fr-FR" dirty="0"/>
              <a:t>Exporter le rapport automatisé au format PDF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/>
              <a:t>Rapport automatisé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" y="1195199"/>
            <a:ext cx="12121689" cy="846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5589240"/>
            <a:ext cx="1390650" cy="419100"/>
          </a:xfrm>
          <a:prstGeom prst="rect">
            <a:avLst/>
          </a:prstGeom>
        </p:spPr>
      </p:pic>
      <p:pic>
        <p:nvPicPr>
          <p:cNvPr id="11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761" y="1250538"/>
            <a:ext cx="1786239" cy="6680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67016" y="1250142"/>
            <a:ext cx="873400" cy="6644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416" y="3501008"/>
            <a:ext cx="2051695" cy="4935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61" y="4869160"/>
            <a:ext cx="6311259" cy="5195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859" y="4869160"/>
            <a:ext cx="4748805" cy="14994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987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8004288" cy="936104"/>
          </a:xfrm>
        </p:spPr>
        <p:txBody>
          <a:bodyPr/>
          <a:lstStyle/>
          <a:p>
            <a:r>
              <a:rPr lang="fr-FR" dirty="0"/>
              <a:t>Gestion des utilisateurs</a:t>
            </a:r>
          </a:p>
        </p:txBody>
      </p:sp>
      <p:pic>
        <p:nvPicPr>
          <p:cNvPr id="11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e 40"/>
          <p:cNvGrpSpPr/>
          <p:nvPr/>
        </p:nvGrpSpPr>
        <p:grpSpPr>
          <a:xfrm>
            <a:off x="93601" y="1196202"/>
            <a:ext cx="12098399" cy="846000"/>
            <a:chOff x="93601" y="1196202"/>
            <a:chExt cx="12098399" cy="84600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01" y="1196202"/>
              <a:ext cx="11944993" cy="8460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5761" y="1250538"/>
              <a:ext cx="1786239" cy="66808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378955" y="1250538"/>
              <a:ext cx="873400" cy="66446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84000" y="2592091"/>
            <a:ext cx="7964003" cy="4115383"/>
            <a:chOff x="675801" y="2214782"/>
            <a:chExt cx="7964003" cy="411538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801" y="2214782"/>
              <a:ext cx="6852160" cy="17959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" name="Groupe 5"/>
            <p:cNvGrpSpPr/>
            <p:nvPr/>
          </p:nvGrpSpPr>
          <p:grpSpPr>
            <a:xfrm>
              <a:off x="684000" y="2408530"/>
              <a:ext cx="7955804" cy="3921635"/>
              <a:chOff x="1271464" y="2104993"/>
              <a:chExt cx="7955804" cy="3921635"/>
            </a:xfrm>
          </p:grpSpPr>
          <p:grpSp>
            <p:nvGrpSpPr>
              <p:cNvPr id="15" name="Groupe 14"/>
              <p:cNvGrpSpPr/>
              <p:nvPr/>
            </p:nvGrpSpPr>
            <p:grpSpPr>
              <a:xfrm>
                <a:off x="1271464" y="2104993"/>
                <a:ext cx="7955804" cy="3921635"/>
                <a:chOff x="1152663" y="621520"/>
                <a:chExt cx="5635748" cy="2977570"/>
              </a:xfrm>
            </p:grpSpPr>
            <p:pic>
              <p:nvPicPr>
                <p:cNvPr id="17" name="Image 16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3" b="3048"/>
                <a:stretch/>
              </p:blipFill>
              <p:spPr>
                <a:xfrm>
                  <a:off x="1152663" y="2095938"/>
                  <a:ext cx="3062818" cy="1467312"/>
                </a:xfrm>
                <a:prstGeom prst="rect">
                  <a:avLst/>
                </a:prstGeom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pic>
            <p:cxnSp>
              <p:nvCxnSpPr>
                <p:cNvPr id="19" name="Connecteur droit avec flèche 18"/>
                <p:cNvCxnSpPr/>
                <p:nvPr/>
              </p:nvCxnSpPr>
              <p:spPr>
                <a:xfrm>
                  <a:off x="3013655" y="1852110"/>
                  <a:ext cx="0" cy="207319"/>
                </a:xfrm>
                <a:prstGeom prst="straightConnector1">
                  <a:avLst/>
                </a:prstGeom>
                <a:ln w="34925">
                  <a:solidFill>
                    <a:srgbClr val="E30056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grpSp>
              <p:nvGrpSpPr>
                <p:cNvPr id="20" name="Groupe 19"/>
                <p:cNvGrpSpPr/>
                <p:nvPr/>
              </p:nvGrpSpPr>
              <p:grpSpPr>
                <a:xfrm>
                  <a:off x="4820410" y="621520"/>
                  <a:ext cx="1554156" cy="1774756"/>
                  <a:chOff x="4820410" y="621520"/>
                  <a:chExt cx="1554156" cy="1774756"/>
                </a:xfrm>
              </p:grpSpPr>
              <p:sp>
                <p:nvSpPr>
                  <p:cNvPr id="26" name="Zone de texte 687"/>
                  <p:cNvSpPr txBox="1"/>
                  <p:nvPr/>
                </p:nvSpPr>
                <p:spPr>
                  <a:xfrm>
                    <a:off x="4820410" y="1978890"/>
                    <a:ext cx="1554156" cy="417386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1 - Cliquer sur le bouton « </a:t>
                    </a:r>
                    <a:r>
                      <a:rPr lang="fr-FR" sz="1400" dirty="0">
                        <a:solidFill>
                          <a:srgbClr val="E3005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Ajouter un utilisateur </a:t>
                    </a:r>
                    <a:r>
                      <a: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»</a:t>
                    </a:r>
                    <a:endParaRPr lang="fr-FR" sz="1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7" name="Connecteur droit avec flèche 26"/>
                  <p:cNvCxnSpPr>
                    <a:stCxn id="26" idx="0"/>
                  </p:cNvCxnSpPr>
                  <p:nvPr/>
                </p:nvCxnSpPr>
                <p:spPr>
                  <a:xfrm flipH="1" flipV="1">
                    <a:off x="5082637" y="621520"/>
                    <a:ext cx="514851" cy="135737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</p:grpSp>
            <p:sp>
              <p:nvSpPr>
                <p:cNvPr id="21" name="Zone de texte 689"/>
                <p:cNvSpPr txBox="1"/>
                <p:nvPr/>
              </p:nvSpPr>
              <p:spPr>
                <a:xfrm>
                  <a:off x="4646921" y="3340222"/>
                  <a:ext cx="2141490" cy="25886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3 - Cliquer sur « </a:t>
                  </a:r>
                  <a:r>
                    <a:rPr lang="fr-FR" sz="1400" dirty="0">
                      <a:solidFill>
                        <a:srgbClr val="E30056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SAUVEGARDER </a:t>
                  </a:r>
                  <a:r>
                    <a:rPr lang="fr-FR" sz="1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»</a:t>
                  </a:r>
                  <a:endParaRPr lang="fr-FR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2" name="Connecteur droit avec flèche 21"/>
                <p:cNvCxnSpPr/>
                <p:nvPr/>
              </p:nvCxnSpPr>
              <p:spPr>
                <a:xfrm flipH="1">
                  <a:off x="4215481" y="3469657"/>
                  <a:ext cx="431442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sp>
              <p:nvSpPr>
                <p:cNvPr id="24" name="Zone de texte 692"/>
                <p:cNvSpPr txBox="1"/>
                <p:nvPr/>
              </p:nvSpPr>
              <p:spPr>
                <a:xfrm>
                  <a:off x="4464943" y="2666095"/>
                  <a:ext cx="1713662" cy="394147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2 - Remplir tous les champs de la fiche utilisateur </a:t>
                  </a:r>
                  <a:endParaRPr lang="fr-FR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Accolade fermante 27"/>
              <p:cNvSpPr/>
              <p:nvPr/>
            </p:nvSpPr>
            <p:spPr>
              <a:xfrm>
                <a:off x="5667153" y="4360093"/>
                <a:ext cx="242029" cy="1394569"/>
              </a:xfrm>
              <a:prstGeom prst="rightBrace">
                <a:avLst>
                  <a:gd name="adj1" fmla="val 54514"/>
                  <a:gd name="adj2" fmla="val 50000"/>
                </a:avLst>
              </a:prstGeom>
              <a:ln w="19050">
                <a:solidFill>
                  <a:srgbClr val="002D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>
                  <a:solidFill>
                    <a:srgbClr val="373739"/>
                  </a:solidFill>
                </a:endParaRPr>
              </a:p>
            </p:txBody>
          </p:sp>
        </p:grpSp>
      </p:grpSp>
      <p:grpSp>
        <p:nvGrpSpPr>
          <p:cNvPr id="39" name="Groupe 38"/>
          <p:cNvGrpSpPr/>
          <p:nvPr/>
        </p:nvGrpSpPr>
        <p:grpSpPr>
          <a:xfrm>
            <a:off x="9726090" y="2177183"/>
            <a:ext cx="1914526" cy="1695450"/>
            <a:chOff x="9171184" y="2388297"/>
            <a:chExt cx="1914526" cy="1695450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71185" y="2388297"/>
              <a:ext cx="1914525" cy="169545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Rectangle 37"/>
            <p:cNvSpPr/>
            <p:nvPr/>
          </p:nvSpPr>
          <p:spPr>
            <a:xfrm>
              <a:off x="9171184" y="2996953"/>
              <a:ext cx="1749351" cy="4320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692199" y="2087694"/>
            <a:ext cx="5391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4"/>
                </a:solidFill>
                <a:latin typeface="Arial" charset="0"/>
                <a:cs typeface="Arial" charset="0"/>
              </a:rPr>
              <a:t>Ajouter un utilisateur rattaché à l’établissement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83932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8567716" cy="936104"/>
          </a:xfrm>
        </p:spPr>
        <p:txBody>
          <a:bodyPr/>
          <a:lstStyle/>
          <a:p>
            <a:r>
              <a:rPr lang="fr-FR" dirty="0"/>
              <a:t>Gestion des utilisateurs</a:t>
            </a:r>
          </a:p>
        </p:txBody>
      </p:sp>
      <p:pic>
        <p:nvPicPr>
          <p:cNvPr id="11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e 40"/>
          <p:cNvGrpSpPr/>
          <p:nvPr/>
        </p:nvGrpSpPr>
        <p:grpSpPr>
          <a:xfrm>
            <a:off x="93601" y="1196202"/>
            <a:ext cx="12098399" cy="846000"/>
            <a:chOff x="93601" y="1196202"/>
            <a:chExt cx="12098399" cy="84600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01" y="1196202"/>
              <a:ext cx="11944993" cy="8460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5761" y="1250538"/>
              <a:ext cx="1786239" cy="66808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378955" y="1250538"/>
              <a:ext cx="873400" cy="66446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92199" y="2087694"/>
            <a:ext cx="6750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4"/>
                </a:solidFill>
                <a:latin typeface="Arial" charset="0"/>
                <a:cs typeface="Arial" charset="0"/>
              </a:rPr>
              <a:t>Supprimer le rattachement d’un utilisateur à l’établissement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684000" y="2592091"/>
            <a:ext cx="9444448" cy="1959699"/>
            <a:chOff x="684000" y="2592091"/>
            <a:chExt cx="9444448" cy="1959699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000" y="2592091"/>
              <a:ext cx="6852160" cy="17959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Groupe 4"/>
            <p:cNvGrpSpPr/>
            <p:nvPr/>
          </p:nvGrpSpPr>
          <p:grpSpPr>
            <a:xfrm>
              <a:off x="7176120" y="3780000"/>
              <a:ext cx="2952328" cy="771790"/>
              <a:chOff x="9048328" y="3953355"/>
              <a:chExt cx="2952328" cy="771790"/>
            </a:xfrm>
          </p:grpSpPr>
          <p:cxnSp>
            <p:nvCxnSpPr>
              <p:cNvPr id="29" name="Connecteur droit avec flèche 28"/>
              <p:cNvCxnSpPr/>
              <p:nvPr/>
            </p:nvCxnSpPr>
            <p:spPr>
              <a:xfrm flipH="1" flipV="1">
                <a:off x="9224188" y="4431083"/>
                <a:ext cx="616228" cy="182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31" name="Ellipse 30"/>
              <p:cNvSpPr/>
              <p:nvPr/>
            </p:nvSpPr>
            <p:spPr>
              <a:xfrm>
                <a:off x="9048328" y="4248156"/>
                <a:ext cx="203388" cy="201166"/>
              </a:xfrm>
              <a:prstGeom prst="ellipse">
                <a:avLst/>
              </a:prstGeom>
              <a:noFill/>
              <a:ln>
                <a:solidFill>
                  <a:srgbClr val="E300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4" name="Groupe 3"/>
              <p:cNvGrpSpPr/>
              <p:nvPr/>
            </p:nvGrpSpPr>
            <p:grpSpPr>
              <a:xfrm>
                <a:off x="9844642" y="3953355"/>
                <a:ext cx="2156014" cy="771790"/>
                <a:chOff x="9844642" y="3953355"/>
                <a:chExt cx="2156014" cy="771790"/>
              </a:xfrm>
            </p:grpSpPr>
            <p:sp>
              <p:nvSpPr>
                <p:cNvPr id="25" name="Zone de texte 687"/>
                <p:cNvSpPr txBox="1"/>
                <p:nvPr/>
              </p:nvSpPr>
              <p:spPr>
                <a:xfrm>
                  <a:off x="9844642" y="3953355"/>
                  <a:ext cx="2156014" cy="77179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1 - Cliquer sur l’icône  pour éditer la fiche de l’utilisateur</a:t>
                  </a:r>
                  <a:endParaRPr lang="fr-FR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32" name="Image 31"/>
                <p:cNvPicPr/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038" r="12926" b="9164"/>
                <a:stretch>
                  <a:fillRect/>
                </a:stretch>
              </p:blipFill>
              <p:spPr bwMode="auto">
                <a:xfrm>
                  <a:off x="11664000" y="3978000"/>
                  <a:ext cx="216024" cy="2198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016621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8567716" cy="936104"/>
          </a:xfrm>
        </p:spPr>
        <p:txBody>
          <a:bodyPr/>
          <a:lstStyle/>
          <a:p>
            <a:r>
              <a:rPr lang="fr-FR" dirty="0"/>
              <a:t>Gestion des utilisateurs</a:t>
            </a:r>
          </a:p>
        </p:txBody>
      </p:sp>
      <p:pic>
        <p:nvPicPr>
          <p:cNvPr id="11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e 40"/>
          <p:cNvGrpSpPr/>
          <p:nvPr/>
        </p:nvGrpSpPr>
        <p:grpSpPr>
          <a:xfrm>
            <a:off x="93601" y="1196202"/>
            <a:ext cx="12098399" cy="846000"/>
            <a:chOff x="93601" y="1196202"/>
            <a:chExt cx="12098399" cy="84600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01" y="1196202"/>
              <a:ext cx="11944993" cy="8460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5761" y="1250538"/>
              <a:ext cx="1786239" cy="66808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378955" y="1250538"/>
              <a:ext cx="873400" cy="66446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92199" y="2087694"/>
            <a:ext cx="6750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4"/>
                </a:solidFill>
                <a:latin typeface="Arial" charset="0"/>
                <a:cs typeface="Arial" charset="0"/>
              </a:rPr>
              <a:t>Supprimer le rattachement d’un utilisateur à l’établissement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684000" y="2592091"/>
            <a:ext cx="9444448" cy="4114185"/>
            <a:chOff x="684000" y="2592091"/>
            <a:chExt cx="9444448" cy="4114185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000" y="2592091"/>
              <a:ext cx="6852160" cy="17959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Groupe 4"/>
            <p:cNvGrpSpPr/>
            <p:nvPr/>
          </p:nvGrpSpPr>
          <p:grpSpPr>
            <a:xfrm>
              <a:off x="7176120" y="3780000"/>
              <a:ext cx="2952328" cy="771790"/>
              <a:chOff x="9048328" y="3953355"/>
              <a:chExt cx="2952328" cy="771790"/>
            </a:xfrm>
          </p:grpSpPr>
          <p:cxnSp>
            <p:nvCxnSpPr>
              <p:cNvPr id="29" name="Connecteur droit avec flèche 28"/>
              <p:cNvCxnSpPr/>
              <p:nvPr/>
            </p:nvCxnSpPr>
            <p:spPr>
              <a:xfrm flipH="1" flipV="1">
                <a:off x="9224188" y="4431083"/>
                <a:ext cx="616228" cy="182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31" name="Ellipse 30"/>
              <p:cNvSpPr/>
              <p:nvPr/>
            </p:nvSpPr>
            <p:spPr>
              <a:xfrm>
                <a:off x="9048328" y="4248156"/>
                <a:ext cx="203388" cy="201166"/>
              </a:xfrm>
              <a:prstGeom prst="ellipse">
                <a:avLst/>
              </a:prstGeom>
              <a:noFill/>
              <a:ln>
                <a:solidFill>
                  <a:srgbClr val="E300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4" name="Groupe 3"/>
              <p:cNvGrpSpPr/>
              <p:nvPr/>
            </p:nvGrpSpPr>
            <p:grpSpPr>
              <a:xfrm>
                <a:off x="9844642" y="3953355"/>
                <a:ext cx="2156014" cy="771790"/>
                <a:chOff x="9844642" y="3953355"/>
                <a:chExt cx="2156014" cy="771790"/>
              </a:xfrm>
            </p:grpSpPr>
            <p:sp>
              <p:nvSpPr>
                <p:cNvPr id="25" name="Zone de texte 687"/>
                <p:cNvSpPr txBox="1"/>
                <p:nvPr/>
              </p:nvSpPr>
              <p:spPr>
                <a:xfrm>
                  <a:off x="9844642" y="3953355"/>
                  <a:ext cx="2156014" cy="77179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1 - Cliquer sur l’icône  pour éditer la fiche de l’utilisateur</a:t>
                  </a:r>
                  <a:endParaRPr lang="fr-FR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32" name="Image 31"/>
                <p:cNvPicPr/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038" r="12926" b="9164"/>
                <a:stretch>
                  <a:fillRect/>
                </a:stretch>
              </p:blipFill>
              <p:spPr bwMode="auto">
                <a:xfrm>
                  <a:off x="11664000" y="3978000"/>
                  <a:ext cx="216024" cy="2198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4000" y="3861048"/>
              <a:ext cx="4331881" cy="284522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4" name="Groupe 13"/>
            <p:cNvGrpSpPr/>
            <p:nvPr/>
          </p:nvGrpSpPr>
          <p:grpSpPr>
            <a:xfrm>
              <a:off x="4363582" y="5633341"/>
              <a:ext cx="3532618" cy="824522"/>
              <a:chOff x="4363582" y="5633341"/>
              <a:chExt cx="3532618" cy="824522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8088" y="5633341"/>
                <a:ext cx="358743" cy="347533"/>
              </a:xfrm>
              <a:prstGeom prst="rect">
                <a:avLst/>
              </a:prstGeom>
            </p:spPr>
          </p:pic>
          <p:sp>
            <p:nvSpPr>
              <p:cNvPr id="43" name="Zone de texte 687"/>
              <p:cNvSpPr txBox="1"/>
              <p:nvPr/>
            </p:nvSpPr>
            <p:spPr>
              <a:xfrm>
                <a:off x="5159895" y="5686073"/>
                <a:ext cx="2736305" cy="7717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 Cliquer sur l’icône       pour supprimer le rattachement de </a:t>
                </a: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l’</a:t>
                </a:r>
                <a:r>
                  <a:rPr lang="fr-FR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utilisateur à l’établissement</a:t>
                </a:r>
                <a:endPara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 flipH="1" flipV="1">
                <a:off x="4539442" y="6163801"/>
                <a:ext cx="616228" cy="182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42" name="Ellipse 41"/>
              <p:cNvSpPr/>
              <p:nvPr/>
            </p:nvSpPr>
            <p:spPr>
              <a:xfrm>
                <a:off x="4363582" y="5980874"/>
                <a:ext cx="203388" cy="201166"/>
              </a:xfrm>
              <a:prstGeom prst="ellipse">
                <a:avLst/>
              </a:prstGeom>
              <a:noFill/>
              <a:ln>
                <a:solidFill>
                  <a:srgbClr val="E300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9" name="Flèche courbée vers la gauche 8"/>
            <p:cNvSpPr/>
            <p:nvPr/>
          </p:nvSpPr>
          <p:spPr>
            <a:xfrm rot="2448001">
              <a:off x="5412307" y="4442264"/>
              <a:ext cx="301824" cy="1189549"/>
            </a:xfrm>
            <a:prstGeom prst="curved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678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/>
              <a:t>Gestion des établissements</a:t>
            </a:r>
          </a:p>
        </p:txBody>
      </p:sp>
      <p:pic>
        <p:nvPicPr>
          <p:cNvPr id="11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93601" y="1196202"/>
            <a:ext cx="12098399" cy="846000"/>
            <a:chOff x="93601" y="1196202"/>
            <a:chExt cx="12098399" cy="846000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01" y="1196202"/>
              <a:ext cx="11944993" cy="84600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5761" y="1250538"/>
              <a:ext cx="1786239" cy="66808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378955" y="1250538"/>
              <a:ext cx="873400" cy="66446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9726091" y="2276872"/>
            <a:ext cx="1914525" cy="1609725"/>
            <a:chOff x="9366051" y="2276872"/>
            <a:chExt cx="1914525" cy="1609725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6051" y="2276872"/>
              <a:ext cx="1914525" cy="160972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377231" y="3284984"/>
              <a:ext cx="1749351" cy="5750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92199" y="2087694"/>
            <a:ext cx="7122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4"/>
                </a:solidFill>
                <a:latin typeface="Arial" charset="0"/>
                <a:cs typeface="Arial" charset="0"/>
              </a:rPr>
              <a:t>Modifier les caractéristiques administratives de l’établissement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288467" y="2723516"/>
            <a:ext cx="11759435" cy="2240485"/>
            <a:chOff x="288467" y="2723516"/>
            <a:chExt cx="11759435" cy="224048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467" y="2723516"/>
              <a:ext cx="9283630" cy="166237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Ellipse 26"/>
            <p:cNvSpPr/>
            <p:nvPr/>
          </p:nvSpPr>
          <p:spPr>
            <a:xfrm>
              <a:off x="8732511" y="3741430"/>
              <a:ext cx="203388" cy="201166"/>
            </a:xfrm>
            <a:prstGeom prst="ellipse">
              <a:avLst/>
            </a:prstGeom>
            <a:noFill/>
            <a:ln>
              <a:solidFill>
                <a:srgbClr val="E3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33" name="Connecteur droit avec flèche 32"/>
            <p:cNvCxnSpPr>
              <a:stCxn id="35" idx="1"/>
            </p:cNvCxnSpPr>
            <p:nvPr/>
          </p:nvCxnSpPr>
          <p:spPr>
            <a:xfrm flipH="1" flipV="1">
              <a:off x="8847494" y="3924358"/>
              <a:ext cx="968161" cy="6516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34" name="Groupe 33"/>
            <p:cNvGrpSpPr/>
            <p:nvPr/>
          </p:nvGrpSpPr>
          <p:grpSpPr>
            <a:xfrm>
              <a:off x="9815655" y="4188089"/>
              <a:ext cx="2232247" cy="775912"/>
              <a:chOff x="8908783" y="4143466"/>
              <a:chExt cx="2253633" cy="775912"/>
            </a:xfrm>
          </p:grpSpPr>
          <p:sp>
            <p:nvSpPr>
              <p:cNvPr id="35" name="Zone de texte 687"/>
              <p:cNvSpPr txBox="1"/>
              <p:nvPr/>
            </p:nvSpPr>
            <p:spPr>
              <a:xfrm>
                <a:off x="8908783" y="4143466"/>
                <a:ext cx="2253633" cy="77591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1 - Cliquer sur l’icône       pour éditer la fiche de l’établissement</a:t>
                </a:r>
                <a:endPara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6" name="Image 35"/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38" r="12926" b="9164"/>
              <a:stretch>
                <a:fillRect/>
              </a:stretch>
            </p:blipFill>
            <p:spPr bwMode="auto">
              <a:xfrm>
                <a:off x="10710183" y="4188566"/>
                <a:ext cx="216024" cy="219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13493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/>
              <a:t>Gestion des établissements</a:t>
            </a:r>
          </a:p>
        </p:txBody>
      </p:sp>
      <p:pic>
        <p:nvPicPr>
          <p:cNvPr id="11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93601" y="1196202"/>
            <a:ext cx="12098399" cy="846000"/>
            <a:chOff x="93601" y="1196202"/>
            <a:chExt cx="12098399" cy="846000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01" y="1196202"/>
              <a:ext cx="11944993" cy="84600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5761" y="1250538"/>
              <a:ext cx="1786239" cy="66808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378955" y="1250538"/>
              <a:ext cx="873400" cy="66446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88467" y="2723516"/>
            <a:ext cx="11759435" cy="2240485"/>
            <a:chOff x="288467" y="2723516"/>
            <a:chExt cx="11759435" cy="224048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467" y="2723516"/>
              <a:ext cx="9283630" cy="166237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5" name="Connecteur droit avec flèche 24"/>
            <p:cNvCxnSpPr>
              <a:stCxn id="24" idx="1"/>
            </p:cNvCxnSpPr>
            <p:nvPr/>
          </p:nvCxnSpPr>
          <p:spPr>
            <a:xfrm flipH="1" flipV="1">
              <a:off x="8847494" y="3924358"/>
              <a:ext cx="968161" cy="6516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8732511" y="3741430"/>
              <a:ext cx="203388" cy="201166"/>
            </a:xfrm>
            <a:prstGeom prst="ellipse">
              <a:avLst/>
            </a:prstGeom>
            <a:noFill/>
            <a:ln>
              <a:solidFill>
                <a:srgbClr val="E3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9815655" y="4188089"/>
              <a:ext cx="2232247" cy="775912"/>
              <a:chOff x="8908783" y="4143466"/>
              <a:chExt cx="2253633" cy="775912"/>
            </a:xfrm>
          </p:grpSpPr>
          <p:sp>
            <p:nvSpPr>
              <p:cNvPr id="24" name="Zone de texte 687"/>
              <p:cNvSpPr txBox="1"/>
              <p:nvPr/>
            </p:nvSpPr>
            <p:spPr>
              <a:xfrm>
                <a:off x="8908783" y="4143466"/>
                <a:ext cx="2253633" cy="77591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1 - Cliquer sur l’icône       pour éditer la fiche de l’établissement</a:t>
                </a:r>
                <a:endPara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8" name="Image 27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38" r="12926" b="9164"/>
              <a:stretch>
                <a:fillRect/>
              </a:stretch>
            </p:blipFill>
            <p:spPr bwMode="auto">
              <a:xfrm>
                <a:off x="10710183" y="4188566"/>
                <a:ext cx="216024" cy="219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2" name="Rectangle 31"/>
          <p:cNvSpPr/>
          <p:nvPr/>
        </p:nvSpPr>
        <p:spPr>
          <a:xfrm>
            <a:off x="692199" y="2087694"/>
            <a:ext cx="7122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4"/>
                </a:solidFill>
                <a:latin typeface="Arial" charset="0"/>
                <a:cs typeface="Arial" charset="0"/>
              </a:rPr>
              <a:t>Modifier les caractéristiques administratives de l’établissement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8363983" y="3924358"/>
            <a:ext cx="2448272" cy="2552385"/>
            <a:chOff x="8616280" y="3908261"/>
            <a:chExt cx="2448272" cy="2552385"/>
          </a:xfrm>
        </p:grpSpPr>
        <p:sp>
          <p:nvSpPr>
            <p:cNvPr id="23" name="Zone de texte 692"/>
            <p:cNvSpPr txBox="1"/>
            <p:nvPr/>
          </p:nvSpPr>
          <p:spPr>
            <a:xfrm>
              <a:off x="8858309" y="5079090"/>
              <a:ext cx="2206243" cy="56606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– Modifier les champs de la fiche établissement  </a:t>
              </a:r>
              <a:endPara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Accolade fermante 25"/>
            <p:cNvSpPr/>
            <p:nvPr/>
          </p:nvSpPr>
          <p:spPr>
            <a:xfrm>
              <a:off x="8616280" y="3908261"/>
              <a:ext cx="242029" cy="2552385"/>
            </a:xfrm>
            <a:prstGeom prst="rightBrace">
              <a:avLst>
                <a:gd name="adj1" fmla="val 54514"/>
                <a:gd name="adj2" fmla="val 50000"/>
              </a:avLst>
            </a:prstGeom>
            <a:ln w="19050">
              <a:solidFill>
                <a:srgbClr val="002D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solidFill>
                  <a:srgbClr val="373739"/>
                </a:solidFill>
              </a:endParaRPr>
            </a:p>
          </p:txBody>
        </p:sp>
      </p:grpSp>
      <p:sp>
        <p:nvSpPr>
          <p:cNvPr id="31" name="Zone de texte 687"/>
          <p:cNvSpPr txBox="1"/>
          <p:nvPr/>
        </p:nvSpPr>
        <p:spPr>
          <a:xfrm>
            <a:off x="9120336" y="5879444"/>
            <a:ext cx="1466625" cy="77591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Cliquer 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sauvegarder les modifications</a:t>
            </a:r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36" y="3198039"/>
            <a:ext cx="7995227" cy="3531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7293" y="6462012"/>
            <a:ext cx="2668947" cy="3643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Connecteur droit avec flèche 29"/>
          <p:cNvCxnSpPr/>
          <p:nvPr/>
        </p:nvCxnSpPr>
        <p:spPr>
          <a:xfrm flipH="1">
            <a:off x="8184232" y="6309320"/>
            <a:ext cx="936104" cy="29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837618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/>
              <a:t>Gestion des établissements</a:t>
            </a:r>
          </a:p>
        </p:txBody>
      </p:sp>
      <p:pic>
        <p:nvPicPr>
          <p:cNvPr id="11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93601" y="1196202"/>
            <a:ext cx="12098399" cy="846000"/>
            <a:chOff x="93601" y="1196202"/>
            <a:chExt cx="12098399" cy="846000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01" y="1196202"/>
              <a:ext cx="11944993" cy="84600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5761" y="1250538"/>
              <a:ext cx="1786239" cy="66808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378955" y="1250538"/>
              <a:ext cx="873400" cy="66446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92199" y="2087694"/>
            <a:ext cx="6878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4"/>
                </a:solidFill>
                <a:latin typeface="Arial" charset="0"/>
                <a:cs typeface="Arial" charset="0"/>
              </a:rPr>
              <a:t>Supprimer le rattachement d’un utilisateur à l’établissement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88467" y="2723516"/>
            <a:ext cx="11548217" cy="3868687"/>
            <a:chOff x="288467" y="2723516"/>
            <a:chExt cx="11548217" cy="3868687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48528" y="5615150"/>
              <a:ext cx="358743" cy="347533"/>
            </a:xfrm>
            <a:prstGeom prst="rect">
              <a:avLst/>
            </a:prstGeom>
          </p:spPr>
        </p:pic>
        <p:sp>
          <p:nvSpPr>
            <p:cNvPr id="26" name="Zone de texte 687"/>
            <p:cNvSpPr txBox="1"/>
            <p:nvPr/>
          </p:nvSpPr>
          <p:spPr>
            <a:xfrm>
              <a:off x="9100379" y="5681546"/>
              <a:ext cx="2736305" cy="7717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- Cliquer sur l’icône       pour supprimer le rattachement de </a:t>
              </a: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l’</a:t>
              </a:r>
              <a: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utilisateur à l’établissement</a:t>
              </a:r>
              <a:endPara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467" y="2723516"/>
              <a:ext cx="9283630" cy="166237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5" name="Connecteur droit avec flèche 24"/>
            <p:cNvCxnSpPr/>
            <p:nvPr/>
          </p:nvCxnSpPr>
          <p:spPr>
            <a:xfrm flipH="1" flipV="1">
              <a:off x="8847493" y="3924357"/>
              <a:ext cx="992923" cy="7449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8732511" y="3741430"/>
              <a:ext cx="203388" cy="201166"/>
            </a:xfrm>
            <a:prstGeom prst="ellipse">
              <a:avLst/>
            </a:prstGeom>
            <a:noFill/>
            <a:ln>
              <a:solidFill>
                <a:srgbClr val="E3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9493937" y="4669312"/>
              <a:ext cx="2232247" cy="775912"/>
              <a:chOff x="8908783" y="4143466"/>
              <a:chExt cx="2253633" cy="775912"/>
            </a:xfrm>
          </p:grpSpPr>
          <p:sp>
            <p:nvSpPr>
              <p:cNvPr id="24" name="Zone de texte 687"/>
              <p:cNvSpPr txBox="1"/>
              <p:nvPr/>
            </p:nvSpPr>
            <p:spPr>
              <a:xfrm>
                <a:off x="8908783" y="4143466"/>
                <a:ext cx="2253633" cy="77591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1 - Cliquer sur l’icône       pour éditer la fiche de l’établissement</a:t>
                </a:r>
                <a:endPara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8" name="Image 27"/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38" r="12926" b="9164"/>
              <a:stretch>
                <a:fillRect/>
              </a:stretch>
            </p:blipFill>
            <p:spPr bwMode="auto">
              <a:xfrm>
                <a:off x="10710183" y="4188566"/>
                <a:ext cx="216024" cy="219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4847" y="4581252"/>
              <a:ext cx="8674569" cy="20109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Ellipse 22"/>
            <p:cNvSpPr/>
            <p:nvPr/>
          </p:nvSpPr>
          <p:spPr>
            <a:xfrm>
              <a:off x="8280000" y="5805264"/>
              <a:ext cx="203388" cy="201166"/>
            </a:xfrm>
            <a:prstGeom prst="ellipse">
              <a:avLst/>
            </a:prstGeom>
            <a:noFill/>
            <a:ln>
              <a:solidFill>
                <a:srgbClr val="E3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H="1" flipV="1">
              <a:off x="8479926" y="5964945"/>
              <a:ext cx="616228" cy="182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84990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/>
              <a:t>profils des utilisateurs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84000" y="1432874"/>
            <a:ext cx="11172640" cy="5308494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4 profils d’utilisateurs dans </a:t>
            </a:r>
            <a:r>
              <a:rPr lang="fr-FR" sz="1800" dirty="0" err="1">
                <a:solidFill>
                  <a:schemeClr val="accent4"/>
                </a:solidFill>
                <a:latin typeface="Arial" charset="0"/>
                <a:cs typeface="Arial" charset="0"/>
              </a:rPr>
              <a:t>PrevIAS</a:t>
            </a:r>
            <a:endParaRPr lang="fr-FR" sz="1800" dirty="0">
              <a:solidFill>
                <a:schemeClr val="accent4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b="0" dirty="0"/>
              <a:t>Profil « </a:t>
            </a:r>
            <a:r>
              <a:rPr lang="fr-FR" dirty="0">
                <a:solidFill>
                  <a:schemeClr val="accent1"/>
                </a:solidFill>
              </a:rPr>
              <a:t>utilisateur établissement</a:t>
            </a:r>
            <a:r>
              <a:rPr lang="fr-FR" b="0" dirty="0"/>
              <a:t> » : autant de comptes que nécessaire par établissement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Profil « </a:t>
            </a:r>
            <a:r>
              <a:rPr lang="fr-FR" dirty="0">
                <a:solidFill>
                  <a:schemeClr val="accent1"/>
                </a:solidFill>
              </a:rPr>
              <a:t>administrateur local</a:t>
            </a:r>
            <a:r>
              <a:rPr lang="fr-FR" b="0" dirty="0"/>
              <a:t> » : un seul compte par établissement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Profil « </a:t>
            </a:r>
            <a:r>
              <a:rPr lang="fr-FR" dirty="0">
                <a:solidFill>
                  <a:schemeClr val="accent1"/>
                </a:solidFill>
              </a:rPr>
              <a:t>CPias</a:t>
            </a:r>
            <a:r>
              <a:rPr lang="fr-FR" b="0" dirty="0"/>
              <a:t> » : accès aux données de leur région (suivi de l’enquête, administration)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Profil « </a:t>
            </a:r>
            <a:r>
              <a:rPr lang="fr-FR" dirty="0">
                <a:solidFill>
                  <a:schemeClr val="accent1"/>
                </a:solidFill>
              </a:rPr>
              <a:t>SpFrance</a:t>
            </a:r>
            <a:r>
              <a:rPr lang="fr-FR" b="0" dirty="0"/>
              <a:t> » : administrateur national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Droits du profil « </a:t>
            </a:r>
            <a:r>
              <a:rPr lang="fr-FR" sz="1800" dirty="0">
                <a:solidFill>
                  <a:schemeClr val="accent1"/>
                </a:solidFill>
                <a:latin typeface="Arial" charset="0"/>
                <a:cs typeface="Arial" charset="0"/>
              </a:rPr>
              <a:t>utilisateur établissement</a:t>
            </a: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 »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Gérer son profil </a:t>
            </a:r>
            <a:r>
              <a:rPr lang="fr-FR" b="0" dirty="0"/>
              <a:t>: modifier son email/mot de passe, demander/supprimer le rattachement à un établissement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Saisir, valider, modifier, supprimer des questionnaires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Générer un rapport automatisé, exporter des données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Droits du profil « </a:t>
            </a:r>
            <a:r>
              <a:rPr lang="fr-FR" sz="1800" dirty="0">
                <a:solidFill>
                  <a:schemeClr val="accent1"/>
                </a:solidFill>
                <a:latin typeface="Arial" charset="0"/>
                <a:cs typeface="Arial" charset="0"/>
              </a:rPr>
              <a:t>administrateur local</a:t>
            </a: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 »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Ensemble des droits d’un « utilisateur établissement »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Gérer l’établissement </a:t>
            </a:r>
            <a:r>
              <a:rPr lang="fr-FR" b="0" dirty="0"/>
              <a:t>: modifier des données administratives, effectuer des regroupements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Gérer les utilisateurs de l’établissement </a:t>
            </a:r>
            <a:r>
              <a:rPr lang="fr-FR" b="0" dirty="0"/>
              <a:t>:</a:t>
            </a:r>
            <a:r>
              <a:rPr lang="fr-FR" dirty="0"/>
              <a:t> </a:t>
            </a:r>
            <a:r>
              <a:rPr lang="fr-FR" b="0" dirty="0"/>
              <a:t>ajouter / supprimer des utilisateurs</a:t>
            </a:r>
          </a:p>
          <a:p>
            <a:pPr marL="357750" lvl="3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endParaRPr lang="fr-FR" dirty="0">
              <a:solidFill>
                <a:srgbClr val="000000"/>
              </a:solidFill>
            </a:endParaRPr>
          </a:p>
          <a:p>
            <a:pPr lvl="2">
              <a:spcBef>
                <a:spcPts val="1200"/>
              </a:spcBef>
            </a:pPr>
            <a:endParaRPr lang="fr-FR" dirty="0"/>
          </a:p>
        </p:txBody>
      </p:sp>
      <p:pic>
        <p:nvPicPr>
          <p:cNvPr id="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10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1223298"/>
            <a:ext cx="2764994" cy="38062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Outils d’enquête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84000" y="1412776"/>
            <a:ext cx="11172640" cy="5184576"/>
          </a:xfrm>
        </p:spPr>
        <p:txBody>
          <a:bodyPr/>
          <a:lstStyle/>
          <a:p>
            <a:pPr marL="0" lvl="2" indent="0">
              <a:spcBef>
                <a:spcPts val="6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Sur la méthode d’enquête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tx2"/>
                </a:solidFill>
              </a:rPr>
              <a:t>Guide de l’enquêteur</a:t>
            </a:r>
          </a:p>
          <a:p>
            <a:pPr marL="0" lvl="2" indent="0">
              <a:spcBef>
                <a:spcPts val="600"/>
              </a:spcBef>
              <a:buNone/>
            </a:pPr>
            <a:r>
              <a:rPr lang="fr-FR" b="0" dirty="0"/>
              <a:t>   - sur le site de </a:t>
            </a:r>
            <a:r>
              <a:rPr lang="fr-FR" b="0" dirty="0" err="1"/>
              <a:t>SpFrance</a:t>
            </a:r>
            <a:r>
              <a:rPr lang="fr-FR" b="0" dirty="0"/>
              <a:t> / études et enquêtes</a:t>
            </a:r>
          </a:p>
          <a:p>
            <a:pPr marL="0" lvl="2" indent="0">
              <a:spcBef>
                <a:spcPts val="300"/>
              </a:spcBef>
              <a:buNone/>
            </a:pPr>
            <a:r>
              <a:rPr lang="fr-FR" b="0" i="1" dirty="0">
                <a:solidFill>
                  <a:schemeClr val="tx2"/>
                </a:solidFill>
                <a:latin typeface="Arial" charset="0"/>
                <a:cs typeface="Arial" charset="0"/>
              </a:rPr>
              <a:t>   </a:t>
            </a:r>
            <a:r>
              <a:rPr lang="fr-FR" sz="1400" b="0" i="1" u="sng" dirty="0">
                <a:solidFill>
                  <a:schemeClr val="tx2"/>
                </a:solidFill>
                <a:latin typeface="Arial" charset="0"/>
                <a:cs typeface="Arial" charset="0"/>
              </a:rPr>
              <a:t>https://www.santepubliquefrance.fr/etudes-et-enquetes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tx2"/>
                </a:solidFill>
              </a:rPr>
              <a:t>Questionnaires établissement et résident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tx2"/>
                </a:solidFill>
              </a:rPr>
              <a:t>Lettre d’information </a:t>
            </a:r>
            <a:r>
              <a:rPr lang="fr-FR" b="0" dirty="0"/>
              <a:t>des résidents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tx2"/>
                </a:solidFill>
              </a:rPr>
              <a:t>FAQ </a:t>
            </a:r>
            <a:r>
              <a:rPr lang="fr-FR" b="0" dirty="0"/>
              <a:t>mise à jour au cours de l’enquête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tx2"/>
                </a:solidFill>
                <a:latin typeface="Arial" charset="0"/>
                <a:cs typeface="Arial" charset="0"/>
              </a:rPr>
              <a:t>Présentations de formation </a:t>
            </a:r>
            <a:r>
              <a:rPr lang="fr-FR" b="0" dirty="0">
                <a:latin typeface="Arial" charset="0"/>
                <a:cs typeface="Arial" charset="0"/>
              </a:rPr>
              <a:t>:</a:t>
            </a:r>
          </a:p>
          <a:p>
            <a:pPr marL="0" lvl="2" indent="0">
              <a:spcBef>
                <a:spcPts val="300"/>
              </a:spcBef>
              <a:buNone/>
            </a:pPr>
            <a:r>
              <a:rPr lang="fr-FR" b="0" dirty="0"/>
              <a:t>    - méthode d’enquête</a:t>
            </a:r>
          </a:p>
          <a:p>
            <a:pPr marL="0" lvl="2" indent="0">
              <a:spcBef>
                <a:spcPts val="300"/>
              </a:spcBef>
              <a:buNone/>
            </a:pPr>
            <a:r>
              <a:rPr lang="fr-FR" b="0" dirty="0"/>
              <a:t>    - cas cliniques</a:t>
            </a:r>
          </a:p>
          <a:p>
            <a:pPr marL="0" lvl="2" indent="0">
              <a:spcBef>
                <a:spcPts val="1200"/>
              </a:spcBef>
              <a:buNone/>
            </a:pPr>
            <a:endParaRPr lang="fr-FR" sz="1800" dirty="0">
              <a:solidFill>
                <a:schemeClr val="accent4"/>
              </a:solidFill>
              <a:latin typeface="Arial" charset="0"/>
              <a:cs typeface="Arial" charset="0"/>
            </a:endParaRP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u="sng" dirty="0">
                <a:solidFill>
                  <a:schemeClr val="accent4"/>
                </a:solidFill>
                <a:latin typeface="Arial" charset="0"/>
                <a:cs typeface="Arial" charset="0"/>
              </a:rPr>
              <a:t>Sur l’application </a:t>
            </a:r>
            <a:r>
              <a:rPr lang="fr-FR" sz="1800" u="sng" dirty="0" err="1">
                <a:solidFill>
                  <a:schemeClr val="accent4"/>
                </a:solidFill>
                <a:latin typeface="Arial" charset="0"/>
                <a:cs typeface="Arial" charset="0"/>
              </a:rPr>
              <a:t>PrevIAS</a:t>
            </a:r>
            <a:endParaRPr lang="fr-FR" sz="1800" u="sng" dirty="0">
              <a:solidFill>
                <a:schemeClr val="accent4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</a:rPr>
              <a:t>Annexe 4 du guide de l’enquêteur</a:t>
            </a:r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</a:rPr>
              <a:t>Guide de l’utilisateur de </a:t>
            </a:r>
            <a:r>
              <a:rPr lang="fr-FR" dirty="0" err="1">
                <a:solidFill>
                  <a:schemeClr val="tx2"/>
                </a:solidFill>
              </a:rPr>
              <a:t>PrevIAS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</a:rPr>
              <a:t>Présentation de formation</a:t>
            </a:r>
          </a:p>
        </p:txBody>
      </p:sp>
      <p:pic>
        <p:nvPicPr>
          <p:cNvPr id="9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2852936"/>
            <a:ext cx="2764994" cy="38367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433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822031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Coordonnées des référents régionaux en CPIAS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109770"/>
              </p:ext>
            </p:extLst>
          </p:nvPr>
        </p:nvGraphicFramePr>
        <p:xfrm>
          <a:off x="684000" y="1124744"/>
          <a:ext cx="9948503" cy="56896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370981">
                  <a:extLst>
                    <a:ext uri="{9D8B030D-6E8A-4147-A177-3AD203B41FA5}">
                      <a16:colId xmlns:a16="http://schemas.microsoft.com/office/drawing/2014/main" val="1294565274"/>
                    </a:ext>
                  </a:extLst>
                </a:gridCol>
                <a:gridCol w="3124323">
                  <a:extLst>
                    <a:ext uri="{9D8B030D-6E8A-4147-A177-3AD203B41FA5}">
                      <a16:colId xmlns:a16="http://schemas.microsoft.com/office/drawing/2014/main" val="3602077294"/>
                    </a:ext>
                  </a:extLst>
                </a:gridCol>
                <a:gridCol w="3453199">
                  <a:extLst>
                    <a:ext uri="{9D8B030D-6E8A-4147-A177-3AD203B41FA5}">
                      <a16:colId xmlns:a16="http://schemas.microsoft.com/office/drawing/2014/main" val="2785340516"/>
                    </a:ext>
                  </a:extLst>
                </a:gridCol>
              </a:tblGrid>
              <a:tr h="16381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dirty="0" err="1">
                          <a:effectLst/>
                        </a:rPr>
                        <a:t>CPias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Référent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u="sng" dirty="0">
                          <a:effectLst/>
                        </a:rPr>
                        <a:t>Email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659160899"/>
                  </a:ext>
                </a:extLst>
              </a:tr>
              <a:tr h="33782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Auvergne-Rhône-Alpes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Anaïs MACHUT</a:t>
                      </a:r>
                    </a:p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Anne SAVEY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anais.machut@chu-lyon.fr</a:t>
                      </a:r>
                      <a:endParaRPr lang="fr-FR" sz="1300" u="sng" kern="1200" dirty="0">
                        <a:solidFill>
                          <a:srgbClr val="E400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anne.savey@chu-lyon.fr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458719"/>
                  </a:ext>
                </a:extLst>
              </a:tr>
              <a:tr h="33782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>
                          <a:effectLst/>
                        </a:rPr>
                        <a:t>CPias Bourgogne-Franche-Comté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Isabelle ROUSSEAUX</a:t>
                      </a:r>
                    </a:p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Nathalie FLORET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isabelle.rousseaux@chu-dijon.fr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n1floretbassissi@chu-besancon.fr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4633167"/>
                  </a:ext>
                </a:extLst>
              </a:tr>
              <a:tr h="51308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>
                          <a:effectLst/>
                        </a:rPr>
                        <a:t>CPias Bretagne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Margaux CHARTIER</a:t>
                      </a:r>
                    </a:p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ANGIBAUD</a:t>
                      </a:r>
                    </a:p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Stéphanie LEFFLOT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margaux.chartier@chu-rennes.fr</a:t>
                      </a:r>
                      <a:endParaRPr lang="fr-FR" sz="1300" u="sng" kern="1200" dirty="0">
                        <a:solidFill>
                          <a:srgbClr val="E400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marion.angibaud@chu-rennes.fr</a:t>
                      </a:r>
                      <a:endParaRPr lang="fr-FR" sz="1300" u="sng" kern="1200" dirty="0">
                        <a:solidFill>
                          <a:srgbClr val="E400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stephanie.lefflot@chu-rennes.fr</a:t>
                      </a:r>
                      <a:endParaRPr lang="fr-FR" sz="1300" u="sng" kern="1200" dirty="0">
                        <a:solidFill>
                          <a:srgbClr val="E400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842842"/>
                  </a:ext>
                </a:extLst>
              </a:tr>
              <a:tr h="33782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Centre-Val de Loire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Anne-Sophie VALENTIN</a:t>
                      </a:r>
                    </a:p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Cindy DESCORMIERS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as.valentin@chu-tours.fr</a:t>
                      </a:r>
                      <a:endParaRPr lang="fr-FR" sz="1300" u="sng" kern="1200" dirty="0">
                        <a:solidFill>
                          <a:srgbClr val="E400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c.descormiers@chu-tours.fr</a:t>
                      </a:r>
                      <a:endParaRPr lang="fr-FR" sz="1300" u="sng" kern="1200" dirty="0">
                        <a:solidFill>
                          <a:srgbClr val="E400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516372"/>
                  </a:ext>
                </a:extLst>
              </a:tr>
              <a:tr h="16381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Corse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Aba MAHAMAT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aba.mahamat@ch-ajaccio.fr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2457144"/>
                  </a:ext>
                </a:extLst>
              </a:tr>
              <a:tr h="33782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Grand Est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Sophia MECHKOUR</a:t>
                      </a:r>
                      <a:endParaRPr lang="fr-FR" sz="13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Olivia ALI-BRANDMEYER</a:t>
                      </a:r>
                      <a:endParaRPr lang="fr-FR" sz="13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sophia.mechkour@chru-strasbourg.fr</a:t>
                      </a:r>
                      <a:endParaRPr lang="fr-FR" sz="1300" u="sng" kern="1200" dirty="0">
                        <a:solidFill>
                          <a:srgbClr val="E400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o.ali-brandmeyer@chru-nancy.fr</a:t>
                      </a:r>
                      <a:endParaRPr lang="fr-FR" sz="1300" u="sng" kern="1200" dirty="0">
                        <a:solidFill>
                          <a:srgbClr val="E400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6018401"/>
                  </a:ext>
                </a:extLst>
              </a:tr>
              <a:tr h="16381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Guadeloupe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Bruno JARRIGE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bruno.jarrige@chu-guadeloupe.fr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5199347"/>
                  </a:ext>
                </a:extLst>
              </a:tr>
              <a:tr h="16381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Guyane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Pétronille KOUASSI JUPITER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petronille.kouassi@ch-cayenne.fr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6343825"/>
                  </a:ext>
                </a:extLst>
              </a:tr>
              <a:tr h="33782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Hauts-de-France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Pierre PAROUX</a:t>
                      </a:r>
                    </a:p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Gwenaelle LOCHER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pierre.paroux@chu-lille.fr</a:t>
                      </a:r>
                      <a:endParaRPr lang="fr-FR" sz="1300" u="sng" kern="1200" dirty="0">
                        <a:solidFill>
                          <a:srgbClr val="E400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locher.gwenaelle@chu-amiens.fr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6075043"/>
                  </a:ext>
                </a:extLst>
              </a:tr>
              <a:tr h="16381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Île-de-France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Hervé BLANCHARD</a:t>
                      </a:r>
                    </a:p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Franck VAREY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herve.blanchard@aphp.fr</a:t>
                      </a:r>
                      <a:endParaRPr lang="fr-FR" sz="1300" u="sng" dirty="0">
                        <a:solidFill>
                          <a:srgbClr val="E400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franck.varey@aphp.fr</a:t>
                      </a:r>
                      <a:endParaRPr lang="fr-FR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4101593"/>
                  </a:ext>
                </a:extLst>
              </a:tr>
              <a:tr h="16381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La Réunion et Mayotte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Christine BANGUY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christine.banguy@chu-reunion.fr</a:t>
                      </a:r>
                      <a:endParaRPr lang="fr-FR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5384056"/>
                  </a:ext>
                </a:extLst>
              </a:tr>
              <a:tr h="16381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Martinique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Christophe CAZETTE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christophe.cazette@chu-martinique.fr</a:t>
                      </a:r>
                      <a:endParaRPr lang="fr-FR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2357550"/>
                  </a:ext>
                </a:extLst>
              </a:tr>
              <a:tr h="344715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Normandie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 THIBON</a:t>
                      </a:r>
                    </a:p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Denis THILLARD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none" strike="noStrike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thibon-p@chu-caen.fr</a:t>
                      </a:r>
                      <a:endParaRPr lang="fr-FR" sz="1300" u="none" strike="noStrike" dirty="0">
                        <a:solidFill>
                          <a:srgbClr val="E400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kern="1200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denis.thillard@chu-rouen.fr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6043482"/>
                  </a:ext>
                </a:extLst>
              </a:tr>
              <a:tr h="33782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Nouvelle-Aquitaine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 anchor="ctr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Caroline BERVAS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Muriel PÉFAU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caroline.bervas@chu-bordeaux.fr</a:t>
                      </a:r>
                      <a:endParaRPr lang="fr-FR" sz="1300" u="sng" dirty="0">
                        <a:solidFill>
                          <a:srgbClr val="E400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sng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muriel.pefau@chu-bordeaux.fr</a:t>
                      </a:r>
                      <a:endParaRPr lang="fr-FR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345457"/>
                  </a:ext>
                </a:extLst>
              </a:tr>
              <a:tr h="16381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Occitanie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Sandrine CANOUET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canouet.s@chu-toulouse.fr</a:t>
                      </a:r>
                      <a:endParaRPr lang="fr-FR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0042869"/>
                  </a:ext>
                </a:extLst>
              </a:tr>
              <a:tr h="16381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Pays de la Loire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Céline POULAIN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cepoulain@chu-nantes.fr</a:t>
                      </a:r>
                      <a:endParaRPr lang="fr-FR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3228594"/>
                  </a:ext>
                </a:extLst>
              </a:tr>
              <a:tr h="16381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300" b="0" dirty="0" err="1">
                          <a:effectLst/>
                        </a:rPr>
                        <a:t>CPias</a:t>
                      </a:r>
                      <a:r>
                        <a:rPr lang="fr-FR" sz="1300" b="0" dirty="0">
                          <a:effectLst/>
                        </a:rPr>
                        <a:t> Provence-Alpes-Côte d’Azur</a:t>
                      </a:r>
                      <a:endParaRPr lang="fr-FR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Jean-Christophe DELAROZIERE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300" u="sng" dirty="0">
                          <a:solidFill>
                            <a:srgbClr val="E4005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jeanchristophe.delaroziere@ap-hm.fr</a:t>
                      </a:r>
                      <a:endParaRPr lang="fr-FR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519673"/>
                  </a:ext>
                </a:extLst>
              </a:tr>
            </a:tbl>
          </a:graphicData>
        </a:graphic>
      </p:graphicFrame>
      <p:pic>
        <p:nvPicPr>
          <p:cNvPr id="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71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Contacts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84000" y="1412777"/>
            <a:ext cx="9588465" cy="4824535"/>
          </a:xfrm>
        </p:spPr>
        <p:txBody>
          <a:bodyPr/>
          <a:lstStyle/>
          <a:p>
            <a:pPr marL="0" lvl="2" indent="0">
              <a:spcBef>
                <a:spcPts val="1800"/>
              </a:spcBef>
              <a:buNone/>
            </a:pPr>
            <a:r>
              <a:rPr lang="fr-FR" sz="1800" dirty="0">
                <a:solidFill>
                  <a:schemeClr val="tx2"/>
                </a:solidFill>
              </a:rPr>
              <a:t>Support applicatif de </a:t>
            </a:r>
            <a:r>
              <a:rPr lang="fr-FR" sz="1800" dirty="0" err="1">
                <a:solidFill>
                  <a:schemeClr val="tx2"/>
                </a:solidFill>
              </a:rPr>
              <a:t>PrevIAS</a:t>
            </a:r>
            <a:endParaRPr lang="fr-FR" sz="1800" dirty="0">
              <a:solidFill>
                <a:schemeClr val="tx2"/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Question sur l’utilisation de l’application </a:t>
            </a:r>
            <a:r>
              <a:rPr lang="fr-FR" sz="1400" dirty="0" err="1">
                <a:latin typeface="Arial" charset="0"/>
                <a:cs typeface="Arial" charset="0"/>
              </a:rPr>
              <a:t>PrevIAS</a:t>
            </a:r>
            <a:r>
              <a:rPr lang="fr-FR" sz="1400" b="0" dirty="0">
                <a:latin typeface="Arial" charset="0"/>
                <a:cs typeface="Arial" charset="0"/>
              </a:rPr>
              <a:t> :</a:t>
            </a:r>
            <a:br>
              <a:rPr lang="fr-FR" sz="1400" b="0" dirty="0">
                <a:latin typeface="Arial" charset="0"/>
                <a:cs typeface="Arial" charset="0"/>
              </a:rPr>
            </a:br>
            <a:r>
              <a:rPr lang="fr-FR" sz="1400" b="0" dirty="0">
                <a:latin typeface="Arial" charset="0"/>
                <a:cs typeface="Arial" charset="0"/>
                <a:hlinkClick r:id="rId2"/>
              </a:rPr>
              <a:t>previas-support@santepubliquefrance.fr</a:t>
            </a:r>
            <a:endParaRPr lang="fr-FR" sz="1400" b="0" dirty="0">
              <a:latin typeface="Arial" charset="0"/>
              <a:cs typeface="Arial" charset="0"/>
            </a:endParaRPr>
          </a:p>
          <a:p>
            <a:r>
              <a:rPr lang="fr-FR" cap="none" dirty="0"/>
              <a:t>Santé publique France</a:t>
            </a:r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Question sur la mise en œuvre du protocole</a:t>
            </a:r>
            <a:r>
              <a:rPr lang="fr-FR" sz="1400" b="0" dirty="0">
                <a:latin typeface="Arial" charset="0"/>
                <a:cs typeface="Arial" charset="0"/>
              </a:rPr>
              <a:t> : Côme </a:t>
            </a:r>
            <a:r>
              <a:rPr lang="fr-FR" sz="1400" b="0" dirty="0" err="1">
                <a:latin typeface="Arial" charset="0"/>
                <a:cs typeface="Arial" charset="0"/>
              </a:rPr>
              <a:t>Daniau</a:t>
            </a:r>
            <a:r>
              <a:rPr lang="fr-FR" sz="1400" b="0" dirty="0">
                <a:latin typeface="Arial" charset="0"/>
                <a:cs typeface="Arial" charset="0"/>
              </a:rPr>
              <a:t> </a:t>
            </a:r>
            <a:r>
              <a:rPr lang="fr-FR" sz="1400" b="0" i="1" dirty="0">
                <a:latin typeface="Arial" charset="0"/>
                <a:cs typeface="Arial" charset="0"/>
                <a:hlinkClick r:id="rId3"/>
              </a:rPr>
              <a:t>come.daniau@santepubliquefrance.fr</a:t>
            </a:r>
            <a:endParaRPr lang="fr-FR" sz="1400" b="0" i="1" dirty="0"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Question sur le traitement de données à caractère personnel</a:t>
            </a:r>
            <a:r>
              <a:rPr lang="fr-FR" sz="1400" b="0" dirty="0">
                <a:latin typeface="Arial" charset="0"/>
                <a:cs typeface="Arial" charset="0"/>
              </a:rPr>
              <a:t> : Clothilde </a:t>
            </a:r>
            <a:r>
              <a:rPr lang="fr-FR" sz="1400" b="0" dirty="0" err="1">
                <a:latin typeface="Arial" charset="0"/>
                <a:cs typeface="Arial" charset="0"/>
              </a:rPr>
              <a:t>Hachin</a:t>
            </a:r>
            <a:r>
              <a:rPr lang="fr-FR" sz="1400" b="0" dirty="0">
                <a:latin typeface="Arial" charset="0"/>
                <a:cs typeface="Arial" charset="0"/>
              </a:rPr>
              <a:t> </a:t>
            </a:r>
            <a:r>
              <a:rPr lang="fr-FR" sz="1400" b="0" i="1" dirty="0">
                <a:latin typeface="Arial" charset="0"/>
                <a:cs typeface="Arial" charset="0"/>
                <a:hlinkClick r:id="rId4"/>
              </a:rPr>
              <a:t>dpo@santepubliquefrance.fr</a:t>
            </a:r>
            <a:endParaRPr lang="fr-FR" sz="1400" b="0" i="1" dirty="0">
              <a:latin typeface="Arial" charset="0"/>
              <a:cs typeface="Arial" charset="0"/>
            </a:endParaRPr>
          </a:p>
          <a:p>
            <a:pPr marL="0" lvl="2" indent="0">
              <a:spcBef>
                <a:spcPts val="600"/>
              </a:spcBef>
              <a:buNone/>
            </a:pPr>
            <a:endParaRPr lang="fr-FR" sz="1400" b="0" dirty="0">
              <a:latin typeface="Arial" charset="0"/>
              <a:cs typeface="Arial" charset="0"/>
            </a:endParaRP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1894134" y="4077072"/>
            <a:ext cx="3168352" cy="180020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6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b="1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600"/>
              </a:spcBef>
              <a:buNone/>
            </a:pPr>
            <a:r>
              <a:rPr lang="fr-FR" sz="3600" dirty="0">
                <a:solidFill>
                  <a:schemeClr val="accent4"/>
                </a:solidFill>
                <a:latin typeface="Arial" charset="0"/>
                <a:cs typeface="Arial" charset="0"/>
              </a:rPr>
              <a:t>Merci pour</a:t>
            </a:r>
            <a:br>
              <a:rPr lang="fr-FR" sz="3600" dirty="0">
                <a:solidFill>
                  <a:schemeClr val="accent4"/>
                </a:solidFill>
                <a:latin typeface="Arial" charset="0"/>
                <a:cs typeface="Arial" charset="0"/>
              </a:rPr>
            </a:br>
            <a:r>
              <a:rPr lang="fr-FR" sz="3600" dirty="0">
                <a:solidFill>
                  <a:schemeClr val="accent4"/>
                </a:solidFill>
                <a:latin typeface="Arial" charset="0"/>
                <a:cs typeface="Arial" charset="0"/>
              </a:rPr>
              <a:t>votre participation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448" y="3501008"/>
            <a:ext cx="4504608" cy="29624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3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/>
              <a:t>Première connexion à previas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84000" y="1432800"/>
            <a:ext cx="9804488" cy="5256584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Création automatique de comptes utilisateurs</a:t>
            </a:r>
          </a:p>
          <a:p>
            <a:pPr lvl="2"/>
            <a:r>
              <a:rPr lang="fr-FR" b="0" dirty="0"/>
              <a:t>À partir des </a:t>
            </a:r>
            <a:r>
              <a:rPr lang="fr-FR" u="sng" dirty="0"/>
              <a:t>contacts de l’annuaire national des </a:t>
            </a:r>
            <a:r>
              <a:rPr lang="fr-FR" u="sng" dirty="0" err="1"/>
              <a:t>Cpias</a:t>
            </a:r>
            <a:br>
              <a:rPr lang="fr-FR" sz="1400" b="0" dirty="0">
                <a:sym typeface="Wingdings" panose="05000000000000000000" pitchFamily="2" charset="2"/>
              </a:rPr>
            </a:br>
            <a:r>
              <a:rPr lang="fr-FR" sz="1400" b="0" dirty="0">
                <a:sym typeface="Wingdings" panose="05000000000000000000" pitchFamily="2" charset="2"/>
              </a:rPr>
              <a:t> fonctions : </a:t>
            </a:r>
            <a:r>
              <a:rPr lang="fr-FR" sz="1400" b="0" dirty="0"/>
              <a:t>Directeur, Médecin, Cadre ou IDE, etc.</a:t>
            </a:r>
            <a:br>
              <a:rPr lang="fr-FR" sz="1400" b="0" dirty="0"/>
            </a:br>
            <a:r>
              <a:rPr lang="fr-FR" sz="1400" b="0" dirty="0">
                <a:sym typeface="Wingdings" panose="05000000000000000000" pitchFamily="2" charset="2"/>
              </a:rPr>
              <a:t> implications : Coordonnateur EHPAD</a:t>
            </a:r>
            <a:r>
              <a:rPr lang="fr-FR" sz="1400" b="0" dirty="0"/>
              <a:t>, EMH, EOH, correspondant en hygiène</a:t>
            </a:r>
            <a:br>
              <a:rPr lang="fr-FR" sz="1400" b="0" dirty="0"/>
            </a:br>
            <a:r>
              <a:rPr lang="fr-FR" sz="1400" b="0" dirty="0">
                <a:sym typeface="Wingdings" panose="05000000000000000000" pitchFamily="2" charset="2"/>
              </a:rPr>
              <a:t> </a:t>
            </a:r>
            <a:r>
              <a:rPr lang="fr-FR" sz="1400" b="0" dirty="0"/>
              <a:t>dans les limites de 5 utilisateurs par établissement (</a:t>
            </a:r>
            <a:r>
              <a:rPr lang="fr-FR" sz="1400" b="0" dirty="0">
                <a:sym typeface="Symbol" panose="05050102010706020507" pitchFamily="18" charset="2"/>
              </a:rPr>
              <a:t> 18 500)</a:t>
            </a:r>
            <a:endParaRPr lang="fr-FR" sz="1400" b="0" dirty="0"/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accent1"/>
                </a:solidFill>
              </a:rPr>
              <a:t>E-mail de </a:t>
            </a:r>
            <a:r>
              <a:rPr lang="fr-FR" dirty="0" err="1">
                <a:solidFill>
                  <a:schemeClr val="accent1"/>
                </a:solidFill>
              </a:rPr>
              <a:t>SpFrance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b="0" dirty="0">
                <a:solidFill>
                  <a:schemeClr val="accent1"/>
                </a:solidFill>
              </a:rPr>
              <a:t>(</a:t>
            </a:r>
            <a:r>
              <a:rPr lang="fr-FR" b="0" i="1" dirty="0">
                <a:solidFill>
                  <a:schemeClr val="accent1"/>
                </a:solidFill>
              </a:rPr>
              <a:t>info@santepubliquefrance.fr</a:t>
            </a:r>
            <a:r>
              <a:rPr lang="fr-FR" b="0" dirty="0">
                <a:solidFill>
                  <a:schemeClr val="accent1"/>
                </a:solidFill>
              </a:rPr>
              <a:t>)</a:t>
            </a:r>
            <a:endParaRPr lang="fr-FR" dirty="0"/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373739"/>
                </a:solidFill>
              </a:rPr>
              <a:t>Envoyé aux utilisateurs </a:t>
            </a:r>
            <a:r>
              <a:rPr lang="fr-FR" b="1" dirty="0">
                <a:solidFill>
                  <a:srgbClr val="373739"/>
                </a:solidFill>
                <a:latin typeface="Arial" charset="0"/>
                <a:cs typeface="Arial" charset="0"/>
              </a:rPr>
              <a:t>le </a:t>
            </a:r>
            <a:r>
              <a:rPr lang="fr-FR" b="1" dirty="0">
                <a:solidFill>
                  <a:schemeClr val="accent1"/>
                </a:solidFill>
                <a:latin typeface="Arial" charset="0"/>
                <a:cs typeface="Arial" charset="0"/>
              </a:rPr>
              <a:t>27 mai 2024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Message personnalisé :</a:t>
            </a:r>
            <a:b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- Etablissements auxquels l’utilisateur aura accès</a:t>
            </a:r>
            <a:b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- Profil de l’utilisateur : utilisateur établissement / administrateur local</a:t>
            </a:r>
            <a:b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- Statut du compte </a:t>
            </a:r>
            <a:r>
              <a:rPr lang="fr-FR" sz="1400">
                <a:solidFill>
                  <a:srgbClr val="373739"/>
                </a:solidFill>
                <a:latin typeface="Arial" charset="0"/>
                <a:cs typeface="Arial" charset="0"/>
              </a:rPr>
              <a:t>: nouveau compte / compte existant</a:t>
            </a:r>
            <a:b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- Modalités de première connexion</a:t>
            </a:r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accent1"/>
                </a:solidFill>
              </a:rPr>
              <a:t>E-mail d’activation du votre compte </a:t>
            </a:r>
            <a:r>
              <a:rPr lang="fr-FR" dirty="0" err="1">
                <a:solidFill>
                  <a:schemeClr val="accent1"/>
                </a:solidFill>
              </a:rPr>
              <a:t>PrevIAS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b="0" dirty="0">
                <a:solidFill>
                  <a:schemeClr val="accent1"/>
                </a:solidFill>
              </a:rPr>
              <a:t>(</a:t>
            </a:r>
            <a:r>
              <a:rPr lang="fr-FR" b="0" i="1" dirty="0">
                <a:solidFill>
                  <a:schemeClr val="accent1"/>
                </a:solidFill>
              </a:rPr>
              <a:t>previas@santepubliquefrance.fr</a:t>
            </a:r>
            <a:r>
              <a:rPr lang="fr-FR" b="0" dirty="0">
                <a:solidFill>
                  <a:schemeClr val="accent1"/>
                </a:solidFill>
              </a:rPr>
              <a:t>)</a:t>
            </a:r>
            <a:endParaRPr lang="fr-FR" dirty="0"/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Envoyé automatiquement par l’application</a:t>
            </a:r>
            <a:b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b="1" dirty="0">
                <a:solidFill>
                  <a:srgbClr val="373739"/>
                </a:solidFill>
                <a:latin typeface="Arial" charset="0"/>
                <a:cs typeface="Arial" charset="0"/>
              </a:rPr>
              <a:t>dans les 2 jours qui suivent l’email de </a:t>
            </a:r>
            <a:r>
              <a:rPr lang="fr-FR" b="1" dirty="0" err="1">
                <a:solidFill>
                  <a:srgbClr val="373739"/>
                </a:solidFill>
                <a:latin typeface="Arial" charset="0"/>
                <a:cs typeface="Arial" charset="0"/>
              </a:rPr>
              <a:t>SpF</a:t>
            </a:r>
            <a:endParaRPr lang="fr-FR" b="1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accent1"/>
                </a:solidFill>
              </a:rPr>
              <a:t>Email de nouveau(x) rattachement(s) 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</a:rPr>
              <a:t>Indique les (nouveaux) établissements auxquels l’utilisateur</a:t>
            </a:r>
            <a:br>
              <a:rPr lang="fr-FR" dirty="0">
                <a:solidFill>
                  <a:srgbClr val="373739"/>
                </a:solidFill>
              </a:rPr>
            </a:br>
            <a:r>
              <a:rPr lang="fr-FR" dirty="0">
                <a:solidFill>
                  <a:srgbClr val="373739"/>
                </a:solidFill>
              </a:rPr>
              <a:t>est rattaché dans </a:t>
            </a:r>
            <a:r>
              <a:rPr lang="fr-FR" dirty="0" err="1">
                <a:solidFill>
                  <a:srgbClr val="373739"/>
                </a:solidFill>
              </a:rPr>
              <a:t>PrevIAS</a:t>
            </a:r>
            <a:endParaRPr lang="fr-FR" sz="1800" dirty="0">
              <a:solidFill>
                <a:schemeClr val="accent4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488" y="4091908"/>
            <a:ext cx="2880320" cy="13068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222" y="1196752"/>
            <a:ext cx="2682124" cy="27719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488" y="5566320"/>
            <a:ext cx="3986088" cy="11603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7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Première connexion </a:t>
            </a:r>
            <a:r>
              <a:rPr lang="fr-FR" dirty="0"/>
              <a:t>à previas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84001" y="1436400"/>
            <a:ext cx="9732482" cy="3744416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Email d’activation du compte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latin typeface="Arial" charset="0"/>
                <a:cs typeface="Arial" charset="0"/>
              </a:rPr>
              <a:t>Comporte un </a:t>
            </a:r>
            <a:r>
              <a:rPr lang="fr-FR" dirty="0">
                <a:latin typeface="Arial" charset="0"/>
                <a:cs typeface="Arial" charset="0"/>
              </a:rPr>
              <a:t>lien de première connexion</a:t>
            </a:r>
            <a:r>
              <a:rPr lang="fr-FR" b="0" dirty="0">
                <a:latin typeface="Arial" charset="0"/>
                <a:cs typeface="Arial" charset="0"/>
              </a:rPr>
              <a:t> à </a:t>
            </a:r>
            <a:r>
              <a:rPr lang="fr-FR" b="0" dirty="0" err="1">
                <a:latin typeface="Arial" charset="0"/>
                <a:cs typeface="Arial" charset="0"/>
              </a:rPr>
              <a:t>PrevIAS</a:t>
            </a:r>
            <a:br>
              <a:rPr lang="fr-FR" b="0" dirty="0">
                <a:latin typeface="Arial" charset="0"/>
                <a:cs typeface="Arial" charset="0"/>
              </a:rPr>
            </a:br>
            <a:br>
              <a:rPr lang="fr-FR" b="0" dirty="0">
                <a:latin typeface="Arial" charset="0"/>
                <a:cs typeface="Arial" charset="0"/>
              </a:rPr>
            </a:br>
            <a:br>
              <a:rPr lang="fr-FR" b="0" dirty="0">
                <a:latin typeface="Arial" charset="0"/>
                <a:cs typeface="Arial" charset="0"/>
              </a:rPr>
            </a:br>
            <a:endParaRPr lang="fr-FR" b="0" dirty="0">
              <a:latin typeface="Arial" charset="0"/>
              <a:cs typeface="Arial" charset="0"/>
            </a:endParaRPr>
          </a:p>
          <a:p>
            <a:pPr marL="0" lvl="2" indent="0">
              <a:spcBef>
                <a:spcPts val="600"/>
              </a:spcBef>
              <a:buNone/>
            </a:pPr>
            <a:endParaRPr lang="fr-FR" b="0" dirty="0">
              <a:latin typeface="Arial" charset="0"/>
              <a:cs typeface="Arial" charset="0"/>
            </a:endParaRPr>
          </a:p>
          <a:p>
            <a:pPr marL="0" lvl="2" indent="0">
              <a:spcBef>
                <a:spcPts val="600"/>
              </a:spcBef>
              <a:buNone/>
            </a:pPr>
            <a:endParaRPr lang="fr-FR" b="0" dirty="0">
              <a:latin typeface="Arial" charset="0"/>
              <a:cs typeface="Arial" charset="0"/>
            </a:endParaRP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P</a:t>
            </a: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age de choix du mot de passe pour finaliser la</a:t>
            </a:r>
            <a:b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</a:b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création du compte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799856" y="1285343"/>
            <a:ext cx="5924564" cy="5487153"/>
            <a:chOff x="4497326" y="1189269"/>
            <a:chExt cx="5924564" cy="5487153"/>
          </a:xfrm>
        </p:grpSpPr>
        <p:grpSp>
          <p:nvGrpSpPr>
            <p:cNvPr id="11" name="Groupe 10"/>
            <p:cNvGrpSpPr/>
            <p:nvPr/>
          </p:nvGrpSpPr>
          <p:grpSpPr>
            <a:xfrm>
              <a:off x="6529671" y="1189269"/>
              <a:ext cx="3888432" cy="1764196"/>
              <a:chOff x="4521536" y="1286824"/>
              <a:chExt cx="4420335" cy="171578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536" y="1286824"/>
                <a:ext cx="4420335" cy="171578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521536" y="2318892"/>
                <a:ext cx="3888432" cy="144016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9671" y="3525019"/>
              <a:ext cx="3892219" cy="251921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Zone de texte 25"/>
            <p:cNvSpPr txBox="1"/>
            <p:nvPr/>
          </p:nvSpPr>
          <p:spPr>
            <a:xfrm>
              <a:off x="4497326" y="4606395"/>
              <a:ext cx="1399937" cy="81476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solidFill>
                    <a:srgbClr val="37373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2 - Saisir votre mot de passe et confirmer</a:t>
              </a:r>
              <a:endParaRPr lang="fr-FR" sz="1400" dirty="0">
                <a:solidFill>
                  <a:srgbClr val="3737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Zone de texte 27"/>
            <p:cNvSpPr txBox="1"/>
            <p:nvPr/>
          </p:nvSpPr>
          <p:spPr>
            <a:xfrm>
              <a:off x="6423025" y="6173839"/>
              <a:ext cx="2134516" cy="50258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solidFill>
                    <a:srgbClr val="37373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3 - Cliquer sur le bouton « </a:t>
              </a:r>
              <a:r>
                <a:rPr lang="fr-FR" sz="1400" dirty="0">
                  <a:solidFill>
                    <a:schemeClr val="tx2"/>
                  </a:solidFill>
                </a:rPr>
                <a:t>VALIDER</a:t>
              </a:r>
              <a:r>
                <a:rPr lang="fr-FR" sz="1400" dirty="0">
                  <a:solidFill>
                    <a:srgbClr val="37373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» </a:t>
              </a:r>
              <a:endParaRPr lang="fr-FR" sz="1400" dirty="0">
                <a:solidFill>
                  <a:srgbClr val="3737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V="1">
              <a:off x="8557541" y="5853206"/>
              <a:ext cx="1268377" cy="5719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>
              <a:stCxn id="16" idx="3"/>
            </p:cNvCxnSpPr>
            <p:nvPr/>
          </p:nvCxnSpPr>
          <p:spPr>
            <a:xfrm flipV="1">
              <a:off x="5897263" y="4509123"/>
              <a:ext cx="666789" cy="5046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 de texte 25"/>
          <p:cNvSpPr txBox="1"/>
          <p:nvPr/>
        </p:nvSpPr>
        <p:spPr>
          <a:xfrm>
            <a:off x="5087888" y="2518162"/>
            <a:ext cx="1064125" cy="576180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37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Cliquer sur le lien</a:t>
            </a:r>
            <a:endParaRPr lang="fr-FR" sz="1400" dirty="0">
              <a:solidFill>
                <a:srgbClr val="37373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avec flèche 21"/>
          <p:cNvCxnSpPr>
            <a:stCxn id="20" idx="3"/>
          </p:cNvCxnSpPr>
          <p:nvPr/>
        </p:nvCxnSpPr>
        <p:spPr>
          <a:xfrm flipV="1">
            <a:off x="6152013" y="2420888"/>
            <a:ext cx="666789" cy="385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lèche droite 23"/>
          <p:cNvSpPr/>
          <p:nvPr/>
        </p:nvSpPr>
        <p:spPr>
          <a:xfrm rot="5400000">
            <a:off x="8481923" y="3262880"/>
            <a:ext cx="427538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>
            <a:stCxn id="16" idx="3"/>
          </p:cNvCxnSpPr>
          <p:nvPr/>
        </p:nvCxnSpPr>
        <p:spPr>
          <a:xfrm>
            <a:off x="6199793" y="5109851"/>
            <a:ext cx="666789" cy="335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04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/>
              <a:t>Première connexion à previas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184965" y="1361885"/>
            <a:ext cx="9303523" cy="4875427"/>
            <a:chOff x="-258189" y="1529446"/>
            <a:chExt cx="8866667" cy="4875427"/>
          </a:xfrm>
        </p:grpSpPr>
        <p:sp>
          <p:nvSpPr>
            <p:cNvPr id="5" name="ZoneTexte 4"/>
            <p:cNvSpPr txBox="1"/>
            <p:nvPr/>
          </p:nvSpPr>
          <p:spPr>
            <a:xfrm>
              <a:off x="-52307" y="3063282"/>
              <a:ext cx="3959380" cy="503590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3739"/>
                  </a:solidFill>
                </a:rPr>
                <a:t>Réception préalable de l’</a:t>
              </a:r>
              <a:r>
                <a:rPr lang="fr-FR" sz="1400" b="1" dirty="0">
                  <a:solidFill>
                    <a:schemeClr val="accent1"/>
                  </a:solidFill>
                </a:rPr>
                <a:t>email d</a:t>
              </a:r>
              <a:r>
                <a:rPr lang="fr-FR" sz="1400" b="1" dirty="0">
                  <a:solidFill>
                    <a:schemeClr val="tx2"/>
                  </a:solidFill>
                </a:rPr>
                <a:t>e</a:t>
              </a:r>
              <a:br>
                <a:rPr lang="fr-FR" sz="1400" b="1" dirty="0">
                  <a:solidFill>
                    <a:schemeClr val="tx2"/>
                  </a:solidFill>
                </a:rPr>
              </a:br>
              <a:r>
                <a:rPr lang="fr-FR" sz="1400" b="1" dirty="0" err="1">
                  <a:solidFill>
                    <a:schemeClr val="tx2"/>
                  </a:solidFill>
                </a:rPr>
                <a:t>SpFrance</a:t>
              </a:r>
              <a:endParaRPr lang="fr-FR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112302" y="3835724"/>
              <a:ext cx="576064" cy="288147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3739"/>
                  </a:solidFill>
                </a:rPr>
                <a:t>Oui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41536" y="3806628"/>
              <a:ext cx="706440" cy="288147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3739"/>
                  </a:solidFill>
                </a:rPr>
                <a:t>Non</a:t>
              </a: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-258189" y="5085764"/>
              <a:ext cx="3006607" cy="1319109"/>
              <a:chOff x="-42165" y="3718658"/>
              <a:chExt cx="3006607" cy="1319109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875" y="4437692"/>
                <a:ext cx="1933575" cy="600075"/>
              </a:xfrm>
              <a:prstGeom prst="rect">
                <a:avLst/>
              </a:prstGeom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-42165" y="3718658"/>
                <a:ext cx="3006607" cy="719034"/>
              </a:xfrm>
              <a:prstGeom prst="rect">
                <a:avLst/>
              </a:prstGeom>
              <a:noFill/>
              <a:ln w="15875">
                <a:solidFill>
                  <a:srgbClr val="373739"/>
                </a:solidFill>
              </a:ln>
            </p:spPr>
            <p:txBody>
              <a:bodyPr wrap="square" lIns="108000" tIns="36000" rIns="108000" bIns="36000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373739"/>
                    </a:solidFill>
                  </a:rPr>
                  <a:t>Cliquer sur le lien</a:t>
                </a:r>
                <a:br>
                  <a:rPr lang="fr-FR" sz="1400" b="1" dirty="0">
                    <a:solidFill>
                      <a:srgbClr val="373739"/>
                    </a:solidFill>
                  </a:rPr>
                </a:br>
                <a:r>
                  <a:rPr lang="fr-FR" sz="1400" b="1" dirty="0">
                    <a:solidFill>
                      <a:srgbClr val="373739"/>
                    </a:solidFill>
                  </a:rPr>
                  <a:t>« </a:t>
                </a:r>
                <a:r>
                  <a:rPr lang="fr-FR" sz="1400" b="1" dirty="0">
                    <a:solidFill>
                      <a:schemeClr val="tx2"/>
                    </a:solidFill>
                  </a:rPr>
                  <a:t>Inscrivez-vous</a:t>
                </a:r>
                <a:r>
                  <a:rPr lang="fr-FR" sz="1400" b="1" dirty="0">
                    <a:solidFill>
                      <a:srgbClr val="373739"/>
                    </a:solidFill>
                  </a:rPr>
                  <a:t> »</a:t>
                </a:r>
                <a:br>
                  <a:rPr lang="fr-FR" sz="1400" b="1" dirty="0">
                    <a:solidFill>
                      <a:srgbClr val="373739"/>
                    </a:solidFill>
                  </a:rPr>
                </a:br>
                <a:r>
                  <a:rPr lang="fr-FR" sz="1400" b="1" dirty="0">
                    <a:solidFill>
                      <a:srgbClr val="373739"/>
                    </a:solidFill>
                  </a:rPr>
                  <a:t>sur la page de connexion</a:t>
                </a:r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4746535" y="3844697"/>
              <a:ext cx="576064" cy="288147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3739"/>
                  </a:solidFill>
                </a:rPr>
                <a:t>Non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785898" y="5096160"/>
              <a:ext cx="2822580" cy="719034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3739"/>
                  </a:solidFill>
                  <a:sym typeface="Wingdings" panose="05000000000000000000" pitchFamily="2" charset="2"/>
                </a:rPr>
                <a:t>Renvoi vers la page pour </a:t>
              </a:r>
              <a:r>
                <a:rPr lang="fr-FR" sz="1400" b="1" dirty="0">
                  <a:solidFill>
                    <a:schemeClr val="tx2"/>
                  </a:solidFill>
                  <a:sym typeface="Wingdings" panose="05000000000000000000" pitchFamily="2" charset="2"/>
                </a:rPr>
                <a:t>Définir le mot de passe </a:t>
              </a:r>
              <a:r>
                <a:rPr lang="fr-FR" sz="1400" b="1" dirty="0">
                  <a:solidFill>
                    <a:srgbClr val="373739"/>
                  </a:solidFill>
                  <a:sym typeface="Wingdings" panose="05000000000000000000" pitchFamily="2" charset="2"/>
                </a:rPr>
                <a:t>et finaliser la création du compte</a:t>
              </a:r>
              <a:endParaRPr lang="fr-FR" sz="1400" b="1" dirty="0">
                <a:solidFill>
                  <a:srgbClr val="373739"/>
                </a:solidFill>
              </a:endParaRP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3027131" y="5091610"/>
              <a:ext cx="2448272" cy="1237336"/>
              <a:chOff x="2997502" y="5085764"/>
              <a:chExt cx="2448272" cy="1237336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2997502" y="5085764"/>
                <a:ext cx="2448272" cy="719034"/>
              </a:xfrm>
              <a:prstGeom prst="rect">
                <a:avLst/>
              </a:prstGeom>
              <a:noFill/>
              <a:ln w="15875">
                <a:solidFill>
                  <a:srgbClr val="373739"/>
                </a:solidFill>
              </a:ln>
            </p:spPr>
            <p:txBody>
              <a:bodyPr wrap="square" lIns="108000" tIns="36000" rIns="108000" bIns="36000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373739"/>
                    </a:solidFill>
                    <a:sym typeface="Wingdings" panose="05000000000000000000" pitchFamily="2" charset="2"/>
                  </a:rPr>
                  <a:t>Cliquer sur le lien</a:t>
                </a:r>
                <a:br>
                  <a:rPr lang="fr-FR" sz="1400" b="1" dirty="0">
                    <a:solidFill>
                      <a:srgbClr val="373739"/>
                    </a:solidFill>
                    <a:sym typeface="Wingdings" panose="05000000000000000000" pitchFamily="2" charset="2"/>
                  </a:rPr>
                </a:br>
                <a:r>
                  <a:rPr lang="fr-FR" sz="1400" b="1" dirty="0">
                    <a:solidFill>
                      <a:srgbClr val="373739"/>
                    </a:solidFill>
                    <a:sym typeface="Wingdings" panose="05000000000000000000" pitchFamily="2" charset="2"/>
                  </a:rPr>
                  <a:t>« 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Mot de passe oublié ?</a:t>
                </a:r>
                <a:r>
                  <a:rPr lang="fr-FR" sz="1400" b="1" dirty="0">
                    <a:solidFill>
                      <a:srgbClr val="373739"/>
                    </a:solidFill>
                    <a:sym typeface="Wingdings" panose="05000000000000000000" pitchFamily="2" charset="2"/>
                  </a:rPr>
                  <a:t> » sur la page de connexion</a:t>
                </a:r>
                <a:endParaRPr lang="fr-FR" sz="1400" b="1" dirty="0">
                  <a:solidFill>
                    <a:srgbClr val="373739"/>
                  </a:solidFill>
                </a:endParaRPr>
              </a:p>
            </p:txBody>
          </p:sp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7542" y="5927290"/>
                <a:ext cx="1731668" cy="395810"/>
              </a:xfrm>
              <a:prstGeom prst="rect">
                <a:avLst/>
              </a:prstGeom>
            </p:spPr>
          </p:pic>
        </p:grpSp>
        <p:cxnSp>
          <p:nvCxnSpPr>
            <p:cNvPr id="21" name="Connecteur droit avec flèche 20"/>
            <p:cNvCxnSpPr>
              <a:endCxn id="14" idx="0"/>
            </p:cNvCxnSpPr>
            <p:nvPr/>
          </p:nvCxnSpPr>
          <p:spPr>
            <a:xfrm>
              <a:off x="5034567" y="3574285"/>
              <a:ext cx="0" cy="270412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5034567" y="4123871"/>
              <a:ext cx="0" cy="961893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3400334" y="4123871"/>
              <a:ext cx="0" cy="961893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747049" y="4078471"/>
              <a:ext cx="0" cy="980915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1658979" y="1529446"/>
              <a:ext cx="5184576" cy="503590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3739"/>
                  </a:solidFill>
                </a:rPr>
                <a:t>Réception de l’</a:t>
              </a:r>
              <a:r>
                <a:rPr lang="fr-FR" sz="1400" b="1" dirty="0">
                  <a:solidFill>
                    <a:schemeClr val="tx2"/>
                  </a:solidFill>
                </a:rPr>
                <a:t>email d’activation de compte</a:t>
              </a:r>
            </a:p>
            <a:p>
              <a:pPr algn="ctr"/>
              <a:r>
                <a:rPr lang="fr-FR" sz="1400" dirty="0">
                  <a:solidFill>
                    <a:schemeClr val="tx2"/>
                  </a:solidFill>
                  <a:sym typeface="Wingdings" panose="05000000000000000000" pitchFamily="2" charset="2"/>
                </a:rPr>
                <a:t> </a:t>
              </a:r>
              <a:r>
                <a:rPr lang="fr-FR" sz="1400" dirty="0">
                  <a:solidFill>
                    <a:schemeClr val="tx2"/>
                  </a:solidFill>
                </a:rPr>
                <a:t>vérifier ses spams et sa boite de quarantaine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483136" y="3070120"/>
              <a:ext cx="3800579" cy="503590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3739"/>
                  </a:solidFill>
                </a:rPr>
                <a:t>Cliquer sur le </a:t>
              </a:r>
              <a:r>
                <a:rPr lang="fr-FR" sz="1400" b="1" dirty="0">
                  <a:solidFill>
                    <a:schemeClr val="tx2"/>
                  </a:solidFill>
                </a:rPr>
                <a:t>lien de première connexion</a:t>
              </a:r>
            </a:p>
            <a:p>
              <a:pPr algn="ctr"/>
              <a:r>
                <a:rPr lang="fr-FR" sz="1400" b="1" dirty="0">
                  <a:solidFill>
                    <a:schemeClr val="tx2"/>
                  </a:solidFill>
                  <a:sym typeface="Wingdings" panose="05000000000000000000" pitchFamily="2" charset="2"/>
                </a:rPr>
                <a:t> Le lien est fonctionnel</a:t>
              </a:r>
              <a:endParaRPr lang="fr-FR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735013" y="3559668"/>
              <a:ext cx="0" cy="242013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3399527" y="3574285"/>
              <a:ext cx="0" cy="242013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6116864" y="2294475"/>
              <a:ext cx="576064" cy="288147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3739"/>
                  </a:solidFill>
                </a:rPr>
                <a:t>Oui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791635" y="2294475"/>
              <a:ext cx="576064" cy="288147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3739"/>
                  </a:solidFill>
                </a:rPr>
                <a:t>Non</a:t>
              </a:r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>
              <a:off x="6404896" y="2582622"/>
              <a:ext cx="0" cy="485607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2097148" y="2566318"/>
              <a:ext cx="0" cy="496964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>
              <a:off x="2085109" y="2047515"/>
              <a:ext cx="0" cy="242013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>
              <a:off x="6404089" y="2033036"/>
              <a:ext cx="0" cy="242013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flipV="1">
              <a:off x="4195104" y="2062422"/>
              <a:ext cx="0" cy="3008900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7262655" y="3844697"/>
              <a:ext cx="576064" cy="288147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3739"/>
                  </a:solidFill>
                </a:rPr>
                <a:t>Oui</a:t>
              </a:r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>
              <a:off x="7550687" y="4132844"/>
              <a:ext cx="0" cy="961893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>
              <a:off x="7549880" y="3583258"/>
              <a:ext cx="0" cy="242013"/>
            </a:xfrm>
            <a:prstGeom prst="straightConnector1">
              <a:avLst/>
            </a:prstGeom>
            <a:ln>
              <a:solidFill>
                <a:srgbClr val="3737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5313280" y="3734458"/>
              <a:ext cx="13860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i="1" dirty="0">
                  <a:solidFill>
                    <a:srgbClr val="373739"/>
                  </a:solidFill>
                  <a:sym typeface="Wingdings" panose="05000000000000000000" pitchFamily="2" charset="2"/>
                </a:rPr>
                <a:t>Le lien est fonctionnel 72h</a:t>
              </a:r>
              <a:endParaRPr lang="fr-FR" sz="1400" i="1" dirty="0">
                <a:solidFill>
                  <a:srgbClr val="373739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969303" y="6279672"/>
            <a:ext cx="7652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1200"/>
              </a:spcBef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Support applicatif </a:t>
            </a:r>
            <a:r>
              <a:rPr lang="fr-FR" dirty="0" err="1">
                <a:solidFill>
                  <a:srgbClr val="373739"/>
                </a:solidFill>
                <a:latin typeface="Arial" charset="0"/>
                <a:cs typeface="Arial" charset="0"/>
              </a:rPr>
              <a:t>PrevIAS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 : </a:t>
            </a:r>
            <a:r>
              <a:rPr lang="fr-FR" dirty="0">
                <a:latin typeface="Arial" charset="0"/>
                <a:cs typeface="Arial" charset="0"/>
                <a:hlinkClick r:id="rId5"/>
              </a:rPr>
              <a:t>previas-support@santepubliquefrance.fr</a:t>
            </a:r>
            <a:endParaRPr lang="fr-FR" dirty="0">
              <a:latin typeface="Arial" charset="0"/>
              <a:cs typeface="Arial" charset="0"/>
            </a:endParaRPr>
          </a:p>
        </p:txBody>
      </p:sp>
      <p:pic>
        <p:nvPicPr>
          <p:cNvPr id="44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5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/>
              <a:t>Mot de passe oublié</a:t>
            </a:r>
          </a:p>
        </p:txBody>
      </p:sp>
      <p:sp>
        <p:nvSpPr>
          <p:cNvPr id="3" name="Rectangle 2"/>
          <p:cNvSpPr/>
          <p:nvPr/>
        </p:nvSpPr>
        <p:spPr>
          <a:xfrm>
            <a:off x="684000" y="1432800"/>
            <a:ext cx="9355546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b="1" dirty="0">
                <a:solidFill>
                  <a:schemeClr val="accent4"/>
                </a:solidFill>
                <a:latin typeface="Arial" charset="0"/>
                <a:cs typeface="Arial" charset="0"/>
              </a:rPr>
              <a:t>Situations 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>
                <a:solidFill>
                  <a:srgbClr val="373739"/>
                </a:solidFill>
              </a:rPr>
              <a:t>Le lien indiqué dans le mail d’activation de compte est inactif (actif pendant 72h)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>
                <a:solidFill>
                  <a:srgbClr val="373739"/>
                </a:solidFill>
              </a:rPr>
              <a:t>Réception de l’email de </a:t>
            </a:r>
            <a:r>
              <a:rPr lang="fr-FR" sz="1600" dirty="0" err="1">
                <a:solidFill>
                  <a:srgbClr val="373739"/>
                </a:solidFill>
              </a:rPr>
              <a:t>SpF</a:t>
            </a:r>
            <a:r>
              <a:rPr lang="fr-FR" sz="1600" dirty="0">
                <a:solidFill>
                  <a:srgbClr val="373739"/>
                </a:solidFill>
              </a:rPr>
              <a:t> mais pas de réception de l’email de première connexion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>
                <a:solidFill>
                  <a:srgbClr val="373739"/>
                </a:solidFill>
              </a:rPr>
              <a:t>Vous avez oublié votre mot de passe</a:t>
            </a:r>
          </a:p>
        </p:txBody>
      </p:sp>
      <p:pic>
        <p:nvPicPr>
          <p:cNvPr id="19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19336" y="3356992"/>
            <a:ext cx="11927243" cy="2756622"/>
            <a:chOff x="132889" y="2507010"/>
            <a:chExt cx="11927243" cy="2756622"/>
          </a:xfrm>
        </p:grpSpPr>
        <p:grpSp>
          <p:nvGrpSpPr>
            <p:cNvPr id="26" name="Groupe 25"/>
            <p:cNvGrpSpPr/>
            <p:nvPr/>
          </p:nvGrpSpPr>
          <p:grpSpPr>
            <a:xfrm>
              <a:off x="3647728" y="2507010"/>
              <a:ext cx="4123516" cy="2756622"/>
              <a:chOff x="4789352" y="2223089"/>
              <a:chExt cx="4123516" cy="2756622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4789352" y="2223089"/>
                <a:ext cx="4123516" cy="2756622"/>
                <a:chOff x="2223710" y="-521054"/>
                <a:chExt cx="4122954" cy="2756266"/>
              </a:xfrm>
            </p:grpSpPr>
            <p:pic>
              <p:nvPicPr>
                <p:cNvPr id="15" name="Image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3710" y="-521054"/>
                  <a:ext cx="4122954" cy="1871966"/>
                </a:xfrm>
                <a:prstGeom prst="rect">
                  <a:avLst/>
                </a:prstGeom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pic>
            <p:sp>
              <p:nvSpPr>
                <p:cNvPr id="16" name="Zone de texte 33"/>
                <p:cNvSpPr txBox="1"/>
                <p:nvPr/>
              </p:nvSpPr>
              <p:spPr>
                <a:xfrm>
                  <a:off x="2291347" y="1643684"/>
                  <a:ext cx="1439964" cy="59152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solidFill>
                        <a:srgbClr val="373739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2 - Saisir votre adresse email</a:t>
                  </a:r>
                  <a:endPara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Zone de texte 35"/>
                <p:cNvSpPr txBox="1"/>
                <p:nvPr/>
              </p:nvSpPr>
              <p:spPr>
                <a:xfrm>
                  <a:off x="4137552" y="1643684"/>
                  <a:ext cx="1923626" cy="563193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solidFill>
                        <a:srgbClr val="373739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3 - Cliquer sur le bouton « </a:t>
                  </a:r>
                  <a:r>
                    <a:rPr lang="fr-FR" sz="1400" dirty="0">
                      <a:solidFill>
                        <a:srgbClr val="E30056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VALIDER</a:t>
                  </a:r>
                  <a:r>
                    <a:rPr lang="fr-FR" sz="1400" dirty="0">
                      <a:solidFill>
                        <a:srgbClr val="373739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»</a:t>
                  </a:r>
                  <a:endPara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3" name="Connecteur droit avec flèche 12"/>
              <p:cNvCxnSpPr/>
              <p:nvPr/>
            </p:nvCxnSpPr>
            <p:spPr>
              <a:xfrm flipH="1" flipV="1">
                <a:off x="5600919" y="3345254"/>
                <a:ext cx="22416" cy="10240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7855583" y="3717033"/>
                <a:ext cx="388825" cy="6523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41" name="Groupe 40"/>
            <p:cNvGrpSpPr/>
            <p:nvPr/>
          </p:nvGrpSpPr>
          <p:grpSpPr>
            <a:xfrm>
              <a:off x="8400256" y="2741311"/>
              <a:ext cx="3659876" cy="1403605"/>
              <a:chOff x="394464" y="4880171"/>
              <a:chExt cx="4554951" cy="155241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464" y="4880171"/>
                <a:ext cx="4554951" cy="1552414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394464" y="5782808"/>
                <a:ext cx="3281314" cy="144016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" name="Flèche droite 38"/>
            <p:cNvSpPr/>
            <p:nvPr/>
          </p:nvSpPr>
          <p:spPr>
            <a:xfrm>
              <a:off x="3129059" y="3687635"/>
              <a:ext cx="427538" cy="14401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132889" y="2507010"/>
              <a:ext cx="2905039" cy="2650182"/>
              <a:chOff x="1914103" y="2431007"/>
              <a:chExt cx="2770685" cy="2518323"/>
            </a:xfrm>
          </p:grpSpPr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9536" y="2431007"/>
                <a:ext cx="2765252" cy="2518323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" name="Ellipse 3"/>
              <p:cNvSpPr/>
              <p:nvPr/>
            </p:nvSpPr>
            <p:spPr>
              <a:xfrm>
                <a:off x="1914103" y="4318266"/>
                <a:ext cx="1043599" cy="32917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Flèche droite 21"/>
            <p:cNvSpPr/>
            <p:nvPr/>
          </p:nvSpPr>
          <p:spPr>
            <a:xfrm>
              <a:off x="7862375" y="3687635"/>
              <a:ext cx="427538" cy="14401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 de texte 33"/>
          <p:cNvSpPr txBox="1"/>
          <p:nvPr/>
        </p:nvSpPr>
        <p:spPr>
          <a:xfrm>
            <a:off x="1301981" y="6122601"/>
            <a:ext cx="2112198" cy="59160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37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Cliquer sur le lien « </a:t>
            </a:r>
            <a:r>
              <a:rPr lang="fr-FR" sz="1400" dirty="0">
                <a:solidFill>
                  <a:srgbClr val="E3005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 de passe oublié</a:t>
            </a:r>
            <a:r>
              <a:rPr lang="fr-FR" sz="1400" dirty="0">
                <a:solidFill>
                  <a:srgbClr val="3737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</a:t>
            </a:r>
            <a:endParaRPr lang="fr-FR" sz="1400" dirty="0">
              <a:solidFill>
                <a:srgbClr val="37373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Connecteur droit avec flèche 24"/>
          <p:cNvCxnSpPr>
            <a:stCxn id="24" idx="1"/>
          </p:cNvCxnSpPr>
          <p:nvPr/>
        </p:nvCxnSpPr>
        <p:spPr>
          <a:xfrm flipH="1" flipV="1">
            <a:off x="660221" y="5689475"/>
            <a:ext cx="641760" cy="7289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9" name="Zone de texte 35"/>
          <p:cNvSpPr txBox="1"/>
          <p:nvPr/>
        </p:nvSpPr>
        <p:spPr>
          <a:xfrm>
            <a:off x="8544272" y="5343067"/>
            <a:ext cx="2664296" cy="59316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37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4 - Cliquer sur le lien de réinitialisation de mot de passe</a:t>
            </a:r>
            <a:endParaRPr lang="fr-FR" sz="1400" dirty="0">
              <a:solidFill>
                <a:srgbClr val="37373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Connecteur droit avec flèche 29"/>
          <p:cNvCxnSpPr>
            <a:stCxn id="29" idx="0"/>
          </p:cNvCxnSpPr>
          <p:nvPr/>
        </p:nvCxnSpPr>
        <p:spPr>
          <a:xfrm flipH="1" flipV="1">
            <a:off x="9817314" y="4493697"/>
            <a:ext cx="59106" cy="8493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37265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Inscrivez-vous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84000" y="1268760"/>
            <a:ext cx="9362396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</a:pPr>
            <a:r>
              <a:rPr lang="fr-FR" b="1" dirty="0">
                <a:solidFill>
                  <a:schemeClr val="accent4"/>
                </a:solidFill>
                <a:latin typeface="Arial" charset="0"/>
                <a:cs typeface="Arial" charset="0"/>
              </a:rPr>
              <a:t>Situation : </a:t>
            </a:r>
            <a:r>
              <a:rPr lang="fr-FR" sz="1600" dirty="0">
                <a:solidFill>
                  <a:srgbClr val="373739"/>
                </a:solidFill>
              </a:rPr>
              <a:t>Pas de réception de l’email de </a:t>
            </a:r>
            <a:r>
              <a:rPr lang="fr-FR" sz="1600" dirty="0" err="1">
                <a:solidFill>
                  <a:srgbClr val="373739"/>
                </a:solidFill>
              </a:rPr>
              <a:t>SpF</a:t>
            </a:r>
            <a:r>
              <a:rPr lang="fr-FR" sz="1600" dirty="0">
                <a:solidFill>
                  <a:srgbClr val="373739"/>
                </a:solidFill>
              </a:rPr>
              <a:t> ni de l’email d’activation de compte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555490" y="1704891"/>
            <a:ext cx="8803186" cy="5014519"/>
            <a:chOff x="1714395" y="1725689"/>
            <a:chExt cx="8803186" cy="5014519"/>
          </a:xfrm>
        </p:grpSpPr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8750" y="1725689"/>
              <a:ext cx="3998660" cy="44682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Zone de texte 47"/>
            <p:cNvSpPr txBox="1"/>
            <p:nvPr/>
          </p:nvSpPr>
          <p:spPr>
            <a:xfrm>
              <a:off x="9046234" y="3217559"/>
              <a:ext cx="1456222" cy="8115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solidFill>
                    <a:srgbClr val="37373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2 - Remplir tous les champs du formulaire</a:t>
              </a:r>
              <a:endParaRPr lang="fr-FR" sz="1400" dirty="0">
                <a:solidFill>
                  <a:srgbClr val="3737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Zone de texte 271"/>
            <p:cNvSpPr txBox="1"/>
            <p:nvPr/>
          </p:nvSpPr>
          <p:spPr>
            <a:xfrm>
              <a:off x="9015009" y="4971076"/>
              <a:ext cx="1502572" cy="78297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solidFill>
                    <a:srgbClr val="37373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Cliquer ici pour changer de code CAPTCHA</a:t>
              </a:r>
              <a:endParaRPr lang="fr-FR" sz="1400" dirty="0">
                <a:solidFill>
                  <a:srgbClr val="3737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ccolade fermante 10"/>
            <p:cNvSpPr/>
            <p:nvPr/>
          </p:nvSpPr>
          <p:spPr>
            <a:xfrm>
              <a:off x="8829691" y="2466647"/>
              <a:ext cx="185316" cy="2282586"/>
            </a:xfrm>
            <a:prstGeom prst="rightBrace">
              <a:avLst/>
            </a:prstGeom>
            <a:ln w="12700">
              <a:solidFill>
                <a:srgbClr val="37373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>
                <a:solidFill>
                  <a:srgbClr val="373739"/>
                </a:solidFill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1714395" y="4604311"/>
              <a:ext cx="3615825" cy="2094207"/>
              <a:chOff x="-541628" y="788011"/>
              <a:chExt cx="3258732" cy="1260844"/>
            </a:xfrm>
          </p:grpSpPr>
          <p:sp>
            <p:nvSpPr>
              <p:cNvPr id="15" name="Zone de texte 48"/>
              <p:cNvSpPr txBox="1"/>
              <p:nvPr/>
            </p:nvSpPr>
            <p:spPr>
              <a:xfrm>
                <a:off x="-252177" y="788011"/>
                <a:ext cx="2184619" cy="50227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Cliquer sur « </a:t>
                </a:r>
                <a:r>
                  <a:rPr lang="fr-FR" sz="1400" dirty="0">
                    <a:solidFill>
                      <a:srgbClr val="E30056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ajouter établissement</a:t>
                </a: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» pour ajouter des établissements</a:t>
                </a:r>
                <a:endParaRPr lang="fr-FR" sz="1400" dirty="0">
                  <a:solidFill>
                    <a:srgbClr val="37373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Zone de texte 261"/>
              <p:cNvSpPr txBox="1"/>
              <p:nvPr/>
            </p:nvSpPr>
            <p:spPr>
              <a:xfrm>
                <a:off x="-541628" y="1436216"/>
                <a:ext cx="2189676" cy="20079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3 - Saisir le code CAPTCHA</a:t>
                </a:r>
                <a:endParaRPr lang="fr-FR" sz="1400" dirty="0">
                  <a:solidFill>
                    <a:srgbClr val="37373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Zone de texte 267"/>
              <p:cNvSpPr txBox="1"/>
              <p:nvPr/>
            </p:nvSpPr>
            <p:spPr>
              <a:xfrm>
                <a:off x="-530706" y="1726249"/>
                <a:ext cx="2184619" cy="32260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4 - Cliquer sur le bouton «</a:t>
                </a: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sz="1400" dirty="0">
                    <a:solidFill>
                      <a:srgbClr val="E30056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VALIDER </a:t>
                </a:r>
                <a:r>
                  <a:rPr lang="fr-FR" sz="1400" dirty="0">
                    <a:solidFill>
                      <a:srgbClr val="37373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»</a:t>
                </a:r>
                <a:endParaRPr lang="fr-FR" sz="1400" dirty="0">
                  <a:solidFill>
                    <a:srgbClr val="37373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Connecteur droit avec flèche 17"/>
              <p:cNvCxnSpPr>
                <a:stCxn id="17" idx="3"/>
              </p:cNvCxnSpPr>
              <p:nvPr/>
            </p:nvCxnSpPr>
            <p:spPr>
              <a:xfrm flipV="1">
                <a:off x="1653913" y="1373005"/>
                <a:ext cx="631025" cy="5145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9" name="Connecteur droit avec flèche 18"/>
              <p:cNvCxnSpPr>
                <a:stCxn id="16" idx="3"/>
              </p:cNvCxnSpPr>
              <p:nvPr/>
            </p:nvCxnSpPr>
            <p:spPr>
              <a:xfrm flipV="1">
                <a:off x="1648049" y="1222090"/>
                <a:ext cx="600894" cy="31452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0" name="Connecteur droit avec flèche 19"/>
              <p:cNvCxnSpPr>
                <a:stCxn id="15" idx="3"/>
              </p:cNvCxnSpPr>
              <p:nvPr/>
            </p:nvCxnSpPr>
            <p:spPr>
              <a:xfrm flipV="1">
                <a:off x="1932441" y="849382"/>
                <a:ext cx="784663" cy="18976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cxnSp>
          <p:nvCxnSpPr>
            <p:cNvPr id="14" name="Connecteur droit avec flèche 13"/>
            <p:cNvCxnSpPr>
              <a:stCxn id="9" idx="1"/>
            </p:cNvCxnSpPr>
            <p:nvPr/>
          </p:nvCxnSpPr>
          <p:spPr>
            <a:xfrm flipH="1" flipV="1">
              <a:off x="6106905" y="5034549"/>
              <a:ext cx="2908104" cy="3280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6514" y="1761453"/>
              <a:ext cx="2502569" cy="241171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Flèche droite 48"/>
            <p:cNvSpPr/>
            <p:nvPr/>
          </p:nvSpPr>
          <p:spPr>
            <a:xfrm>
              <a:off x="4315014" y="3111747"/>
              <a:ext cx="351728" cy="12531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4727848" y="6309321"/>
              <a:ext cx="5112568" cy="43088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1400" dirty="0">
                  <a:solidFill>
                    <a:srgbClr val="373739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1400" dirty="0">
                  <a:solidFill>
                    <a:srgbClr val="373739"/>
                  </a:solidFill>
                </a:rPr>
                <a:t>Le rattachement du compte de l’utilisateur est effectué à</a:t>
              </a:r>
              <a:br>
                <a:rPr lang="fr-FR" sz="1400" dirty="0">
                  <a:solidFill>
                    <a:srgbClr val="373739"/>
                  </a:solidFill>
                </a:rPr>
              </a:br>
              <a:r>
                <a:rPr lang="fr-FR" sz="1400" b="1" dirty="0">
                  <a:solidFill>
                    <a:srgbClr val="373739"/>
                  </a:solidFill>
                </a:rPr>
                <a:t>un ou plusieurs établissements </a:t>
              </a:r>
              <a:r>
                <a:rPr lang="fr-FR" sz="1400" b="1" u="sng" dirty="0">
                  <a:solidFill>
                    <a:srgbClr val="373739"/>
                  </a:solidFill>
                </a:rPr>
                <a:t>existants dans l’application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2958580" y="3931442"/>
              <a:ext cx="761157" cy="32917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 de texte 33"/>
          <p:cNvSpPr txBox="1"/>
          <p:nvPr/>
        </p:nvSpPr>
        <p:spPr>
          <a:xfrm>
            <a:off x="592672" y="4075229"/>
            <a:ext cx="1882656" cy="59160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37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Cliquer sur le lien « </a:t>
            </a:r>
            <a:r>
              <a:rPr lang="fr-FR" sz="1400" dirty="0">
                <a:solidFill>
                  <a:srgbClr val="E3005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Inscrivez-vous</a:t>
            </a:r>
            <a:r>
              <a:rPr lang="fr-FR" sz="1400" dirty="0">
                <a:solidFill>
                  <a:srgbClr val="3737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</a:t>
            </a:r>
            <a:endParaRPr lang="fr-FR" sz="1400" dirty="0">
              <a:solidFill>
                <a:srgbClr val="37373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Connecteur droit avec flèche 24"/>
          <p:cNvCxnSpPr>
            <a:stCxn id="24" idx="3"/>
            <a:endCxn id="22" idx="2"/>
          </p:cNvCxnSpPr>
          <p:nvPr/>
        </p:nvCxnSpPr>
        <p:spPr>
          <a:xfrm flipV="1">
            <a:off x="2475328" y="4075230"/>
            <a:ext cx="1324347" cy="2958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54706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Connexion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91633" y="1432800"/>
            <a:ext cx="9724850" cy="4459657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  <a:t>Connexion en 2 étapes</a:t>
            </a:r>
            <a:br>
              <a:rPr lang="fr-FR" sz="1800" dirty="0">
                <a:solidFill>
                  <a:schemeClr val="accent4"/>
                </a:solidFill>
                <a:latin typeface="Arial" charset="0"/>
                <a:cs typeface="Arial" charset="0"/>
              </a:rPr>
            </a:br>
            <a:r>
              <a:rPr lang="fr-FR" b="0" dirty="0">
                <a:sym typeface="Wingdings" panose="05000000000000000000" pitchFamily="2" charset="2"/>
              </a:rPr>
              <a:t> Obligation de sécurisation des données à </a:t>
            </a:r>
            <a:r>
              <a:rPr lang="fr-FR" b="0" dirty="0" err="1">
                <a:sym typeface="Wingdings" panose="05000000000000000000" pitchFamily="2" charset="2"/>
              </a:rPr>
              <a:t>SpFrance</a:t>
            </a:r>
            <a:endParaRPr lang="fr-FR" b="0" dirty="0">
              <a:sym typeface="Wingdings" panose="05000000000000000000" pitchFamily="2" charset="2"/>
            </a:endParaRPr>
          </a:p>
          <a:p>
            <a:pPr lvl="2">
              <a:spcBef>
                <a:spcPts val="1200"/>
              </a:spcBef>
            </a:pPr>
            <a:r>
              <a:rPr lang="fr-FR" b="0" u="sng" dirty="0">
                <a:latin typeface="Arial" charset="0"/>
                <a:cs typeface="Arial" charset="0"/>
              </a:rPr>
              <a:t>Page de connexion </a:t>
            </a:r>
            <a:r>
              <a:rPr lang="fr-FR" b="0" dirty="0">
                <a:latin typeface="Arial" charset="0"/>
                <a:cs typeface="Arial" charset="0"/>
              </a:rPr>
              <a:t>: saisir son </a:t>
            </a:r>
            <a:r>
              <a:rPr lang="fr-FR" dirty="0">
                <a:latin typeface="Arial" charset="0"/>
                <a:cs typeface="Arial" charset="0"/>
              </a:rPr>
              <a:t>login (email de compte)</a:t>
            </a:r>
            <a:br>
              <a:rPr lang="fr-FR" dirty="0">
                <a:latin typeface="Arial" charset="0"/>
                <a:cs typeface="Arial" charset="0"/>
              </a:rPr>
            </a:br>
            <a:r>
              <a:rPr lang="fr-FR" b="0" dirty="0">
                <a:latin typeface="Arial" charset="0"/>
                <a:cs typeface="Arial" charset="0"/>
              </a:rPr>
              <a:t>+ </a:t>
            </a:r>
            <a:r>
              <a:rPr lang="fr-FR" dirty="0">
                <a:latin typeface="Arial" charset="0"/>
                <a:cs typeface="Arial" charset="0"/>
              </a:rPr>
              <a:t>mot de passe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dirty="0">
                <a:latin typeface="Arial" charset="0"/>
                <a:cs typeface="Arial" charset="0"/>
                <a:sym typeface="Wingdings" panose="05000000000000000000" pitchFamily="2" charset="2"/>
              </a:rPr>
              <a:t> </a:t>
            </a:r>
            <a:r>
              <a:rPr lang="fr-FR" b="0" dirty="0">
                <a:latin typeface="Arial" charset="0"/>
                <a:cs typeface="Arial" charset="0"/>
              </a:rPr>
              <a:t>Réception d’un email contenant un </a:t>
            </a:r>
            <a:r>
              <a:rPr lang="fr-FR" dirty="0">
                <a:latin typeface="Arial" charset="0"/>
                <a:cs typeface="Arial" charset="0"/>
              </a:rPr>
              <a:t>code à usage unique</a:t>
            </a:r>
            <a:br>
              <a:rPr lang="fr-FR" dirty="0">
                <a:latin typeface="Arial" charset="0"/>
                <a:cs typeface="Arial" charset="0"/>
              </a:rPr>
            </a:br>
            <a:r>
              <a:rPr lang="fr-FR" sz="1400" b="0" dirty="0">
                <a:solidFill>
                  <a:schemeClr val="accent6"/>
                </a:solidFill>
              </a:rPr>
              <a:t>(</a:t>
            </a:r>
            <a:r>
              <a:rPr lang="fr-FR" sz="1400" b="0" i="1" dirty="0">
                <a:solidFill>
                  <a:schemeClr val="accent6"/>
                </a:solidFill>
              </a:rPr>
              <a:t>previas@santepubliquefrance.fr</a:t>
            </a:r>
            <a:r>
              <a:rPr lang="fr-FR" sz="1400" b="0" dirty="0">
                <a:solidFill>
                  <a:schemeClr val="accent6"/>
                </a:solidFill>
              </a:rPr>
              <a:t>)</a:t>
            </a:r>
            <a:endParaRPr lang="fr-FR" sz="1400" dirty="0">
              <a:solidFill>
                <a:schemeClr val="accent6"/>
              </a:solidFill>
            </a:endParaRPr>
          </a:p>
          <a:p>
            <a:pPr lvl="2">
              <a:spcBef>
                <a:spcPts val="600"/>
              </a:spcBef>
            </a:pPr>
            <a:endParaRPr lang="fr-FR" b="0" i="1" dirty="0">
              <a:latin typeface="Arial" charset="0"/>
              <a:cs typeface="Arial" charset="0"/>
            </a:endParaRPr>
          </a:p>
          <a:p>
            <a:pPr marL="0" lvl="2" indent="0">
              <a:spcBef>
                <a:spcPts val="600"/>
              </a:spcBef>
              <a:buNone/>
            </a:pPr>
            <a:endParaRPr lang="fr-FR" b="0" i="1" dirty="0">
              <a:latin typeface="Arial" charset="0"/>
              <a:cs typeface="Arial" charset="0"/>
            </a:endParaRPr>
          </a:p>
          <a:p>
            <a:pPr marL="0" lvl="2" indent="0">
              <a:spcBef>
                <a:spcPts val="600"/>
              </a:spcBef>
              <a:buNone/>
            </a:pPr>
            <a:endParaRPr lang="fr-FR" b="0" i="1" dirty="0"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endParaRPr lang="fr-FR" b="0" i="1" dirty="0">
              <a:latin typeface="Arial" charset="0"/>
              <a:cs typeface="Arial" charset="0"/>
            </a:endParaRPr>
          </a:p>
          <a:p>
            <a:pPr marL="0" lvl="2" indent="0">
              <a:spcBef>
                <a:spcPts val="600"/>
              </a:spcBef>
              <a:buNone/>
            </a:pPr>
            <a:endParaRPr lang="fr-FR" b="0" i="1" dirty="0">
              <a:latin typeface="Arial" charset="0"/>
              <a:cs typeface="Arial" charset="0"/>
            </a:endParaRPr>
          </a:p>
          <a:p>
            <a:pPr marL="0" lvl="2" indent="0">
              <a:spcBef>
                <a:spcPts val="600"/>
              </a:spcBef>
              <a:buNone/>
            </a:pPr>
            <a:endParaRPr lang="fr-FR" b="0" i="1" dirty="0"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b="0" u="sng" dirty="0">
                <a:latin typeface="Arial" charset="0"/>
                <a:cs typeface="Arial" charset="0"/>
              </a:rPr>
              <a:t>Page de validation </a:t>
            </a:r>
            <a:r>
              <a:rPr lang="fr-FR" b="0" dirty="0">
                <a:latin typeface="Arial" charset="0"/>
                <a:cs typeface="Arial" charset="0"/>
              </a:rPr>
              <a:t>: saisir le </a:t>
            </a:r>
            <a:r>
              <a:rPr lang="fr-FR" dirty="0">
                <a:latin typeface="Arial" charset="0"/>
                <a:cs typeface="Arial" charset="0"/>
              </a:rPr>
              <a:t>code à usage unique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384032" y="4635930"/>
            <a:ext cx="4989037" cy="2171131"/>
            <a:chOff x="-278943" y="-216246"/>
            <a:chExt cx="4306539" cy="2084688"/>
          </a:xfrm>
        </p:grpSpPr>
        <p:sp>
          <p:nvSpPr>
            <p:cNvPr id="6" name="Zone de texte 727"/>
            <p:cNvSpPr txBox="1"/>
            <p:nvPr/>
          </p:nvSpPr>
          <p:spPr>
            <a:xfrm>
              <a:off x="2454213" y="204132"/>
              <a:ext cx="1573155" cy="76145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 – Entrer le code à usage unique reçu par email</a:t>
              </a:r>
              <a:endPara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-278943" y="-216246"/>
              <a:ext cx="4306539" cy="2084688"/>
              <a:chOff x="-278943" y="-216246"/>
              <a:chExt cx="4306539" cy="2084688"/>
            </a:xfrm>
          </p:grpSpPr>
          <p:sp>
            <p:nvSpPr>
              <p:cNvPr id="10" name="Zone de texte 728"/>
              <p:cNvSpPr txBox="1"/>
              <p:nvPr/>
            </p:nvSpPr>
            <p:spPr>
              <a:xfrm>
                <a:off x="2454213" y="1112494"/>
                <a:ext cx="1573383" cy="5644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– Cliquer sur le bouton « </a:t>
                </a:r>
                <a:r>
                  <a:rPr lang="fr-FR" sz="1400" dirty="0">
                    <a:solidFill>
                      <a:srgbClr val="E30056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VALIDER </a:t>
                </a: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»</a:t>
                </a:r>
                <a:endPara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" name="Picture 1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3" r="66046" b="38876"/>
              <a:stretch/>
            </p:blipFill>
            <p:spPr bwMode="auto">
              <a:xfrm>
                <a:off x="-278943" y="-216246"/>
                <a:ext cx="2247954" cy="2084688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cxnSp>
            <p:nvCxnSpPr>
              <p:cNvPr id="11" name="Connecteur droit avec flèche 10"/>
              <p:cNvCxnSpPr>
                <a:stCxn id="6" idx="1"/>
              </p:cNvCxnSpPr>
              <p:nvPr/>
            </p:nvCxnSpPr>
            <p:spPr>
              <a:xfrm flipH="1">
                <a:off x="1519719" y="584860"/>
                <a:ext cx="934494" cy="6629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" name="Connecteur droit avec flèche 11"/>
              <p:cNvCxnSpPr>
                <a:stCxn id="10" idx="1"/>
              </p:cNvCxnSpPr>
              <p:nvPr/>
            </p:nvCxnSpPr>
            <p:spPr>
              <a:xfrm flipH="1">
                <a:off x="1129180" y="1394710"/>
                <a:ext cx="1325033" cy="2270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27" name="Groupe 26"/>
          <p:cNvGrpSpPr/>
          <p:nvPr/>
        </p:nvGrpSpPr>
        <p:grpSpPr>
          <a:xfrm>
            <a:off x="6384032" y="1253354"/>
            <a:ext cx="5318136" cy="2890312"/>
            <a:chOff x="4011632" y="1577325"/>
            <a:chExt cx="5318136" cy="2890312"/>
          </a:xfrm>
        </p:grpSpPr>
        <p:pic>
          <p:nvPicPr>
            <p:cNvPr id="15" name="Image 1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632" y="1577325"/>
              <a:ext cx="2800605" cy="2890312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Zone de texte 727"/>
            <p:cNvSpPr txBox="1"/>
            <p:nvPr/>
          </p:nvSpPr>
          <p:spPr>
            <a:xfrm>
              <a:off x="7177937" y="1795320"/>
              <a:ext cx="1807591" cy="3240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– Saisir votre login </a:t>
              </a:r>
              <a:endPara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Zone de texte 728"/>
            <p:cNvSpPr txBox="1"/>
            <p:nvPr/>
          </p:nvSpPr>
          <p:spPr>
            <a:xfrm>
              <a:off x="7177937" y="2327859"/>
              <a:ext cx="1382683" cy="5878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– Saisir votre mot de passe</a:t>
              </a:r>
              <a:endPara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Connecteur droit avec flèche 17"/>
            <p:cNvCxnSpPr>
              <a:stCxn id="16" idx="1"/>
            </p:cNvCxnSpPr>
            <p:nvPr/>
          </p:nvCxnSpPr>
          <p:spPr>
            <a:xfrm flipH="1">
              <a:off x="6435002" y="1957338"/>
              <a:ext cx="742935" cy="9551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H="1">
              <a:off x="6435002" y="2754312"/>
              <a:ext cx="742937" cy="537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3" name="Zone de texte 728"/>
            <p:cNvSpPr txBox="1"/>
            <p:nvPr/>
          </p:nvSpPr>
          <p:spPr>
            <a:xfrm>
              <a:off x="7177937" y="3068694"/>
              <a:ext cx="2151831" cy="5878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 – Cliquer sur le bouton « </a:t>
              </a:r>
              <a:r>
                <a:rPr lang="fr-FR" sz="1400" dirty="0">
                  <a:solidFill>
                    <a:srgbClr val="E3005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CONNEXION </a:t>
              </a:r>
              <a:r>
                <a:rPr lang="fr-FR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»</a:t>
              </a:r>
              <a:endPara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H="1">
              <a:off x="6662947" y="3347316"/>
              <a:ext cx="514993" cy="1918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32" y="3349355"/>
            <a:ext cx="3096344" cy="15914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11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96436"/>
      </p:ext>
    </p:extLst>
  </p:cSld>
  <p:clrMapOvr>
    <a:masterClrMapping/>
  </p:clrMapOvr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10865</TotalTime>
  <Words>2459</Words>
  <Application>Microsoft Office PowerPoint</Application>
  <PresentationFormat>Grand écran</PresentationFormat>
  <Paragraphs>341</Paragraphs>
  <Slides>32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Wingdings</vt:lpstr>
      <vt:lpstr>SPF_PPT_Test-v3</vt:lpstr>
      <vt:lpstr>1_SPF_PPT_Test-v3</vt:lpstr>
      <vt:lpstr>  ENP 2024  Enquête nationale de prévalence des infections associées aux soins et des traitements anti-infectieux en établissements d’hébergement pour personnes âgées dépendantes</vt:lpstr>
      <vt:lpstr>Accès à PrevIAS</vt:lpstr>
      <vt:lpstr>profils des utilisateurs</vt:lpstr>
      <vt:lpstr>Première connexion à previas</vt:lpstr>
      <vt:lpstr>Première connexion à previas</vt:lpstr>
      <vt:lpstr>Première connexion à previas</vt:lpstr>
      <vt:lpstr>Mot de passe oublié</vt:lpstr>
      <vt:lpstr>Inscrivez-vous</vt:lpstr>
      <vt:lpstr>Connexion</vt:lpstr>
      <vt:lpstr>Conditions générales d’utilisation (CGU)</vt:lpstr>
      <vt:lpstr>Sélection de l’établissement</vt:lpstr>
      <vt:lpstr>Page d’accueil</vt:lpstr>
      <vt:lpstr>Gestion du profil</vt:lpstr>
      <vt:lpstr>Gestion du profil</vt:lpstr>
      <vt:lpstr>Gestion du profil</vt:lpstr>
      <vt:lpstr>Saisir et enregistrer des questionnaires</vt:lpstr>
      <vt:lpstr>questionnaire établissement</vt:lpstr>
      <vt:lpstr>questionnaire résident</vt:lpstr>
      <vt:lpstr>Gestion des questionnaires résidents</vt:lpstr>
      <vt:lpstr>valider des questionnaires résidents</vt:lpstr>
      <vt:lpstr>Autres fonctionnalités</vt:lpstr>
      <vt:lpstr>Contrôle des données</vt:lpstr>
      <vt:lpstr>Rapport automatisé</vt:lpstr>
      <vt:lpstr>Gestion des utilisateurs</vt:lpstr>
      <vt:lpstr>Gestion des utilisateurs</vt:lpstr>
      <vt:lpstr>Gestion des utilisateurs</vt:lpstr>
      <vt:lpstr>Gestion des établissements</vt:lpstr>
      <vt:lpstr>Gestion des établissements</vt:lpstr>
      <vt:lpstr>Gestion des établissements</vt:lpstr>
      <vt:lpstr>Outils d’enquête</vt:lpstr>
      <vt:lpstr>Coordonnées des référents régionaux en CPIAS</vt:lpstr>
      <vt:lpstr>Contacts</vt:lpstr>
    </vt:vector>
  </TitlesOfParts>
  <Company>InVS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SOUMAH-MIS Catherine</dc:creator>
  <cp:lastModifiedBy>MACHUT, Anais</cp:lastModifiedBy>
  <cp:revision>487</cp:revision>
  <cp:lastPrinted>2016-06-29T13:12:28Z</cp:lastPrinted>
  <dcterms:created xsi:type="dcterms:W3CDTF">2016-06-03T12:31:51Z</dcterms:created>
  <dcterms:modified xsi:type="dcterms:W3CDTF">2024-05-13T13:03:17Z</dcterms:modified>
</cp:coreProperties>
</file>