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26"/>
  </p:notesMasterIdLst>
  <p:handoutMasterIdLst>
    <p:handoutMasterId r:id="rId127"/>
  </p:handoutMasterIdLst>
  <p:sldIdLst>
    <p:sldId id="256" r:id="rId3"/>
    <p:sldId id="276" r:id="rId4"/>
    <p:sldId id="259" r:id="rId5"/>
    <p:sldId id="279" r:id="rId6"/>
    <p:sldId id="471" r:id="rId7"/>
    <p:sldId id="730" r:id="rId8"/>
    <p:sldId id="281" r:id="rId9"/>
    <p:sldId id="732" r:id="rId10"/>
    <p:sldId id="557" r:id="rId11"/>
    <p:sldId id="474" r:id="rId12"/>
    <p:sldId id="565" r:id="rId13"/>
    <p:sldId id="573" r:id="rId14"/>
    <p:sldId id="574" r:id="rId15"/>
    <p:sldId id="717" r:id="rId16"/>
    <p:sldId id="578" r:id="rId17"/>
    <p:sldId id="728" r:id="rId18"/>
    <p:sldId id="715" r:id="rId19"/>
    <p:sldId id="720" r:id="rId20"/>
    <p:sldId id="714" r:id="rId21"/>
    <p:sldId id="716" r:id="rId22"/>
    <p:sldId id="619" r:id="rId23"/>
    <p:sldId id="620" r:id="rId24"/>
    <p:sldId id="621" r:id="rId25"/>
    <p:sldId id="624" r:id="rId26"/>
    <p:sldId id="626" r:id="rId27"/>
    <p:sldId id="627" r:id="rId28"/>
    <p:sldId id="622" r:id="rId29"/>
    <p:sldId id="632" r:id="rId30"/>
    <p:sldId id="696" r:id="rId31"/>
    <p:sldId id="697" r:id="rId32"/>
    <p:sldId id="698" r:id="rId33"/>
    <p:sldId id="576" r:id="rId34"/>
    <p:sldId id="579" r:id="rId35"/>
    <p:sldId id="583" r:id="rId36"/>
    <p:sldId id="580" r:id="rId37"/>
    <p:sldId id="581" r:id="rId38"/>
    <p:sldId id="598" r:id="rId39"/>
    <p:sldId id="597" r:id="rId40"/>
    <p:sldId id="709" r:id="rId41"/>
    <p:sldId id="726" r:id="rId42"/>
    <p:sldId id="731" r:id="rId43"/>
    <p:sldId id="718" r:id="rId44"/>
    <p:sldId id="593" r:id="rId45"/>
    <p:sldId id="600" r:id="rId46"/>
    <p:sldId id="656" r:id="rId47"/>
    <p:sldId id="602" r:id="rId48"/>
    <p:sldId id="683" r:id="rId49"/>
    <p:sldId id="685" r:id="rId50"/>
    <p:sldId id="682" r:id="rId51"/>
    <p:sldId id="684" r:id="rId52"/>
    <p:sldId id="603" r:id="rId53"/>
    <p:sldId id="686" r:id="rId54"/>
    <p:sldId id="687" r:id="rId55"/>
    <p:sldId id="604" r:id="rId56"/>
    <p:sldId id="689" r:id="rId57"/>
    <p:sldId id="690" r:id="rId58"/>
    <p:sldId id="691" r:id="rId59"/>
    <p:sldId id="605" r:id="rId60"/>
    <p:sldId id="694" r:id="rId61"/>
    <p:sldId id="695" r:id="rId62"/>
    <p:sldId id="692" r:id="rId63"/>
    <p:sldId id="699" r:id="rId64"/>
    <p:sldId id="700" r:id="rId65"/>
    <p:sldId id="701" r:id="rId66"/>
    <p:sldId id="702" r:id="rId67"/>
    <p:sldId id="693" r:id="rId68"/>
    <p:sldId id="594" r:id="rId69"/>
    <p:sldId id="601" r:id="rId70"/>
    <p:sldId id="658" r:id="rId71"/>
    <p:sldId id="612" r:id="rId72"/>
    <p:sldId id="640" r:id="rId73"/>
    <p:sldId id="613" r:id="rId74"/>
    <p:sldId id="688" r:id="rId75"/>
    <p:sldId id="590" r:id="rId76"/>
    <p:sldId id="641" r:id="rId77"/>
    <p:sldId id="611" r:id="rId78"/>
    <p:sldId id="642" r:id="rId79"/>
    <p:sldId id="614" r:id="rId80"/>
    <p:sldId id="643" r:id="rId81"/>
    <p:sldId id="638" r:id="rId82"/>
    <p:sldId id="639" r:id="rId83"/>
    <p:sldId id="644" r:id="rId84"/>
    <p:sldId id="646" r:id="rId85"/>
    <p:sldId id="645" r:id="rId86"/>
    <p:sldId id="648" r:id="rId87"/>
    <p:sldId id="608" r:id="rId88"/>
    <p:sldId id="649" r:id="rId89"/>
    <p:sldId id="651" r:id="rId90"/>
    <p:sldId id="609" r:id="rId91"/>
    <p:sldId id="652" r:id="rId92"/>
    <p:sldId id="662" r:id="rId93"/>
    <p:sldId id="653" r:id="rId94"/>
    <p:sldId id="660" r:id="rId95"/>
    <p:sldId id="661" r:id="rId96"/>
    <p:sldId id="664" r:id="rId97"/>
    <p:sldId id="666" r:id="rId98"/>
    <p:sldId id="665" r:id="rId99"/>
    <p:sldId id="667" r:id="rId100"/>
    <p:sldId id="668" r:id="rId101"/>
    <p:sldId id="669" r:id="rId102"/>
    <p:sldId id="676" r:id="rId103"/>
    <p:sldId id="673" r:id="rId104"/>
    <p:sldId id="675" r:id="rId105"/>
    <p:sldId id="670" r:id="rId106"/>
    <p:sldId id="671" r:id="rId107"/>
    <p:sldId id="672" r:id="rId108"/>
    <p:sldId id="677" r:id="rId109"/>
    <p:sldId id="678" r:id="rId110"/>
    <p:sldId id="679" r:id="rId111"/>
    <p:sldId id="680" r:id="rId112"/>
    <p:sldId id="721" r:id="rId113"/>
    <p:sldId id="723" r:id="rId114"/>
    <p:sldId id="724" r:id="rId115"/>
    <p:sldId id="722" r:id="rId116"/>
    <p:sldId id="486" r:id="rId117"/>
    <p:sldId id="487" r:id="rId118"/>
    <p:sldId id="727" r:id="rId119"/>
    <p:sldId id="663" r:id="rId120"/>
    <p:sldId id="570" r:id="rId121"/>
    <p:sldId id="566" r:id="rId122"/>
    <p:sldId id="567" r:id="rId123"/>
    <p:sldId id="568" r:id="rId124"/>
    <p:sldId id="569" r:id="rId125"/>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434">
          <p15:clr>
            <a:srgbClr val="A4A3A4"/>
          </p15:clr>
        </p15:guide>
        <p15:guide id="3" orient="horz" pos="3929">
          <p15:clr>
            <a:srgbClr val="A4A3A4"/>
          </p15:clr>
        </p15:guide>
        <p15:guide id="4" pos="2880">
          <p15:clr>
            <a:srgbClr val="A4A3A4"/>
          </p15:clr>
        </p15:guide>
        <p15:guide id="5" pos="5420">
          <p15:clr>
            <a:srgbClr val="A4A3A4"/>
          </p15:clr>
        </p15:guide>
        <p15:guide id="6" pos="1066">
          <p15:clr>
            <a:srgbClr val="A4A3A4"/>
          </p15:clr>
        </p15:guide>
        <p15:guide id="7" pos="3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FAU Muriel" initials="PM"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9"/>
    <a:srgbClr val="004192"/>
    <a:srgbClr val="E7E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7600" autoAdjust="0"/>
  </p:normalViewPr>
  <p:slideViewPr>
    <p:cSldViewPr showGuides="1">
      <p:cViewPr varScale="1">
        <p:scale>
          <a:sx n="68" d="100"/>
          <a:sy n="68" d="100"/>
        </p:scale>
        <p:origin x="1488" y="72"/>
      </p:cViewPr>
      <p:guideLst>
        <p:guide orient="horz" pos="2160"/>
        <p:guide orient="horz" pos="1434"/>
        <p:guide orient="horz" pos="3929"/>
        <p:guide pos="2880"/>
        <p:guide pos="5420"/>
        <p:guide pos="1066"/>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83AE-4D7C-A45C-01611832B34C}"/>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6AF57851-89A4-489B-BF8E-817C3E29196A}" type="datetimeFigureOut">
              <a:rPr lang="fr-FR" smtClean="0"/>
              <a:t>22/03/2024</a:t>
            </a:fld>
            <a:endParaRPr lang="fr-FR"/>
          </a:p>
        </p:txBody>
      </p:sp>
      <p:sp>
        <p:nvSpPr>
          <p:cNvPr id="4" name="Espace réservé du pied de page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331036F1-72F7-4657-9EAE-56F9F44EF119}" type="slidenum">
              <a:rPr lang="fr-FR" smtClean="0"/>
              <a:t>‹N°›</a:t>
            </a:fld>
            <a:endParaRPr lang="fr-FR"/>
          </a:p>
        </p:txBody>
      </p:sp>
    </p:spTree>
    <p:extLst>
      <p:ext uri="{BB962C8B-B14F-4D97-AF65-F5344CB8AC3E}">
        <p14:creationId xmlns:p14="http://schemas.microsoft.com/office/powerpoint/2010/main" val="348864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AE4F876F-2394-434A-9B07-432DE19C105F}" type="datetimeFigureOut">
              <a:rPr lang="fr-FR" smtClean="0"/>
              <a:t>22/03/2024</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1E5AC9FA-9DB2-48FB-B76A-EB55F6C2D38A}" type="slidenum">
              <a:rPr lang="fr-FR" smtClean="0"/>
              <a:t>‹N°›</a:t>
            </a:fld>
            <a:endParaRPr lang="fr-FR"/>
          </a:p>
        </p:txBody>
      </p:sp>
    </p:spTree>
    <p:extLst>
      <p:ext uri="{BB962C8B-B14F-4D97-AF65-F5344CB8AC3E}">
        <p14:creationId xmlns:p14="http://schemas.microsoft.com/office/powerpoint/2010/main" val="145747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11</a:t>
            </a:fld>
            <a:endParaRPr lang="fr-FR"/>
          </a:p>
        </p:txBody>
      </p:sp>
    </p:spTree>
    <p:extLst>
      <p:ext uri="{BB962C8B-B14F-4D97-AF65-F5344CB8AC3E}">
        <p14:creationId xmlns:p14="http://schemas.microsoft.com/office/powerpoint/2010/main" val="234388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97</a:t>
            </a:fld>
            <a:endParaRPr lang="fr-FR"/>
          </a:p>
        </p:txBody>
      </p:sp>
    </p:spTree>
    <p:extLst>
      <p:ext uri="{BB962C8B-B14F-4D97-AF65-F5344CB8AC3E}">
        <p14:creationId xmlns:p14="http://schemas.microsoft.com/office/powerpoint/2010/main" val="193738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99</a:t>
            </a:fld>
            <a:endParaRPr lang="fr-FR"/>
          </a:p>
        </p:txBody>
      </p:sp>
    </p:spTree>
    <p:extLst>
      <p:ext uri="{BB962C8B-B14F-4D97-AF65-F5344CB8AC3E}">
        <p14:creationId xmlns:p14="http://schemas.microsoft.com/office/powerpoint/2010/main" val="145405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113</a:t>
            </a:fld>
            <a:endParaRPr lang="fr-FR"/>
          </a:p>
        </p:txBody>
      </p:sp>
    </p:spTree>
    <p:extLst>
      <p:ext uri="{BB962C8B-B14F-4D97-AF65-F5344CB8AC3E}">
        <p14:creationId xmlns:p14="http://schemas.microsoft.com/office/powerpoint/2010/main" val="2092641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uverture">
    <p:spTree>
      <p:nvGrpSpPr>
        <p:cNvPr id="1" name=""/>
        <p:cNvGrpSpPr/>
        <p:nvPr/>
      </p:nvGrpSpPr>
      <p:grpSpPr>
        <a:xfrm>
          <a:off x="0" y="0"/>
          <a:ext cx="0" cy="0"/>
          <a:chOff x="0" y="0"/>
          <a:chExt cx="0" cy="0"/>
        </a:xfrm>
      </p:grpSpPr>
      <p:sp>
        <p:nvSpPr>
          <p:cNvPr id="2" name="Titre 1"/>
          <p:cNvSpPr>
            <a:spLocks noGrp="1"/>
          </p:cNvSpPr>
          <p:nvPr>
            <p:ph type="ctrTitle"/>
          </p:nvPr>
        </p:nvSpPr>
        <p:spPr>
          <a:xfrm>
            <a:off x="1331640" y="2195741"/>
            <a:ext cx="7272609" cy="1881331"/>
          </a:xfrm>
        </p:spPr>
        <p:txBody>
          <a:bodyPr anchor="b"/>
          <a:lstStyle>
            <a:lvl1pPr algn="r">
              <a:defRPr sz="3000" u="sng" baseline="0">
                <a:solidFill>
                  <a:schemeClr val="accent4"/>
                </a:solidFill>
              </a:defRPr>
            </a:lvl1pPr>
          </a:lstStyle>
          <a:p>
            <a:r>
              <a:rPr lang="fr-FR" dirty="0"/>
              <a:t>Modifiez le style du titre</a:t>
            </a:r>
          </a:p>
        </p:txBody>
      </p:sp>
      <p:sp>
        <p:nvSpPr>
          <p:cNvPr id="3" name="Sous-titre 2"/>
          <p:cNvSpPr>
            <a:spLocks noGrp="1"/>
          </p:cNvSpPr>
          <p:nvPr>
            <p:ph type="subTitle" idx="1"/>
          </p:nvPr>
        </p:nvSpPr>
        <p:spPr>
          <a:xfrm>
            <a:off x="1331141" y="4897624"/>
            <a:ext cx="7247336" cy="936104"/>
          </a:xfrm>
        </p:spPr>
        <p:txBody>
          <a:bodyPr/>
          <a:lstStyle>
            <a:lvl1pPr marL="0" indent="0" algn="r">
              <a:buNone/>
              <a:defRPr sz="1800" b="0" cap="none">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7643" y="512845"/>
            <a:ext cx="1722220" cy="971939"/>
          </a:xfrm>
          <a:prstGeom prst="rect">
            <a:avLst/>
          </a:prstGeom>
        </p:spPr>
      </p:pic>
    </p:spTree>
    <p:extLst>
      <p:ext uri="{BB962C8B-B14F-4D97-AF65-F5344CB8AC3E}">
        <p14:creationId xmlns:p14="http://schemas.microsoft.com/office/powerpoint/2010/main" val="44373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rtie">
    <p:spTree>
      <p:nvGrpSpPr>
        <p:cNvPr id="1" name=""/>
        <p:cNvGrpSpPr/>
        <p:nvPr/>
      </p:nvGrpSpPr>
      <p:grpSpPr>
        <a:xfrm>
          <a:off x="0" y="0"/>
          <a:ext cx="0" cy="0"/>
          <a:chOff x="0" y="0"/>
          <a:chExt cx="0" cy="0"/>
        </a:xfrm>
      </p:grpSpPr>
      <p:sp>
        <p:nvSpPr>
          <p:cNvPr id="2" name="Titre 1"/>
          <p:cNvSpPr>
            <a:spLocks noGrp="1"/>
          </p:cNvSpPr>
          <p:nvPr>
            <p:ph type="title"/>
          </p:nvPr>
        </p:nvSpPr>
        <p:spPr>
          <a:xfrm>
            <a:off x="1331640" y="3428998"/>
            <a:ext cx="7272609" cy="1296145"/>
          </a:xfrm>
        </p:spPr>
        <p:txBody>
          <a:bodyPr anchor="b"/>
          <a:lstStyle>
            <a:lvl1pPr algn="r">
              <a:lnSpc>
                <a:spcPct val="100000"/>
              </a:lnSpc>
              <a:spcBef>
                <a:spcPts val="0"/>
              </a:spcBef>
              <a:defRPr sz="2600" b="1" cap="all">
                <a:solidFill>
                  <a:schemeClr val="tx2"/>
                </a:solidFill>
              </a:defRPr>
            </a:lvl1pPr>
          </a:lstStyle>
          <a:p>
            <a:r>
              <a:rPr lang="fr-FR" dirty="0"/>
              <a:t>Modifiez le style du titre</a:t>
            </a:r>
          </a:p>
        </p:txBody>
      </p:sp>
      <p:sp>
        <p:nvSpPr>
          <p:cNvPr id="3" name="Espace réservé du texte 2"/>
          <p:cNvSpPr>
            <a:spLocks noGrp="1"/>
          </p:cNvSpPr>
          <p:nvPr>
            <p:ph type="body" idx="1"/>
          </p:nvPr>
        </p:nvSpPr>
        <p:spPr>
          <a:xfrm>
            <a:off x="1331640" y="4869160"/>
            <a:ext cx="7272609" cy="1368128"/>
          </a:xfrm>
        </p:spPr>
        <p:txBody>
          <a:bodyPr anchor="t"/>
          <a:lstStyle>
            <a:lvl1pPr marL="0" indent="0" algn="r">
              <a:lnSpc>
                <a:spcPct val="110000"/>
              </a:lnSpc>
              <a:spcBef>
                <a:spcPts val="0"/>
              </a:spcBef>
              <a:buNone/>
              <a:defRPr sz="1600" b="0" cap="none">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sp>
        <p:nvSpPr>
          <p:cNvPr id="5" name="Espace réservé du texte 4"/>
          <p:cNvSpPr>
            <a:spLocks noGrp="1"/>
          </p:cNvSpPr>
          <p:nvPr>
            <p:ph type="body" sz="quarter" idx="10" hasCustomPrompt="1"/>
          </p:nvPr>
        </p:nvSpPr>
        <p:spPr>
          <a:xfrm>
            <a:off x="1331014" y="2798506"/>
            <a:ext cx="7273237" cy="486478"/>
          </a:xfrm>
        </p:spPr>
        <p:txBody>
          <a:bodyPr anchor="b"/>
          <a:lstStyle>
            <a:lvl1pPr marL="0" algn="r">
              <a:lnSpc>
                <a:spcPct val="100000"/>
              </a:lnSpc>
              <a:spcBef>
                <a:spcPts val="0"/>
              </a:spcBef>
              <a:buFontTx/>
              <a:buNone/>
              <a:defRPr sz="3000" u="sng">
                <a:solidFill>
                  <a:schemeClr val="accent4"/>
                </a:solidFill>
              </a:defRPr>
            </a:lvl1pPr>
            <a:lvl2pPr marL="0">
              <a:lnSpc>
                <a:spcPct val="100000"/>
              </a:lnSpc>
              <a:spcBef>
                <a:spcPts val="0"/>
              </a:spcBef>
              <a:buFontTx/>
              <a:buNone/>
              <a:defRPr>
                <a:solidFill>
                  <a:schemeClr val="accent2"/>
                </a:solidFill>
              </a:defRPr>
            </a:lvl2pPr>
            <a:lvl3pPr marL="0" indent="0">
              <a:lnSpc>
                <a:spcPct val="100000"/>
              </a:lnSpc>
              <a:spcBef>
                <a:spcPts val="0"/>
              </a:spcBef>
              <a:buFontTx/>
              <a:buNone/>
              <a:defRPr>
                <a:solidFill>
                  <a:schemeClr val="accent2"/>
                </a:solidFill>
              </a:defRPr>
            </a:lvl3pPr>
            <a:lvl4pPr marL="0" indent="0">
              <a:lnSpc>
                <a:spcPct val="100000"/>
              </a:lnSpc>
              <a:spcBef>
                <a:spcPts val="0"/>
              </a:spcBef>
              <a:buFontTx/>
              <a:buNone/>
              <a:defRPr>
                <a:solidFill>
                  <a:schemeClr val="accent2"/>
                </a:solidFill>
              </a:defRPr>
            </a:lvl4pPr>
            <a:lvl5pPr marL="0" indent="0">
              <a:lnSpc>
                <a:spcPct val="100000"/>
              </a:lnSpc>
              <a:spcBef>
                <a:spcPts val="0"/>
              </a:spcBef>
              <a:buFontTx/>
              <a:buNone/>
              <a:defRPr>
                <a:solidFill>
                  <a:schemeClr val="accent2"/>
                </a:solidFill>
              </a:defRPr>
            </a:lvl5pPr>
          </a:lstStyle>
          <a:p>
            <a:pPr lvl="0"/>
            <a:r>
              <a:rPr lang="fr-FR" dirty="0"/>
              <a:t>Partie #</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04664"/>
            <a:ext cx="1080118" cy="609567"/>
          </a:xfrm>
          <a:prstGeom prst="rect">
            <a:avLst/>
          </a:prstGeom>
        </p:spPr>
      </p:pic>
    </p:spTree>
    <p:extLst>
      <p:ext uri="{BB962C8B-B14F-4D97-AF65-F5344CB8AC3E}">
        <p14:creationId xmlns:p14="http://schemas.microsoft.com/office/powerpoint/2010/main" val="42342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a:t>Modifiez le style du titre</a:t>
            </a:r>
          </a:p>
        </p:txBody>
      </p:sp>
      <p:sp>
        <p:nvSpPr>
          <p:cNvPr id="8" name="Espace réservé du texte 7"/>
          <p:cNvSpPr>
            <a:spLocks noGrp="1"/>
          </p:cNvSpPr>
          <p:nvPr>
            <p:ph type="body" sz="quarter" idx="12"/>
          </p:nvPr>
        </p:nvSpPr>
        <p:spPr>
          <a:xfrm>
            <a:off x="539552" y="1412776"/>
            <a:ext cx="7560840" cy="4824535"/>
          </a:xfrm>
        </p:spPr>
        <p:txBody>
          <a:bodyPr/>
          <a:lstStyle>
            <a:lvl2pPr>
              <a:defRPr>
                <a:solidFill>
                  <a:srgbClr val="373739"/>
                </a:solidFill>
              </a:defRPr>
            </a:lvl2pPr>
            <a:lvl3pPr>
              <a:defRPr>
                <a:solidFill>
                  <a:srgbClr val="373739"/>
                </a:solidFill>
              </a:defRPr>
            </a:lvl3pPr>
            <a:lvl5pPr>
              <a:defRPr>
                <a:solidFill>
                  <a:srgbClr val="373739"/>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70763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illust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a:t>Modifiez le style du titre</a:t>
            </a:r>
          </a:p>
        </p:txBody>
      </p:sp>
      <p:sp>
        <p:nvSpPr>
          <p:cNvPr id="8" name="Espace réservé du texte 7"/>
          <p:cNvSpPr>
            <a:spLocks noGrp="1"/>
          </p:cNvSpPr>
          <p:nvPr>
            <p:ph type="body" sz="quarter" idx="12"/>
          </p:nvPr>
        </p:nvSpPr>
        <p:spPr>
          <a:xfrm>
            <a:off x="539552" y="1340768"/>
            <a:ext cx="6912768" cy="4824512"/>
          </a:xfrm>
        </p:spPr>
        <p:txBody>
          <a:bodyPr/>
          <a:lstStyle>
            <a:lvl1pPr>
              <a:defRPr b="1" u="none"/>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6599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7578" y="2276872"/>
            <a:ext cx="7550150" cy="38131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62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uvertur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337584" y="404664"/>
            <a:ext cx="3973807" cy="595612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8344" y="404664"/>
            <a:ext cx="1080118" cy="609567"/>
          </a:xfrm>
          <a:prstGeom prst="rect">
            <a:avLst/>
          </a:prstGeom>
        </p:spPr>
      </p:pic>
      <p:sp>
        <p:nvSpPr>
          <p:cNvPr id="15" name="Rectangle 14"/>
          <p:cNvSpPr/>
          <p:nvPr userDrawn="1"/>
        </p:nvSpPr>
        <p:spPr>
          <a:xfrm>
            <a:off x="9242871" y="6047016"/>
            <a:ext cx="184731" cy="369332"/>
          </a:xfrm>
          <a:prstGeom prst="rect">
            <a:avLst/>
          </a:prstGeom>
        </p:spPr>
        <p:txBody>
          <a:bodyPr wrap="none">
            <a:spAutoFit/>
          </a:bodyPr>
          <a:lstStyle/>
          <a:p>
            <a:endParaRPr lang="fr-FR" dirty="0"/>
          </a:p>
        </p:txBody>
      </p:sp>
      <p:sp>
        <p:nvSpPr>
          <p:cNvPr id="16" name="Rectangle 15"/>
          <p:cNvSpPr/>
          <p:nvPr userDrawn="1"/>
        </p:nvSpPr>
        <p:spPr>
          <a:xfrm>
            <a:off x="8922196" y="5991454"/>
            <a:ext cx="184731" cy="369332"/>
          </a:xfrm>
          <a:prstGeom prst="rect">
            <a:avLst/>
          </a:prstGeom>
        </p:spPr>
        <p:txBody>
          <a:bodyPr wrap="none">
            <a:spAutoFit/>
          </a:bodyPr>
          <a:lstStyle/>
          <a:p>
            <a:endParaRPr lang="fr-FR" dirty="0"/>
          </a:p>
        </p:txBody>
      </p:sp>
      <p:sp>
        <p:nvSpPr>
          <p:cNvPr id="42" name="ZoneTexte 41"/>
          <p:cNvSpPr txBox="1"/>
          <p:nvPr userDrawn="1"/>
        </p:nvSpPr>
        <p:spPr>
          <a:xfrm>
            <a:off x="8360223" y="6448546"/>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chemeClr val="tx1"/>
                </a:solidFill>
              </a:rPr>
              <a:pPr algn="r"/>
              <a:t>‹N°›</a:t>
            </a:fld>
            <a:endParaRPr lang="fr-FR" sz="750" b="1" dirty="0">
              <a:solidFill>
                <a:schemeClr val="tx1"/>
              </a:solidFill>
            </a:endParaRPr>
          </a:p>
        </p:txBody>
      </p:sp>
    </p:spTree>
    <p:extLst>
      <p:ext uri="{BB962C8B-B14F-4D97-AF65-F5344CB8AC3E}">
        <p14:creationId xmlns:p14="http://schemas.microsoft.com/office/powerpoint/2010/main" val="378712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graphicFrame>
        <p:nvGraphicFramePr>
          <p:cNvPr id="4" name="Graphique 3"/>
          <p:cNvGraphicFramePr/>
          <p:nvPr userDrawn="1">
            <p:extLst>
              <p:ext uri="{D42A27DB-BD31-4B8C-83A1-F6EECF244321}">
                <p14:modId xmlns:p14="http://schemas.microsoft.com/office/powerpoint/2010/main" val="1096079390"/>
              </p:ext>
            </p:extLst>
          </p:nvPr>
        </p:nvGraphicFramePr>
        <p:xfrm>
          <a:off x="1547664" y="1844824"/>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040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fr-F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r>
              <a:rPr lang="fr-FR"/>
              <a:t>version de travail</a:t>
            </a: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DB2B121C-31A1-B64D-A05F-C47B23404EB2}" type="slidenum">
              <a:rPr lang="fr-FR"/>
              <a:pPr/>
              <a:t>‹N°›</a:t>
            </a:fld>
            <a:endParaRPr lang="fr-FR"/>
          </a:p>
        </p:txBody>
      </p:sp>
    </p:spTree>
    <p:extLst>
      <p:ext uri="{BB962C8B-B14F-4D97-AF65-F5344CB8AC3E}">
        <p14:creationId xmlns:p14="http://schemas.microsoft.com/office/powerpoint/2010/main" val="4108858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189235"/>
            <a:ext cx="8892480" cy="935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539750" y="188640"/>
            <a:ext cx="6840562" cy="936104"/>
          </a:xfrm>
          <a:prstGeom prst="rect">
            <a:avLst/>
          </a:prstGeom>
        </p:spPr>
        <p:txBody>
          <a:bodyPr vert="horz" lIns="36000" tIns="0" rIns="36000" bIns="0" rtlCol="0" anchor="ctr">
            <a:noAutofit/>
          </a:bodyPr>
          <a:lstStyle/>
          <a:p>
            <a:r>
              <a:rPr lang="fr-FR" dirty="0"/>
              <a:t>Titre de la </a:t>
            </a:r>
            <a:r>
              <a:rPr lang="fr-FR" dirty="0" err="1"/>
              <a:t>Slide</a:t>
            </a:r>
            <a:endParaRPr lang="fr-FR" dirty="0"/>
          </a:p>
        </p:txBody>
      </p:sp>
      <p:sp>
        <p:nvSpPr>
          <p:cNvPr id="3" name="Espace réservé du texte 2"/>
          <p:cNvSpPr>
            <a:spLocks noGrp="1"/>
          </p:cNvSpPr>
          <p:nvPr>
            <p:ph type="body" idx="1"/>
          </p:nvPr>
        </p:nvSpPr>
        <p:spPr>
          <a:xfrm>
            <a:off x="539552" y="1340768"/>
            <a:ext cx="7416825" cy="4896543"/>
          </a:xfrm>
          <a:prstGeom prst="rect">
            <a:avLst/>
          </a:prstGeom>
        </p:spPr>
        <p:txBody>
          <a:bodyPr vert="horz" lIns="36000" tIns="0" rIns="3600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ZoneTexte 9"/>
          <p:cNvSpPr txBox="1"/>
          <p:nvPr/>
        </p:nvSpPr>
        <p:spPr>
          <a:xfrm>
            <a:off x="8360223" y="6448546"/>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chemeClr val="tx1"/>
                </a:solidFill>
              </a:rPr>
              <a:pPr algn="r"/>
              <a:t>‹N°›</a:t>
            </a:fld>
            <a:endParaRPr lang="fr-FR" sz="750" b="1" dirty="0">
              <a:solidFill>
                <a:schemeClr val="tx1"/>
              </a:solidFill>
            </a:endParaRPr>
          </a:p>
        </p:txBody>
      </p:sp>
      <p:pic>
        <p:nvPicPr>
          <p:cNvPr id="12" name="Imag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5804" y="404728"/>
            <a:ext cx="1020652" cy="576000"/>
          </a:xfrm>
          <a:prstGeom prst="rect">
            <a:avLst/>
          </a:prstGeom>
        </p:spPr>
      </p:pic>
    </p:spTree>
    <p:extLst>
      <p:ext uri="{BB962C8B-B14F-4D97-AF65-F5344CB8AC3E}">
        <p14:creationId xmlns:p14="http://schemas.microsoft.com/office/powerpoint/2010/main" val="289811150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7" r:id="rId8"/>
  </p:sldLayoutIdLst>
  <p:hf sldNum="0" hdr="0" dt="0"/>
  <p:txStyles>
    <p:title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chemeClr val="tx1"/>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chemeClr val="tx1"/>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189235"/>
            <a:ext cx="8892480" cy="935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Espace réservé du titre 1"/>
          <p:cNvSpPr>
            <a:spLocks noGrp="1"/>
          </p:cNvSpPr>
          <p:nvPr>
            <p:ph type="title"/>
          </p:nvPr>
        </p:nvSpPr>
        <p:spPr>
          <a:xfrm>
            <a:off x="539750" y="188640"/>
            <a:ext cx="6840562" cy="936104"/>
          </a:xfrm>
          <a:prstGeom prst="rect">
            <a:avLst/>
          </a:prstGeom>
        </p:spPr>
        <p:txBody>
          <a:bodyPr vert="horz" lIns="36000" tIns="0" rIns="36000" bIns="0" rtlCol="0" anchor="ctr">
            <a:noAutofit/>
          </a:bodyPr>
          <a:lstStyle/>
          <a:p>
            <a:r>
              <a:rPr lang="fr-FR" dirty="0"/>
              <a:t>Titre de la </a:t>
            </a:r>
            <a:r>
              <a:rPr lang="fr-FR" dirty="0" err="1"/>
              <a:t>Slide</a:t>
            </a:r>
            <a:endParaRPr lang="fr-FR" dirty="0"/>
          </a:p>
        </p:txBody>
      </p:sp>
      <p:sp>
        <p:nvSpPr>
          <p:cNvPr id="3" name="Espace réservé du texte 2"/>
          <p:cNvSpPr>
            <a:spLocks noGrp="1"/>
          </p:cNvSpPr>
          <p:nvPr>
            <p:ph type="body" idx="1"/>
          </p:nvPr>
        </p:nvSpPr>
        <p:spPr>
          <a:xfrm>
            <a:off x="539552" y="1340768"/>
            <a:ext cx="7416825" cy="4896543"/>
          </a:xfrm>
          <a:prstGeom prst="rect">
            <a:avLst/>
          </a:prstGeom>
        </p:spPr>
        <p:txBody>
          <a:bodyPr vert="horz" lIns="36000" tIns="0" rIns="3600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ZoneTexte 9"/>
          <p:cNvSpPr txBox="1"/>
          <p:nvPr/>
        </p:nvSpPr>
        <p:spPr>
          <a:xfrm>
            <a:off x="8360223" y="6448546"/>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rgbClr val="4D4D4F"/>
                </a:solidFill>
              </a:rPr>
              <a:pPr algn="r"/>
              <a:t>‹N°›</a:t>
            </a:fld>
            <a:endParaRPr lang="fr-FR" sz="750" b="1" dirty="0">
              <a:solidFill>
                <a:srgbClr val="4D4D4F"/>
              </a:solidFill>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5804" y="404728"/>
            <a:ext cx="1020652" cy="576000"/>
          </a:xfrm>
          <a:prstGeom prst="rect">
            <a:avLst/>
          </a:prstGeom>
        </p:spPr>
      </p:pic>
    </p:spTree>
    <p:extLst>
      <p:ext uri="{BB962C8B-B14F-4D97-AF65-F5344CB8AC3E}">
        <p14:creationId xmlns:p14="http://schemas.microsoft.com/office/powerpoint/2010/main" val="529594956"/>
      </p:ext>
    </p:extLst>
  </p:cSld>
  <p:clrMap bg1="lt1" tx1="dk1" bg2="lt2" tx2="dk2" accent1="accent1" accent2="accent2" accent3="accent3" accent4="accent4" accent5="accent5" accent6="accent6" hlink="hlink" folHlink="folHlink"/>
  <p:hf sldNum="0" hdr="0" dt="0"/>
  <p:txStyles>
    <p:title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chemeClr val="tx1"/>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chemeClr val="tx1"/>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slide" Target="slide119.xml"/></Relationships>
</file>

<file path=ppt/slides/_rels/slide11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previas-support@santepubliquefrance.fr" TargetMode="Externa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hyperlink" Target="https://previas.santepubliquefrance.fr/"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8.png"/><Relationship Id="rId9" Type="http://schemas.openxmlformats.org/officeDocument/2006/relationships/image" Target="../media/image33.png"/></Relationships>
</file>

<file path=ppt/slides/_rels/slide1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33.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17.xml.rels><?xml version="1.0" encoding="UTF-8" standalone="yes"?>
<Relationships xmlns="http://schemas.openxmlformats.org/package/2006/relationships"><Relationship Id="rId3" Type="http://schemas.openxmlformats.org/officeDocument/2006/relationships/hyperlink" Target="https://previas.santepubliquefrance.fr/" TargetMode="External"/><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8.png"/></Relationships>
</file>

<file path=ppt/slides/_rels/slide1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slide" Target="slide40.xml"/></Relationships>
</file>

<file path=ppt/slides/_rels/slide2.xml.rels><?xml version="1.0" encoding="UTF-8" standalone="yes"?>
<Relationships xmlns="http://schemas.openxmlformats.org/package/2006/relationships"><Relationship Id="rId8" Type="http://schemas.openxmlformats.org/officeDocument/2006/relationships/slide" Target="slide118.xml"/><Relationship Id="rId3" Type="http://schemas.openxmlformats.org/officeDocument/2006/relationships/slide" Target="slide9.xml"/><Relationship Id="rId7" Type="http://schemas.openxmlformats.org/officeDocument/2006/relationships/slide" Target="slide11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67.xml"/><Relationship Id="rId5" Type="http://schemas.openxmlformats.org/officeDocument/2006/relationships/slide" Target="slide43.xml"/><Relationship Id="rId4" Type="http://schemas.openxmlformats.org/officeDocument/2006/relationships/slide" Target="slide15.xm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slide" Target="slide4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slide" Target="slide6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slide" Target="slide8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slide" Target="slide89.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slide" Target="slide100.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12.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hyperlink" Target="mailto:cindy.descormiers@chu-tours.fr" TargetMode="External"/><Relationship Id="rId13" Type="http://schemas.openxmlformats.org/officeDocument/2006/relationships/hyperlink" Target="mailto:thibon-p@chu-caen.fr" TargetMode="External"/><Relationship Id="rId3" Type="http://schemas.openxmlformats.org/officeDocument/2006/relationships/hyperlink" Target="mailto:anais.machut@chu-lyon.fr" TargetMode="External"/><Relationship Id="rId7" Type="http://schemas.openxmlformats.org/officeDocument/2006/relationships/hyperlink" Target="mailto:as.valentin@chu-tours.fr" TargetMode="External"/><Relationship Id="rId12" Type="http://schemas.openxmlformats.org/officeDocument/2006/relationships/hyperlink" Target="mailto:christine.banguy@chu-reunion.fr" TargetMode="External"/><Relationship Id="rId2" Type="http://schemas.openxmlformats.org/officeDocument/2006/relationships/image" Target="../media/image8.png"/><Relationship Id="rId16" Type="http://schemas.openxmlformats.org/officeDocument/2006/relationships/hyperlink" Target="mailto:jeanchristophe.delaroziere@ap-hm.fr" TargetMode="External"/><Relationship Id="rId1" Type="http://schemas.openxmlformats.org/officeDocument/2006/relationships/slideLayout" Target="../slideLayouts/slideLayout3.xml"/><Relationship Id="rId6" Type="http://schemas.openxmlformats.org/officeDocument/2006/relationships/hyperlink" Target="mailto:stephanie.lefflot@chu-rennes.fr" TargetMode="External"/><Relationship Id="rId11" Type="http://schemas.openxmlformats.org/officeDocument/2006/relationships/hyperlink" Target="mailto:herve.blanchard@aphp.fr" TargetMode="External"/><Relationship Id="rId5" Type="http://schemas.openxmlformats.org/officeDocument/2006/relationships/hyperlink" Target="mailto:marion.angibaud@chu-rennes.fr" TargetMode="External"/><Relationship Id="rId15" Type="http://schemas.openxmlformats.org/officeDocument/2006/relationships/hyperlink" Target="mailto:canouet.s@chu-toulouse.fr" TargetMode="External"/><Relationship Id="rId10" Type="http://schemas.openxmlformats.org/officeDocument/2006/relationships/hyperlink" Target="mailto:pierre.paroux@chu-lille.fr" TargetMode="External"/><Relationship Id="rId4" Type="http://schemas.openxmlformats.org/officeDocument/2006/relationships/hyperlink" Target="mailto:margaux.chartier@chu-rennes.fr" TargetMode="External"/><Relationship Id="rId9" Type="http://schemas.openxmlformats.org/officeDocument/2006/relationships/hyperlink" Target="mailto:sophia.mechkour@chru-strasbourg.fr" TargetMode="External"/><Relationship Id="rId14" Type="http://schemas.openxmlformats.org/officeDocument/2006/relationships/hyperlink" Target="mailto:caroline.bervas@chu-bordeaux.fr"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dpo@santepubliquefrance.fr" TargetMode="External"/><Relationship Id="rId2" Type="http://schemas.openxmlformats.org/officeDocument/2006/relationships/hyperlink" Target="mailto:come.daniau@santepubliquefrance.fr" TargetMode="Externa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mailto:previas-support@santepubliquefrance.f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santepubliquefrance.fr/etudes-et-enquetes"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slide" Target="slide22.xml"/></Relationships>
</file>

<file path=ppt/slides/_rels/slide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slide" Target="slide22.xml"/><Relationship Id="rId4" Type="http://schemas.openxmlformats.org/officeDocument/2006/relationships/slide" Target="slide24.xml"/></Relationships>
</file>

<file path=ppt/slides/_rels/slide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9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5.png"/></Relationships>
</file>

<file path=ppt/slides/_rels/slide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slide" Target="slide25.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1916832"/>
            <a:ext cx="7704657" cy="2952328"/>
          </a:xfrm>
        </p:spPr>
        <p:txBody>
          <a:bodyPr/>
          <a:lstStyle/>
          <a:p>
            <a:br>
              <a:rPr lang="fr-FR" sz="2800" dirty="0"/>
            </a:br>
            <a:br>
              <a:rPr lang="fr-FR" sz="2800" dirty="0"/>
            </a:br>
            <a:r>
              <a:rPr lang="fr-FR" sz="2800" u="none" dirty="0"/>
              <a:t>ENP 2024</a:t>
            </a:r>
            <a:br>
              <a:rPr lang="fr-FR" sz="2800" u="none" dirty="0"/>
            </a:br>
            <a:br>
              <a:rPr lang="fr-FR" sz="2800" u="none" dirty="0"/>
            </a:br>
            <a:r>
              <a:rPr lang="fr-FR" sz="2800" u="none" cap="none" dirty="0"/>
              <a:t>Enquête nationale de prévalence</a:t>
            </a:r>
            <a:br>
              <a:rPr lang="fr-FR" sz="2800" u="none" cap="none" dirty="0"/>
            </a:br>
            <a:r>
              <a:rPr lang="fr-FR" sz="2800" u="none" cap="none" dirty="0"/>
              <a:t>des infections associées aux soins et des traitements anti-infectieux</a:t>
            </a:r>
            <a:br>
              <a:rPr lang="fr-FR" sz="2800" u="none" cap="none" dirty="0"/>
            </a:br>
            <a:r>
              <a:rPr lang="fr-FR" sz="2800" u="none" cap="none" dirty="0"/>
              <a:t>en établissements d’hébergement pour personnes âgées dépendantes</a:t>
            </a:r>
          </a:p>
        </p:txBody>
      </p:sp>
      <p:sp>
        <p:nvSpPr>
          <p:cNvPr id="3" name="Sous-titre 2"/>
          <p:cNvSpPr>
            <a:spLocks noGrp="1"/>
          </p:cNvSpPr>
          <p:nvPr>
            <p:ph type="subTitle" idx="1"/>
          </p:nvPr>
        </p:nvSpPr>
        <p:spPr>
          <a:xfrm>
            <a:off x="1331141" y="5157192"/>
            <a:ext cx="7247336" cy="936104"/>
          </a:xfrm>
        </p:spPr>
        <p:txBody>
          <a:bodyPr/>
          <a:lstStyle/>
          <a:p>
            <a:r>
              <a:rPr lang="fr-FR" sz="2400" b="1" u="sng" dirty="0">
                <a:latin typeface="Arial" charset="0"/>
                <a:cs typeface="Arial" charset="0"/>
              </a:rPr>
              <a:t>Présentation sur la méthode d’enquête</a:t>
            </a:r>
          </a:p>
          <a:p>
            <a:r>
              <a:rPr lang="fr-FR" sz="2400" b="1" u="sng" dirty="0">
                <a:latin typeface="Arial" charset="0"/>
                <a:cs typeface="Arial" charset="0"/>
              </a:rPr>
              <a:t>Formation des enquêteurs</a:t>
            </a:r>
            <a:endParaRPr lang="fr-FR" sz="2400" b="1" u="sng" dirty="0"/>
          </a:p>
        </p:txBody>
      </p:sp>
      <p:pic>
        <p:nvPicPr>
          <p:cNvPr id="5"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76672"/>
            <a:ext cx="2079230" cy="1008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uropean Centre for Disease Prevention and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18582"/>
            <a:ext cx="1311978" cy="116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550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Indicateurs de prévalence</a:t>
            </a:r>
            <a:endParaRPr lang="fr-FR" dirty="0"/>
          </a:p>
        </p:txBody>
      </p:sp>
      <p:sp>
        <p:nvSpPr>
          <p:cNvPr id="4" name="Espace réservé du texte 3"/>
          <p:cNvSpPr>
            <a:spLocks noGrp="1"/>
          </p:cNvSpPr>
          <p:nvPr>
            <p:ph type="body" sz="quarter" idx="12"/>
          </p:nvPr>
        </p:nvSpPr>
        <p:spPr>
          <a:xfrm>
            <a:off x="611560" y="1412776"/>
            <a:ext cx="8424936" cy="5328592"/>
          </a:xfrm>
        </p:spPr>
        <p:txBody>
          <a:bodyPr/>
          <a:lstStyle/>
          <a:p>
            <a:pPr marL="0" lvl="2" indent="0">
              <a:spcBef>
                <a:spcPts val="1200"/>
              </a:spcBef>
              <a:buNone/>
            </a:pPr>
            <a:r>
              <a:rPr lang="fr-FR" sz="1800" dirty="0">
                <a:solidFill>
                  <a:schemeClr val="accent4"/>
                </a:solidFill>
                <a:latin typeface="Arial" charset="0"/>
                <a:cs typeface="Arial" charset="0"/>
              </a:rPr>
              <a:t>Type de d’étude</a:t>
            </a:r>
          </a:p>
          <a:p>
            <a:pPr lvl="2">
              <a:spcBef>
                <a:spcPts val="300"/>
              </a:spcBef>
            </a:pPr>
            <a:r>
              <a:rPr lang="fr-FR" sz="1400" dirty="0">
                <a:solidFill>
                  <a:schemeClr val="tx2"/>
                </a:solidFill>
                <a:cs typeface="Arial" charset="0"/>
              </a:rPr>
              <a:t>Enquête transversale </a:t>
            </a:r>
            <a:r>
              <a:rPr lang="fr-FR" sz="1400" dirty="0"/>
              <a:t>à visée descriptive</a:t>
            </a:r>
          </a:p>
          <a:p>
            <a:pPr marL="0" lvl="2" indent="0">
              <a:spcBef>
                <a:spcPts val="600"/>
              </a:spcBef>
              <a:buNone/>
            </a:pPr>
            <a:r>
              <a:rPr lang="fr-FR" sz="1800" dirty="0">
                <a:solidFill>
                  <a:schemeClr val="accent4"/>
                </a:solidFill>
                <a:latin typeface="Arial" charset="0"/>
                <a:cs typeface="Arial" charset="0"/>
              </a:rPr>
              <a:t>Prévalence des résidents infectés / traités par antibiotique</a:t>
            </a:r>
          </a:p>
          <a:p>
            <a:pPr lvl="2">
              <a:spcBef>
                <a:spcPts val="300"/>
              </a:spcBef>
            </a:pPr>
            <a:r>
              <a:rPr lang="fr-FR" sz="1400" dirty="0">
                <a:latin typeface="Arial" charset="0"/>
                <a:cs typeface="Arial" charset="0"/>
              </a:rPr>
              <a:t>Proportion de résidents présentant au moins une IAS un jour donné exprimée pour 100 résidents</a:t>
            </a:r>
          </a:p>
          <a:p>
            <a:pPr lvl="2">
              <a:spcBef>
                <a:spcPts val="300"/>
              </a:spcBef>
            </a:pPr>
            <a:r>
              <a:rPr lang="fr-FR" sz="1400" dirty="0">
                <a:latin typeface="Arial" charset="0"/>
                <a:cs typeface="Arial" charset="0"/>
              </a:rPr>
              <a:t>Proportion de résidents traités par au moins un ATB un jour donné exprimée pour 100 résidents</a:t>
            </a:r>
          </a:p>
          <a:p>
            <a:pPr marL="0" lvl="2" indent="0">
              <a:spcBef>
                <a:spcPts val="600"/>
              </a:spcBef>
              <a:buNone/>
            </a:pPr>
            <a:r>
              <a:rPr lang="fr-FR" sz="1800" dirty="0">
                <a:solidFill>
                  <a:schemeClr val="accent4"/>
                </a:solidFill>
                <a:latin typeface="Arial" charset="0"/>
                <a:cs typeface="Arial" charset="0"/>
              </a:rPr>
              <a:t>Prévalence des IAS / des traitements ATB</a:t>
            </a:r>
          </a:p>
          <a:p>
            <a:pPr lvl="2">
              <a:spcBef>
                <a:spcPts val="300"/>
              </a:spcBef>
            </a:pPr>
            <a:r>
              <a:rPr lang="fr-FR" sz="1400" dirty="0">
                <a:latin typeface="Arial" charset="0"/>
                <a:cs typeface="Arial" charset="0"/>
              </a:rPr>
              <a:t>Proportion d’IAS </a:t>
            </a:r>
            <a:r>
              <a:rPr lang="fr-FR" sz="1400" b="0" dirty="0">
                <a:latin typeface="Arial" charset="0"/>
                <a:cs typeface="Arial" charset="0"/>
              </a:rPr>
              <a:t>un jour donné exprimée pour 100 résidents (jusqu’à 3 IAS par résident)</a:t>
            </a:r>
          </a:p>
          <a:p>
            <a:pPr lvl="2">
              <a:spcBef>
                <a:spcPts val="300"/>
              </a:spcBef>
            </a:pPr>
            <a:r>
              <a:rPr lang="fr-FR" sz="1400" dirty="0">
                <a:latin typeface="Arial" charset="0"/>
                <a:cs typeface="Arial" charset="0"/>
              </a:rPr>
              <a:t>Proportion d’ATB </a:t>
            </a:r>
            <a:r>
              <a:rPr lang="fr-FR" sz="1400" b="0" dirty="0">
                <a:latin typeface="Arial" charset="0"/>
                <a:cs typeface="Arial" charset="0"/>
              </a:rPr>
              <a:t>un jour donné exprimée pour 100 résidents hospitalisés (jusqu’à 4 AI par résident)</a:t>
            </a:r>
          </a:p>
          <a:p>
            <a:pPr lvl="2">
              <a:spcBef>
                <a:spcPts val="600"/>
              </a:spcBef>
              <a:buFont typeface="Wingdings" panose="05000000000000000000" pitchFamily="2" charset="2"/>
              <a:buChar char="Ä"/>
            </a:pPr>
            <a:r>
              <a:rPr lang="fr-FR" sz="1400" b="0" dirty="0">
                <a:latin typeface="Arial" charset="0"/>
                <a:cs typeface="Arial" charset="0"/>
                <a:sym typeface="Wingdings" panose="05000000000000000000" pitchFamily="2" charset="2"/>
              </a:rPr>
              <a:t> Prévalence des IAS / traitements ATB </a:t>
            </a:r>
            <a:r>
              <a:rPr lang="fr-FR" sz="1400" dirty="0">
                <a:latin typeface="Arial" charset="0"/>
                <a:cs typeface="Arial" charset="0"/>
                <a:sym typeface="Wingdings" panose="05000000000000000000" pitchFamily="2" charset="2"/>
              </a:rPr>
              <a:t>&gt;</a:t>
            </a:r>
            <a:r>
              <a:rPr lang="fr-FR" sz="1400" b="0" dirty="0">
                <a:latin typeface="Arial" charset="0"/>
                <a:cs typeface="Arial" charset="0"/>
                <a:sym typeface="Wingdings" panose="05000000000000000000" pitchFamily="2" charset="2"/>
              </a:rPr>
              <a:t> Prévalence des résidents infectés / traités par ATB</a:t>
            </a:r>
          </a:p>
          <a:p>
            <a:pPr marL="0" lvl="2" indent="0">
              <a:spcBef>
                <a:spcPts val="600"/>
              </a:spcBef>
              <a:buNone/>
            </a:pPr>
            <a:r>
              <a:rPr lang="fr-FR" sz="1800" dirty="0">
                <a:solidFill>
                  <a:schemeClr val="accent4"/>
                </a:solidFill>
                <a:latin typeface="Arial" charset="0"/>
                <a:cs typeface="Arial" charset="0"/>
              </a:rPr>
              <a:t>Notion de cas prévalent</a:t>
            </a:r>
          </a:p>
          <a:p>
            <a:pPr lvl="2">
              <a:spcBef>
                <a:spcPts val="300"/>
              </a:spcBef>
            </a:pPr>
            <a:r>
              <a:rPr lang="fr-FR" sz="1400" dirty="0">
                <a:latin typeface="Arial" charset="0"/>
                <a:cs typeface="Arial" charset="0"/>
              </a:rPr>
              <a:t>Nouveau cas</a:t>
            </a:r>
          </a:p>
          <a:p>
            <a:pPr lvl="4">
              <a:buFont typeface="Wingdings" panose="05000000000000000000" pitchFamily="2" charset="2"/>
              <a:buChar char="Ø"/>
            </a:pPr>
            <a:r>
              <a:rPr lang="fr-FR" b="0" dirty="0">
                <a:latin typeface="Arial" charset="0"/>
                <a:cs typeface="Arial" charset="0"/>
              </a:rPr>
              <a:t> Résident </a:t>
            </a:r>
            <a:r>
              <a:rPr lang="fr-FR" b="1" dirty="0">
                <a:latin typeface="Arial" charset="0"/>
                <a:cs typeface="Arial" charset="0"/>
              </a:rPr>
              <a:t>déclarant une IAS le jour de l’enquête</a:t>
            </a:r>
          </a:p>
          <a:p>
            <a:pPr lvl="4">
              <a:buFont typeface="Wingdings" panose="05000000000000000000" pitchFamily="2" charset="2"/>
              <a:buChar char="Ø"/>
            </a:pPr>
            <a:r>
              <a:rPr lang="fr-FR" b="0" dirty="0">
                <a:latin typeface="Arial" charset="0"/>
                <a:cs typeface="Arial" charset="0"/>
              </a:rPr>
              <a:t> Résident pour lequel le </a:t>
            </a:r>
            <a:r>
              <a:rPr lang="fr-FR" b="1" dirty="0">
                <a:latin typeface="Arial" charset="0"/>
                <a:cs typeface="Arial" charset="0"/>
              </a:rPr>
              <a:t>traitement AI est prescrit le jour de l’enquête</a:t>
            </a:r>
          </a:p>
          <a:p>
            <a:pPr lvl="2">
              <a:spcBef>
                <a:spcPts val="300"/>
              </a:spcBef>
            </a:pPr>
            <a:r>
              <a:rPr lang="fr-FR" sz="1400" dirty="0">
                <a:latin typeface="Arial" charset="0"/>
                <a:cs typeface="Arial" charset="0"/>
              </a:rPr>
              <a:t>Ancien cas</a:t>
            </a:r>
          </a:p>
          <a:p>
            <a:pPr lvl="4">
              <a:buFont typeface="Wingdings" panose="05000000000000000000" pitchFamily="2" charset="2"/>
              <a:buChar char="Ø"/>
            </a:pPr>
            <a:r>
              <a:rPr lang="fr-FR" dirty="0">
                <a:latin typeface="Arial" charset="0"/>
                <a:cs typeface="Arial" charset="0"/>
              </a:rPr>
              <a:t> Résident </a:t>
            </a:r>
            <a:r>
              <a:rPr lang="fr-FR" b="1" dirty="0">
                <a:latin typeface="Arial" charset="0"/>
                <a:cs typeface="Arial" charset="0"/>
              </a:rPr>
              <a:t>encore infecté le jour de l’enquête </a:t>
            </a:r>
            <a:r>
              <a:rPr lang="fr-FR" dirty="0">
                <a:latin typeface="Arial" charset="0"/>
                <a:cs typeface="Arial" charset="0"/>
              </a:rPr>
              <a:t>(infection toujours active ; le résident n’est pas guéri)</a:t>
            </a:r>
          </a:p>
          <a:p>
            <a:pPr lvl="4">
              <a:buFont typeface="Wingdings" panose="05000000000000000000" pitchFamily="2" charset="2"/>
              <a:buChar char="Ø"/>
            </a:pPr>
            <a:r>
              <a:rPr lang="fr-FR" dirty="0">
                <a:latin typeface="Arial" charset="0"/>
                <a:cs typeface="Arial" charset="0"/>
              </a:rPr>
              <a:t> Résident dont le </a:t>
            </a:r>
            <a:r>
              <a:rPr lang="fr-FR" b="1" dirty="0">
                <a:latin typeface="Arial" charset="0"/>
                <a:cs typeface="Arial" charset="0"/>
              </a:rPr>
              <a:t>traitement AI est toujours en cours le jour de l’enquête</a:t>
            </a:r>
          </a:p>
          <a:p>
            <a:pPr marL="0" lvl="2" indent="0">
              <a:spcBef>
                <a:spcPts val="600"/>
              </a:spcBef>
              <a:buNone/>
            </a:pPr>
            <a:r>
              <a:rPr lang="fr-FR" sz="1800" dirty="0">
                <a:solidFill>
                  <a:schemeClr val="accent4"/>
                </a:solidFill>
                <a:latin typeface="Arial" charset="0"/>
                <a:cs typeface="Arial" charset="0"/>
              </a:rPr>
              <a:t>Le taux de prévalence dépend de :</a:t>
            </a:r>
          </a:p>
          <a:p>
            <a:pPr lvl="2">
              <a:spcBef>
                <a:spcPts val="200"/>
              </a:spcBef>
            </a:pPr>
            <a:r>
              <a:rPr lang="fr-FR" sz="1400" b="0" dirty="0">
                <a:latin typeface="Arial" charset="0"/>
                <a:cs typeface="Arial" charset="0"/>
              </a:rPr>
              <a:t>La </a:t>
            </a:r>
            <a:r>
              <a:rPr lang="fr-FR" sz="1400" dirty="0">
                <a:latin typeface="Arial" charset="0"/>
                <a:cs typeface="Arial" charset="0"/>
              </a:rPr>
              <a:t>durée</a:t>
            </a:r>
            <a:r>
              <a:rPr lang="fr-FR" sz="1400" b="0" dirty="0">
                <a:latin typeface="Arial" charset="0"/>
                <a:cs typeface="Arial" charset="0"/>
              </a:rPr>
              <a:t> de l’infection / du traitement     </a:t>
            </a:r>
            <a:r>
              <a:rPr lang="fr-FR" b="0" dirty="0">
                <a:solidFill>
                  <a:schemeClr val="accent1"/>
                </a:solidFill>
                <a:latin typeface="Calibri" panose="020F0502020204030204" pitchFamily="34" charset="0"/>
                <a:cs typeface="Calibri" panose="020F0502020204030204" pitchFamily="34" charset="0"/>
              </a:rPr>
              <a:t>•</a:t>
            </a:r>
            <a:r>
              <a:rPr lang="fr-FR" sz="1400" b="0" dirty="0">
                <a:latin typeface="Calibri" panose="020F0502020204030204" pitchFamily="34" charset="0"/>
                <a:cs typeface="Calibri" panose="020F0502020204030204" pitchFamily="34" charset="0"/>
              </a:rPr>
              <a:t> </a:t>
            </a:r>
            <a:r>
              <a:rPr lang="fr-FR" sz="1400" b="0" dirty="0">
                <a:latin typeface="Arial" charset="0"/>
                <a:cs typeface="Arial" charset="0"/>
              </a:rPr>
              <a:t>La </a:t>
            </a:r>
            <a:r>
              <a:rPr lang="fr-FR" sz="1400" dirty="0">
                <a:latin typeface="Arial" charset="0"/>
                <a:cs typeface="Arial" charset="0"/>
              </a:rPr>
              <a:t>vitesse</a:t>
            </a:r>
            <a:r>
              <a:rPr lang="fr-FR" sz="1400" b="0" dirty="0">
                <a:latin typeface="Arial" charset="0"/>
                <a:cs typeface="Arial" charset="0"/>
              </a:rPr>
              <a:t> d’apparition des nouveaux cas</a:t>
            </a:r>
          </a:p>
        </p:txBody>
      </p:sp>
      <p:pic>
        <p:nvPicPr>
          <p:cNvPr id="6"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pSp>
        <p:nvGrpSpPr>
          <p:cNvPr id="19" name="Groupe 18"/>
          <p:cNvGrpSpPr/>
          <p:nvPr/>
        </p:nvGrpSpPr>
        <p:grpSpPr>
          <a:xfrm>
            <a:off x="6435594" y="4149080"/>
            <a:ext cx="2353933" cy="821622"/>
            <a:chOff x="5818467" y="3722244"/>
            <a:chExt cx="2353933" cy="821622"/>
          </a:xfrm>
        </p:grpSpPr>
        <p:cxnSp>
          <p:nvCxnSpPr>
            <p:cNvPr id="5" name="Connecteur droit avec flèche 4"/>
            <p:cNvCxnSpPr/>
            <p:nvPr/>
          </p:nvCxnSpPr>
          <p:spPr>
            <a:xfrm>
              <a:off x="5868144" y="4293096"/>
              <a:ext cx="2304256" cy="0"/>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6372200" y="4215184"/>
              <a:ext cx="936104" cy="144016"/>
              <a:chOff x="6372200" y="4215184"/>
              <a:chExt cx="936104" cy="144016"/>
            </a:xfrm>
          </p:grpSpPr>
          <p:cxnSp>
            <p:nvCxnSpPr>
              <p:cNvPr id="8" name="Connecteur droit 7"/>
              <p:cNvCxnSpPr/>
              <p:nvPr/>
            </p:nvCxnSpPr>
            <p:spPr>
              <a:xfrm>
                <a:off x="6372200" y="4293096"/>
                <a:ext cx="936104"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7308304" y="4215184"/>
                <a:ext cx="0" cy="14401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6373117" y="4215184"/>
                <a:ext cx="0" cy="144016"/>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15" name="ZoneTexte 14"/>
            <p:cNvSpPr txBox="1"/>
            <p:nvPr/>
          </p:nvSpPr>
          <p:spPr>
            <a:xfrm>
              <a:off x="6444208" y="4359200"/>
              <a:ext cx="792088" cy="184666"/>
            </a:xfrm>
            <a:prstGeom prst="rect">
              <a:avLst/>
            </a:prstGeom>
            <a:noFill/>
          </p:spPr>
          <p:txBody>
            <a:bodyPr wrap="square" lIns="36000" tIns="0" rIns="36000" bIns="0" rtlCol="0">
              <a:spAutoFit/>
            </a:bodyPr>
            <a:lstStyle/>
            <a:p>
              <a:r>
                <a:rPr lang="fr-FR" sz="1200" i="1" dirty="0">
                  <a:solidFill>
                    <a:srgbClr val="373739"/>
                  </a:solidFill>
                </a:rPr>
                <a:t>IAS active</a:t>
              </a:r>
            </a:p>
          </p:txBody>
        </p:sp>
        <p:cxnSp>
          <p:nvCxnSpPr>
            <p:cNvPr id="17" name="Connecteur droit avec flèche 16"/>
            <p:cNvCxnSpPr/>
            <p:nvPr/>
          </p:nvCxnSpPr>
          <p:spPr>
            <a:xfrm>
              <a:off x="6372200" y="3906039"/>
              <a:ext cx="0" cy="288032"/>
            </a:xfrm>
            <a:prstGeom prst="straightConnector1">
              <a:avLst/>
            </a:prstGeom>
            <a:ln w="31750" cmpd="dbl">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818467" y="3722244"/>
              <a:ext cx="1296144" cy="184666"/>
            </a:xfrm>
            <a:prstGeom prst="rect">
              <a:avLst/>
            </a:prstGeom>
            <a:noFill/>
          </p:spPr>
          <p:txBody>
            <a:bodyPr wrap="square" lIns="36000" tIns="0" rIns="36000" bIns="0" rtlCol="0">
              <a:spAutoFit/>
            </a:bodyPr>
            <a:lstStyle/>
            <a:p>
              <a:r>
                <a:rPr lang="fr-FR" sz="1200" i="1" dirty="0">
                  <a:solidFill>
                    <a:srgbClr val="373739"/>
                  </a:solidFill>
                </a:rPr>
                <a:t>Jour de l’enquête</a:t>
              </a:r>
            </a:p>
          </p:txBody>
        </p:sp>
      </p:grpSp>
      <p:grpSp>
        <p:nvGrpSpPr>
          <p:cNvPr id="20" name="Groupe 19"/>
          <p:cNvGrpSpPr/>
          <p:nvPr/>
        </p:nvGrpSpPr>
        <p:grpSpPr>
          <a:xfrm>
            <a:off x="6491089" y="5739330"/>
            <a:ext cx="2304256" cy="796754"/>
            <a:chOff x="5868144" y="3747112"/>
            <a:chExt cx="2304256" cy="796754"/>
          </a:xfrm>
        </p:grpSpPr>
        <p:cxnSp>
          <p:nvCxnSpPr>
            <p:cNvPr id="21" name="Connecteur droit avec flèche 20"/>
            <p:cNvCxnSpPr/>
            <p:nvPr/>
          </p:nvCxnSpPr>
          <p:spPr>
            <a:xfrm>
              <a:off x="5868144" y="4293096"/>
              <a:ext cx="2304256" cy="0"/>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e 21"/>
            <p:cNvGrpSpPr/>
            <p:nvPr/>
          </p:nvGrpSpPr>
          <p:grpSpPr>
            <a:xfrm>
              <a:off x="6372200" y="4215184"/>
              <a:ext cx="936104" cy="144016"/>
              <a:chOff x="6372200" y="4215184"/>
              <a:chExt cx="936104" cy="144016"/>
            </a:xfrm>
          </p:grpSpPr>
          <p:cxnSp>
            <p:nvCxnSpPr>
              <p:cNvPr id="26" name="Connecteur droit 25"/>
              <p:cNvCxnSpPr/>
              <p:nvPr/>
            </p:nvCxnSpPr>
            <p:spPr>
              <a:xfrm>
                <a:off x="6372200" y="4293096"/>
                <a:ext cx="936104"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V="1">
                <a:off x="7308304" y="4215184"/>
                <a:ext cx="0" cy="14401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V="1">
                <a:off x="6373117" y="4215184"/>
                <a:ext cx="0" cy="144016"/>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23" name="ZoneTexte 22"/>
            <p:cNvSpPr txBox="1"/>
            <p:nvPr/>
          </p:nvSpPr>
          <p:spPr>
            <a:xfrm>
              <a:off x="6444208" y="4359200"/>
              <a:ext cx="792088" cy="184666"/>
            </a:xfrm>
            <a:prstGeom prst="rect">
              <a:avLst/>
            </a:prstGeom>
            <a:noFill/>
          </p:spPr>
          <p:txBody>
            <a:bodyPr wrap="square" lIns="36000" tIns="0" rIns="36000" bIns="0" rtlCol="0">
              <a:spAutoFit/>
            </a:bodyPr>
            <a:lstStyle/>
            <a:p>
              <a:r>
                <a:rPr lang="fr-FR" sz="1200" i="1" dirty="0">
                  <a:solidFill>
                    <a:srgbClr val="373739"/>
                  </a:solidFill>
                </a:rPr>
                <a:t>IAS active</a:t>
              </a:r>
            </a:p>
          </p:txBody>
        </p:sp>
        <p:cxnSp>
          <p:nvCxnSpPr>
            <p:cNvPr id="24" name="Connecteur droit avec flèche 23"/>
            <p:cNvCxnSpPr/>
            <p:nvPr/>
          </p:nvCxnSpPr>
          <p:spPr>
            <a:xfrm>
              <a:off x="6992984" y="3927092"/>
              <a:ext cx="0" cy="288032"/>
            </a:xfrm>
            <a:prstGeom prst="straightConnector1">
              <a:avLst/>
            </a:prstGeom>
            <a:ln w="31750" cmpd="dbl">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447217" y="3747112"/>
              <a:ext cx="1296144" cy="184666"/>
            </a:xfrm>
            <a:prstGeom prst="rect">
              <a:avLst/>
            </a:prstGeom>
            <a:noFill/>
          </p:spPr>
          <p:txBody>
            <a:bodyPr wrap="square" lIns="36000" tIns="0" rIns="36000" bIns="0" rtlCol="0">
              <a:spAutoFit/>
            </a:bodyPr>
            <a:lstStyle/>
            <a:p>
              <a:r>
                <a:rPr lang="fr-FR" sz="1200" i="1" dirty="0">
                  <a:solidFill>
                    <a:srgbClr val="373739"/>
                  </a:solidFill>
                </a:rPr>
                <a:t>Jour de l’enquête</a:t>
              </a:r>
            </a:p>
          </p:txBody>
        </p:sp>
      </p:grpSp>
    </p:spTree>
    <p:extLst>
      <p:ext uri="{BB962C8B-B14F-4D97-AF65-F5344CB8AC3E}">
        <p14:creationId xmlns:p14="http://schemas.microsoft.com/office/powerpoint/2010/main" val="38455609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                           Questionnaire résident</a:t>
            </a:r>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73046"/>
            <a:ext cx="2293178" cy="3312368"/>
          </a:xfrm>
          <a:prstGeom prst="rect">
            <a:avLst/>
          </a:prstGeom>
          <a:ln>
            <a:solidFill>
              <a:schemeClr val="accent6"/>
            </a:solidFill>
          </a:ln>
        </p:spPr>
      </p:pic>
      <p:sp>
        <p:nvSpPr>
          <p:cNvPr id="6" name="Rectangle 5"/>
          <p:cNvSpPr/>
          <p:nvPr/>
        </p:nvSpPr>
        <p:spPr>
          <a:xfrm>
            <a:off x="197527" y="2549310"/>
            <a:ext cx="2293178" cy="93610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a:cxnSpLocks noChangeShapeType="1"/>
          </p:cNvCxnSpPr>
          <p:nvPr/>
        </p:nvCxnSpPr>
        <p:spPr bwMode="auto">
          <a:xfrm>
            <a:off x="1344116" y="3501008"/>
            <a:ext cx="923628" cy="288032"/>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 name="Rectangle 10"/>
          <p:cNvSpPr/>
          <p:nvPr/>
        </p:nvSpPr>
        <p:spPr>
          <a:xfrm>
            <a:off x="2627784" y="1340768"/>
            <a:ext cx="6467322" cy="2462213"/>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infection(s) associée(s) aux soins »</a:t>
            </a:r>
          </a:p>
          <a:p>
            <a:pPr marL="144000" lvl="2" indent="-144000">
              <a:lnSpc>
                <a:spcPct val="110000"/>
              </a:lnSpc>
              <a:buClr>
                <a:schemeClr val="tx2"/>
              </a:buClr>
              <a:buFont typeface="Symbol" panose="05050102010706020507" pitchFamily="18" charset="2"/>
              <a:buChar char="·"/>
            </a:pPr>
            <a:r>
              <a:rPr lang="fr-FR" sz="1600" dirty="0">
                <a:solidFill>
                  <a:srgbClr val="373739"/>
                </a:solidFill>
              </a:rPr>
              <a:t>Renseigner </a:t>
            </a:r>
            <a:r>
              <a:rPr lang="fr-FR" sz="1600" b="1" u="sng" dirty="0">
                <a:solidFill>
                  <a:srgbClr val="373739"/>
                </a:solidFill>
              </a:rPr>
              <a:t>le ou les infections associées aux soins actives chez le résident le jour de l’enquête</a:t>
            </a:r>
          </a:p>
          <a:p>
            <a:pPr marL="357750" lvl="3" indent="-285750">
              <a:lnSpc>
                <a:spcPct val="110000"/>
              </a:lnSpc>
              <a:buClr>
                <a:schemeClr val="tx2"/>
              </a:buClr>
              <a:buFont typeface="Wingdings" panose="05000000000000000000" pitchFamily="2" charset="2"/>
              <a:buChar char="Ø"/>
            </a:pPr>
            <a:r>
              <a:rPr lang="fr-FR" sz="1400" i="1" dirty="0">
                <a:solidFill>
                  <a:srgbClr val="373739"/>
                </a:solidFill>
              </a:rPr>
              <a:t>Par rapport à </a:t>
            </a:r>
            <a:r>
              <a:rPr lang="fr-FR" sz="1400" i="1" dirty="0" err="1">
                <a:solidFill>
                  <a:srgbClr val="373739"/>
                </a:solidFill>
              </a:rPr>
              <a:t>Prev’Ehpad</a:t>
            </a:r>
            <a:r>
              <a:rPr lang="fr-FR" sz="1400" i="1" dirty="0">
                <a:solidFill>
                  <a:srgbClr val="373739"/>
                </a:solidFill>
              </a:rPr>
              <a:t> 2016 </a:t>
            </a:r>
            <a:r>
              <a:rPr lang="fr-FR" sz="1400" dirty="0">
                <a:solidFill>
                  <a:srgbClr val="373739"/>
                </a:solidFill>
              </a:rPr>
              <a:t>: ajout de sites infectieux ciblés ; documentation des MO isolés d’IAS concerne l’ensemble des sites infectieux (uniquement les ECBU dans </a:t>
            </a:r>
            <a:r>
              <a:rPr lang="fr-FR" sz="1400" dirty="0" err="1">
                <a:solidFill>
                  <a:srgbClr val="373739"/>
                </a:solidFill>
              </a:rPr>
              <a:t>Prev’Ehpad</a:t>
            </a:r>
            <a:r>
              <a:rPr lang="fr-FR" sz="1400" dirty="0">
                <a:solidFill>
                  <a:srgbClr val="373739"/>
                </a:solidFill>
              </a:rPr>
              <a:t>)</a:t>
            </a:r>
          </a:p>
          <a:p>
            <a:pPr marL="144000" lvl="2" indent="-144000">
              <a:lnSpc>
                <a:spcPct val="110000"/>
              </a:lnSpc>
              <a:buClr>
                <a:schemeClr val="tx2"/>
              </a:buClr>
              <a:buFont typeface="Symbol" panose="05050102010706020507" pitchFamily="18" charset="2"/>
              <a:buChar char="·"/>
            </a:pPr>
            <a:r>
              <a:rPr lang="fr-FR" sz="1600" dirty="0">
                <a:solidFill>
                  <a:srgbClr val="373739"/>
                </a:solidFill>
              </a:rPr>
              <a:t>Renseigné par l’enquêteur à partir du dossier du résident avec l’appui du personnel de santé du secteur ou unité de vie</a:t>
            </a:r>
          </a:p>
          <a:p>
            <a:pPr marL="144000" lvl="2" indent="-144000">
              <a:lnSpc>
                <a:spcPct val="110000"/>
              </a:lnSpc>
              <a:buClr>
                <a:schemeClr val="tx2"/>
              </a:buClr>
              <a:buFont typeface="Symbol" panose="05050102010706020507" pitchFamily="18" charset="2"/>
              <a:buChar char="·"/>
            </a:pPr>
            <a:r>
              <a:rPr lang="fr-FR" sz="1600" dirty="0">
                <a:solidFill>
                  <a:srgbClr val="373739"/>
                </a:solidFill>
              </a:rPr>
              <a:t>Le </a:t>
            </a:r>
            <a:r>
              <a:rPr lang="fr-FR" sz="1600" b="1" dirty="0">
                <a:solidFill>
                  <a:srgbClr val="373739"/>
                </a:solidFill>
              </a:rPr>
              <a:t>correspondant médical confirme </a:t>
            </a:r>
            <a:r>
              <a:rPr lang="fr-FR" sz="1600" dirty="0">
                <a:solidFill>
                  <a:srgbClr val="373739"/>
                </a:solidFill>
              </a:rPr>
              <a:t>le </a:t>
            </a:r>
            <a:r>
              <a:rPr lang="fr-FR" sz="1600" b="1" dirty="0">
                <a:solidFill>
                  <a:srgbClr val="373739"/>
                </a:solidFill>
              </a:rPr>
              <a:t>diagnostic de l’infection</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3834000"/>
            <a:ext cx="7056784" cy="2959515"/>
          </a:xfrm>
          <a:prstGeom prst="rect">
            <a:avLst/>
          </a:prstGeom>
          <a:solidFill>
            <a:schemeClr val="bg1"/>
          </a:solidFill>
          <a:ln w="25400">
            <a:solidFill>
              <a:schemeClr val="accent1"/>
            </a:solidFill>
          </a:ln>
        </p:spPr>
      </p:pic>
    </p:spTree>
    <p:extLst>
      <p:ext uri="{BB962C8B-B14F-4D97-AF65-F5344CB8AC3E}">
        <p14:creationId xmlns:p14="http://schemas.microsoft.com/office/powerpoint/2010/main" val="41424609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2" name="Rectangle 1"/>
          <p:cNvSpPr/>
          <p:nvPr/>
        </p:nvSpPr>
        <p:spPr>
          <a:xfrm>
            <a:off x="323528" y="1340768"/>
            <a:ext cx="8496944" cy="5375318"/>
          </a:xfrm>
          <a:prstGeom prst="rect">
            <a:avLst/>
          </a:prstGeom>
        </p:spPr>
        <p:txBody>
          <a:bodyPr wrap="square">
            <a:spAutoFit/>
          </a:bodyPr>
          <a:lstStyle/>
          <a:p>
            <a:pPr marL="144000" lvl="2" indent="-144000">
              <a:lnSpc>
                <a:spcPct val="110000"/>
              </a:lnSpc>
              <a:buClr>
                <a:schemeClr val="tx2"/>
              </a:buClr>
              <a:buFont typeface="Symbol" panose="05050102010706020507" pitchFamily="18" charset="2"/>
              <a:buChar char="·"/>
            </a:pPr>
            <a:r>
              <a:rPr lang="fr-FR" sz="1600" b="1" dirty="0">
                <a:solidFill>
                  <a:schemeClr val="accent1"/>
                </a:solidFill>
              </a:rPr>
              <a:t>Définition de cas </a:t>
            </a:r>
          </a:p>
          <a:p>
            <a:r>
              <a:rPr lang="fr-FR" sz="1400" dirty="0">
                <a:solidFill>
                  <a:srgbClr val="373739"/>
                </a:solidFill>
              </a:rPr>
              <a:t>Toutes les </a:t>
            </a:r>
            <a:r>
              <a:rPr lang="fr-FR" sz="1400" b="1" dirty="0">
                <a:solidFill>
                  <a:srgbClr val="373739"/>
                </a:solidFill>
              </a:rPr>
              <a:t>infections associées aux soins </a:t>
            </a:r>
            <a:r>
              <a:rPr lang="fr-FR" sz="1400" b="1" u="sng" dirty="0">
                <a:solidFill>
                  <a:srgbClr val="373739"/>
                </a:solidFill>
              </a:rPr>
              <a:t>ET</a:t>
            </a:r>
            <a:r>
              <a:rPr lang="fr-FR" sz="1400" b="1" dirty="0">
                <a:solidFill>
                  <a:srgbClr val="373739"/>
                </a:solidFill>
              </a:rPr>
              <a:t> actives le jour de l’enquête</a:t>
            </a:r>
            <a:r>
              <a:rPr lang="fr-FR" sz="1400" dirty="0">
                <a:solidFill>
                  <a:srgbClr val="373739"/>
                </a:solidFill>
              </a:rPr>
              <a:t> doivent être rapportées</a:t>
            </a:r>
            <a:endParaRPr lang="fr-FR" sz="1400" dirty="0"/>
          </a:p>
          <a:p>
            <a:pPr marL="357750" lvl="3" indent="-285750">
              <a:lnSpc>
                <a:spcPct val="110000"/>
              </a:lnSpc>
              <a:spcBef>
                <a:spcPts val="300"/>
              </a:spcBef>
              <a:buClr>
                <a:schemeClr val="tx2"/>
              </a:buClr>
              <a:buFont typeface="Wingdings" panose="05000000000000000000" pitchFamily="2" charset="2"/>
              <a:buChar char="Ø"/>
            </a:pPr>
            <a:r>
              <a:rPr lang="fr-FR" sz="1400" dirty="0">
                <a:solidFill>
                  <a:srgbClr val="373739"/>
                </a:solidFill>
              </a:rPr>
              <a:t>Une infection est </a:t>
            </a:r>
            <a:r>
              <a:rPr lang="fr-FR" sz="1400" b="1" u="sng" dirty="0">
                <a:solidFill>
                  <a:srgbClr val="373739"/>
                </a:solidFill>
              </a:rPr>
              <a:t>associée aux soins</a:t>
            </a:r>
            <a:r>
              <a:rPr lang="fr-FR" sz="1400" b="1" dirty="0">
                <a:solidFill>
                  <a:srgbClr val="373739"/>
                </a:solidFill>
              </a:rPr>
              <a:t> </a:t>
            </a:r>
            <a:r>
              <a:rPr lang="fr-FR" sz="1400" dirty="0">
                <a:solidFill>
                  <a:srgbClr val="373739"/>
                </a:solidFill>
              </a:rPr>
              <a:t>si :</a:t>
            </a:r>
          </a:p>
          <a:p>
            <a:pPr marL="684000" lvl="3" indent="-288000">
              <a:lnSpc>
                <a:spcPct val="110000"/>
              </a:lnSpc>
              <a:buClr>
                <a:schemeClr val="tx2"/>
              </a:buClr>
              <a:buFont typeface="Wingdings" panose="05000000000000000000" pitchFamily="2" charset="2"/>
              <a:buChar char="q"/>
            </a:pPr>
            <a:r>
              <a:rPr lang="fr-FR" sz="1400" dirty="0">
                <a:solidFill>
                  <a:srgbClr val="373739"/>
                </a:solidFill>
              </a:rPr>
              <a:t>elle survient au cours ou au décours de la prise en charge du résident ET elle n’était ni présente ni en incubation au début de la prise en charge </a:t>
            </a:r>
            <a:r>
              <a:rPr lang="fr-FR" sz="1200" dirty="0">
                <a:solidFill>
                  <a:srgbClr val="373739"/>
                </a:solidFill>
              </a:rPr>
              <a:t>(inclut les soins de la vie quotidienne (nursing, prévention des complications), l’hébergement (restauration collective, vie en collectivité) et l’accompagnement (activités thérapeutiques, occupationnelles, loisirs)</a:t>
            </a:r>
            <a:br>
              <a:rPr lang="fr-FR" sz="1200" dirty="0">
                <a:solidFill>
                  <a:srgbClr val="373739"/>
                </a:solidFill>
              </a:rPr>
            </a:br>
            <a:r>
              <a:rPr lang="fr-FR" sz="1400" b="1" u="sng" dirty="0">
                <a:solidFill>
                  <a:srgbClr val="373739"/>
                </a:solidFill>
              </a:rPr>
              <a:t>OU</a:t>
            </a:r>
          </a:p>
          <a:p>
            <a:pPr marL="684000" lvl="3" indent="-288000">
              <a:lnSpc>
                <a:spcPct val="110000"/>
              </a:lnSpc>
              <a:buClr>
                <a:schemeClr val="tx2"/>
              </a:buClr>
              <a:buFont typeface="Wingdings" panose="05000000000000000000" pitchFamily="2" charset="2"/>
              <a:buChar char="q"/>
            </a:pPr>
            <a:r>
              <a:rPr lang="fr-FR" sz="1400" dirty="0">
                <a:solidFill>
                  <a:srgbClr val="373739"/>
                </a:solidFill>
              </a:rPr>
              <a:t>les signes et/ou symptômes de l’infection débutent au-delà de 48 heures (</a:t>
            </a:r>
            <a:r>
              <a:rPr lang="fr-FR" sz="1400" i="1" dirty="0">
                <a:solidFill>
                  <a:srgbClr val="373739"/>
                </a:solidFill>
              </a:rPr>
              <a:t>i.e. </a:t>
            </a:r>
            <a:r>
              <a:rPr lang="fr-FR" sz="1400" dirty="0">
                <a:solidFill>
                  <a:srgbClr val="373739"/>
                </a:solidFill>
              </a:rPr>
              <a:t>à compter du</a:t>
            </a:r>
            <a:br>
              <a:rPr lang="fr-FR" sz="1400" dirty="0">
                <a:solidFill>
                  <a:srgbClr val="373739"/>
                </a:solidFill>
              </a:rPr>
            </a:br>
            <a:r>
              <a:rPr lang="fr-FR" sz="1400" dirty="0">
                <a:solidFill>
                  <a:srgbClr val="373739"/>
                </a:solidFill>
              </a:rPr>
              <a:t>3</a:t>
            </a:r>
            <a:r>
              <a:rPr lang="fr-FR" sz="1400" baseline="30000" dirty="0">
                <a:solidFill>
                  <a:srgbClr val="373739"/>
                </a:solidFill>
              </a:rPr>
              <a:t>e</a:t>
            </a:r>
            <a:r>
              <a:rPr lang="fr-FR" sz="1400" dirty="0">
                <a:solidFill>
                  <a:srgbClr val="373739"/>
                </a:solidFill>
              </a:rPr>
              <a:t> jour) après l’admission ou la réadmission du résident dans l’établissement enquêté</a:t>
            </a:r>
          </a:p>
          <a:p>
            <a:pPr marL="357750" lvl="3" indent="-285750">
              <a:lnSpc>
                <a:spcPct val="110000"/>
              </a:lnSpc>
              <a:spcBef>
                <a:spcPts val="300"/>
              </a:spcBef>
              <a:buClr>
                <a:schemeClr val="tx2"/>
              </a:buClr>
              <a:buFont typeface="Wingdings" panose="05000000000000000000" pitchFamily="2" charset="2"/>
              <a:buChar char="Ø"/>
            </a:pPr>
            <a:r>
              <a:rPr lang="fr-FR" sz="1400" dirty="0">
                <a:solidFill>
                  <a:srgbClr val="373739"/>
                </a:solidFill>
              </a:rPr>
              <a:t>Une infection est </a:t>
            </a:r>
            <a:r>
              <a:rPr lang="fr-FR" sz="1400" b="1" u="sng" dirty="0">
                <a:solidFill>
                  <a:srgbClr val="373739"/>
                </a:solidFill>
              </a:rPr>
              <a:t>active le jour de l’enquête</a:t>
            </a:r>
            <a:r>
              <a:rPr lang="fr-FR" sz="1400" dirty="0">
                <a:solidFill>
                  <a:srgbClr val="373739"/>
                </a:solidFill>
              </a:rPr>
              <a:t> si :</a:t>
            </a:r>
          </a:p>
          <a:p>
            <a:pPr marL="684000" lvl="3" indent="-288000">
              <a:lnSpc>
                <a:spcPct val="110000"/>
              </a:lnSpc>
              <a:buClr>
                <a:schemeClr val="tx2"/>
              </a:buClr>
              <a:buFont typeface="Wingdings" panose="05000000000000000000" pitchFamily="2" charset="2"/>
              <a:buChar char="q"/>
            </a:pPr>
            <a:r>
              <a:rPr lang="fr-FR" sz="1400" dirty="0">
                <a:solidFill>
                  <a:srgbClr val="373739"/>
                </a:solidFill>
              </a:rPr>
              <a:t>les signes et/ou symptômes de l’infection sont présents le jour de l’enquête</a:t>
            </a:r>
            <a:br>
              <a:rPr lang="fr-FR" sz="1400" dirty="0">
                <a:solidFill>
                  <a:srgbClr val="373739"/>
                </a:solidFill>
              </a:rPr>
            </a:br>
            <a:r>
              <a:rPr lang="fr-FR" sz="1400" b="1" u="sng" dirty="0">
                <a:solidFill>
                  <a:srgbClr val="373739"/>
                </a:solidFill>
              </a:rPr>
              <a:t>OU</a:t>
            </a:r>
          </a:p>
          <a:p>
            <a:pPr marL="684000" lvl="3" indent="-288000">
              <a:lnSpc>
                <a:spcPct val="110000"/>
              </a:lnSpc>
              <a:buClr>
                <a:schemeClr val="tx2"/>
              </a:buClr>
              <a:buFont typeface="Wingdings" panose="05000000000000000000" pitchFamily="2" charset="2"/>
              <a:buChar char="q"/>
            </a:pPr>
            <a:r>
              <a:rPr lang="fr-FR" sz="1400" dirty="0">
                <a:solidFill>
                  <a:srgbClr val="373739"/>
                </a:solidFill>
              </a:rPr>
              <a:t>les signes et/ou symptômes étaient présents dans le passé et le résident reçoit (toujours) un traitement pour cette infection le jour de l’enquête</a:t>
            </a:r>
          </a:p>
          <a:p>
            <a:pPr marL="144000" lvl="2" indent="-144000">
              <a:lnSpc>
                <a:spcPct val="110000"/>
              </a:lnSpc>
              <a:spcBef>
                <a:spcPts val="600"/>
              </a:spcBef>
              <a:buClr>
                <a:schemeClr val="tx2"/>
              </a:buClr>
              <a:buFont typeface="Symbol" panose="05050102010706020507" pitchFamily="18" charset="2"/>
              <a:buChar char="·"/>
            </a:pPr>
            <a:r>
              <a:rPr lang="fr-FR" sz="1600" b="1" dirty="0">
                <a:solidFill>
                  <a:schemeClr val="accent1"/>
                </a:solidFill>
              </a:rPr>
              <a:t>Exception aux critères de définition de cas : COVID-19 associées aux soins</a:t>
            </a:r>
          </a:p>
          <a:p>
            <a:pPr marL="357750" lvl="3" indent="-285750">
              <a:lnSpc>
                <a:spcPct val="110000"/>
              </a:lnSpc>
              <a:spcBef>
                <a:spcPts val="300"/>
              </a:spcBef>
              <a:buClr>
                <a:schemeClr val="tx2"/>
              </a:buClr>
              <a:buFont typeface="Wingdings" panose="05000000000000000000" pitchFamily="2" charset="2"/>
              <a:buChar char="Ø"/>
            </a:pPr>
            <a:r>
              <a:rPr lang="fr-FR" sz="1400" dirty="0">
                <a:solidFill>
                  <a:srgbClr val="373739"/>
                </a:solidFill>
              </a:rPr>
              <a:t>Le résident dispose dans son dossier médical d’une </a:t>
            </a:r>
            <a:r>
              <a:rPr lang="fr-FR" sz="1400" b="1" dirty="0">
                <a:solidFill>
                  <a:srgbClr val="373739"/>
                </a:solidFill>
              </a:rPr>
              <a:t>analyse biologique confirmant la COVID-19 </a:t>
            </a:r>
            <a:r>
              <a:rPr lang="fr-FR" sz="1400" dirty="0">
                <a:solidFill>
                  <a:srgbClr val="373739"/>
                </a:solidFill>
              </a:rPr>
              <a:t>réalisée </a:t>
            </a:r>
            <a:r>
              <a:rPr lang="fr-FR" sz="1400" b="1" dirty="0">
                <a:solidFill>
                  <a:srgbClr val="373739"/>
                </a:solidFill>
              </a:rPr>
              <a:t>dans les 14 jours précédant le jour de l’enquête</a:t>
            </a:r>
            <a:endParaRPr lang="fr-FR" sz="1400" dirty="0">
              <a:solidFill>
                <a:srgbClr val="373739"/>
              </a:solidFill>
            </a:endParaRPr>
          </a:p>
          <a:p>
            <a:pPr marL="357750" lvl="3" indent="-285750">
              <a:lnSpc>
                <a:spcPct val="110000"/>
              </a:lnSpc>
              <a:spcBef>
                <a:spcPts val="300"/>
              </a:spcBef>
              <a:buClr>
                <a:schemeClr val="tx2"/>
              </a:buClr>
              <a:buFont typeface="Wingdings" panose="05000000000000000000" pitchFamily="2" charset="2"/>
              <a:buChar char="Ø"/>
            </a:pPr>
            <a:r>
              <a:rPr lang="fr-FR" sz="1400" b="1" u="sng" dirty="0">
                <a:solidFill>
                  <a:srgbClr val="373739"/>
                </a:solidFill>
              </a:rPr>
              <a:t>ET</a:t>
            </a:r>
            <a:r>
              <a:rPr lang="fr-FR" sz="1400" b="1" dirty="0">
                <a:solidFill>
                  <a:srgbClr val="373739"/>
                </a:solidFill>
              </a:rPr>
              <a:t> </a:t>
            </a:r>
            <a:r>
              <a:rPr lang="fr-FR" sz="1400" dirty="0">
                <a:solidFill>
                  <a:srgbClr val="373739"/>
                </a:solidFill>
              </a:rPr>
              <a:t>Le résident présente </a:t>
            </a:r>
            <a:r>
              <a:rPr lang="fr-FR" sz="1400" b="1" dirty="0">
                <a:solidFill>
                  <a:srgbClr val="373739"/>
                </a:solidFill>
              </a:rPr>
              <a:t>l’un des 3 critères suivants </a:t>
            </a:r>
            <a:r>
              <a:rPr lang="fr-FR" sz="1400" dirty="0">
                <a:solidFill>
                  <a:srgbClr val="373739"/>
                </a:solidFill>
              </a:rPr>
              <a:t>:</a:t>
            </a:r>
          </a:p>
          <a:p>
            <a:pPr marL="684000" lvl="3" indent="-288000">
              <a:lnSpc>
                <a:spcPct val="110000"/>
              </a:lnSpc>
              <a:buClr>
                <a:schemeClr val="tx2"/>
              </a:buClr>
              <a:buFont typeface="Wingdings" panose="05000000000000000000" pitchFamily="2" charset="2"/>
              <a:buChar char="q"/>
            </a:pPr>
            <a:r>
              <a:rPr lang="fr-FR" sz="1200" dirty="0">
                <a:solidFill>
                  <a:srgbClr val="373739"/>
                </a:solidFill>
              </a:rPr>
              <a:t>apparition des symptômes 8 jours et plus après l’admission</a:t>
            </a:r>
          </a:p>
          <a:p>
            <a:pPr marL="684000" lvl="3" indent="-288000">
              <a:lnSpc>
                <a:spcPct val="110000"/>
              </a:lnSpc>
              <a:buClr>
                <a:schemeClr val="tx2"/>
              </a:buClr>
              <a:buFont typeface="Wingdings" panose="05000000000000000000" pitchFamily="2" charset="2"/>
              <a:buChar char="q"/>
            </a:pPr>
            <a:r>
              <a:rPr lang="fr-FR" sz="1200" dirty="0">
                <a:solidFill>
                  <a:srgbClr val="373739"/>
                </a:solidFill>
              </a:rPr>
              <a:t>apparition des symptômes 3 à 7 jours après l’admission avec forte suspicion de transmission croisée</a:t>
            </a:r>
          </a:p>
          <a:p>
            <a:pPr marL="684000" lvl="3" indent="-288000">
              <a:lnSpc>
                <a:spcPct val="110000"/>
              </a:lnSpc>
              <a:buClr>
                <a:schemeClr val="tx2"/>
              </a:buClr>
              <a:buFont typeface="Wingdings" panose="05000000000000000000" pitchFamily="2" charset="2"/>
              <a:buChar char="q"/>
            </a:pPr>
            <a:r>
              <a:rPr lang="fr-FR" sz="1200" dirty="0">
                <a:solidFill>
                  <a:srgbClr val="373739"/>
                </a:solidFill>
              </a:rPr>
              <a:t>résultat de la première analyse biologique confirmant la Covid-19 obtenu 8 jours et plus après l’admission</a:t>
            </a:r>
          </a:p>
        </p:txBody>
      </p:sp>
    </p:spTree>
    <p:extLst>
      <p:ext uri="{BB962C8B-B14F-4D97-AF65-F5344CB8AC3E}">
        <p14:creationId xmlns:p14="http://schemas.microsoft.com/office/powerpoint/2010/main" val="1399353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12" name="ZoneTexte 11"/>
          <p:cNvSpPr txBox="1"/>
          <p:nvPr/>
        </p:nvSpPr>
        <p:spPr>
          <a:xfrm>
            <a:off x="6649524" y="4656703"/>
            <a:ext cx="2232248" cy="1077218"/>
          </a:xfrm>
          <a:prstGeom prst="rect">
            <a:avLst/>
          </a:prstGeom>
          <a:solidFill>
            <a:srgbClr val="FFC000">
              <a:alpha val="70000"/>
            </a:srgbClr>
          </a:solidFill>
        </p:spPr>
        <p:txBody>
          <a:bodyPr wrap="square" lIns="36000" tIns="0" rIns="36000" bIns="0" rtlCol="0">
            <a:spAutoFit/>
          </a:bodyPr>
          <a:lstStyle/>
          <a:p>
            <a:r>
              <a:rPr lang="fr-FR" sz="1400" i="1" dirty="0"/>
              <a:t>Nouveaux sites infectieux ciblés par rapport à </a:t>
            </a:r>
            <a:r>
              <a:rPr lang="fr-FR" sz="1400" i="1" dirty="0" err="1"/>
              <a:t>Prev’Ehpad</a:t>
            </a:r>
            <a:r>
              <a:rPr lang="fr-FR" sz="1400" i="1" dirty="0"/>
              <a:t> 2016</a:t>
            </a:r>
          </a:p>
          <a:p>
            <a:r>
              <a:rPr lang="fr-FR" sz="1400" i="1" dirty="0">
                <a:sym typeface="Wingdings" panose="05000000000000000000" pitchFamily="2" charset="2"/>
              </a:rPr>
              <a:t> ajoutés en cohérence avec le protocole européen</a:t>
            </a:r>
            <a:endParaRPr lang="fr-FR" sz="1400" i="1" dirty="0"/>
          </a:p>
        </p:txBody>
      </p:sp>
      <p:grpSp>
        <p:nvGrpSpPr>
          <p:cNvPr id="2" name="Groupe 1"/>
          <p:cNvGrpSpPr/>
          <p:nvPr/>
        </p:nvGrpSpPr>
        <p:grpSpPr>
          <a:xfrm>
            <a:off x="498949" y="1124744"/>
            <a:ext cx="5642091" cy="5733256"/>
            <a:chOff x="511767" y="1124744"/>
            <a:chExt cx="5642091" cy="5733256"/>
          </a:xfrm>
        </p:grpSpPr>
        <p:pic>
          <p:nvPicPr>
            <p:cNvPr id="3" name="Image 2"/>
            <p:cNvPicPr>
              <a:picLocks noChangeAspect="1"/>
            </p:cNvPicPr>
            <p:nvPr/>
          </p:nvPicPr>
          <p:blipFill>
            <a:blip r:embed="rId3"/>
            <a:stretch>
              <a:fillRect/>
            </a:stretch>
          </p:blipFill>
          <p:spPr>
            <a:xfrm>
              <a:off x="511767" y="1124744"/>
              <a:ext cx="5642091" cy="5733256"/>
            </a:xfrm>
            <a:prstGeom prst="rect">
              <a:avLst/>
            </a:prstGeom>
          </p:spPr>
        </p:pic>
        <p:sp>
          <p:nvSpPr>
            <p:cNvPr id="4" name="Rectangle 3"/>
            <p:cNvSpPr/>
            <p:nvPr/>
          </p:nvSpPr>
          <p:spPr>
            <a:xfrm>
              <a:off x="1689362" y="1396800"/>
              <a:ext cx="432048" cy="5652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689362" y="2210296"/>
              <a:ext cx="432048" cy="14760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673375" y="4801634"/>
              <a:ext cx="432048" cy="211542"/>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689362" y="5464800"/>
              <a:ext cx="432048" cy="8928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689362" y="1987200"/>
              <a:ext cx="432048" cy="211542"/>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689362" y="3686296"/>
              <a:ext cx="432048" cy="110439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689362" y="5006717"/>
              <a:ext cx="432048" cy="450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1689362" y="6347412"/>
              <a:ext cx="432048" cy="450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2" name="Groupe 21"/>
          <p:cNvGrpSpPr/>
          <p:nvPr/>
        </p:nvGrpSpPr>
        <p:grpSpPr>
          <a:xfrm>
            <a:off x="6643531" y="3406787"/>
            <a:ext cx="2104933" cy="814301"/>
            <a:chOff x="7934586" y="3985071"/>
            <a:chExt cx="1080119" cy="670285"/>
          </a:xfrm>
        </p:grpSpPr>
        <p:sp>
          <p:nvSpPr>
            <p:cNvPr id="23" name="Rectangle à coins arrondis 22"/>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7943156" y="4009025"/>
              <a:ext cx="1071548" cy="646331"/>
            </a:xfrm>
            <a:prstGeom prst="rect">
              <a:avLst/>
            </a:prstGeom>
            <a:noFill/>
          </p:spPr>
          <p:txBody>
            <a:bodyPr wrap="square" lIns="36000" tIns="0" rIns="36000" bIns="0" rtlCol="0">
              <a:spAutoFit/>
            </a:bodyPr>
            <a:lstStyle/>
            <a:p>
              <a:r>
                <a:rPr lang="fr-FR" sz="1400" i="1" dirty="0">
                  <a:solidFill>
                    <a:schemeClr val="accent6"/>
                  </a:solidFill>
                </a:rPr>
                <a:t>Sites infectieux ciblés dans l’enquête </a:t>
              </a:r>
              <a:r>
                <a:rPr lang="fr-FR" sz="1400" i="1" dirty="0" err="1">
                  <a:solidFill>
                    <a:schemeClr val="accent6"/>
                  </a:solidFill>
                </a:rPr>
                <a:t>Prev’Ehpad</a:t>
              </a:r>
              <a:r>
                <a:rPr lang="fr-FR" sz="1400" i="1" dirty="0">
                  <a:solidFill>
                    <a:schemeClr val="accent6"/>
                  </a:solidFill>
                </a:rPr>
                <a:t> 2016</a:t>
              </a:r>
            </a:p>
          </p:txBody>
        </p:sp>
      </p:grpSp>
      <p:sp>
        <p:nvSpPr>
          <p:cNvPr id="6" name="ZoneTexte 5"/>
          <p:cNvSpPr txBox="1"/>
          <p:nvPr/>
        </p:nvSpPr>
        <p:spPr>
          <a:xfrm>
            <a:off x="6588224" y="1590521"/>
            <a:ext cx="2448274" cy="1323439"/>
          </a:xfrm>
          <a:prstGeom prst="rect">
            <a:avLst/>
          </a:prstGeom>
          <a:noFill/>
        </p:spPr>
        <p:txBody>
          <a:bodyPr wrap="square" lIns="36000" tIns="0" rIns="36000" bIns="0" rtlCol="0">
            <a:spAutoFit/>
          </a:bodyPr>
          <a:lstStyle/>
          <a:p>
            <a:r>
              <a:rPr lang="fr-FR" b="1" dirty="0">
                <a:solidFill>
                  <a:schemeClr val="accent1"/>
                </a:solidFill>
              </a:rPr>
              <a:t>Localisation des infections associées aux soins ciblées</a:t>
            </a:r>
          </a:p>
          <a:p>
            <a:r>
              <a:rPr lang="fr-FR" sz="1600" dirty="0">
                <a:solidFill>
                  <a:srgbClr val="373739"/>
                </a:solidFill>
              </a:rPr>
              <a:t>(page 43 du guide de l’enquêteur)</a:t>
            </a:r>
          </a:p>
        </p:txBody>
      </p:sp>
    </p:spTree>
    <p:extLst>
      <p:ext uri="{BB962C8B-B14F-4D97-AF65-F5344CB8AC3E}">
        <p14:creationId xmlns:p14="http://schemas.microsoft.com/office/powerpoint/2010/main" val="11795410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21" name="Rectangle 20"/>
          <p:cNvSpPr/>
          <p:nvPr/>
        </p:nvSpPr>
        <p:spPr>
          <a:xfrm>
            <a:off x="323528" y="1340768"/>
            <a:ext cx="8568952" cy="5626027"/>
          </a:xfrm>
          <a:prstGeom prst="rect">
            <a:avLst/>
          </a:prstGeom>
        </p:spPr>
        <p:txBody>
          <a:bodyPr wrap="square">
            <a:spAutoFit/>
          </a:bodyPr>
          <a:lstStyle/>
          <a:p>
            <a:pPr marL="144000" lvl="2" indent="-144000">
              <a:lnSpc>
                <a:spcPct val="110000"/>
              </a:lnSpc>
              <a:spcBef>
                <a:spcPts val="1200"/>
              </a:spcBef>
              <a:buClr>
                <a:schemeClr val="tx2"/>
              </a:buClr>
              <a:buFont typeface="Symbol" panose="05050102010706020507" pitchFamily="18" charset="2"/>
              <a:buChar char="·"/>
            </a:pPr>
            <a:r>
              <a:rPr lang="fr-FR" sz="1600" b="1" dirty="0">
                <a:solidFill>
                  <a:schemeClr val="accent1"/>
                </a:solidFill>
              </a:rPr>
              <a:t>Pour documenter les infections associées aux soins actives le jour de l’enquête, </a:t>
            </a:r>
            <a:r>
              <a:rPr lang="fr-FR" sz="1600" b="1" dirty="0">
                <a:solidFill>
                  <a:srgbClr val="373739"/>
                </a:solidFill>
              </a:rPr>
              <a:t>l’enquêteur cherche à </a:t>
            </a:r>
            <a:r>
              <a:rPr lang="fr-FR" sz="1600" dirty="0">
                <a:solidFill>
                  <a:srgbClr val="373739"/>
                </a:solidFill>
              </a:rPr>
              <a:t>:</a:t>
            </a:r>
          </a:p>
          <a:p>
            <a:pPr marL="357750" lvl="3" indent="-285750">
              <a:lnSpc>
                <a:spcPct val="110000"/>
              </a:lnSpc>
              <a:spcBef>
                <a:spcPts val="600"/>
              </a:spcBef>
              <a:buClr>
                <a:schemeClr val="tx2"/>
              </a:buClr>
              <a:buFont typeface="Wingdings" panose="05000000000000000000" pitchFamily="2" charset="2"/>
              <a:buChar char="Ø"/>
            </a:pPr>
            <a:r>
              <a:rPr lang="fr-FR" sz="1600" b="1" dirty="0">
                <a:solidFill>
                  <a:schemeClr val="accent1"/>
                </a:solidFill>
              </a:rPr>
              <a:t>Confronter les sources d’information </a:t>
            </a:r>
            <a:r>
              <a:rPr lang="fr-FR" sz="1600" dirty="0">
                <a:solidFill>
                  <a:srgbClr val="373739"/>
                </a:solidFill>
              </a:rPr>
              <a:t>mises à sa disposition : </a:t>
            </a:r>
            <a:r>
              <a:rPr lang="fr-FR" sz="1400" dirty="0">
                <a:solidFill>
                  <a:srgbClr val="373739"/>
                </a:solidFill>
              </a:rPr>
              <a:t>dossier du résident, dossier médical, examens paracliniques, tests de laboratoire, compte rendu de consultations et d’interventions</a:t>
            </a:r>
          </a:p>
          <a:p>
            <a:pPr marL="357750" lvl="3" indent="-285750">
              <a:lnSpc>
                <a:spcPct val="110000"/>
              </a:lnSpc>
              <a:spcBef>
                <a:spcPts val="600"/>
              </a:spcBef>
              <a:buClr>
                <a:schemeClr val="tx2"/>
              </a:buClr>
              <a:buFont typeface="Wingdings" panose="05000000000000000000" pitchFamily="2" charset="2"/>
              <a:buChar char="Ø"/>
            </a:pPr>
            <a:r>
              <a:rPr lang="fr-FR" sz="1600" b="1" dirty="0">
                <a:solidFill>
                  <a:schemeClr val="accent1"/>
                </a:solidFill>
              </a:rPr>
              <a:t>Repérer les résidents infectés </a:t>
            </a:r>
            <a:r>
              <a:rPr lang="fr-FR" sz="1600" dirty="0">
                <a:solidFill>
                  <a:srgbClr val="373739"/>
                </a:solidFill>
              </a:rPr>
              <a:t>à partir </a:t>
            </a:r>
            <a:r>
              <a:rPr lang="fr-FR" sz="1400" dirty="0">
                <a:solidFill>
                  <a:srgbClr val="373739"/>
                </a:solidFill>
              </a:rPr>
              <a:t>:</a:t>
            </a:r>
          </a:p>
          <a:p>
            <a:pPr marL="540000" lvl="0" indent="-144000">
              <a:spcBef>
                <a:spcPts val="300"/>
              </a:spcBef>
              <a:buFont typeface="Arial" panose="020B0604020202020204" pitchFamily="34" charset="0"/>
              <a:buChar char="•"/>
            </a:pPr>
            <a:r>
              <a:rPr lang="fr-FR" sz="1400" dirty="0">
                <a:solidFill>
                  <a:srgbClr val="373739"/>
                </a:solidFill>
              </a:rPr>
              <a:t>des </a:t>
            </a:r>
            <a:r>
              <a:rPr lang="fr-FR" sz="1400" b="1" dirty="0">
                <a:solidFill>
                  <a:srgbClr val="373739"/>
                </a:solidFill>
              </a:rPr>
              <a:t>signes et/ou symptômes d’infection</a:t>
            </a:r>
            <a:r>
              <a:rPr lang="fr-FR" sz="1400" dirty="0">
                <a:solidFill>
                  <a:srgbClr val="373739"/>
                </a:solidFill>
              </a:rPr>
              <a:t>, systémiques ou locaux, aigus ; des changements du statut du résident </a:t>
            </a:r>
          </a:p>
          <a:p>
            <a:pPr marL="540000" lvl="0" indent="-144000">
              <a:spcBef>
                <a:spcPts val="300"/>
              </a:spcBef>
              <a:buFont typeface="Arial" panose="020B0604020202020204" pitchFamily="34" charset="0"/>
              <a:buChar char="•"/>
            </a:pPr>
            <a:r>
              <a:rPr lang="fr-FR" sz="1400" dirty="0">
                <a:solidFill>
                  <a:srgbClr val="373739"/>
                </a:solidFill>
              </a:rPr>
              <a:t>des </a:t>
            </a:r>
            <a:r>
              <a:rPr lang="fr-FR" sz="1400" b="1" dirty="0">
                <a:solidFill>
                  <a:srgbClr val="373739"/>
                </a:solidFill>
              </a:rPr>
              <a:t>traitements anti-infectieux </a:t>
            </a:r>
            <a:r>
              <a:rPr lang="fr-FR" sz="1400" dirty="0">
                <a:solidFill>
                  <a:srgbClr val="373739"/>
                </a:solidFill>
              </a:rPr>
              <a:t>par voie générale</a:t>
            </a:r>
          </a:p>
          <a:p>
            <a:pPr marL="540000" indent="-144000">
              <a:spcBef>
                <a:spcPts val="300"/>
              </a:spcBef>
              <a:buFont typeface="Arial" panose="020B0604020202020204" pitchFamily="34" charset="0"/>
              <a:buChar char="•"/>
            </a:pPr>
            <a:r>
              <a:rPr lang="fr-FR" sz="1400" dirty="0">
                <a:solidFill>
                  <a:srgbClr val="373739"/>
                </a:solidFill>
              </a:rPr>
              <a:t>des </a:t>
            </a:r>
            <a:r>
              <a:rPr lang="fr-FR" sz="1400" b="1" dirty="0">
                <a:solidFill>
                  <a:srgbClr val="373739"/>
                </a:solidFill>
              </a:rPr>
              <a:t>prescriptions d’examens bactériologiques ou d’examens d’imagerie récents</a:t>
            </a:r>
            <a:endParaRPr lang="fr-FR" sz="1400" b="1" dirty="0">
              <a:solidFill>
                <a:srgbClr val="373739"/>
              </a:solidFill>
              <a:sym typeface="Wingdings" panose="05000000000000000000" pitchFamily="2" charset="2"/>
            </a:endParaRPr>
          </a:p>
          <a:p>
            <a:pPr marL="357750" lvl="3" indent="-285750">
              <a:lnSpc>
                <a:spcPct val="110000"/>
              </a:lnSpc>
              <a:spcBef>
                <a:spcPts val="600"/>
              </a:spcBef>
              <a:buClr>
                <a:schemeClr val="tx2"/>
              </a:buClr>
              <a:buFont typeface="Wingdings" panose="05000000000000000000" pitchFamily="2" charset="2"/>
              <a:buChar char="Ø"/>
            </a:pPr>
            <a:r>
              <a:rPr lang="fr-FR" sz="1600" b="1" dirty="0">
                <a:solidFill>
                  <a:schemeClr val="accent1"/>
                </a:solidFill>
              </a:rPr>
              <a:t>Recueillir les informations </a:t>
            </a:r>
            <a:r>
              <a:rPr lang="fr-FR" sz="1600" dirty="0">
                <a:solidFill>
                  <a:srgbClr val="373739"/>
                </a:solidFill>
              </a:rPr>
              <a:t>de la manière suivante</a:t>
            </a:r>
            <a:r>
              <a:rPr lang="fr-FR" sz="1600" b="1" dirty="0">
                <a:solidFill>
                  <a:srgbClr val="373739"/>
                </a:solidFill>
              </a:rPr>
              <a:t> </a:t>
            </a:r>
            <a:r>
              <a:rPr lang="fr-FR" sz="1600" dirty="0">
                <a:solidFill>
                  <a:srgbClr val="373739"/>
                </a:solidFill>
              </a:rPr>
              <a:t>:</a:t>
            </a:r>
          </a:p>
          <a:p>
            <a:pPr marL="540000" lvl="0" indent="-288000" algn="just">
              <a:lnSpc>
                <a:spcPct val="107000"/>
              </a:lnSpc>
              <a:spcBef>
                <a:spcPts val="1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Définir le </a:t>
            </a:r>
            <a:r>
              <a:rPr lang="fr-FR" sz="1400" b="1" dirty="0">
                <a:solidFill>
                  <a:srgbClr val="373739"/>
                </a:solidFill>
                <a:ea typeface="Times New Roman" panose="02020603050405020304" pitchFamily="18" charset="0"/>
                <a:cs typeface="Times New Roman" panose="02020603050405020304" pitchFamily="18" charset="0"/>
              </a:rPr>
              <a:t>site de l’infection associée aux soins </a:t>
            </a:r>
            <a:r>
              <a:rPr lang="fr-FR" sz="1400" dirty="0">
                <a:solidFill>
                  <a:srgbClr val="373739"/>
                </a:solidFill>
                <a:ea typeface="Times New Roman" panose="02020603050405020304" pitchFamily="18" charset="0"/>
                <a:cs typeface="Times New Roman" panose="02020603050405020304" pitchFamily="18" charset="0"/>
              </a:rPr>
              <a:t>à partir des algorithmes décisionnels (cf. annexe 5)</a:t>
            </a:r>
          </a:p>
          <a:p>
            <a:pPr marL="540000" lvl="0" indent="-288000" algn="just">
              <a:lnSpc>
                <a:spcPct val="107000"/>
              </a:lnSpc>
              <a:spcBef>
                <a:spcPts val="100"/>
              </a:spcBef>
              <a:buFont typeface="+mj-lt"/>
              <a:buAutoNum type="arabicPeriod"/>
            </a:pPr>
            <a:r>
              <a:rPr lang="fr-FR" sz="1400" u="sng" dirty="0">
                <a:solidFill>
                  <a:srgbClr val="373739"/>
                </a:solidFill>
                <a:ea typeface="Times New Roman" panose="02020603050405020304" pitchFamily="18" charset="0"/>
                <a:cs typeface="Times New Roman" panose="02020603050405020304" pitchFamily="18" charset="0"/>
              </a:rPr>
              <a:t>Pour les infections à </a:t>
            </a:r>
            <a:r>
              <a:rPr lang="fr-FR" sz="1400" i="1" u="sng" dirty="0" err="1">
                <a:solidFill>
                  <a:srgbClr val="373739"/>
                </a:solidFill>
                <a:ea typeface="Times New Roman" panose="02020603050405020304" pitchFamily="18" charset="0"/>
                <a:cs typeface="Times New Roman" panose="02020603050405020304" pitchFamily="18" charset="0"/>
              </a:rPr>
              <a:t>Clostridioides</a:t>
            </a:r>
            <a:r>
              <a:rPr lang="fr-FR" sz="1400" i="1" u="sng" dirty="0">
                <a:solidFill>
                  <a:srgbClr val="373739"/>
                </a:solidFill>
                <a:ea typeface="Times New Roman" panose="02020603050405020304" pitchFamily="18" charset="0"/>
                <a:cs typeface="Times New Roman" panose="02020603050405020304" pitchFamily="18" charset="0"/>
              </a:rPr>
              <a:t> difficile </a:t>
            </a:r>
            <a:r>
              <a:rPr lang="fr-FR" sz="1400" u="sng" dirty="0">
                <a:solidFill>
                  <a:srgbClr val="373739"/>
                </a:solidFill>
                <a:ea typeface="Times New Roman" panose="02020603050405020304" pitchFamily="18" charset="0"/>
                <a:cs typeface="Times New Roman" panose="02020603050405020304" pitchFamily="18" charset="0"/>
              </a:rPr>
              <a:t>(CLOD)</a:t>
            </a:r>
            <a:r>
              <a:rPr lang="fr-FR" sz="1400" dirty="0">
                <a:solidFill>
                  <a:srgbClr val="373739"/>
                </a:solidFill>
                <a:ea typeface="Times New Roman" panose="02020603050405020304" pitchFamily="18" charset="0"/>
                <a:cs typeface="Times New Roman" panose="02020603050405020304" pitchFamily="18" charset="0"/>
              </a:rPr>
              <a:t>, préciser le </a:t>
            </a:r>
            <a:r>
              <a:rPr lang="fr-FR" sz="1400" b="1" dirty="0">
                <a:solidFill>
                  <a:srgbClr val="373739"/>
                </a:solidFill>
                <a:ea typeface="Times New Roman" panose="02020603050405020304" pitchFamily="18" charset="0"/>
                <a:cs typeface="Times New Roman" panose="02020603050405020304" pitchFamily="18" charset="0"/>
              </a:rPr>
              <a:t>degré de certitude que l’infection soit acquise dans l’établissement enquêté</a:t>
            </a:r>
          </a:p>
          <a:p>
            <a:pPr marL="540000" lvl="0" indent="-288000" algn="just">
              <a:lnSpc>
                <a:spcPct val="107000"/>
              </a:lnSpc>
              <a:spcBef>
                <a:spcPts val="100"/>
              </a:spcBef>
              <a:buFont typeface="+mj-lt"/>
              <a:buAutoNum type="arabicPeriod"/>
            </a:pPr>
            <a:r>
              <a:rPr lang="fr-FR" sz="1400" u="sng" dirty="0">
                <a:solidFill>
                  <a:srgbClr val="373739"/>
                </a:solidFill>
                <a:ea typeface="Times New Roman" panose="02020603050405020304" pitchFamily="18" charset="0"/>
                <a:cs typeface="Times New Roman" panose="02020603050405020304" pitchFamily="18" charset="0"/>
              </a:rPr>
              <a:t>Pour les infections liées aux cathéters (ICAT)</a:t>
            </a:r>
            <a:r>
              <a:rPr lang="fr-FR" sz="1400" dirty="0">
                <a:solidFill>
                  <a:srgbClr val="373739"/>
                </a:solidFill>
                <a:ea typeface="Times New Roman" panose="02020603050405020304" pitchFamily="18" charset="0"/>
                <a:cs typeface="Times New Roman" panose="02020603050405020304" pitchFamily="18" charset="0"/>
              </a:rPr>
              <a:t>, préciser le </a:t>
            </a:r>
            <a:r>
              <a:rPr lang="fr-FR" sz="1400" b="1" dirty="0">
                <a:solidFill>
                  <a:srgbClr val="373739"/>
                </a:solidFill>
                <a:ea typeface="Times New Roman" panose="02020603050405020304" pitchFamily="18" charset="0"/>
                <a:cs typeface="Times New Roman" panose="02020603050405020304" pitchFamily="18" charset="0"/>
              </a:rPr>
              <a:t>type de cathéter mis en cause</a:t>
            </a:r>
          </a:p>
          <a:p>
            <a:pPr marL="540000" indent="-288000" algn="just">
              <a:lnSpc>
                <a:spcPct val="107000"/>
              </a:lnSpc>
              <a:spcBef>
                <a:spcPts val="1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Pour chaque infection associée aux soins, renseigner le(s) </a:t>
            </a:r>
            <a:r>
              <a:rPr lang="fr-FR" sz="1400" b="1" dirty="0">
                <a:solidFill>
                  <a:srgbClr val="373739"/>
                </a:solidFill>
                <a:ea typeface="Times New Roman" panose="02020603050405020304" pitchFamily="18" charset="0"/>
                <a:cs typeface="Times New Roman" panose="02020603050405020304" pitchFamily="18" charset="0"/>
              </a:rPr>
              <a:t>micro-organisme(s) isolé(s) de l’infection </a:t>
            </a:r>
            <a:r>
              <a:rPr lang="fr-FR" sz="1400" dirty="0">
                <a:solidFill>
                  <a:srgbClr val="373739"/>
                </a:solidFill>
                <a:ea typeface="Times New Roman" panose="02020603050405020304" pitchFamily="18" charset="0"/>
                <a:cs typeface="Times New Roman" panose="02020603050405020304" pitchFamily="18" charset="0"/>
              </a:rPr>
              <a:t>et documenter sa (leur) </a:t>
            </a:r>
            <a:r>
              <a:rPr lang="fr-FR" sz="1400" b="1" dirty="0">
                <a:solidFill>
                  <a:srgbClr val="373739"/>
                </a:solidFill>
                <a:ea typeface="Times New Roman" panose="02020603050405020304" pitchFamily="18" charset="0"/>
                <a:cs typeface="Times New Roman" panose="02020603050405020304" pitchFamily="18" charset="0"/>
              </a:rPr>
              <a:t>résistance(s) à certains antibiotiques</a:t>
            </a:r>
          </a:p>
          <a:p>
            <a:pPr marL="540000" indent="-288000" algn="just">
              <a:lnSpc>
                <a:spcPct val="107000"/>
              </a:lnSpc>
              <a:spcBef>
                <a:spcPts val="1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Compléter éventuellement les champs après la date de l’enquête si les résultats d’examens paracliniques (microbiologie, imagerie, etc.) nécessaires pour inclure une IAS ne sont pas disponibles le jour de l’enquête</a:t>
            </a:r>
            <a:endParaRPr lang="fr-FR" sz="1400" b="1" dirty="0">
              <a:solidFill>
                <a:srgbClr val="373739"/>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59809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5" name="Rectangle 4"/>
          <p:cNvSpPr/>
          <p:nvPr/>
        </p:nvSpPr>
        <p:spPr>
          <a:xfrm>
            <a:off x="592211" y="1124744"/>
            <a:ext cx="3475733" cy="30227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827584" y="4262208"/>
            <a:ext cx="7413558" cy="2200602"/>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si le </a:t>
            </a:r>
            <a:r>
              <a:rPr lang="fr-FR" sz="1600" b="1" dirty="0">
                <a:solidFill>
                  <a:schemeClr val="accent1"/>
                </a:solidFill>
              </a:rPr>
              <a:t>résident présente au moins une infection associée aux soins, active le jour de l’enquête</a:t>
            </a:r>
          </a:p>
          <a:p>
            <a:pPr marL="0" lvl="4">
              <a:spcBef>
                <a:spcPts val="300"/>
              </a:spcBef>
            </a:pPr>
            <a:r>
              <a:rPr lang="fr-FR" sz="1400" i="1" dirty="0">
                <a:solidFill>
                  <a:srgbClr val="373739"/>
                </a:solidFill>
                <a:sym typeface="Wingdings" panose="05000000000000000000" pitchFamily="2" charset="2"/>
              </a:rPr>
              <a:t>(cf. liste des IAS ciblées page 43 du guide de l’enquêteur et annexe 4 pages 56-64 pour les algorithmes décisionnels des infections ciblés)</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rPr>
              <a:t>Si « Infection(s) associée(s) aux soins » est coché « Oui », renseigner au moins une IAS</a:t>
            </a:r>
            <a:endParaRPr lang="fr-FR" sz="1400" b="1" dirty="0">
              <a:solidFill>
                <a:srgbClr val="373739"/>
              </a:solidFill>
              <a:sym typeface="Wingdings" panose="05000000000000000000" pitchFamily="2" charset="2"/>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section est cochée « Non » par défaut dans </a:t>
            </a:r>
            <a:r>
              <a:rPr lang="fr-FR" sz="1400" dirty="0" err="1">
                <a:solidFill>
                  <a:srgbClr val="373739"/>
                </a:solidFill>
              </a:rPr>
              <a:t>PrevIAS</a:t>
            </a:r>
            <a:endParaRPr lang="fr-FR" sz="1400" dirty="0">
              <a:solidFill>
                <a:schemeClr val="accent1"/>
              </a:solidFill>
            </a:endParaRPr>
          </a:p>
          <a:p>
            <a:pPr marL="0" lvl="4"/>
            <a:r>
              <a:rPr lang="fr-FR" sz="1400" dirty="0">
                <a:solidFill>
                  <a:srgbClr val="373739"/>
                </a:solidFill>
              </a:rPr>
              <a:t>Si le champ «  Infection(s) associée(s) aux soins » est coché « Oui », la section s’ouvre et propose l’ensemble des champs de la section pour la 1</a:t>
            </a:r>
            <a:r>
              <a:rPr lang="fr-FR" sz="1400" baseline="30000" dirty="0">
                <a:solidFill>
                  <a:srgbClr val="373739"/>
                </a:solidFill>
              </a:rPr>
              <a:t>ère</a:t>
            </a:r>
            <a:r>
              <a:rPr lang="fr-FR" sz="1400" dirty="0">
                <a:solidFill>
                  <a:srgbClr val="373739"/>
                </a:solidFill>
              </a:rPr>
              <a:t> IAS ; il est possible d’ajouter jusqu’à 2 autres IAS</a:t>
            </a:r>
          </a:p>
        </p:txBody>
      </p:sp>
      <p:grpSp>
        <p:nvGrpSpPr>
          <p:cNvPr id="11" name="Groupe 10"/>
          <p:cNvGrpSpPr/>
          <p:nvPr/>
        </p:nvGrpSpPr>
        <p:grpSpPr>
          <a:xfrm>
            <a:off x="7956376" y="4035915"/>
            <a:ext cx="1080119" cy="648072"/>
            <a:chOff x="7934586" y="3985071"/>
            <a:chExt cx="1080119" cy="648072"/>
          </a:xfrm>
        </p:grpSpPr>
        <p:sp>
          <p:nvSpPr>
            <p:cNvPr id="12" name="Rectangle à coins arrondis 11"/>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1638601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5" name="Rectangle 4"/>
          <p:cNvSpPr/>
          <p:nvPr/>
        </p:nvSpPr>
        <p:spPr>
          <a:xfrm>
            <a:off x="592211" y="1620000"/>
            <a:ext cx="6984000" cy="2880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03705" y="4005064"/>
            <a:ext cx="8712968" cy="2746906"/>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Si le champ « Infection(s) associée(s) aux soins » est coché « Oui »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le </a:t>
            </a:r>
            <a:r>
              <a:rPr lang="fr-FR" sz="1600" b="1" dirty="0">
                <a:solidFill>
                  <a:schemeClr val="accent1"/>
                </a:solidFill>
              </a:rPr>
              <a:t>site de l’infection associée aux soins active chez le résident</a:t>
            </a:r>
            <a:br>
              <a:rPr lang="fr-FR" sz="1600" b="1" dirty="0">
                <a:solidFill>
                  <a:schemeClr val="accent1"/>
                </a:solidFill>
              </a:rPr>
            </a:br>
            <a:r>
              <a:rPr lang="fr-FR" sz="1600" b="1" dirty="0">
                <a:solidFill>
                  <a:schemeClr val="accent1"/>
                </a:solidFill>
              </a:rPr>
              <a:t> active le jour de l’enquête</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Renseigner les localisations infectieuses à partir des </a:t>
            </a:r>
            <a:r>
              <a:rPr lang="fr-FR" sz="1400" b="1" dirty="0">
                <a:solidFill>
                  <a:srgbClr val="373739"/>
                </a:solidFill>
                <a:sym typeface="Wingdings" panose="05000000000000000000" pitchFamily="2" charset="2"/>
              </a:rPr>
              <a:t>algorithmes décisionnels</a:t>
            </a:r>
            <a:br>
              <a:rPr lang="fr-FR" sz="1400" b="1" dirty="0">
                <a:solidFill>
                  <a:srgbClr val="373739"/>
                </a:solidFill>
                <a:sym typeface="Wingdings" panose="05000000000000000000" pitchFamily="2" charset="2"/>
              </a:rPr>
            </a:b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a:t>
            </a:r>
            <a:r>
              <a:rPr lang="fr-FR" sz="1400" i="1" dirty="0">
                <a:solidFill>
                  <a:srgbClr val="373739"/>
                </a:solidFill>
                <a:sym typeface="Wingdings" panose="05000000000000000000" pitchFamily="2" charset="2"/>
              </a:rPr>
              <a:t>annexe 4 pages 56 à 64 du guide de l’enquêteur</a:t>
            </a:r>
            <a:r>
              <a:rPr lang="fr-FR" sz="1400" dirty="0">
                <a:solidFill>
                  <a:srgbClr val="373739"/>
                </a:solidFill>
                <a:sym typeface="Wingdings" panose="05000000000000000000" pitchFamily="2" charset="2"/>
              </a:rPr>
              <a:t>)</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I</a:t>
            </a:r>
            <a:r>
              <a:rPr lang="fr-FR" sz="1400" dirty="0">
                <a:solidFill>
                  <a:srgbClr val="373739"/>
                </a:solidFill>
              </a:rPr>
              <a:t>l est possible de renseigner </a:t>
            </a:r>
            <a:r>
              <a:rPr lang="fr-FR" sz="1400" b="1" dirty="0">
                <a:solidFill>
                  <a:srgbClr val="373739"/>
                </a:solidFill>
              </a:rPr>
              <a:t>j</a:t>
            </a:r>
            <a:r>
              <a:rPr lang="fr-FR" sz="1400" b="1" dirty="0">
                <a:solidFill>
                  <a:srgbClr val="373739"/>
                </a:solidFill>
                <a:sym typeface="Wingdings" panose="05000000000000000000" pitchFamily="2" charset="2"/>
              </a:rPr>
              <a:t>usqu’à 3 IAS</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a:t>
            </a:r>
            <a:r>
              <a:rPr lang="fr-FR" sz="1400" dirty="0">
                <a:solidFill>
                  <a:srgbClr val="373739"/>
                </a:solidFill>
              </a:rPr>
              <a:t>ompléter le site infectieux après la date de l’enquête, si les résultats d’examens paracliniques (microbiologie, imagerie, etc.) nécessaires pour inclure une IAS ne sont pas disponibles le jour de l’enquête</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rPr>
              <a:t>Les sites infectieux sont </a:t>
            </a:r>
            <a:r>
              <a:rPr lang="fr-FR" sz="1400" b="1" dirty="0">
                <a:solidFill>
                  <a:srgbClr val="373739"/>
                </a:solidFill>
              </a:rPr>
              <a:t>confirmés par le correspondant médical</a:t>
            </a: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recherche du site infectieux à sélectionner dans le menu déroulant peut s’effectuer à partir de la saisie, même partielle, du code de l’infection (4 lettres), du nom du site infectieux</a:t>
            </a:r>
            <a:endParaRPr lang="fr-FR" sz="1400" dirty="0">
              <a:solidFill>
                <a:schemeClr val="accent1"/>
              </a:solidFill>
            </a:endParaRP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grpSp>
        <p:nvGrpSpPr>
          <p:cNvPr id="16" name="Groupe 15"/>
          <p:cNvGrpSpPr/>
          <p:nvPr/>
        </p:nvGrpSpPr>
        <p:grpSpPr>
          <a:xfrm>
            <a:off x="7712028" y="3574633"/>
            <a:ext cx="1080120" cy="1008000"/>
            <a:chOff x="6228184" y="4121061"/>
            <a:chExt cx="1080120" cy="1008000"/>
          </a:xfrm>
        </p:grpSpPr>
        <p:sp>
          <p:nvSpPr>
            <p:cNvPr id="17" name="Ellipse 16"/>
            <p:cNvSpPr/>
            <p:nvPr/>
          </p:nvSpPr>
          <p:spPr>
            <a:xfrm>
              <a:off x="6228184" y="4121061"/>
              <a:ext cx="1008112" cy="1008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6318000" y="4316381"/>
              <a:ext cx="990304" cy="600164"/>
            </a:xfrm>
            <a:prstGeom prst="rect">
              <a:avLst/>
            </a:prstGeom>
            <a:noFill/>
          </p:spPr>
          <p:txBody>
            <a:bodyPr wrap="square" lIns="36000" tIns="0" rIns="36000" bIns="0" rtlCol="0">
              <a:spAutoFit/>
            </a:bodyPr>
            <a:lstStyle/>
            <a:p>
              <a:r>
                <a:rPr lang="fr-FR" sz="1300" dirty="0">
                  <a:solidFill>
                    <a:schemeClr val="accent6"/>
                  </a:solidFill>
                </a:rPr>
                <a:t>Modifié </a:t>
              </a:r>
              <a:r>
                <a:rPr lang="fr-FR" sz="1300" dirty="0" err="1">
                  <a:solidFill>
                    <a:schemeClr val="accent6"/>
                  </a:solidFill>
                </a:rPr>
                <a:t>Prev’Ehpad</a:t>
              </a:r>
              <a:r>
                <a:rPr lang="fr-FR" sz="1300" dirty="0">
                  <a:solidFill>
                    <a:schemeClr val="accent6"/>
                  </a:solidFill>
                </a:rPr>
                <a:t> 2016</a:t>
              </a:r>
            </a:p>
          </p:txBody>
        </p:sp>
      </p:grpSp>
      <p:sp>
        <p:nvSpPr>
          <p:cNvPr id="19" name="ZoneTexte 18"/>
          <p:cNvSpPr txBox="1"/>
          <p:nvPr/>
        </p:nvSpPr>
        <p:spPr>
          <a:xfrm>
            <a:off x="8100392" y="4377470"/>
            <a:ext cx="1043608" cy="800219"/>
          </a:xfrm>
          <a:prstGeom prst="rect">
            <a:avLst/>
          </a:prstGeom>
          <a:noFill/>
        </p:spPr>
        <p:txBody>
          <a:bodyPr wrap="square" lIns="36000" tIns="0" rIns="36000" bIns="0" rtlCol="0">
            <a:spAutoFit/>
          </a:bodyPr>
          <a:lstStyle/>
          <a:p>
            <a:r>
              <a:rPr lang="fr-FR" sz="1300" i="1" dirty="0">
                <a:solidFill>
                  <a:schemeClr val="accent6"/>
                </a:solidFill>
              </a:rPr>
              <a:t>Nouvelles localisations infectieuses ciblées </a:t>
            </a:r>
          </a:p>
        </p:txBody>
      </p:sp>
    </p:spTree>
    <p:extLst>
      <p:ext uri="{BB962C8B-B14F-4D97-AF65-F5344CB8AC3E}">
        <p14:creationId xmlns:p14="http://schemas.microsoft.com/office/powerpoint/2010/main" val="27670884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5" name="Rectangle 4"/>
          <p:cNvSpPr/>
          <p:nvPr/>
        </p:nvSpPr>
        <p:spPr>
          <a:xfrm>
            <a:off x="592211" y="1890000"/>
            <a:ext cx="6984000" cy="32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23529" y="4082802"/>
            <a:ext cx="8107162" cy="2569934"/>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Uniquement pour les infections à C. difficile (CLOD)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Préciser </a:t>
            </a:r>
            <a:r>
              <a:rPr lang="fr-FR" sz="1600" b="1" dirty="0">
                <a:solidFill>
                  <a:srgbClr val="373739"/>
                </a:solidFill>
              </a:rPr>
              <a:t>le </a:t>
            </a:r>
            <a:r>
              <a:rPr lang="fr-FR" sz="1600" b="1" dirty="0">
                <a:solidFill>
                  <a:schemeClr val="accent1"/>
                </a:solidFill>
              </a:rPr>
              <a:t>degré de certitude que l’infection soit acquise dans l’établissement</a:t>
            </a:r>
            <a:endParaRPr lang="fr-FR" sz="1400" i="1" dirty="0">
              <a:solidFill>
                <a:srgbClr val="373739"/>
              </a:solidFill>
              <a:sym typeface="Wingdings" panose="05000000000000000000" pitchFamily="2" charset="2"/>
            </a:endParaRPr>
          </a:p>
          <a:p>
            <a:pPr>
              <a:spcBef>
                <a:spcPts val="300"/>
              </a:spcBef>
            </a:pPr>
            <a:r>
              <a:rPr lang="fr-FR" sz="1200" b="1" u="sng" dirty="0">
                <a:solidFill>
                  <a:srgbClr val="373739"/>
                </a:solidFill>
                <a:sym typeface="Wingdings" panose="05000000000000000000" pitchFamily="2" charset="2"/>
              </a:rPr>
              <a:t>Certaine</a:t>
            </a:r>
            <a:r>
              <a:rPr lang="fr-FR" sz="1200" b="1" dirty="0">
                <a:solidFill>
                  <a:srgbClr val="373739"/>
                </a:solidFill>
                <a:sym typeface="Wingdings" panose="05000000000000000000" pitchFamily="2" charset="2"/>
              </a:rPr>
              <a:t> : </a:t>
            </a:r>
            <a:r>
              <a:rPr lang="fr-FR" sz="1200" dirty="0">
                <a:solidFill>
                  <a:srgbClr val="373739"/>
                </a:solidFill>
              </a:rPr>
              <a:t>les causes de l’acquisition dans l’établissement enquêté ont été établies par l’équipe en charge de l’enquête (</a:t>
            </a:r>
            <a:r>
              <a:rPr lang="fr-FR" sz="1200" i="1" dirty="0" err="1">
                <a:solidFill>
                  <a:srgbClr val="373739"/>
                </a:solidFill>
              </a:rPr>
              <a:t>e.g</a:t>
            </a:r>
            <a:r>
              <a:rPr lang="fr-FR" sz="1200" i="1" dirty="0">
                <a:solidFill>
                  <a:srgbClr val="373739"/>
                </a:solidFill>
              </a:rPr>
              <a:t>.</a:t>
            </a:r>
            <a:r>
              <a:rPr lang="fr-FR" sz="1200" dirty="0">
                <a:solidFill>
                  <a:srgbClr val="373739"/>
                </a:solidFill>
              </a:rPr>
              <a:t> l’infection a été acquise au cours ou des suites d’un traitement antibiotique administré dans l’établissement, d’une transmission croisée dans l’établissement). De plus, le résident n’est pas sorti de l’établissement, même temporairement, depuis plus de 28 jours</a:t>
            </a:r>
          </a:p>
          <a:p>
            <a:r>
              <a:rPr lang="fr-FR" sz="1200" b="1" u="sng" dirty="0">
                <a:solidFill>
                  <a:srgbClr val="373739"/>
                </a:solidFill>
              </a:rPr>
              <a:t>Possible</a:t>
            </a:r>
            <a:r>
              <a:rPr lang="fr-FR" sz="1200" dirty="0">
                <a:solidFill>
                  <a:srgbClr val="373739"/>
                </a:solidFill>
              </a:rPr>
              <a:t> : l’infection correspond à la définition de cas (</a:t>
            </a:r>
            <a:r>
              <a:rPr lang="fr-FR" sz="1200" i="1" dirty="0">
                <a:solidFill>
                  <a:srgbClr val="373739"/>
                </a:solidFill>
              </a:rPr>
              <a:t>i.e.</a:t>
            </a:r>
            <a:r>
              <a:rPr lang="fr-FR" sz="1200" dirty="0">
                <a:solidFill>
                  <a:srgbClr val="373739"/>
                </a:solidFill>
              </a:rPr>
              <a:t> survenue des symptômes au-delà de 48 heures après l’admission ou la réadmission), mais les causes de l’acquisition n’ont pas été établies par l’équipe en charge de l’enquête. Des arguments en faveur d’une acquisition dans un autre établissement sont avancés (</a:t>
            </a:r>
            <a:r>
              <a:rPr lang="fr-FR" sz="1200" i="1" dirty="0" err="1">
                <a:solidFill>
                  <a:srgbClr val="373739"/>
                </a:solidFill>
              </a:rPr>
              <a:t>e.g</a:t>
            </a:r>
            <a:r>
              <a:rPr lang="fr-FR" sz="1200" i="1" dirty="0">
                <a:solidFill>
                  <a:srgbClr val="373739"/>
                </a:solidFill>
              </a:rPr>
              <a:t>.</a:t>
            </a:r>
            <a:r>
              <a:rPr lang="fr-FR" sz="1200" dirty="0">
                <a:solidFill>
                  <a:srgbClr val="373739"/>
                </a:solidFill>
              </a:rPr>
              <a:t> le début des symptômes de l’infection à </a:t>
            </a:r>
            <a:r>
              <a:rPr lang="fr-FR" sz="1200" i="1" dirty="0">
                <a:solidFill>
                  <a:srgbClr val="373739"/>
                </a:solidFill>
              </a:rPr>
              <a:t>C. difficile</a:t>
            </a:r>
            <a:r>
              <a:rPr lang="fr-FR" sz="1200" dirty="0">
                <a:solidFill>
                  <a:srgbClr val="373739"/>
                </a:solidFill>
              </a:rPr>
              <a:t> survient dans les 28 jours après un séjour dans un autre établissement)</a:t>
            </a:r>
          </a:p>
          <a:p>
            <a:pPr>
              <a:spcBef>
                <a:spcPts val="300"/>
              </a:spcBef>
            </a:pPr>
            <a:r>
              <a:rPr lang="fr-FR" sz="1400" b="1" dirty="0">
                <a:solidFill>
                  <a:srgbClr val="373739"/>
                </a:solidFill>
                <a:sym typeface="Wingdings" panose="05000000000000000000" pitchFamily="2" charset="2"/>
              </a:rPr>
              <a:t> </a:t>
            </a:r>
            <a:r>
              <a:rPr lang="fr-FR" sz="1400" dirty="0">
                <a:solidFill>
                  <a:srgbClr val="373739"/>
                </a:solidFill>
              </a:rPr>
              <a:t>L’évaluation est </a:t>
            </a:r>
            <a:r>
              <a:rPr lang="fr-FR" sz="1400" b="1" dirty="0">
                <a:solidFill>
                  <a:srgbClr val="373739"/>
                </a:solidFill>
              </a:rPr>
              <a:t>confirmée par le correspondant médical</a:t>
            </a:r>
          </a:p>
          <a:p>
            <a:pPr>
              <a:spcBef>
                <a:spcPts val="3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réponse inconnue n’est pas admise</a:t>
            </a:r>
            <a:endParaRPr lang="fr-FR" sz="1400" b="1" dirty="0">
              <a:solidFill>
                <a:srgbClr val="373739"/>
              </a:solidFill>
            </a:endParaRP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16" name="AutoShape 136"/>
          <p:cNvSpPr>
            <a:spLocks noChangeArrowheads="1"/>
          </p:cNvSpPr>
          <p:nvPr/>
        </p:nvSpPr>
        <p:spPr bwMode="auto">
          <a:xfrm>
            <a:off x="8096855" y="3957609"/>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
        <p:nvSpPr>
          <p:cNvPr id="2" name="ZoneTexte 1"/>
          <p:cNvSpPr txBox="1"/>
          <p:nvPr/>
        </p:nvSpPr>
        <p:spPr>
          <a:xfrm>
            <a:off x="8113192" y="4581128"/>
            <a:ext cx="1043608" cy="400110"/>
          </a:xfrm>
          <a:prstGeom prst="rect">
            <a:avLst/>
          </a:prstGeom>
          <a:noFill/>
        </p:spPr>
        <p:txBody>
          <a:bodyPr wrap="square" lIns="36000" tIns="0" rIns="36000" bIns="0" rtlCol="0">
            <a:spAutoFit/>
          </a:bodyPr>
          <a:lstStyle/>
          <a:p>
            <a:r>
              <a:rPr lang="fr-FR" sz="1300" i="1" dirty="0">
                <a:solidFill>
                  <a:schemeClr val="accent6"/>
                </a:solidFill>
              </a:rPr>
              <a:t>Infection peu fréquente</a:t>
            </a:r>
          </a:p>
        </p:txBody>
      </p:sp>
    </p:spTree>
    <p:extLst>
      <p:ext uri="{BB962C8B-B14F-4D97-AF65-F5344CB8AC3E}">
        <p14:creationId xmlns:p14="http://schemas.microsoft.com/office/powerpoint/2010/main" val="2350925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5" name="Rectangle 4"/>
          <p:cNvSpPr/>
          <p:nvPr/>
        </p:nvSpPr>
        <p:spPr>
          <a:xfrm>
            <a:off x="592211" y="2235600"/>
            <a:ext cx="6984000" cy="41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619672" y="4437112"/>
            <a:ext cx="5563965" cy="1869743"/>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Uniquement pour les infections liées aux cathéters (ICAT)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Renseigner </a:t>
            </a:r>
            <a:r>
              <a:rPr lang="fr-FR" sz="1600" b="1" dirty="0">
                <a:solidFill>
                  <a:srgbClr val="373739"/>
                </a:solidFill>
              </a:rPr>
              <a:t>le </a:t>
            </a:r>
            <a:r>
              <a:rPr lang="fr-FR" sz="1600" b="1" dirty="0">
                <a:solidFill>
                  <a:schemeClr val="accent1"/>
                </a:solidFill>
              </a:rPr>
              <a:t>type de cathéter mis en cause</a:t>
            </a:r>
            <a:endParaRPr lang="fr-FR" sz="1400" i="1" dirty="0">
              <a:solidFill>
                <a:srgbClr val="373739"/>
              </a:solidFill>
              <a:sym typeface="Wingdings" panose="05000000000000000000" pitchFamily="2" charset="2"/>
            </a:endParaRPr>
          </a:p>
          <a:p>
            <a:pPr lvl="0">
              <a:spcBef>
                <a:spcPts val="300"/>
              </a:spcBef>
            </a:pPr>
            <a:r>
              <a:rPr lang="fr-FR" sz="1200" b="1" dirty="0">
                <a:solidFill>
                  <a:srgbClr val="373739"/>
                </a:solidFill>
              </a:rPr>
              <a:t>CVP </a:t>
            </a:r>
            <a:r>
              <a:rPr lang="fr-FR" sz="1200" dirty="0">
                <a:solidFill>
                  <a:srgbClr val="373739"/>
                </a:solidFill>
              </a:rPr>
              <a:t>– cathéter veineux périphérique</a:t>
            </a:r>
          </a:p>
          <a:p>
            <a:pPr lvl="0"/>
            <a:r>
              <a:rPr lang="fr-FR" sz="1200" b="1" dirty="0">
                <a:solidFill>
                  <a:srgbClr val="373739"/>
                </a:solidFill>
              </a:rPr>
              <a:t>MID </a:t>
            </a:r>
            <a:r>
              <a:rPr lang="fr-FR" sz="1200" dirty="0">
                <a:solidFill>
                  <a:srgbClr val="373739"/>
                </a:solidFill>
              </a:rPr>
              <a:t>– cathéter </a:t>
            </a:r>
            <a:r>
              <a:rPr lang="fr-FR" sz="1200" dirty="0" err="1">
                <a:solidFill>
                  <a:srgbClr val="373739"/>
                </a:solidFill>
              </a:rPr>
              <a:t>Midline</a:t>
            </a:r>
            <a:r>
              <a:rPr lang="fr-FR" sz="1200" dirty="0">
                <a:solidFill>
                  <a:srgbClr val="373739"/>
                </a:solidFill>
              </a:rPr>
              <a:t> (</a:t>
            </a:r>
            <a:r>
              <a:rPr lang="fr-FR" sz="1200" i="1" dirty="0">
                <a:solidFill>
                  <a:srgbClr val="373739"/>
                </a:solidFill>
              </a:rPr>
              <a:t>ajouté par rapport à </a:t>
            </a:r>
            <a:r>
              <a:rPr lang="fr-FR" sz="1200" i="1" dirty="0" err="1">
                <a:solidFill>
                  <a:srgbClr val="373739"/>
                </a:solidFill>
              </a:rPr>
              <a:t>Prev’Ehpad</a:t>
            </a:r>
            <a:r>
              <a:rPr lang="fr-FR" sz="1200" i="1" dirty="0">
                <a:solidFill>
                  <a:srgbClr val="373739"/>
                </a:solidFill>
              </a:rPr>
              <a:t> 2016</a:t>
            </a:r>
            <a:r>
              <a:rPr lang="fr-FR" sz="1200" dirty="0">
                <a:solidFill>
                  <a:srgbClr val="373739"/>
                </a:solidFill>
              </a:rPr>
              <a:t>)</a:t>
            </a:r>
          </a:p>
          <a:p>
            <a:pPr lvl="0"/>
            <a:r>
              <a:rPr lang="fr-FR" sz="1200" b="1" dirty="0">
                <a:solidFill>
                  <a:srgbClr val="373739"/>
                </a:solidFill>
              </a:rPr>
              <a:t>CSC </a:t>
            </a:r>
            <a:r>
              <a:rPr lang="fr-FR" sz="1200" dirty="0">
                <a:solidFill>
                  <a:srgbClr val="373739"/>
                </a:solidFill>
              </a:rPr>
              <a:t>– cathéter sous-cutané</a:t>
            </a:r>
          </a:p>
          <a:p>
            <a:pPr lvl="0"/>
            <a:r>
              <a:rPr lang="fr-FR" sz="1200" b="1" dirty="0">
                <a:solidFill>
                  <a:srgbClr val="373739"/>
                </a:solidFill>
              </a:rPr>
              <a:t>CVC </a:t>
            </a:r>
            <a:r>
              <a:rPr lang="fr-FR" sz="1200" dirty="0">
                <a:solidFill>
                  <a:srgbClr val="373739"/>
                </a:solidFill>
              </a:rPr>
              <a:t>– cathéter veineux centra</a:t>
            </a:r>
          </a:p>
          <a:p>
            <a:pPr lvl="0"/>
            <a:r>
              <a:rPr lang="fr-FR" sz="1200" b="1" dirty="0">
                <a:solidFill>
                  <a:srgbClr val="373739"/>
                </a:solidFill>
              </a:rPr>
              <a:t>PICC </a:t>
            </a:r>
            <a:r>
              <a:rPr lang="fr-FR" sz="1200" dirty="0">
                <a:solidFill>
                  <a:srgbClr val="373739"/>
                </a:solidFill>
              </a:rPr>
              <a:t>– cathéter central à insertion périphérique</a:t>
            </a:r>
          </a:p>
          <a:p>
            <a:pPr lvl="0"/>
            <a:r>
              <a:rPr lang="fr-FR" sz="1200" b="1" dirty="0">
                <a:solidFill>
                  <a:srgbClr val="373739"/>
                </a:solidFill>
              </a:rPr>
              <a:t>CCI </a:t>
            </a:r>
            <a:r>
              <a:rPr lang="fr-FR" sz="1200" dirty="0">
                <a:solidFill>
                  <a:srgbClr val="373739"/>
                </a:solidFill>
              </a:rPr>
              <a:t>– chambre à cathéter implantable</a:t>
            </a:r>
          </a:p>
          <a:p>
            <a:pPr lvl="0"/>
            <a:r>
              <a:rPr lang="fr-FR" sz="1200" b="1" dirty="0">
                <a:solidFill>
                  <a:srgbClr val="373739"/>
                </a:solidFill>
              </a:rPr>
              <a:t>INC </a:t>
            </a:r>
            <a:r>
              <a:rPr lang="fr-FR" sz="1200" dirty="0">
                <a:solidFill>
                  <a:srgbClr val="373739"/>
                </a:solidFill>
              </a:rPr>
              <a:t>– type de cathéter inconnu</a:t>
            </a: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grpSp>
        <p:nvGrpSpPr>
          <p:cNvPr id="17" name="Groupe 16"/>
          <p:cNvGrpSpPr/>
          <p:nvPr/>
        </p:nvGrpSpPr>
        <p:grpSpPr>
          <a:xfrm>
            <a:off x="6753085" y="4262208"/>
            <a:ext cx="1080119" cy="648072"/>
            <a:chOff x="7934586" y="3985071"/>
            <a:chExt cx="1080119" cy="648072"/>
          </a:xfrm>
        </p:grpSpPr>
        <p:sp>
          <p:nvSpPr>
            <p:cNvPr id="18" name="Rectangle à coins arrondis 17"/>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5859526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5" name="Rectangle 4"/>
          <p:cNvSpPr/>
          <p:nvPr/>
        </p:nvSpPr>
        <p:spPr>
          <a:xfrm>
            <a:off x="592211" y="2636912"/>
            <a:ext cx="6984000" cy="450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51520" y="3933056"/>
            <a:ext cx="8568952" cy="2841804"/>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Pour chaque site infectieux rapporté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Documenter </a:t>
            </a:r>
            <a:r>
              <a:rPr lang="fr-FR" sz="1600" b="1" dirty="0">
                <a:solidFill>
                  <a:schemeClr val="accent1"/>
                </a:solidFill>
                <a:sym typeface="Wingdings" panose="05000000000000000000" pitchFamily="2" charset="2"/>
              </a:rPr>
              <a:t>le (ou les) micro-organisme(s) isolé(s) de l’infection</a:t>
            </a:r>
            <a:endParaRPr lang="fr-FR" sz="1400" i="1" dirty="0">
              <a:solidFill>
                <a:srgbClr val="373739"/>
              </a:solidFill>
              <a:sym typeface="Wingdings" panose="05000000000000000000" pitchFamily="2" charset="2"/>
            </a:endParaRPr>
          </a:p>
          <a:p>
            <a:r>
              <a:rPr lang="fr-FR" sz="1400" i="1" dirty="0">
                <a:solidFill>
                  <a:srgbClr val="373739"/>
                </a:solidFill>
                <a:sym typeface="Wingdings" panose="05000000000000000000" pitchFamily="2" charset="2"/>
              </a:rPr>
              <a:t>(cf. liste des MO annexe 5 pages 66 à 71 du guide de l’enquêteur)</a:t>
            </a:r>
          </a:p>
          <a:p>
            <a:pPr lvl="0">
              <a:spcBef>
                <a:spcPts val="100"/>
              </a:spcBef>
            </a:pPr>
            <a:r>
              <a:rPr lang="fr-FR" sz="1400" dirty="0">
                <a:solidFill>
                  <a:srgbClr val="373739"/>
                </a:solidFill>
                <a:sym typeface="Wingdings" panose="05000000000000000000" pitchFamily="2" charset="2"/>
              </a:rPr>
              <a:t> </a:t>
            </a:r>
            <a:r>
              <a:rPr lang="fr-FR" sz="1400" b="1" dirty="0">
                <a:solidFill>
                  <a:srgbClr val="373739"/>
                </a:solidFill>
                <a:sym typeface="Wingdings" panose="05000000000000000000" pitchFamily="2" charset="2"/>
              </a:rPr>
              <a:t>A renseigner </a:t>
            </a:r>
            <a:r>
              <a:rPr lang="fr-FR" sz="1400" b="1" u="sng" dirty="0">
                <a:solidFill>
                  <a:srgbClr val="373739"/>
                </a:solidFill>
                <a:sym typeface="Wingdings" panose="05000000000000000000" pitchFamily="2" charset="2"/>
              </a:rPr>
              <a:t>pour tous les sites infectieux</a:t>
            </a:r>
            <a:endParaRPr lang="fr-FR" sz="1400" dirty="0">
              <a:solidFill>
                <a:srgbClr val="373739"/>
              </a:solidFill>
              <a:sym typeface="Wingdings" panose="05000000000000000000" pitchFamily="2" charset="2"/>
            </a:endParaRPr>
          </a:p>
          <a:p>
            <a:pPr marL="285750" lvl="0" indent="-285750">
              <a:spcBef>
                <a:spcPts val="100"/>
              </a:spcBef>
              <a:buFont typeface="Wingdings" panose="05000000000000000000" pitchFamily="2" charset="2"/>
              <a:buChar char="Ä"/>
            </a:pPr>
            <a:r>
              <a:rPr lang="fr-FR" sz="1400" dirty="0">
                <a:solidFill>
                  <a:srgbClr val="373739"/>
                </a:solidFill>
                <a:sym typeface="Wingdings" panose="05000000000000000000" pitchFamily="2" charset="2"/>
              </a:rPr>
              <a:t>Il est possible de renseigner </a:t>
            </a:r>
            <a:r>
              <a:rPr lang="fr-FR" sz="1400" b="1" dirty="0">
                <a:solidFill>
                  <a:srgbClr val="373739"/>
                </a:solidFill>
                <a:sym typeface="Wingdings" panose="05000000000000000000" pitchFamily="2" charset="2"/>
              </a:rPr>
              <a:t>jusqu’à 3 MO par site infectieux</a:t>
            </a:r>
          </a:p>
          <a:p>
            <a:pPr>
              <a:spcBef>
                <a:spcPts val="100"/>
              </a:spcBef>
            </a:pPr>
            <a:r>
              <a:rPr lang="fr-FR" sz="1400" dirty="0">
                <a:solidFill>
                  <a:srgbClr val="373739"/>
                </a:solidFill>
                <a:sym typeface="Wingdings" panose="05000000000000000000" pitchFamily="2" charset="2"/>
              </a:rPr>
              <a:t> </a:t>
            </a:r>
            <a:r>
              <a:rPr lang="fr-FR" sz="1400" dirty="0">
                <a:solidFill>
                  <a:srgbClr val="373739"/>
                </a:solidFill>
              </a:rPr>
              <a:t>Compléter le MO </a:t>
            </a:r>
            <a:r>
              <a:rPr lang="fr-FR" sz="1400" b="1" dirty="0">
                <a:solidFill>
                  <a:srgbClr val="373739"/>
                </a:solidFill>
              </a:rPr>
              <a:t>après la date de l’enquête</a:t>
            </a:r>
            <a:r>
              <a:rPr lang="fr-FR" sz="1400" dirty="0">
                <a:solidFill>
                  <a:srgbClr val="373739"/>
                </a:solidFill>
              </a:rPr>
              <a:t>, si les résultats d’examens microbiologies ne sont pas disponibles le jour de l’enquête</a:t>
            </a:r>
            <a:endParaRPr lang="fr-FR" sz="1400" b="1" dirty="0">
              <a:solidFill>
                <a:srgbClr val="373739"/>
              </a:solidFill>
              <a:sym typeface="Wingdings" panose="05000000000000000000" pitchFamily="2" charset="2"/>
            </a:endParaRPr>
          </a:p>
          <a:p>
            <a:pPr lvl="0">
              <a:spcBef>
                <a:spcPts val="100"/>
              </a:spcBef>
            </a:pPr>
            <a:r>
              <a:rPr lang="fr-FR" sz="1400" dirty="0">
                <a:solidFill>
                  <a:srgbClr val="373739"/>
                </a:solidFill>
                <a:sym typeface="Wingdings" panose="05000000000000000000" pitchFamily="2" charset="2"/>
              </a:rPr>
              <a:t> Renseigner </a:t>
            </a:r>
            <a:r>
              <a:rPr lang="fr-FR" sz="1400" b="1" dirty="0">
                <a:solidFill>
                  <a:srgbClr val="373739"/>
                </a:solidFill>
                <a:sym typeface="Wingdings" panose="05000000000000000000" pitchFamily="2" charset="2"/>
              </a:rPr>
              <a:t>au moins un MO </a:t>
            </a:r>
            <a:r>
              <a:rPr lang="fr-FR" sz="1400" dirty="0">
                <a:solidFill>
                  <a:srgbClr val="373739"/>
                </a:solidFill>
                <a:sym typeface="Wingdings" panose="05000000000000000000" pitchFamily="2" charset="2"/>
              </a:rPr>
              <a:t>pour les sites infectieux avec confirmation microbiologique (</a:t>
            </a:r>
            <a:r>
              <a:rPr lang="fr-FR" sz="1400" b="1" dirty="0">
                <a:solidFill>
                  <a:srgbClr val="373739"/>
                </a:solidFill>
                <a:sym typeface="Wingdings" panose="05000000000000000000" pitchFamily="2" charset="2"/>
              </a:rPr>
              <a:t>BACT, URI1</a:t>
            </a:r>
            <a:r>
              <a:rPr lang="fr-FR" sz="1400" dirty="0">
                <a:solidFill>
                  <a:srgbClr val="373739"/>
                </a:solidFill>
                <a:sym typeface="Wingdings" panose="05000000000000000000" pitchFamily="2" charset="2"/>
              </a:rPr>
              <a:t>)</a:t>
            </a:r>
          </a:p>
          <a:p>
            <a:pPr lvl="0">
              <a:spcBef>
                <a:spcPts val="100"/>
              </a:spcBef>
            </a:pPr>
            <a:r>
              <a:rPr lang="fr-FR" sz="1400" dirty="0">
                <a:solidFill>
                  <a:srgbClr val="373739"/>
                </a:solidFill>
                <a:sym typeface="Wingdings" panose="05000000000000000000" pitchFamily="2" charset="2"/>
              </a:rPr>
              <a:t> En l’absence de MO isolé de l’infection indiquer : </a:t>
            </a:r>
            <a:r>
              <a:rPr lang="fr-FR" sz="1400" b="1" dirty="0">
                <a:solidFill>
                  <a:srgbClr val="373739"/>
                </a:solidFill>
                <a:sym typeface="Wingdings" panose="05000000000000000000" pitchFamily="2" charset="2"/>
              </a:rPr>
              <a:t>EXASTE</a:t>
            </a:r>
            <a:r>
              <a:rPr lang="fr-FR" sz="1400" dirty="0">
                <a:solidFill>
                  <a:srgbClr val="373739"/>
                </a:solidFill>
                <a:sym typeface="Wingdings" panose="05000000000000000000" pitchFamily="2" charset="2"/>
              </a:rPr>
              <a:t> (examen stérile), </a:t>
            </a:r>
            <a:r>
              <a:rPr lang="fr-FR" sz="1400" b="1" dirty="0">
                <a:solidFill>
                  <a:srgbClr val="373739"/>
                </a:solidFill>
                <a:sym typeface="Wingdings" panose="05000000000000000000" pitchFamily="2" charset="2"/>
              </a:rPr>
              <a:t>NONIDE</a:t>
            </a:r>
            <a:r>
              <a:rPr lang="fr-FR" sz="1400" dirty="0">
                <a:solidFill>
                  <a:srgbClr val="373739"/>
                </a:solidFill>
                <a:sym typeface="Wingdings" panose="05000000000000000000" pitchFamily="2" charset="2"/>
              </a:rPr>
              <a:t> (identification non retrouvée) ou </a:t>
            </a:r>
            <a:r>
              <a:rPr lang="fr-FR" sz="1400" b="1" dirty="0">
                <a:solidFill>
                  <a:srgbClr val="373739"/>
                </a:solidFill>
                <a:sym typeface="Wingdings" panose="05000000000000000000" pitchFamily="2" charset="2"/>
              </a:rPr>
              <a:t>NONEFF</a:t>
            </a:r>
            <a:r>
              <a:rPr lang="fr-FR" sz="1400" dirty="0">
                <a:solidFill>
                  <a:srgbClr val="373739"/>
                </a:solidFill>
                <a:sym typeface="Wingdings" panose="05000000000000000000" pitchFamily="2" charset="2"/>
              </a:rPr>
              <a:t> (culture non effectuée)</a:t>
            </a: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recherche du micro-organisme à sélectionner dans le menu déroulant peut s’effectuer à partir de la saisie, même partielle, du code du MO (6 lettres) ou du nom du MO</a:t>
            </a: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grpSp>
        <p:nvGrpSpPr>
          <p:cNvPr id="11" name="Groupe 10"/>
          <p:cNvGrpSpPr/>
          <p:nvPr/>
        </p:nvGrpSpPr>
        <p:grpSpPr>
          <a:xfrm>
            <a:off x="7881246" y="3356992"/>
            <a:ext cx="1080120" cy="1008000"/>
            <a:chOff x="6228184" y="4121061"/>
            <a:chExt cx="1080120" cy="1008000"/>
          </a:xfrm>
        </p:grpSpPr>
        <p:sp>
          <p:nvSpPr>
            <p:cNvPr id="12" name="Ellipse 11"/>
            <p:cNvSpPr/>
            <p:nvPr/>
          </p:nvSpPr>
          <p:spPr>
            <a:xfrm>
              <a:off x="6228184" y="4121061"/>
              <a:ext cx="1008112" cy="1008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6318000" y="4316381"/>
              <a:ext cx="990304" cy="600164"/>
            </a:xfrm>
            <a:prstGeom prst="rect">
              <a:avLst/>
            </a:prstGeom>
            <a:noFill/>
          </p:spPr>
          <p:txBody>
            <a:bodyPr wrap="square" lIns="36000" tIns="0" rIns="36000" bIns="0" rtlCol="0">
              <a:spAutoFit/>
            </a:bodyPr>
            <a:lstStyle/>
            <a:p>
              <a:r>
                <a:rPr lang="fr-FR" sz="1300" dirty="0">
                  <a:solidFill>
                    <a:schemeClr val="accent6"/>
                  </a:solidFill>
                </a:rPr>
                <a:t>Modifié </a:t>
              </a:r>
              <a:r>
                <a:rPr lang="fr-FR" sz="1300" dirty="0" err="1">
                  <a:solidFill>
                    <a:schemeClr val="accent6"/>
                  </a:solidFill>
                </a:rPr>
                <a:t>Prev’Ehpad</a:t>
              </a:r>
              <a:r>
                <a:rPr lang="fr-FR" sz="1300" dirty="0">
                  <a:solidFill>
                    <a:schemeClr val="accent6"/>
                  </a:solidFill>
                </a:rPr>
                <a:t> 2016</a:t>
              </a:r>
            </a:p>
          </p:txBody>
        </p:sp>
      </p:grpSp>
      <p:sp>
        <p:nvSpPr>
          <p:cNvPr id="2" name="Rectangle 1"/>
          <p:cNvSpPr/>
          <p:nvPr/>
        </p:nvSpPr>
        <p:spPr>
          <a:xfrm>
            <a:off x="8022138" y="4122999"/>
            <a:ext cx="1080121" cy="692497"/>
          </a:xfrm>
          <a:prstGeom prst="rect">
            <a:avLst/>
          </a:prstGeom>
        </p:spPr>
        <p:txBody>
          <a:bodyPr wrap="square">
            <a:spAutoFit/>
          </a:bodyPr>
          <a:lstStyle/>
          <a:p>
            <a:r>
              <a:rPr lang="fr-FR" sz="1300" i="1" dirty="0">
                <a:sym typeface="Wingdings" panose="05000000000000000000" pitchFamily="2" charset="2"/>
              </a:rPr>
              <a:t>Limitée aux ECBU dans </a:t>
            </a:r>
            <a:r>
              <a:rPr lang="fr-FR" sz="1300" i="1" dirty="0" err="1">
                <a:sym typeface="Wingdings" panose="05000000000000000000" pitchFamily="2" charset="2"/>
              </a:rPr>
              <a:t>Prev’Ehpad</a:t>
            </a:r>
            <a:endParaRPr lang="fr-FR" sz="1300" i="1" dirty="0"/>
          </a:p>
        </p:txBody>
      </p:sp>
    </p:spTree>
    <p:extLst>
      <p:ext uri="{BB962C8B-B14F-4D97-AF65-F5344CB8AC3E}">
        <p14:creationId xmlns:p14="http://schemas.microsoft.com/office/powerpoint/2010/main" val="26108610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5" name="Rectangle 4"/>
          <p:cNvSpPr/>
          <p:nvPr/>
        </p:nvSpPr>
        <p:spPr>
          <a:xfrm>
            <a:off x="594000" y="3096000"/>
            <a:ext cx="6984000" cy="856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899592" y="4144714"/>
            <a:ext cx="7355540" cy="2546851"/>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Pour les micro-organismes dont la sensibilité à certains antibiotiques est à renseigner</a:t>
            </a:r>
            <a:br>
              <a:rPr lang="fr-FR" sz="1400" i="1" dirty="0">
                <a:solidFill>
                  <a:srgbClr val="373739"/>
                </a:solidFill>
              </a:rPr>
            </a:br>
            <a:r>
              <a:rPr lang="fr-FR" sz="1400" i="1" dirty="0">
                <a:solidFill>
                  <a:srgbClr val="373739"/>
                </a:solidFill>
              </a:rPr>
              <a:t>(cf. annexe 4 page 80 à 83 les MO marqués par un « S »)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Indiquer </a:t>
            </a:r>
            <a:r>
              <a:rPr lang="fr-FR" sz="1600" b="1" dirty="0">
                <a:solidFill>
                  <a:schemeClr val="accent1"/>
                </a:solidFill>
                <a:sym typeface="Wingdings" panose="05000000000000000000" pitchFamily="2" charset="2"/>
              </a:rPr>
              <a:t>la sensibilité à l’antibiotique testé (ou des antibiotiques) du (ou des) micro-organisme(s) isolé(s) de l’infection</a:t>
            </a:r>
            <a:endParaRPr lang="fr-FR" sz="1400" i="1" dirty="0">
              <a:solidFill>
                <a:srgbClr val="373739"/>
              </a:solidFill>
              <a:sym typeface="Wingdings" panose="05000000000000000000" pitchFamily="2" charset="2"/>
            </a:endParaRPr>
          </a:p>
          <a:p>
            <a:pPr>
              <a:spcBef>
                <a:spcPts val="300"/>
              </a:spcBef>
            </a:pPr>
            <a:r>
              <a:rPr lang="fr-FR" sz="1400" dirty="0">
                <a:solidFill>
                  <a:srgbClr val="373739"/>
                </a:solidFill>
                <a:sym typeface="Wingdings" panose="05000000000000000000" pitchFamily="2" charset="2"/>
              </a:rPr>
              <a:t> La sensibilité d’un MO est </a:t>
            </a:r>
            <a:r>
              <a:rPr lang="fr-FR" sz="1400" b="1" dirty="0">
                <a:solidFill>
                  <a:srgbClr val="373739"/>
                </a:solidFill>
                <a:sym typeface="Wingdings" panose="05000000000000000000" pitchFamily="2" charset="2"/>
              </a:rPr>
              <a:t>renseignée de manière indépendante pour chaque ATB testé</a:t>
            </a:r>
            <a:endParaRPr lang="fr-FR" sz="1400" dirty="0">
              <a:solidFill>
                <a:srgbClr val="373739"/>
              </a:solidFill>
              <a:sym typeface="Wingdings" panose="05000000000000000000" pitchFamily="2" charset="2"/>
            </a:endParaRPr>
          </a:p>
          <a:p>
            <a:pPr lvl="0">
              <a:spcBef>
                <a:spcPts val="300"/>
              </a:spcBef>
            </a:pPr>
            <a:r>
              <a:rPr lang="fr-FR" sz="1400" dirty="0">
                <a:solidFill>
                  <a:srgbClr val="373739"/>
                </a:solidFill>
                <a:sym typeface="Wingdings" panose="05000000000000000000" pitchFamily="2" charset="2"/>
              </a:rPr>
              <a:t> C</a:t>
            </a:r>
            <a:r>
              <a:rPr lang="fr-FR" sz="1400" dirty="0">
                <a:solidFill>
                  <a:srgbClr val="373739"/>
                </a:solidFill>
              </a:rPr>
              <a:t>ompléter la sensibilité </a:t>
            </a:r>
            <a:r>
              <a:rPr lang="fr-FR" sz="1400" b="1" dirty="0">
                <a:solidFill>
                  <a:srgbClr val="373739"/>
                </a:solidFill>
              </a:rPr>
              <a:t>après la date de l’enquête</a:t>
            </a:r>
            <a:r>
              <a:rPr lang="fr-FR" sz="1400" dirty="0">
                <a:solidFill>
                  <a:srgbClr val="373739"/>
                </a:solidFill>
              </a:rPr>
              <a:t>, si les résultats des tests de sensibilité du ou des MO aux antibiotiques ne sont pas disponibles le jour de l’enquête </a:t>
            </a:r>
            <a:endParaRPr lang="fr-FR" sz="1400" dirty="0">
              <a:solidFill>
                <a:srgbClr val="373739"/>
              </a:solidFill>
              <a:sym typeface="Wingdings" panose="05000000000000000000" pitchFamily="2" charset="2"/>
            </a:endParaRP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après avoir renseigné le MO dont la sensibilité est à renseigner, des champs spécifiques aux ATB testés s’affichent automatiquement à l’écran</a:t>
            </a:r>
            <a:endParaRPr lang="fr-FR" sz="1400" dirty="0">
              <a:solidFill>
                <a:schemeClr val="accent1"/>
              </a:solidFill>
            </a:endParaRP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grpSp>
        <p:nvGrpSpPr>
          <p:cNvPr id="16" name="Groupe 15"/>
          <p:cNvGrpSpPr/>
          <p:nvPr/>
        </p:nvGrpSpPr>
        <p:grpSpPr>
          <a:xfrm>
            <a:off x="7812360" y="4063023"/>
            <a:ext cx="1080119" cy="648072"/>
            <a:chOff x="7934586" y="3985071"/>
            <a:chExt cx="1080119" cy="648072"/>
          </a:xfrm>
        </p:grpSpPr>
        <p:sp>
          <p:nvSpPr>
            <p:cNvPr id="17" name="Rectangle à coins arrondis 16"/>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3943454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Quoi de neuf en 2024 ?</a:t>
            </a:r>
            <a:endParaRPr lang="fr-FR" dirty="0"/>
          </a:p>
        </p:txBody>
      </p:sp>
      <p:sp>
        <p:nvSpPr>
          <p:cNvPr id="4" name="Espace réservé du texte 3"/>
          <p:cNvSpPr>
            <a:spLocks noGrp="1"/>
          </p:cNvSpPr>
          <p:nvPr>
            <p:ph type="body" sz="quarter" idx="12"/>
          </p:nvPr>
        </p:nvSpPr>
        <p:spPr>
          <a:xfrm>
            <a:off x="611561" y="1412776"/>
            <a:ext cx="8424935" cy="5328592"/>
          </a:xfrm>
        </p:spPr>
        <p:txBody>
          <a:bodyPr/>
          <a:lstStyle/>
          <a:p>
            <a:pPr marL="0" lvl="2" indent="0">
              <a:spcBef>
                <a:spcPts val="600"/>
              </a:spcBef>
              <a:buNone/>
            </a:pPr>
            <a:r>
              <a:rPr lang="fr-FR" sz="1800" dirty="0">
                <a:solidFill>
                  <a:schemeClr val="accent4"/>
                </a:solidFill>
                <a:latin typeface="Arial" charset="0"/>
                <a:cs typeface="Arial" charset="0"/>
              </a:rPr>
              <a:t>D’autres EMS ciblés en plus des EHPAD</a:t>
            </a:r>
          </a:p>
          <a:p>
            <a:pPr marL="357750" lvl="3" indent="-285750">
              <a:spcBef>
                <a:spcPts val="300"/>
              </a:spcBef>
              <a:buFont typeface="Wingdings" panose="05000000000000000000" pitchFamily="2" charset="2"/>
              <a:buChar char="Ø"/>
            </a:pPr>
            <a:r>
              <a:rPr lang="fr-FR" dirty="0"/>
              <a:t>Établissements pour adultes handicapés : </a:t>
            </a:r>
            <a:r>
              <a:rPr lang="fr-FR" dirty="0">
                <a:solidFill>
                  <a:srgbClr val="373739"/>
                </a:solidFill>
              </a:rPr>
              <a:t>Les foyers d’accueil médicalisés (</a:t>
            </a:r>
            <a:r>
              <a:rPr lang="fr-FR" dirty="0">
                <a:solidFill>
                  <a:schemeClr val="accent1"/>
                </a:solidFill>
              </a:rPr>
              <a:t>FAM</a:t>
            </a:r>
            <a:r>
              <a:rPr lang="fr-FR" dirty="0">
                <a:solidFill>
                  <a:srgbClr val="373739"/>
                </a:solidFill>
              </a:rPr>
              <a:t>) ou établissements d’accueil médicalisés (</a:t>
            </a:r>
            <a:r>
              <a:rPr lang="fr-FR" dirty="0">
                <a:solidFill>
                  <a:schemeClr val="accent1"/>
                </a:solidFill>
              </a:rPr>
              <a:t>EAM</a:t>
            </a:r>
            <a:r>
              <a:rPr lang="fr-FR" dirty="0">
                <a:solidFill>
                  <a:srgbClr val="373739"/>
                </a:solidFill>
              </a:rPr>
              <a:t>) et les maisons d’accueil spécialisées (</a:t>
            </a:r>
            <a:r>
              <a:rPr lang="fr-FR" dirty="0">
                <a:solidFill>
                  <a:schemeClr val="accent1"/>
                </a:solidFill>
              </a:rPr>
              <a:t>MAS</a:t>
            </a:r>
            <a:r>
              <a:rPr lang="fr-FR" dirty="0">
                <a:solidFill>
                  <a:srgbClr val="373739"/>
                </a:solidFill>
              </a:rPr>
              <a:t>) sont ciblés en plus des </a:t>
            </a:r>
            <a:r>
              <a:rPr lang="fr-FR" dirty="0">
                <a:solidFill>
                  <a:schemeClr val="accent1"/>
                </a:solidFill>
              </a:rPr>
              <a:t>EHPAD</a:t>
            </a:r>
            <a:endParaRPr lang="fr-FR" dirty="0">
              <a:solidFill>
                <a:srgbClr val="373739"/>
              </a:solidFill>
            </a:endParaRPr>
          </a:p>
          <a:p>
            <a:pPr marL="0" lvl="2" indent="0">
              <a:spcBef>
                <a:spcPts val="1200"/>
              </a:spcBef>
              <a:buNone/>
            </a:pPr>
            <a:r>
              <a:rPr lang="fr-FR" sz="1800" dirty="0">
                <a:solidFill>
                  <a:schemeClr val="accent4"/>
                </a:solidFill>
                <a:latin typeface="Arial" charset="0"/>
                <a:cs typeface="Arial" charset="0"/>
              </a:rPr>
              <a:t>Tous les EMS ciblés peuvent participer</a:t>
            </a:r>
          </a:p>
          <a:p>
            <a:pPr marL="357750" lvl="3" indent="-285750">
              <a:spcBef>
                <a:spcPts val="300"/>
              </a:spcBef>
              <a:buFont typeface="Wingdings" panose="05000000000000000000" pitchFamily="2" charset="2"/>
              <a:buChar char="Ø"/>
            </a:pPr>
            <a:r>
              <a:rPr lang="fr-FR" dirty="0">
                <a:solidFill>
                  <a:srgbClr val="373739"/>
                </a:solidFill>
              </a:rPr>
              <a:t>Un échantillon d’</a:t>
            </a:r>
            <a:r>
              <a:rPr lang="fr-FR" dirty="0">
                <a:solidFill>
                  <a:schemeClr val="accent1"/>
                </a:solidFill>
              </a:rPr>
              <a:t>EHPAD </a:t>
            </a:r>
            <a:r>
              <a:rPr lang="fr-FR" dirty="0">
                <a:solidFill>
                  <a:srgbClr val="373739"/>
                </a:solidFill>
              </a:rPr>
              <a:t>a été réalisé pour garantir une représentativité des EHPAD, mais </a:t>
            </a:r>
            <a:r>
              <a:rPr lang="fr-FR" dirty="0">
                <a:solidFill>
                  <a:schemeClr val="accent1"/>
                </a:solidFill>
              </a:rPr>
              <a:t>les données de l’ensemble des EMS participants seront analysées</a:t>
            </a:r>
          </a:p>
          <a:p>
            <a:pPr marL="0" lvl="2" indent="0">
              <a:spcBef>
                <a:spcPts val="1200"/>
              </a:spcBef>
              <a:buNone/>
            </a:pPr>
            <a:r>
              <a:rPr lang="fr-FR" sz="1800" dirty="0">
                <a:solidFill>
                  <a:schemeClr val="accent4"/>
                </a:solidFill>
                <a:latin typeface="Arial" charset="0"/>
                <a:cs typeface="Arial" charset="0"/>
              </a:rPr>
              <a:t>Un questionnaire résident est complété pour chaque résident éligible</a:t>
            </a:r>
          </a:p>
          <a:p>
            <a:pPr marL="357750" lvl="3" indent="-285750">
              <a:spcBef>
                <a:spcPts val="300"/>
              </a:spcBef>
              <a:buFont typeface="Wingdings" panose="05000000000000000000" pitchFamily="2" charset="2"/>
              <a:buChar char="Ø"/>
            </a:pPr>
            <a:r>
              <a:rPr lang="fr-FR" dirty="0">
                <a:solidFill>
                  <a:schemeClr val="accent1"/>
                </a:solidFill>
              </a:rPr>
              <a:t>Chaque résident </a:t>
            </a:r>
            <a:r>
              <a:rPr lang="fr-FR" dirty="0">
                <a:solidFill>
                  <a:srgbClr val="373739"/>
                </a:solidFill>
              </a:rPr>
              <a:t>fait l’objet d’un </a:t>
            </a:r>
            <a:r>
              <a:rPr lang="fr-FR" dirty="0">
                <a:solidFill>
                  <a:schemeClr val="accent1"/>
                </a:solidFill>
              </a:rPr>
              <a:t>questionnaire résident</a:t>
            </a:r>
            <a:r>
              <a:rPr lang="fr-FR" dirty="0">
                <a:solidFill>
                  <a:srgbClr val="373739"/>
                </a:solidFill>
              </a:rPr>
              <a:t> que le résident présente ou non une IAS ou un traitement AI</a:t>
            </a:r>
          </a:p>
          <a:p>
            <a:pPr marL="357750" lvl="3" indent="-285750">
              <a:spcBef>
                <a:spcPts val="300"/>
              </a:spcBef>
              <a:buFont typeface="Wingdings" panose="05000000000000000000" pitchFamily="2" charset="2"/>
              <a:buChar char="Ø"/>
            </a:pPr>
            <a:r>
              <a:rPr lang="fr-FR" dirty="0">
                <a:solidFill>
                  <a:srgbClr val="373739"/>
                </a:solidFill>
              </a:rPr>
              <a:t>Conséquence : les </a:t>
            </a:r>
            <a:r>
              <a:rPr lang="fr-FR" dirty="0">
                <a:solidFill>
                  <a:schemeClr val="accent1"/>
                </a:solidFill>
              </a:rPr>
              <a:t>données agrégées </a:t>
            </a:r>
            <a:r>
              <a:rPr lang="fr-FR" dirty="0">
                <a:solidFill>
                  <a:srgbClr val="373739"/>
                </a:solidFill>
              </a:rPr>
              <a:t>(« dénominateurs résidents éligibles ») sont </a:t>
            </a:r>
            <a:r>
              <a:rPr lang="fr-FR" dirty="0">
                <a:solidFill>
                  <a:schemeClr val="accent1"/>
                </a:solidFill>
              </a:rPr>
              <a:t>calculées automatiquement </a:t>
            </a:r>
            <a:r>
              <a:rPr lang="fr-FR" dirty="0">
                <a:solidFill>
                  <a:srgbClr val="373739"/>
                </a:solidFill>
              </a:rPr>
              <a:t>à partir des caractéristiques des résidents : il n’y a </a:t>
            </a:r>
            <a:r>
              <a:rPr lang="fr-FR" dirty="0">
                <a:solidFill>
                  <a:schemeClr val="accent1"/>
                </a:solidFill>
              </a:rPr>
              <a:t>plus de tableau récapitulatif </a:t>
            </a:r>
            <a:r>
              <a:rPr lang="fr-FR" dirty="0">
                <a:solidFill>
                  <a:srgbClr val="373739"/>
                </a:solidFill>
              </a:rPr>
              <a:t>de tous les résidents éligibles à compléter</a:t>
            </a:r>
          </a:p>
          <a:p>
            <a:pPr marL="0" lvl="2" indent="0">
              <a:spcBef>
                <a:spcPts val="1200"/>
              </a:spcBef>
              <a:buNone/>
            </a:pPr>
            <a:r>
              <a:rPr lang="fr-FR" sz="1800" dirty="0">
                <a:solidFill>
                  <a:schemeClr val="accent4"/>
                </a:solidFill>
                <a:latin typeface="Arial" charset="0"/>
                <a:cs typeface="Arial" charset="0"/>
              </a:rPr>
              <a:t>Évolution des questionnaires établissement et résident</a:t>
            </a:r>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7236296" y="5517232"/>
            <a:ext cx="1584176" cy="514738"/>
          </a:xfrm>
          <a:prstGeom prst="rect">
            <a:avLst/>
          </a:prstGeom>
          <a:solidFill>
            <a:schemeClr val="bg1"/>
          </a:solidFill>
          <a:scene3d>
            <a:camera prst="orthographicFront"/>
            <a:lightRig rig="threePt" dir="t"/>
          </a:scene3d>
          <a:sp3d>
            <a:bevelT w="165100" prst="coolSlant"/>
          </a:sp3d>
        </p:spPr>
        <p:txBody>
          <a:bodyPr wrap="square" lIns="72000" tIns="72000" rIns="72000" bIns="72000">
            <a:spAutoFit/>
          </a:bodyPr>
          <a:lstStyle/>
          <a:p>
            <a:pPr marL="0" lvl="2" indent="0">
              <a:spcBef>
                <a:spcPts val="600"/>
              </a:spcBef>
              <a:buNone/>
            </a:pPr>
            <a:r>
              <a:rPr lang="fr-FR" sz="1200" dirty="0">
                <a:solidFill>
                  <a:srgbClr val="373739"/>
                </a:solidFill>
                <a:latin typeface="Arial" charset="0"/>
                <a:cs typeface="Arial" charset="0"/>
                <a:sym typeface="Wingdings" panose="05000000000000000000" pitchFamily="2" charset="2"/>
              </a:rPr>
              <a:t> Voir le </a:t>
            </a:r>
            <a:r>
              <a:rPr lang="fr-FR" sz="1200" dirty="0">
                <a:solidFill>
                  <a:srgbClr val="373739"/>
                </a:solidFill>
                <a:latin typeface="Arial" charset="0"/>
                <a:cs typeface="Arial" charset="0"/>
                <a:sym typeface="Wingdings" panose="05000000000000000000" pitchFamily="2" charset="2"/>
                <a:hlinkClick r:id="rId4" action="ppaction://hlinksldjump"/>
              </a:rPr>
              <a:t>détail des nouveautés en 2024</a:t>
            </a:r>
            <a:endParaRPr lang="fr-FR" sz="1200" dirty="0">
              <a:solidFill>
                <a:srgbClr val="373739"/>
              </a:solidFill>
              <a:latin typeface="Arial" charset="0"/>
              <a:cs typeface="Arial" charset="0"/>
            </a:endParaRPr>
          </a:p>
        </p:txBody>
      </p:sp>
    </p:spTree>
    <p:extLst>
      <p:ext uri="{BB962C8B-B14F-4D97-AF65-F5344CB8AC3E}">
        <p14:creationId xmlns:p14="http://schemas.microsoft.com/office/powerpoint/2010/main" val="35841662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Sensibilité des micro-organismes</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4113019451"/>
              </p:ext>
            </p:extLst>
          </p:nvPr>
        </p:nvGraphicFramePr>
        <p:xfrm>
          <a:off x="248611" y="1177663"/>
          <a:ext cx="8640959" cy="3648900"/>
        </p:xfrm>
        <a:graphic>
          <a:graphicData uri="http://schemas.openxmlformats.org/drawingml/2006/table">
            <a:tbl>
              <a:tblPr firstRow="1" firstCol="1" bandRow="1">
                <a:tableStyleId>{5C22544A-7EE6-4342-B048-85BDC9FD1C3A}</a:tableStyleId>
              </a:tblPr>
              <a:tblGrid>
                <a:gridCol w="1803109">
                  <a:extLst>
                    <a:ext uri="{9D8B030D-6E8A-4147-A177-3AD203B41FA5}">
                      <a16:colId xmlns:a16="http://schemas.microsoft.com/office/drawing/2014/main" val="3250898570"/>
                    </a:ext>
                  </a:extLst>
                </a:gridCol>
                <a:gridCol w="2116889">
                  <a:extLst>
                    <a:ext uri="{9D8B030D-6E8A-4147-A177-3AD203B41FA5}">
                      <a16:colId xmlns:a16="http://schemas.microsoft.com/office/drawing/2014/main" val="1645878042"/>
                    </a:ext>
                  </a:extLst>
                </a:gridCol>
                <a:gridCol w="1034682">
                  <a:extLst>
                    <a:ext uri="{9D8B030D-6E8A-4147-A177-3AD203B41FA5}">
                      <a16:colId xmlns:a16="http://schemas.microsoft.com/office/drawing/2014/main" val="3641274271"/>
                    </a:ext>
                  </a:extLst>
                </a:gridCol>
                <a:gridCol w="1182494">
                  <a:extLst>
                    <a:ext uri="{9D8B030D-6E8A-4147-A177-3AD203B41FA5}">
                      <a16:colId xmlns:a16="http://schemas.microsoft.com/office/drawing/2014/main" val="372877679"/>
                    </a:ext>
                  </a:extLst>
                </a:gridCol>
                <a:gridCol w="1182494">
                  <a:extLst>
                    <a:ext uri="{9D8B030D-6E8A-4147-A177-3AD203B41FA5}">
                      <a16:colId xmlns:a16="http://schemas.microsoft.com/office/drawing/2014/main" val="10466853"/>
                    </a:ext>
                  </a:extLst>
                </a:gridCol>
                <a:gridCol w="1321291">
                  <a:extLst>
                    <a:ext uri="{9D8B030D-6E8A-4147-A177-3AD203B41FA5}">
                      <a16:colId xmlns:a16="http://schemas.microsoft.com/office/drawing/2014/main" val="3525506612"/>
                    </a:ext>
                  </a:extLst>
                </a:gridCol>
              </a:tblGrid>
              <a:tr h="419176">
                <a:tc>
                  <a:txBody>
                    <a:bodyPr/>
                    <a:lstStyle/>
                    <a:p>
                      <a:pPr algn="ctr">
                        <a:spcBef>
                          <a:spcPts val="600"/>
                        </a:spcBef>
                        <a:spcAft>
                          <a:spcPts val="600"/>
                        </a:spcAft>
                      </a:pPr>
                      <a:r>
                        <a:rPr lang="fr-FR" sz="1600" dirty="0">
                          <a:solidFill>
                            <a:schemeClr val="bg1"/>
                          </a:solidFill>
                          <a:effectLst/>
                          <a:latin typeface="Arial Narrow" panose="020B0606020202030204" pitchFamily="34" charset="0"/>
                        </a:rPr>
                        <a:t>Micro-organisme</a:t>
                      </a:r>
                      <a:endParaRPr lang="fr-FR" sz="16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Bef>
                          <a:spcPts val="600"/>
                        </a:spcBef>
                        <a:spcAft>
                          <a:spcPts val="600"/>
                        </a:spcAft>
                      </a:pPr>
                      <a:r>
                        <a:rPr lang="fr-FR" sz="1600" dirty="0">
                          <a:solidFill>
                            <a:schemeClr val="bg1"/>
                          </a:solidFill>
                          <a:effectLst/>
                          <a:latin typeface="Arial Narrow" panose="020B0606020202030204" pitchFamily="34" charset="0"/>
                        </a:rPr>
                        <a:t>Antibiotique testé</a:t>
                      </a:r>
                      <a:endParaRPr lang="fr-FR" sz="16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gridSpan="4">
                  <a:txBody>
                    <a:bodyPr/>
                    <a:lstStyle/>
                    <a:p>
                      <a:pPr algn="ctr">
                        <a:spcBef>
                          <a:spcPts val="600"/>
                        </a:spcBef>
                        <a:spcAft>
                          <a:spcPts val="600"/>
                        </a:spcAft>
                      </a:pPr>
                      <a:r>
                        <a:rPr lang="fr-FR" sz="1600" dirty="0">
                          <a:solidFill>
                            <a:schemeClr val="bg1"/>
                          </a:solidFill>
                          <a:effectLst/>
                          <a:latin typeface="Arial Narrow" panose="020B0606020202030204" pitchFamily="34" charset="0"/>
                        </a:rPr>
                        <a:t>Résistance</a:t>
                      </a:r>
                      <a:endParaRPr lang="fr-FR" sz="16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66902543"/>
                  </a:ext>
                </a:extLst>
              </a:tr>
              <a:tr h="274031">
                <a:tc rowSpan="2">
                  <a:txBody>
                    <a:bodyPr/>
                    <a:lstStyle/>
                    <a:p>
                      <a:pPr algn="l">
                        <a:spcAft>
                          <a:spcPts val="0"/>
                        </a:spcAft>
                      </a:pPr>
                      <a:r>
                        <a:rPr lang="fr-FR" sz="1400" b="1" i="1" dirty="0">
                          <a:solidFill>
                            <a:schemeClr val="bg1"/>
                          </a:solidFill>
                          <a:effectLst/>
                          <a:latin typeface="Arial Narrow" panose="020B0606020202030204" pitchFamily="34" charset="0"/>
                        </a:rPr>
                        <a:t>Staphylococcus aureus</a:t>
                      </a:r>
                      <a:endParaRPr lang="fr-FR" sz="1400" b="1" i="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Oxacilline (OXA) </a:t>
                      </a:r>
                      <a:r>
                        <a:rPr lang="fr-FR" sz="1400" spc="-10" baseline="30000" dirty="0">
                          <a:solidFill>
                            <a:srgbClr val="373739"/>
                          </a:solidFill>
                          <a:effectLst/>
                          <a:latin typeface="Arial Narrow" panose="020B0606020202030204" pitchFamily="34" charset="0"/>
                        </a:rPr>
                        <a:t>1</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324972659"/>
                  </a:ext>
                </a:extLst>
              </a:tr>
              <a:tr h="274031">
                <a:tc vMerge="1">
                  <a:txBody>
                    <a:bodyPr/>
                    <a:lstStyle/>
                    <a:p>
                      <a:endParaRPr lang="fr-FR"/>
                    </a:p>
                  </a:txBody>
                  <a:tcPr/>
                </a:tc>
                <a:tc>
                  <a:txBody>
                    <a:bodyPr/>
                    <a:lstStyle/>
                    <a:p>
                      <a:pPr algn="ctr">
                        <a:spcAft>
                          <a:spcPts val="0"/>
                        </a:spcAft>
                      </a:pPr>
                      <a:r>
                        <a:rPr lang="fr-FR" sz="1400" spc="-10" dirty="0" err="1">
                          <a:solidFill>
                            <a:srgbClr val="373739"/>
                          </a:solidFill>
                          <a:effectLst/>
                          <a:latin typeface="Arial Narrow" panose="020B0606020202030204" pitchFamily="34" charset="0"/>
                        </a:rPr>
                        <a:t>Glycopeptides</a:t>
                      </a:r>
                      <a:r>
                        <a:rPr lang="fr-FR" sz="1400" spc="-10" dirty="0">
                          <a:solidFill>
                            <a:srgbClr val="373739"/>
                          </a:solidFill>
                          <a:effectLst/>
                          <a:latin typeface="Arial Narrow" panose="020B0606020202030204" pitchFamily="34" charset="0"/>
                        </a:rPr>
                        <a:t> (GLY) </a:t>
                      </a:r>
                      <a:r>
                        <a:rPr lang="fr-FR" sz="1400" spc="-10" baseline="30000" dirty="0">
                          <a:solidFill>
                            <a:srgbClr val="373739"/>
                          </a:solidFill>
                          <a:effectLst/>
                          <a:latin typeface="Arial Narrow" panose="020B0606020202030204" pitchFamily="34" charset="0"/>
                        </a:rPr>
                        <a:t>2</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1288743661"/>
                  </a:ext>
                </a:extLst>
              </a:tr>
              <a:tr h="407682">
                <a:tc>
                  <a:txBody>
                    <a:bodyPr/>
                    <a:lstStyle/>
                    <a:p>
                      <a:pPr algn="l">
                        <a:spcAft>
                          <a:spcPts val="0"/>
                        </a:spcAft>
                      </a:pPr>
                      <a:r>
                        <a:rPr lang="fr-FR" sz="1400" b="1" i="1" dirty="0" err="1">
                          <a:solidFill>
                            <a:schemeClr val="bg1"/>
                          </a:solidFill>
                          <a:effectLst/>
                          <a:latin typeface="Arial Narrow" panose="020B0606020202030204" pitchFamily="34" charset="0"/>
                        </a:rPr>
                        <a:t>Enterococcus</a:t>
                      </a:r>
                      <a:r>
                        <a:rPr lang="fr-FR" sz="1400" b="1" i="1" dirty="0">
                          <a:solidFill>
                            <a:schemeClr val="bg1"/>
                          </a:solidFill>
                          <a:effectLst/>
                          <a:latin typeface="Arial Narrow" panose="020B0606020202030204" pitchFamily="34" charset="0"/>
                        </a:rPr>
                        <a:t> </a:t>
                      </a:r>
                      <a:r>
                        <a:rPr lang="fr-FR" sz="1400" b="1" i="1" dirty="0" err="1">
                          <a:solidFill>
                            <a:schemeClr val="bg1"/>
                          </a:solidFill>
                          <a:effectLst/>
                          <a:latin typeface="Arial Narrow" panose="020B0606020202030204" pitchFamily="34" charset="0"/>
                        </a:rPr>
                        <a:t>faecium</a:t>
                      </a:r>
                      <a:br>
                        <a:rPr lang="fr-FR" sz="1400" b="1" i="1" dirty="0">
                          <a:solidFill>
                            <a:schemeClr val="bg1"/>
                          </a:solidFill>
                          <a:effectLst/>
                          <a:latin typeface="Arial Narrow" panose="020B0606020202030204" pitchFamily="34" charset="0"/>
                        </a:rPr>
                      </a:br>
                      <a:r>
                        <a:rPr lang="fr-FR" sz="1400" b="1" i="1" dirty="0" err="1">
                          <a:solidFill>
                            <a:schemeClr val="bg1"/>
                          </a:solidFill>
                          <a:effectLst/>
                          <a:latin typeface="Arial Narrow" panose="020B0606020202030204" pitchFamily="34" charset="0"/>
                        </a:rPr>
                        <a:t>Enterococcus</a:t>
                      </a:r>
                      <a:r>
                        <a:rPr lang="fr-FR" sz="1400" b="1" i="1" dirty="0">
                          <a:solidFill>
                            <a:schemeClr val="bg1"/>
                          </a:solidFill>
                          <a:effectLst/>
                          <a:latin typeface="Arial Narrow" panose="020B0606020202030204" pitchFamily="34" charset="0"/>
                        </a:rPr>
                        <a:t> </a:t>
                      </a:r>
                      <a:r>
                        <a:rPr lang="fr-FR" sz="1400" b="1" i="1" dirty="0" err="1">
                          <a:solidFill>
                            <a:schemeClr val="bg1"/>
                          </a:solidFill>
                          <a:effectLst/>
                          <a:latin typeface="Arial Narrow" panose="020B0606020202030204" pitchFamily="34" charset="0"/>
                        </a:rPr>
                        <a:t>faecalis</a:t>
                      </a:r>
                      <a:endParaRPr lang="fr-FR" sz="1400" b="1" i="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err="1">
                          <a:solidFill>
                            <a:srgbClr val="373739"/>
                          </a:solidFill>
                          <a:effectLst/>
                          <a:latin typeface="Arial Narrow" panose="020B0606020202030204" pitchFamily="34" charset="0"/>
                        </a:rPr>
                        <a:t>Glycopeptides</a:t>
                      </a:r>
                      <a:r>
                        <a:rPr lang="fr-FR" sz="1400" spc="-10" dirty="0">
                          <a:solidFill>
                            <a:srgbClr val="373739"/>
                          </a:solidFill>
                          <a:effectLst/>
                          <a:latin typeface="Arial Narrow" panose="020B0606020202030204" pitchFamily="34" charset="0"/>
                        </a:rPr>
                        <a:t> (GLY) </a:t>
                      </a:r>
                      <a:r>
                        <a:rPr lang="fr-FR" sz="1400" spc="-10" baseline="30000" dirty="0">
                          <a:solidFill>
                            <a:srgbClr val="373739"/>
                          </a:solidFill>
                          <a:effectLst/>
                          <a:latin typeface="Arial Narrow" panose="020B0606020202030204" pitchFamily="34" charset="0"/>
                        </a:rPr>
                        <a:t>2</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2556181005"/>
                  </a:ext>
                </a:extLst>
              </a:tr>
              <a:tr h="405892">
                <a:tc rowSpan="4">
                  <a:txBody>
                    <a:bodyPr/>
                    <a:lstStyle/>
                    <a:p>
                      <a:pPr algn="l">
                        <a:spcBef>
                          <a:spcPts val="600"/>
                        </a:spcBef>
                        <a:spcAft>
                          <a:spcPts val="0"/>
                        </a:spcAft>
                      </a:pPr>
                      <a:r>
                        <a:rPr lang="fr-FR" sz="1400" b="1" dirty="0">
                          <a:solidFill>
                            <a:schemeClr val="bg1"/>
                          </a:solidFill>
                          <a:effectLst/>
                          <a:latin typeface="Arial Narrow" panose="020B0606020202030204" pitchFamily="34" charset="0"/>
                        </a:rPr>
                        <a:t>Entérobactéries</a:t>
                      </a:r>
                      <a:r>
                        <a:rPr lang="fr-FR" sz="1400" b="1" baseline="0" dirty="0">
                          <a:solidFill>
                            <a:schemeClr val="bg1"/>
                          </a:solidFill>
                          <a:effectLst/>
                          <a:latin typeface="Arial Narrow" panose="020B0606020202030204" pitchFamily="34" charset="0"/>
                        </a:rPr>
                        <a:t> </a:t>
                      </a:r>
                      <a:r>
                        <a:rPr lang="fr-FR" sz="1400" b="1" baseline="30000" dirty="0">
                          <a:solidFill>
                            <a:schemeClr val="bg1"/>
                          </a:solidFill>
                          <a:effectLst/>
                          <a:latin typeface="Arial Narrow" panose="020B0606020202030204" pitchFamily="34" charset="0"/>
                        </a:rPr>
                        <a:t>5</a:t>
                      </a: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Céphalosporines de troisième génération (C3G) </a:t>
                      </a:r>
                      <a:r>
                        <a:rPr lang="fr-FR" sz="1400" spc="-10" baseline="30000" dirty="0">
                          <a:solidFill>
                            <a:srgbClr val="373739"/>
                          </a:solidFill>
                          <a:effectLst/>
                          <a:latin typeface="Arial Narrow" panose="020B0606020202030204" pitchFamily="34" charset="0"/>
                        </a:rPr>
                        <a:t>3</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1782704778"/>
                  </a:ext>
                </a:extLst>
              </a:tr>
              <a:tr h="393454">
                <a:tc vMerge="1">
                  <a:txBody>
                    <a:bodyPr/>
                    <a:lstStyle/>
                    <a:p>
                      <a:endParaRPr lang="fr-FR"/>
                    </a:p>
                  </a:txBody>
                  <a:tcPr/>
                </a:tc>
                <a:tc>
                  <a:txBody>
                    <a:bodyPr/>
                    <a:lstStyle/>
                    <a:p>
                      <a:pPr algn="ctr">
                        <a:spcAft>
                          <a:spcPts val="0"/>
                        </a:spcAft>
                      </a:pPr>
                      <a:r>
                        <a:rPr lang="fr-FR" sz="1400" spc="-10" dirty="0">
                          <a:solidFill>
                            <a:srgbClr val="373739"/>
                          </a:solidFill>
                          <a:effectLst/>
                          <a:latin typeface="Arial Narrow" panose="020B0606020202030204" pitchFamily="34" charset="0"/>
                        </a:rPr>
                        <a:t>Production de ß-</a:t>
                      </a:r>
                      <a:r>
                        <a:rPr lang="fr-FR" sz="1400" spc="-10" dirty="0" err="1">
                          <a:solidFill>
                            <a:srgbClr val="373739"/>
                          </a:solidFill>
                          <a:effectLst/>
                          <a:latin typeface="Arial Narrow" panose="020B0606020202030204" pitchFamily="34" charset="0"/>
                        </a:rPr>
                        <a:t>lactamase</a:t>
                      </a:r>
                      <a:r>
                        <a:rPr lang="fr-FR" sz="1400" spc="-10" dirty="0">
                          <a:solidFill>
                            <a:srgbClr val="373739"/>
                          </a:solidFill>
                          <a:effectLst/>
                          <a:latin typeface="Arial Narrow" panose="020B0606020202030204" pitchFamily="34" charset="0"/>
                        </a:rPr>
                        <a:t> à spectre étendu (BLSE)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rgbClr val="373739"/>
                          </a:solidFill>
                          <a:effectLst/>
                          <a:latin typeface="Arial Narrow" panose="020B0606020202030204" pitchFamily="34" charset="0"/>
                        </a:rPr>
                        <a:t>Non BLSE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dirty="0">
                          <a:solidFill>
                            <a:srgbClr val="373739"/>
                          </a:solidFill>
                          <a:effectLst/>
                          <a:latin typeface="Arial Narrow" panose="020B0606020202030204" pitchFamily="34" charset="0"/>
                        </a:rPr>
                        <a:t>BLSE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spc="-10" dirty="0">
                          <a:solidFill>
                            <a:srgbClr val="373739"/>
                          </a:solidFill>
                          <a:effectLst/>
                          <a:latin typeface="Arial Narrow" panose="020B0606020202030204" pitchFamily="34" charset="0"/>
                        </a:rPr>
                        <a:t>INC - Inconnue</a:t>
                      </a:r>
                      <a:r>
                        <a:rPr lang="fr-FR" sz="1400" dirty="0">
                          <a:solidFill>
                            <a:srgbClr val="373739"/>
                          </a:solidFill>
                          <a:effectLst/>
                          <a:latin typeface="Arial Narrow" panose="020B0606020202030204" pitchFamily="34" charset="0"/>
                        </a:rPr>
                        <a:t> </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2423728139"/>
                  </a:ext>
                </a:extLst>
              </a:tr>
              <a:tr h="339567">
                <a:tc vMerge="1">
                  <a:txBody>
                    <a:bodyPr/>
                    <a:lstStyle/>
                    <a:p>
                      <a:endParaRPr lang="fr-FR"/>
                    </a:p>
                  </a:txBody>
                  <a:tcPr/>
                </a:tc>
                <a:tc>
                  <a:txBody>
                    <a:bodyPr/>
                    <a:lstStyle/>
                    <a:p>
                      <a:pPr algn="ctr">
                        <a:spcAft>
                          <a:spcPts val="0"/>
                        </a:spcAft>
                      </a:pPr>
                      <a:r>
                        <a:rPr lang="fr-FR" sz="1400" spc="-10" dirty="0" err="1">
                          <a:solidFill>
                            <a:srgbClr val="373739"/>
                          </a:solidFill>
                          <a:effectLst/>
                          <a:latin typeface="Arial Narrow" panose="020B0606020202030204" pitchFamily="34" charset="0"/>
                        </a:rPr>
                        <a:t>Carbapénèmes</a:t>
                      </a:r>
                      <a:br>
                        <a:rPr lang="fr-FR" sz="1400" spc="-10" dirty="0">
                          <a:solidFill>
                            <a:srgbClr val="373739"/>
                          </a:solidFill>
                          <a:effectLst/>
                          <a:latin typeface="Arial Narrow" panose="020B0606020202030204" pitchFamily="34" charset="0"/>
                        </a:rPr>
                      </a:br>
                      <a:r>
                        <a:rPr lang="fr-FR" sz="1400" spc="-10" dirty="0">
                          <a:solidFill>
                            <a:srgbClr val="373739"/>
                          </a:solidFill>
                          <a:effectLst/>
                          <a:latin typeface="Arial Narrow" panose="020B0606020202030204" pitchFamily="34" charset="0"/>
                        </a:rPr>
                        <a:t>(CAR) </a:t>
                      </a:r>
                      <a:r>
                        <a:rPr lang="fr-FR" sz="1400" spc="-10" baseline="30000" dirty="0">
                          <a:solidFill>
                            <a:srgbClr val="373739"/>
                          </a:solidFill>
                          <a:effectLst/>
                          <a:latin typeface="Arial Narrow" panose="020B0606020202030204" pitchFamily="34" charset="0"/>
                        </a:rPr>
                        <a:t>4</a:t>
                      </a:r>
                      <a:endParaRPr lang="fr-FR" sz="1400" baseline="300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424526732"/>
                  </a:ext>
                </a:extLst>
              </a:tr>
              <a:tr h="405855">
                <a:tc vMerge="1">
                  <a:txBody>
                    <a:bodyPr/>
                    <a:lstStyle/>
                    <a:p>
                      <a:endParaRPr lang="fr-FR"/>
                    </a:p>
                  </a:txBody>
                  <a:tcPr/>
                </a:tc>
                <a:tc>
                  <a:txBody>
                    <a:bodyPr/>
                    <a:lstStyle/>
                    <a:p>
                      <a:pPr algn="ctr">
                        <a:spcAft>
                          <a:spcPts val="0"/>
                        </a:spcAft>
                      </a:pPr>
                      <a:r>
                        <a:rPr lang="fr-FR" sz="1400" spc="-10" dirty="0">
                          <a:solidFill>
                            <a:srgbClr val="373739"/>
                          </a:solidFill>
                          <a:effectLst/>
                          <a:latin typeface="Arial Narrow" panose="020B0606020202030204" pitchFamily="34" charset="0"/>
                        </a:rPr>
                        <a:t>Production de </a:t>
                      </a:r>
                      <a:r>
                        <a:rPr lang="fr-FR" sz="1400" spc="-10" dirty="0" err="1">
                          <a:solidFill>
                            <a:srgbClr val="373739"/>
                          </a:solidFill>
                          <a:effectLst/>
                          <a:latin typeface="Arial Narrow" panose="020B0606020202030204" pitchFamily="34" charset="0"/>
                        </a:rPr>
                        <a:t>carbapénémase</a:t>
                      </a:r>
                      <a:br>
                        <a:rPr lang="fr-FR" sz="1400" spc="-10" dirty="0">
                          <a:solidFill>
                            <a:srgbClr val="373739"/>
                          </a:solidFill>
                          <a:effectLst/>
                          <a:latin typeface="Arial Narrow" panose="020B0606020202030204" pitchFamily="34" charset="0"/>
                        </a:rPr>
                      </a:br>
                      <a:r>
                        <a:rPr lang="fr-FR" sz="1400" spc="-10" dirty="0">
                          <a:solidFill>
                            <a:srgbClr val="373739"/>
                          </a:solidFill>
                          <a:effectLst/>
                          <a:latin typeface="Arial Narrow" panose="020B0606020202030204" pitchFamily="34" charset="0"/>
                        </a:rPr>
                        <a:t>(EPC)</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spc="-10" dirty="0">
                          <a:solidFill>
                            <a:srgbClr val="373739"/>
                          </a:solidFill>
                          <a:effectLst/>
                          <a:latin typeface="Arial Narrow" panose="020B0606020202030204" pitchFamily="34" charset="0"/>
                        </a:rPr>
                        <a:t>Non </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rPr>
                        <a:t>Oui</a:t>
                      </a:r>
                    </a:p>
                  </a:txBody>
                  <a:tcPr marL="43690" marR="436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spc="-10" dirty="0">
                          <a:solidFill>
                            <a:srgbClr val="373739"/>
                          </a:solidFill>
                          <a:effectLst/>
                          <a:latin typeface="Arial Narrow" panose="020B0606020202030204" pitchFamily="34" charset="0"/>
                        </a:rPr>
                        <a:t>INC - Inconnue</a:t>
                      </a:r>
                    </a:p>
                    <a:p>
                      <a:pPr algn="ctr">
                        <a:spcAft>
                          <a:spcPts val="0"/>
                        </a:spcAft>
                      </a:pPr>
                      <a:r>
                        <a:rPr lang="fr-FR" sz="1400" spc="-10" dirty="0">
                          <a:solidFill>
                            <a:srgbClr val="373739"/>
                          </a:solidFill>
                          <a:effectLst/>
                          <a:latin typeface="Arial Narrow" panose="020B0606020202030204" pitchFamily="34" charset="0"/>
                        </a:rPr>
                        <a:t> </a:t>
                      </a:r>
                      <a:r>
                        <a:rPr lang="fr-FR" sz="1400" dirty="0">
                          <a:solidFill>
                            <a:srgbClr val="373739"/>
                          </a:solidFill>
                          <a:effectLst/>
                          <a:latin typeface="Arial Narrow" panose="020B0606020202030204" pitchFamily="34" charset="0"/>
                        </a:rPr>
                        <a:t> </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1239069426"/>
                  </a:ext>
                </a:extLst>
              </a:tr>
              <a:tr h="274031">
                <a:tc rowSpan="2">
                  <a:txBody>
                    <a:bodyPr/>
                    <a:lstStyle/>
                    <a:p>
                      <a:pPr algn="l">
                        <a:spcAft>
                          <a:spcPts val="0"/>
                        </a:spcAft>
                      </a:pPr>
                      <a:r>
                        <a:rPr lang="fr-FR" sz="1400" b="1" i="1" dirty="0" err="1">
                          <a:solidFill>
                            <a:schemeClr val="bg1"/>
                          </a:solidFill>
                          <a:effectLst/>
                          <a:latin typeface="Arial Narrow" panose="020B0606020202030204" pitchFamily="34" charset="0"/>
                        </a:rPr>
                        <a:t>Acinetobacter</a:t>
                      </a:r>
                      <a:r>
                        <a:rPr lang="fr-FR" sz="1400" b="1" i="1" dirty="0">
                          <a:solidFill>
                            <a:schemeClr val="bg1"/>
                          </a:solidFill>
                          <a:effectLst/>
                          <a:latin typeface="Arial Narrow" panose="020B0606020202030204" pitchFamily="34" charset="0"/>
                        </a:rPr>
                        <a:t> </a:t>
                      </a:r>
                      <a:r>
                        <a:rPr lang="fr-FR" sz="1400" b="1" dirty="0" err="1">
                          <a:solidFill>
                            <a:schemeClr val="bg1"/>
                          </a:solidFill>
                          <a:effectLst/>
                          <a:latin typeface="Arial Narrow" panose="020B0606020202030204" pitchFamily="34" charset="0"/>
                        </a:rPr>
                        <a:t>spp</a:t>
                      </a:r>
                      <a:r>
                        <a:rPr lang="fr-FR" sz="1400" b="1" dirty="0">
                          <a:solidFill>
                            <a:schemeClr val="bg1"/>
                          </a:solidFill>
                          <a:effectLst/>
                          <a:latin typeface="Arial Narrow" panose="020B0606020202030204" pitchFamily="34" charset="0"/>
                        </a:rPr>
                        <a:t>.</a:t>
                      </a:r>
                      <a:br>
                        <a:rPr lang="fr-FR" sz="1400" b="1" dirty="0">
                          <a:solidFill>
                            <a:schemeClr val="bg1"/>
                          </a:solidFill>
                          <a:effectLst/>
                          <a:latin typeface="Arial Narrow" panose="020B0606020202030204" pitchFamily="34" charset="0"/>
                        </a:rPr>
                      </a:br>
                      <a:r>
                        <a:rPr lang="fr-FR" sz="1400" b="1" i="1" dirty="0">
                          <a:solidFill>
                            <a:schemeClr val="bg1"/>
                          </a:solidFill>
                          <a:effectLst/>
                          <a:latin typeface="Arial Narrow" panose="020B0606020202030204" pitchFamily="34" charset="0"/>
                        </a:rPr>
                        <a:t>Pseudomonas </a:t>
                      </a:r>
                      <a:r>
                        <a:rPr lang="fr-FR" sz="1400" b="1" dirty="0" err="1">
                          <a:solidFill>
                            <a:schemeClr val="bg1"/>
                          </a:solidFill>
                          <a:effectLst/>
                          <a:latin typeface="Arial Narrow" panose="020B0606020202030204" pitchFamily="34" charset="0"/>
                        </a:rPr>
                        <a:t>spp</a:t>
                      </a:r>
                      <a:r>
                        <a:rPr lang="fr-FR" sz="1400" b="1" dirty="0">
                          <a:solidFill>
                            <a:schemeClr val="bg1"/>
                          </a:solidFill>
                          <a:effectLst/>
                          <a:latin typeface="Arial Narrow" panose="020B0606020202030204" pitchFamily="34" charset="0"/>
                        </a:rPr>
                        <a:t>.</a:t>
                      </a:r>
                      <a:endParaRPr lang="fr-FR"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a:solidFill>
                            <a:srgbClr val="373739"/>
                          </a:solidFill>
                          <a:effectLst/>
                          <a:latin typeface="Arial Narrow" panose="020B0606020202030204" pitchFamily="34" charset="0"/>
                        </a:rPr>
                        <a:t>Ceftazidime (CAZ)</a:t>
                      </a:r>
                      <a:endParaRPr lang="fr-FR" sz="140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a:solidFill>
                            <a:srgbClr val="373739"/>
                          </a:solidFill>
                          <a:effectLst/>
                          <a:latin typeface="Arial Narrow" panose="020B0606020202030204" pitchFamily="34" charset="0"/>
                        </a:rPr>
                        <a:t>S - Sensible</a:t>
                      </a:r>
                      <a:endParaRPr lang="fr-FR" sz="140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3215900116"/>
                  </a:ext>
                </a:extLst>
              </a:tr>
              <a:tr h="274031">
                <a:tc vMerge="1">
                  <a:txBody>
                    <a:bodyPr/>
                    <a:lstStyle/>
                    <a:p>
                      <a:endParaRPr lang="fr-FR"/>
                    </a:p>
                  </a:txBody>
                  <a:tcPr/>
                </a:tc>
                <a:tc>
                  <a:txBody>
                    <a:bodyPr/>
                    <a:lstStyle/>
                    <a:p>
                      <a:pPr algn="ctr">
                        <a:spcAft>
                          <a:spcPts val="0"/>
                        </a:spcAft>
                      </a:pPr>
                      <a:r>
                        <a:rPr lang="fr-FR" sz="1400" spc="-10" dirty="0" err="1">
                          <a:solidFill>
                            <a:srgbClr val="373739"/>
                          </a:solidFill>
                          <a:effectLst/>
                          <a:latin typeface="Arial Narrow" panose="020B0606020202030204" pitchFamily="34" charset="0"/>
                        </a:rPr>
                        <a:t>Carbapénèmes</a:t>
                      </a:r>
                      <a:r>
                        <a:rPr lang="fr-FR" sz="1400" spc="-10" dirty="0">
                          <a:solidFill>
                            <a:srgbClr val="373739"/>
                          </a:solidFill>
                          <a:effectLst/>
                          <a:latin typeface="Arial Narrow" panose="020B0606020202030204" pitchFamily="34" charset="0"/>
                        </a:rPr>
                        <a:t> (CAR)</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a:solidFill>
                            <a:srgbClr val="373739"/>
                          </a:solidFill>
                          <a:effectLst/>
                          <a:latin typeface="Arial Narrow" panose="020B0606020202030204" pitchFamily="34" charset="0"/>
                        </a:rPr>
                        <a:t>S - Sensible</a:t>
                      </a:r>
                      <a:endParaRPr lang="fr-FR" sz="140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a:solidFill>
                            <a:srgbClr val="373739"/>
                          </a:solidFill>
                          <a:effectLst/>
                          <a:latin typeface="Arial Narrow" panose="020B0606020202030204" pitchFamily="34" charset="0"/>
                        </a:rPr>
                        <a:t>I - intermédiaire</a:t>
                      </a:r>
                      <a:endParaRPr lang="fr-FR" sz="140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1070813839"/>
                  </a:ext>
                </a:extLst>
              </a:tr>
            </a:tbl>
          </a:graphicData>
        </a:graphic>
      </p:graphicFrame>
      <p:sp>
        <p:nvSpPr>
          <p:cNvPr id="6" name="Rectangle 5"/>
          <p:cNvSpPr/>
          <p:nvPr/>
        </p:nvSpPr>
        <p:spPr>
          <a:xfrm>
            <a:off x="248611" y="4826563"/>
            <a:ext cx="8640960" cy="1969770"/>
          </a:xfrm>
          <a:prstGeom prst="rect">
            <a:avLst/>
          </a:prstGeom>
        </p:spPr>
        <p:txBody>
          <a:bodyPr wrap="square">
            <a:spAutoFit/>
          </a:bodyPr>
          <a:lstStyle/>
          <a:p>
            <a:pPr algn="just">
              <a:spcBef>
                <a:spcPts val="300"/>
              </a:spcBef>
              <a:spcAft>
                <a:spcPts val="0"/>
              </a:spcAft>
              <a:tabLst>
                <a:tab pos="1028700" algn="l"/>
              </a:tabLst>
              <a:defRPr/>
            </a:pPr>
            <a:r>
              <a:rPr lang="fr-FR" sz="1400" i="1" baseline="30000"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1</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SARM si elle est résistante à l’oxacilline (OXA-R) et SASM si elle est sensible à l’oxacilline (OXA-S)</a:t>
            </a:r>
          </a:p>
          <a:p>
            <a:pPr algn="just">
              <a:spcBef>
                <a:spcPts val="300"/>
              </a:spcBef>
              <a:spcAft>
                <a:spcPts val="0"/>
              </a:spcAft>
              <a:tabLst>
                <a:tab pos="1028700" algn="l"/>
              </a:tabLst>
              <a:defRPr/>
            </a:pPr>
            <a:r>
              <a:rPr lang="fr-FR" sz="1400" i="1" spc="-10" baseline="30000" dirty="0">
                <a:solidFill>
                  <a:srgbClr val="373739"/>
                </a:solidFill>
                <a:latin typeface="Arial Narrow" panose="020B0606020202030204" pitchFamily="34" charset="0"/>
                <a:ea typeface="Times New Roman" panose="02020603050405020304" pitchFamily="18" charset="0"/>
                <a:cs typeface="Tahoma" panose="020B0604030504040204" pitchFamily="34" charset="0"/>
              </a:rPr>
              <a:t>2  </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Souche résistante aux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glycopeptides</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(GLY-R) si la souche est résistante à la vancomycine ou à la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téicoplanine</a:t>
            </a:r>
            <a:endPar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Bef>
                <a:spcPts val="300"/>
              </a:spcBef>
              <a:spcAft>
                <a:spcPts val="0"/>
              </a:spcAft>
              <a:tabLst>
                <a:tab pos="1028700" algn="l"/>
              </a:tabLst>
              <a:defRPr/>
            </a:pPr>
            <a:r>
              <a:rPr lang="fr-FR" sz="1400" i="1" baseline="30000"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3</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Souche résistantes aux C3G (C3G-R) si la souche est résistante à la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céfotaxime</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ou à la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ceftriaxone</a:t>
            </a:r>
            <a:endPar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Bef>
                <a:spcPts val="300"/>
              </a:spcBef>
              <a:spcAft>
                <a:spcPts val="0"/>
              </a:spcAft>
              <a:tabLst>
                <a:tab pos="1028700" algn="l"/>
              </a:tabLst>
              <a:defRPr/>
            </a:pPr>
            <a:r>
              <a:rPr lang="fr-FR" sz="1400" i="1" baseline="30000"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4</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Souche résistante aux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carbapénèmes</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(CAR-R) si la souche est résistante à l’</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imipénème</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au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méropénème</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ou au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doripénème</a:t>
            </a:r>
            <a:endPar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endParaRPr>
          </a:p>
          <a:p>
            <a:pPr>
              <a:spcBef>
                <a:spcPts val="300"/>
              </a:spcBef>
            </a:pPr>
            <a:r>
              <a:rPr lang="fr-FR" sz="1400" i="1" baseline="30000"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5</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Listes des entérobactéries (indiqués par la lettre « S » en annexe 5) :</a:t>
            </a:r>
            <a:b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b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Enterobacter</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Escherichia coli ;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Citrobacter</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Hafnia</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b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b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Klebsiella</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Morganella</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Proteus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Providencia</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b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b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Salmonella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Serratia</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Shigella</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Yersinia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a:t>
            </a:r>
          </a:p>
        </p:txBody>
      </p:sp>
      <p:sp>
        <p:nvSpPr>
          <p:cNvPr id="8" name="ZoneTexte 7"/>
          <p:cNvSpPr txBox="1"/>
          <p:nvPr/>
        </p:nvSpPr>
        <p:spPr>
          <a:xfrm>
            <a:off x="6012160" y="6021288"/>
            <a:ext cx="2232248"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3" action="ppaction://hlinksldjump"/>
              </a:rPr>
              <a:t>Partie 3 : organisation de l’enquête – le jour de l’enquête</a:t>
            </a:r>
            <a:endParaRPr lang="fr-FR" sz="1200" dirty="0">
              <a:solidFill>
                <a:srgbClr val="373739"/>
              </a:solidFill>
            </a:endParaRPr>
          </a:p>
        </p:txBody>
      </p:sp>
    </p:spTree>
    <p:extLst>
      <p:ext uri="{BB962C8B-B14F-4D97-AF65-F5344CB8AC3E}">
        <p14:creationId xmlns:p14="http://schemas.microsoft.com/office/powerpoint/2010/main" val="22468801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a:solidFill>
                  <a:schemeClr val="accent1"/>
                </a:solidFill>
              </a:rPr>
              <a:t>Application </a:t>
            </a:r>
            <a:r>
              <a:rPr lang="fr-FR" dirty="0" err="1">
                <a:solidFill>
                  <a:schemeClr val="accent1"/>
                </a:solidFill>
              </a:rPr>
              <a:t>PrevIAS</a:t>
            </a:r>
            <a:br>
              <a:rPr lang="fr-FR" dirty="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a:t>ENP 2024 : PARTIE 6</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586230" y="6021288"/>
            <a:ext cx="2160240" cy="402775"/>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08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Retour vers le </a:t>
            </a:r>
            <a:r>
              <a:rPr lang="fr-FR" sz="1200" dirty="0">
                <a:solidFill>
                  <a:srgbClr val="373739"/>
                </a:solidFill>
                <a:hlinkClick r:id="rId3" action="ppaction://hlinksldjump"/>
              </a:rPr>
              <a:t>sommaire</a:t>
            </a:r>
            <a:endParaRPr lang="fr-FR" sz="1200" dirty="0">
              <a:solidFill>
                <a:srgbClr val="373739"/>
              </a:solidFill>
            </a:endParaRPr>
          </a:p>
        </p:txBody>
      </p:sp>
    </p:spTree>
    <p:extLst>
      <p:ext uri="{BB962C8B-B14F-4D97-AF65-F5344CB8AC3E}">
        <p14:creationId xmlns:p14="http://schemas.microsoft.com/office/powerpoint/2010/main" val="2721700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t>Accès à </a:t>
            </a:r>
            <a:r>
              <a:rPr lang="fr-FR" dirty="0" err="1"/>
              <a:t>PrevIAS</a:t>
            </a:r>
            <a:endParaRPr lang="fr-FR" dirty="0"/>
          </a:p>
        </p:txBody>
      </p:sp>
      <p:sp>
        <p:nvSpPr>
          <p:cNvPr id="4" name="Espace réservé du texte 3"/>
          <p:cNvSpPr>
            <a:spLocks noGrp="1"/>
          </p:cNvSpPr>
          <p:nvPr>
            <p:ph type="body" sz="quarter" idx="12"/>
          </p:nvPr>
        </p:nvSpPr>
        <p:spPr>
          <a:xfrm>
            <a:off x="611560" y="1412776"/>
            <a:ext cx="8280921" cy="5256584"/>
          </a:xfrm>
        </p:spPr>
        <p:txBody>
          <a:bodyPr/>
          <a:lstStyle/>
          <a:p>
            <a:pPr marL="0" lvl="2" indent="0">
              <a:spcBef>
                <a:spcPts val="600"/>
              </a:spcBef>
              <a:buNone/>
            </a:pPr>
            <a:r>
              <a:rPr lang="fr-FR" sz="1800" i="1" dirty="0">
                <a:solidFill>
                  <a:schemeClr val="tx2"/>
                </a:solidFill>
                <a:latin typeface="Arial" charset="0"/>
                <a:cs typeface="Arial" charset="0"/>
              </a:rPr>
              <a:t>   </a:t>
            </a:r>
            <a:r>
              <a:rPr lang="fr-FR" sz="1800" b="0" i="1" dirty="0">
                <a:solidFill>
                  <a:schemeClr val="tx2"/>
                </a:solidFill>
                <a:latin typeface="Arial" charset="0"/>
                <a:cs typeface="Arial" charset="0"/>
              </a:rPr>
              <a:t>https://previas.santepubliquefrance.fr</a:t>
            </a:r>
          </a:p>
          <a:p>
            <a:pPr marL="0" lvl="2" indent="0">
              <a:spcBef>
                <a:spcPts val="1200"/>
              </a:spcBef>
              <a:buNone/>
            </a:pPr>
            <a:r>
              <a:rPr lang="fr-FR" sz="1800" dirty="0">
                <a:solidFill>
                  <a:schemeClr val="accent4"/>
                </a:solidFill>
                <a:latin typeface="Arial" charset="0"/>
                <a:cs typeface="Arial" charset="0"/>
              </a:rPr>
              <a:t>Création automatique de comptes utilisateurs</a:t>
            </a:r>
          </a:p>
          <a:p>
            <a:pPr lvl="2">
              <a:spcBef>
                <a:spcPts val="600"/>
              </a:spcBef>
            </a:pPr>
            <a:r>
              <a:rPr lang="fr-FR" b="0" dirty="0"/>
              <a:t>À partir des </a:t>
            </a:r>
            <a:r>
              <a:rPr lang="fr-FR" dirty="0"/>
              <a:t>contacts de </a:t>
            </a:r>
            <a:r>
              <a:rPr lang="fr-FR" u="sng" dirty="0"/>
              <a:t>l’annuaire national des </a:t>
            </a:r>
            <a:r>
              <a:rPr lang="fr-FR" u="sng" dirty="0" err="1"/>
              <a:t>CPias</a:t>
            </a:r>
            <a:endParaRPr lang="fr-FR" b="0" u="sng" dirty="0"/>
          </a:p>
          <a:p>
            <a:pPr lvl="2">
              <a:spcBef>
                <a:spcPts val="600"/>
              </a:spcBef>
            </a:pPr>
            <a:r>
              <a:rPr lang="fr-FR" dirty="0">
                <a:solidFill>
                  <a:schemeClr val="accent1"/>
                </a:solidFill>
              </a:rPr>
              <a:t>E-mail de </a:t>
            </a:r>
            <a:r>
              <a:rPr lang="fr-FR" dirty="0" err="1">
                <a:solidFill>
                  <a:schemeClr val="accent1"/>
                </a:solidFill>
              </a:rPr>
              <a:t>SpFrance</a:t>
            </a:r>
            <a:endParaRPr lang="fr-FR" dirty="0"/>
          </a:p>
          <a:p>
            <a:pPr marL="357750" lvl="3" indent="-285750">
              <a:spcBef>
                <a:spcPts val="300"/>
              </a:spcBef>
              <a:buFont typeface="Wingdings" panose="05000000000000000000" pitchFamily="2" charset="2"/>
              <a:buChar char="Ø"/>
            </a:pPr>
            <a:r>
              <a:rPr lang="fr-FR" dirty="0">
                <a:solidFill>
                  <a:srgbClr val="373739"/>
                </a:solidFill>
              </a:rPr>
              <a:t>Envoyé aux utilisateurs </a:t>
            </a:r>
            <a:r>
              <a:rPr lang="fr-FR" dirty="0">
                <a:solidFill>
                  <a:srgbClr val="373739"/>
                </a:solidFill>
                <a:latin typeface="Arial" charset="0"/>
                <a:cs typeface="Arial" charset="0"/>
              </a:rPr>
              <a:t>début mai</a:t>
            </a:r>
          </a:p>
          <a:p>
            <a:pPr marL="357750" lvl="3" indent="-285750">
              <a:spcBef>
                <a:spcPts val="300"/>
              </a:spcBef>
              <a:buFont typeface="Wingdings" panose="05000000000000000000" pitchFamily="2" charset="2"/>
              <a:buChar char="Ø"/>
            </a:pPr>
            <a:r>
              <a:rPr lang="fr-FR" dirty="0">
                <a:solidFill>
                  <a:srgbClr val="373739"/>
                </a:solidFill>
                <a:latin typeface="Arial" charset="0"/>
                <a:cs typeface="Arial" charset="0"/>
              </a:rPr>
              <a:t>Message personnalisé :</a:t>
            </a:r>
            <a:br>
              <a:rPr lang="fr-FR" dirty="0">
                <a:solidFill>
                  <a:srgbClr val="373739"/>
                </a:solidFill>
                <a:latin typeface="Arial" charset="0"/>
                <a:cs typeface="Arial" charset="0"/>
              </a:rPr>
            </a:br>
            <a:r>
              <a:rPr lang="fr-FR" sz="1400" dirty="0">
                <a:solidFill>
                  <a:srgbClr val="373739"/>
                </a:solidFill>
                <a:latin typeface="Arial" charset="0"/>
                <a:cs typeface="Arial" charset="0"/>
              </a:rPr>
              <a:t>- Etablissements auxquels l’utilisateur aura accès</a:t>
            </a:r>
            <a:br>
              <a:rPr lang="fr-FR" sz="1400" dirty="0">
                <a:solidFill>
                  <a:srgbClr val="373739"/>
                </a:solidFill>
                <a:latin typeface="Arial" charset="0"/>
                <a:cs typeface="Arial" charset="0"/>
              </a:rPr>
            </a:br>
            <a:r>
              <a:rPr lang="fr-FR" sz="1400" dirty="0">
                <a:solidFill>
                  <a:srgbClr val="373739"/>
                </a:solidFill>
                <a:latin typeface="Arial" charset="0"/>
                <a:cs typeface="Arial" charset="0"/>
              </a:rPr>
              <a:t>- Statut de l’utilisateur : « utilisateur établissement » ou « administrateur local »</a:t>
            </a:r>
            <a:br>
              <a:rPr lang="fr-FR" sz="1400" dirty="0">
                <a:solidFill>
                  <a:srgbClr val="373739"/>
                </a:solidFill>
                <a:latin typeface="Arial" charset="0"/>
                <a:cs typeface="Arial" charset="0"/>
              </a:rPr>
            </a:br>
            <a:r>
              <a:rPr lang="fr-FR" sz="1400" dirty="0">
                <a:solidFill>
                  <a:srgbClr val="373739"/>
                </a:solidFill>
                <a:latin typeface="Arial" charset="0"/>
                <a:cs typeface="Arial" charset="0"/>
              </a:rPr>
              <a:t>- Modalités de première connexion</a:t>
            </a:r>
          </a:p>
          <a:p>
            <a:pPr lvl="2">
              <a:spcBef>
                <a:spcPts val="600"/>
              </a:spcBef>
            </a:pPr>
            <a:r>
              <a:rPr lang="fr-FR" dirty="0">
                <a:solidFill>
                  <a:schemeClr val="accent1"/>
                </a:solidFill>
              </a:rPr>
              <a:t>E-mail de première connexion</a:t>
            </a:r>
          </a:p>
          <a:p>
            <a:pPr marL="357750" lvl="3" indent="-285750">
              <a:spcBef>
                <a:spcPts val="300"/>
              </a:spcBef>
              <a:buFont typeface="Wingdings" panose="05000000000000000000" pitchFamily="2" charset="2"/>
              <a:buChar char="Ø"/>
            </a:pPr>
            <a:r>
              <a:rPr lang="fr-FR" dirty="0">
                <a:solidFill>
                  <a:srgbClr val="373739"/>
                </a:solidFill>
                <a:latin typeface="Arial" charset="0"/>
                <a:cs typeface="Arial" charset="0"/>
              </a:rPr>
              <a:t>Envoyé automatiquement par l’application</a:t>
            </a:r>
          </a:p>
          <a:p>
            <a:pPr marL="357750" lvl="3" indent="-285750">
              <a:spcBef>
                <a:spcPts val="300"/>
              </a:spcBef>
              <a:buFont typeface="Wingdings" panose="05000000000000000000" pitchFamily="2" charset="2"/>
              <a:buChar char="Ø"/>
            </a:pPr>
            <a:r>
              <a:rPr lang="fr-FR" dirty="0">
                <a:solidFill>
                  <a:srgbClr val="373739"/>
                </a:solidFill>
                <a:latin typeface="Arial" charset="0"/>
                <a:cs typeface="Arial" charset="0"/>
              </a:rPr>
              <a:t>Dans les 2 jours qui suivent la réception de l’email de </a:t>
            </a:r>
            <a:r>
              <a:rPr lang="fr-FR" dirty="0" err="1">
                <a:solidFill>
                  <a:srgbClr val="373739"/>
                </a:solidFill>
                <a:latin typeface="Arial" charset="0"/>
                <a:cs typeface="Arial" charset="0"/>
              </a:rPr>
              <a:t>SpFrance</a:t>
            </a:r>
            <a:endParaRPr lang="fr-FR" dirty="0">
              <a:solidFill>
                <a:srgbClr val="373739"/>
              </a:solidFill>
              <a:latin typeface="Arial" charset="0"/>
              <a:cs typeface="Arial" charset="0"/>
            </a:endParaRPr>
          </a:p>
          <a:p>
            <a:pPr marL="357750" lvl="3" indent="-285750">
              <a:spcBef>
                <a:spcPts val="300"/>
              </a:spcBef>
              <a:buFont typeface="Wingdings" panose="05000000000000000000" pitchFamily="2" charset="2"/>
              <a:buChar char="Ø"/>
            </a:pPr>
            <a:r>
              <a:rPr lang="fr-FR" b="1" dirty="0">
                <a:solidFill>
                  <a:srgbClr val="373739"/>
                </a:solidFill>
                <a:latin typeface="Arial" charset="0"/>
                <a:cs typeface="Arial" charset="0"/>
              </a:rPr>
              <a:t>Comporte un lien de première connexion à </a:t>
            </a:r>
            <a:r>
              <a:rPr lang="fr-FR" b="1" dirty="0" err="1">
                <a:solidFill>
                  <a:srgbClr val="373739"/>
                </a:solidFill>
                <a:latin typeface="Arial" charset="0"/>
                <a:cs typeface="Arial" charset="0"/>
              </a:rPr>
              <a:t>PrevIAS</a:t>
            </a:r>
            <a:r>
              <a:rPr lang="fr-FR" b="1" dirty="0">
                <a:solidFill>
                  <a:srgbClr val="373739"/>
                </a:solidFill>
                <a:latin typeface="Arial" charset="0"/>
                <a:cs typeface="Arial" charset="0"/>
              </a:rPr>
              <a:t> </a:t>
            </a:r>
            <a:r>
              <a:rPr lang="fr-FR" dirty="0">
                <a:solidFill>
                  <a:srgbClr val="373739"/>
                </a:solidFill>
                <a:latin typeface="Arial" charset="0"/>
                <a:cs typeface="Arial" charset="0"/>
                <a:sym typeface="Wingdings" panose="05000000000000000000" pitchFamily="2" charset="2"/>
              </a:rPr>
              <a:t> conduit vers une page d’initialisation du mot de passe pour finaliser la création du compte</a:t>
            </a:r>
          </a:p>
          <a:p>
            <a:pPr marL="0" lvl="2" indent="0">
              <a:spcBef>
                <a:spcPts val="1200"/>
              </a:spcBef>
              <a:buNone/>
            </a:pPr>
            <a:r>
              <a:rPr lang="fr-FR" sz="1800" dirty="0">
                <a:solidFill>
                  <a:schemeClr val="accent4"/>
                </a:solidFill>
                <a:latin typeface="Arial" charset="0"/>
                <a:cs typeface="Arial" charset="0"/>
              </a:rPr>
              <a:t>Inscription / </a:t>
            </a:r>
            <a:r>
              <a:rPr lang="fr-FR" sz="1800" dirty="0">
                <a:solidFill>
                  <a:schemeClr val="accent4"/>
                </a:solidFill>
                <a:latin typeface="Arial" charset="0"/>
                <a:cs typeface="Arial" charset="0"/>
                <a:sym typeface="Wingdings" panose="05000000000000000000" pitchFamily="2" charset="2"/>
              </a:rPr>
              <a:t>Mot de passe oublié ?</a:t>
            </a:r>
          </a:p>
          <a:p>
            <a:pPr marL="0" lvl="2" indent="0">
              <a:spcBef>
                <a:spcPts val="1200"/>
              </a:spcBef>
              <a:buNone/>
            </a:pPr>
            <a:r>
              <a:rPr lang="fr-FR" sz="1800" dirty="0">
                <a:solidFill>
                  <a:schemeClr val="accent4"/>
                </a:solidFill>
                <a:latin typeface="Arial" charset="0"/>
                <a:cs typeface="Arial" charset="0"/>
              </a:rPr>
              <a:t>Support applicatif </a:t>
            </a:r>
            <a:r>
              <a:rPr lang="fr-FR" sz="1800" dirty="0" err="1">
                <a:solidFill>
                  <a:schemeClr val="accent4"/>
                </a:solidFill>
                <a:latin typeface="Arial" charset="0"/>
                <a:cs typeface="Arial" charset="0"/>
              </a:rPr>
              <a:t>PrevIAS</a:t>
            </a:r>
            <a:r>
              <a:rPr lang="fr-FR" sz="1800" dirty="0">
                <a:solidFill>
                  <a:schemeClr val="accent4"/>
                </a:solidFill>
                <a:latin typeface="Arial" charset="0"/>
                <a:cs typeface="Arial" charset="0"/>
              </a:rPr>
              <a:t> : </a:t>
            </a:r>
            <a:r>
              <a:rPr lang="fr-FR" sz="1800" b="0" dirty="0">
                <a:latin typeface="Arial" charset="0"/>
                <a:cs typeface="Arial" charset="0"/>
                <a:hlinkClick r:id="rId2"/>
              </a:rPr>
              <a:t>previas-support@santepubliquefrance.fr</a:t>
            </a:r>
            <a:endParaRPr lang="fr-FR" sz="1800" b="0" dirty="0">
              <a:latin typeface="Arial" charset="0"/>
              <a:cs typeface="Arial" charset="0"/>
            </a:endParaRPr>
          </a:p>
          <a:p>
            <a:pPr marL="0" lvl="2" indent="0">
              <a:spcBef>
                <a:spcPts val="1200"/>
              </a:spcBef>
              <a:buNone/>
            </a:pPr>
            <a:endParaRPr lang="fr-FR" sz="1800" dirty="0">
              <a:solidFill>
                <a:schemeClr val="accent4"/>
              </a:solidFill>
              <a:latin typeface="Arial" charset="0"/>
              <a:cs typeface="Arial" charset="0"/>
              <a:sym typeface="Wingdings" panose="05000000000000000000" pitchFamily="2" charset="2"/>
            </a:endParaRPr>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5" name="Imag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5281" y="1412776"/>
            <a:ext cx="2119167" cy="1307829"/>
          </a:xfrm>
          <a:prstGeom prst="rect">
            <a:avLst/>
          </a:prstGeom>
        </p:spPr>
      </p:pic>
    </p:spTree>
    <p:extLst>
      <p:ext uri="{BB962C8B-B14F-4D97-AF65-F5344CB8AC3E}">
        <p14:creationId xmlns:p14="http://schemas.microsoft.com/office/powerpoint/2010/main" val="42581384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t>Première connexion</a:t>
            </a:r>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735544" y="3063282"/>
            <a:ext cx="3029121" cy="503590"/>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Réception préalable de l’</a:t>
            </a:r>
            <a:r>
              <a:rPr lang="fr-FR" sz="1400" b="1" dirty="0">
                <a:solidFill>
                  <a:schemeClr val="accent1"/>
                </a:solidFill>
              </a:rPr>
              <a:t>email d</a:t>
            </a:r>
            <a:r>
              <a:rPr lang="fr-FR" sz="1400" b="1" dirty="0">
                <a:solidFill>
                  <a:schemeClr val="tx2"/>
                </a:solidFill>
              </a:rPr>
              <a:t>e </a:t>
            </a:r>
            <a:r>
              <a:rPr lang="fr-FR" sz="1400" b="1" dirty="0" err="1">
                <a:solidFill>
                  <a:schemeClr val="tx2"/>
                </a:solidFill>
              </a:rPr>
              <a:t>SpFrance</a:t>
            </a:r>
            <a:endParaRPr lang="fr-FR" sz="1400" b="1" dirty="0">
              <a:solidFill>
                <a:schemeClr val="tx2"/>
              </a:solidFill>
            </a:endParaRPr>
          </a:p>
        </p:txBody>
      </p:sp>
      <p:sp>
        <p:nvSpPr>
          <p:cNvPr id="8" name="ZoneTexte 7"/>
          <p:cNvSpPr txBox="1"/>
          <p:nvPr/>
        </p:nvSpPr>
        <p:spPr>
          <a:xfrm>
            <a:off x="3112302" y="3835724"/>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Oui</a:t>
            </a:r>
          </a:p>
        </p:txBody>
      </p:sp>
      <p:sp>
        <p:nvSpPr>
          <p:cNvPr id="9" name="ZoneTexte 8"/>
          <p:cNvSpPr txBox="1"/>
          <p:nvPr/>
        </p:nvSpPr>
        <p:spPr>
          <a:xfrm>
            <a:off x="990550" y="3806628"/>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Non</a:t>
            </a:r>
          </a:p>
        </p:txBody>
      </p:sp>
      <p:grpSp>
        <p:nvGrpSpPr>
          <p:cNvPr id="11" name="Groupe 10"/>
          <p:cNvGrpSpPr/>
          <p:nvPr/>
        </p:nvGrpSpPr>
        <p:grpSpPr>
          <a:xfrm>
            <a:off x="467544" y="5085764"/>
            <a:ext cx="2425809" cy="1319109"/>
            <a:chOff x="683568" y="3718658"/>
            <a:chExt cx="2425809" cy="1319109"/>
          </a:xfrm>
        </p:grpSpPr>
        <p:pic>
          <p:nvPicPr>
            <p:cNvPr id="6" name="Image 5"/>
            <p:cNvPicPr>
              <a:picLocks noChangeAspect="1"/>
            </p:cNvPicPr>
            <p:nvPr/>
          </p:nvPicPr>
          <p:blipFill>
            <a:blip r:embed="rId4"/>
            <a:stretch>
              <a:fillRect/>
            </a:stretch>
          </p:blipFill>
          <p:spPr>
            <a:xfrm>
              <a:off x="964760" y="4437692"/>
              <a:ext cx="1933575" cy="600075"/>
            </a:xfrm>
            <a:prstGeom prst="rect">
              <a:avLst/>
            </a:prstGeom>
          </p:spPr>
        </p:pic>
        <p:sp>
          <p:nvSpPr>
            <p:cNvPr id="10" name="ZoneTexte 9"/>
            <p:cNvSpPr txBox="1"/>
            <p:nvPr/>
          </p:nvSpPr>
          <p:spPr>
            <a:xfrm>
              <a:off x="683568" y="3718658"/>
              <a:ext cx="2425809" cy="719034"/>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Cliquer sur le lien « </a:t>
              </a:r>
              <a:r>
                <a:rPr lang="fr-FR" sz="1400" b="1" dirty="0">
                  <a:solidFill>
                    <a:schemeClr val="tx2"/>
                  </a:solidFill>
                </a:rPr>
                <a:t>Inscrivez-vous</a:t>
              </a:r>
              <a:r>
                <a:rPr lang="fr-FR" sz="1400" b="1" dirty="0">
                  <a:solidFill>
                    <a:srgbClr val="373739"/>
                  </a:solidFill>
                </a:rPr>
                <a:t> »</a:t>
              </a:r>
              <a:br>
                <a:rPr lang="fr-FR" sz="1400" b="1" dirty="0">
                  <a:solidFill>
                    <a:srgbClr val="373739"/>
                  </a:solidFill>
                </a:rPr>
              </a:br>
              <a:r>
                <a:rPr lang="fr-FR" sz="1400" b="1" dirty="0">
                  <a:solidFill>
                    <a:srgbClr val="373739"/>
                  </a:solidFill>
                </a:rPr>
                <a:t>sur la page de connexion</a:t>
              </a:r>
            </a:p>
          </p:txBody>
        </p:sp>
      </p:grpSp>
      <p:sp>
        <p:nvSpPr>
          <p:cNvPr id="14" name="ZoneTexte 13"/>
          <p:cNvSpPr txBox="1"/>
          <p:nvPr/>
        </p:nvSpPr>
        <p:spPr>
          <a:xfrm>
            <a:off x="4746535" y="3844697"/>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Non</a:t>
            </a:r>
          </a:p>
        </p:txBody>
      </p:sp>
      <p:sp>
        <p:nvSpPr>
          <p:cNvPr id="16" name="ZoneTexte 15"/>
          <p:cNvSpPr txBox="1"/>
          <p:nvPr/>
        </p:nvSpPr>
        <p:spPr>
          <a:xfrm>
            <a:off x="5853876" y="5062746"/>
            <a:ext cx="2822580" cy="719034"/>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sym typeface="Wingdings" panose="05000000000000000000" pitchFamily="2" charset="2"/>
              </a:rPr>
              <a:t>Renvoi vers la page pour </a:t>
            </a:r>
            <a:r>
              <a:rPr lang="fr-FR" sz="1400" b="1" dirty="0">
                <a:solidFill>
                  <a:schemeClr val="tx2"/>
                </a:solidFill>
                <a:sym typeface="Wingdings" panose="05000000000000000000" pitchFamily="2" charset="2"/>
              </a:rPr>
              <a:t>Définir le mot de passe </a:t>
            </a:r>
            <a:r>
              <a:rPr lang="fr-FR" sz="1400" b="1" dirty="0">
                <a:solidFill>
                  <a:srgbClr val="373739"/>
                </a:solidFill>
                <a:sym typeface="Wingdings" panose="05000000000000000000" pitchFamily="2" charset="2"/>
              </a:rPr>
              <a:t>et finaliser la création du compte</a:t>
            </a:r>
            <a:endParaRPr lang="fr-FR" sz="1400" b="1" dirty="0">
              <a:solidFill>
                <a:srgbClr val="373739"/>
              </a:solidFill>
            </a:endParaRPr>
          </a:p>
        </p:txBody>
      </p:sp>
      <p:grpSp>
        <p:nvGrpSpPr>
          <p:cNvPr id="19" name="Groupe 18"/>
          <p:cNvGrpSpPr/>
          <p:nvPr/>
        </p:nvGrpSpPr>
        <p:grpSpPr>
          <a:xfrm>
            <a:off x="3181385" y="5091610"/>
            <a:ext cx="2385976" cy="1237336"/>
            <a:chOff x="3151756" y="5085764"/>
            <a:chExt cx="2385976" cy="1237336"/>
          </a:xfrm>
        </p:grpSpPr>
        <p:sp>
          <p:nvSpPr>
            <p:cNvPr id="17" name="ZoneTexte 16"/>
            <p:cNvSpPr txBox="1"/>
            <p:nvPr/>
          </p:nvSpPr>
          <p:spPr>
            <a:xfrm>
              <a:off x="3151756" y="5085764"/>
              <a:ext cx="2385976" cy="719034"/>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sym typeface="Wingdings" panose="05000000000000000000" pitchFamily="2" charset="2"/>
                </a:rPr>
                <a:t>Cliquer sur le lien</a:t>
              </a:r>
              <a:br>
                <a:rPr lang="fr-FR" sz="1400" b="1" dirty="0">
                  <a:solidFill>
                    <a:srgbClr val="373739"/>
                  </a:solidFill>
                  <a:sym typeface="Wingdings" panose="05000000000000000000" pitchFamily="2" charset="2"/>
                </a:rPr>
              </a:br>
              <a:r>
                <a:rPr lang="fr-FR" sz="1400" b="1" dirty="0">
                  <a:solidFill>
                    <a:srgbClr val="373739"/>
                  </a:solidFill>
                  <a:sym typeface="Wingdings" panose="05000000000000000000" pitchFamily="2" charset="2"/>
                </a:rPr>
                <a:t>« </a:t>
              </a:r>
              <a:r>
                <a:rPr lang="fr-FR" sz="1400" b="1" dirty="0">
                  <a:solidFill>
                    <a:schemeClr val="tx2"/>
                  </a:solidFill>
                  <a:sym typeface="Wingdings" panose="05000000000000000000" pitchFamily="2" charset="2"/>
                </a:rPr>
                <a:t>Mot de passe oublié ?</a:t>
              </a:r>
              <a:r>
                <a:rPr lang="fr-FR" sz="1400" b="1" dirty="0">
                  <a:solidFill>
                    <a:srgbClr val="373739"/>
                  </a:solidFill>
                  <a:sym typeface="Wingdings" panose="05000000000000000000" pitchFamily="2" charset="2"/>
                </a:rPr>
                <a:t> » sur la page de connexion</a:t>
              </a:r>
              <a:endParaRPr lang="fr-FR" sz="1400" b="1" dirty="0">
                <a:solidFill>
                  <a:srgbClr val="373739"/>
                </a:solidFill>
              </a:endParaRPr>
            </a:p>
          </p:txBody>
        </p:sp>
        <p:pic>
          <p:nvPicPr>
            <p:cNvPr id="18" name="Image 17"/>
            <p:cNvPicPr>
              <a:picLocks noChangeAspect="1"/>
            </p:cNvPicPr>
            <p:nvPr/>
          </p:nvPicPr>
          <p:blipFill>
            <a:blip r:embed="rId5"/>
            <a:stretch>
              <a:fillRect/>
            </a:stretch>
          </p:blipFill>
          <p:spPr>
            <a:xfrm>
              <a:off x="3510722" y="5927290"/>
              <a:ext cx="1731668" cy="395810"/>
            </a:xfrm>
            <a:prstGeom prst="rect">
              <a:avLst/>
            </a:prstGeom>
          </p:spPr>
        </p:pic>
      </p:grpSp>
      <p:cxnSp>
        <p:nvCxnSpPr>
          <p:cNvPr id="21" name="Connecteur droit avec flèche 20"/>
          <p:cNvCxnSpPr>
            <a:endCxn id="14" idx="0"/>
          </p:cNvCxnSpPr>
          <p:nvPr/>
        </p:nvCxnSpPr>
        <p:spPr>
          <a:xfrm>
            <a:off x="5034567" y="3574285"/>
            <a:ext cx="0" cy="270412"/>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5034567" y="4123871"/>
            <a:ext cx="0" cy="96189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3400334" y="4123871"/>
            <a:ext cx="0" cy="96189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1296063" y="4078471"/>
            <a:ext cx="0" cy="980915"/>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1367847" y="1529446"/>
            <a:ext cx="5724434" cy="503590"/>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Réception de l’</a:t>
            </a:r>
            <a:r>
              <a:rPr lang="fr-FR" sz="1400" b="1" dirty="0">
                <a:solidFill>
                  <a:schemeClr val="tx2"/>
                </a:solidFill>
              </a:rPr>
              <a:t>email de première connexion</a:t>
            </a:r>
          </a:p>
          <a:p>
            <a:pPr algn="ctr"/>
            <a:r>
              <a:rPr lang="fr-FR" sz="1400" dirty="0">
                <a:solidFill>
                  <a:schemeClr val="tx2"/>
                </a:solidFill>
                <a:sym typeface="Wingdings" panose="05000000000000000000" pitchFamily="2" charset="2"/>
              </a:rPr>
              <a:t> </a:t>
            </a:r>
            <a:r>
              <a:rPr lang="fr-FR" sz="1400" dirty="0">
                <a:solidFill>
                  <a:schemeClr val="tx2"/>
                </a:solidFill>
              </a:rPr>
              <a:t>vérifier préalablement ses spams et sa boite de quarantaine</a:t>
            </a:r>
          </a:p>
        </p:txBody>
      </p:sp>
      <p:sp>
        <p:nvSpPr>
          <p:cNvPr id="50" name="ZoneTexte 49"/>
          <p:cNvSpPr txBox="1"/>
          <p:nvPr/>
        </p:nvSpPr>
        <p:spPr>
          <a:xfrm>
            <a:off x="4572296" y="3076037"/>
            <a:ext cx="3720608" cy="503590"/>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Cliquer sur le </a:t>
            </a:r>
            <a:r>
              <a:rPr lang="fr-FR" sz="1400" b="1" dirty="0">
                <a:solidFill>
                  <a:schemeClr val="tx2"/>
                </a:solidFill>
              </a:rPr>
              <a:t>lien de première connexion</a:t>
            </a:r>
          </a:p>
          <a:p>
            <a:pPr algn="ctr"/>
            <a:r>
              <a:rPr lang="fr-FR" sz="1400" b="1" dirty="0">
                <a:solidFill>
                  <a:schemeClr val="tx2"/>
                </a:solidFill>
                <a:sym typeface="Wingdings" panose="05000000000000000000" pitchFamily="2" charset="2"/>
              </a:rPr>
              <a:t> Le lien est fonctionnel</a:t>
            </a:r>
            <a:endParaRPr lang="fr-FR" sz="1400" b="1" dirty="0">
              <a:solidFill>
                <a:schemeClr val="tx2"/>
              </a:solidFill>
            </a:endParaRPr>
          </a:p>
        </p:txBody>
      </p:sp>
      <p:cxnSp>
        <p:nvCxnSpPr>
          <p:cNvPr id="34" name="Connecteur droit avec flèche 33"/>
          <p:cNvCxnSpPr/>
          <p:nvPr/>
        </p:nvCxnSpPr>
        <p:spPr>
          <a:xfrm>
            <a:off x="1284024" y="3559668"/>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3399527" y="3574285"/>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6116864" y="2294475"/>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Oui</a:t>
            </a:r>
          </a:p>
        </p:txBody>
      </p:sp>
      <p:sp>
        <p:nvSpPr>
          <p:cNvPr id="39" name="ZoneTexte 38"/>
          <p:cNvSpPr txBox="1"/>
          <p:nvPr/>
        </p:nvSpPr>
        <p:spPr>
          <a:xfrm>
            <a:off x="1791635" y="2294475"/>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Non</a:t>
            </a:r>
          </a:p>
        </p:txBody>
      </p:sp>
      <p:cxnSp>
        <p:nvCxnSpPr>
          <p:cNvPr id="40" name="Connecteur droit avec flèche 39"/>
          <p:cNvCxnSpPr/>
          <p:nvPr/>
        </p:nvCxnSpPr>
        <p:spPr>
          <a:xfrm>
            <a:off x="6404896" y="2582622"/>
            <a:ext cx="0" cy="485607"/>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2097148" y="2566318"/>
            <a:ext cx="0" cy="496964"/>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2085109" y="2047515"/>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6404089" y="2033036"/>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flipV="1">
            <a:off x="4195104" y="2062422"/>
            <a:ext cx="0" cy="3008900"/>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7262655" y="3844697"/>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Oui</a:t>
            </a:r>
          </a:p>
        </p:txBody>
      </p:sp>
      <p:cxnSp>
        <p:nvCxnSpPr>
          <p:cNvPr id="59" name="Connecteur droit avec flèche 58"/>
          <p:cNvCxnSpPr/>
          <p:nvPr/>
        </p:nvCxnSpPr>
        <p:spPr>
          <a:xfrm>
            <a:off x="7550687" y="4132844"/>
            <a:ext cx="0" cy="96189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a:off x="7549880" y="3583258"/>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24388" y="3628799"/>
            <a:ext cx="1362714" cy="738664"/>
          </a:xfrm>
          <a:prstGeom prst="rect">
            <a:avLst/>
          </a:prstGeom>
        </p:spPr>
        <p:txBody>
          <a:bodyPr wrap="square">
            <a:spAutoFit/>
          </a:bodyPr>
          <a:lstStyle/>
          <a:p>
            <a:r>
              <a:rPr lang="fr-FR" sz="1400" i="1" dirty="0">
                <a:solidFill>
                  <a:srgbClr val="373739"/>
                </a:solidFill>
                <a:sym typeface="Wingdings" panose="05000000000000000000" pitchFamily="2" charset="2"/>
              </a:rPr>
              <a:t>Le lien est fonctionnel quelques jours</a:t>
            </a:r>
            <a:endParaRPr lang="fr-FR" sz="1400" i="1" dirty="0">
              <a:solidFill>
                <a:srgbClr val="373739"/>
              </a:solidFill>
            </a:endParaRPr>
          </a:p>
        </p:txBody>
      </p:sp>
    </p:spTree>
    <p:extLst>
      <p:ext uri="{BB962C8B-B14F-4D97-AF65-F5344CB8AC3E}">
        <p14:creationId xmlns:p14="http://schemas.microsoft.com/office/powerpoint/2010/main" val="19779223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t>profils des utilisateurs</a:t>
            </a:r>
          </a:p>
        </p:txBody>
      </p:sp>
      <p:sp>
        <p:nvSpPr>
          <p:cNvPr id="4" name="Espace réservé du texte 3"/>
          <p:cNvSpPr>
            <a:spLocks noGrp="1"/>
          </p:cNvSpPr>
          <p:nvPr>
            <p:ph type="body" sz="quarter" idx="12"/>
          </p:nvPr>
        </p:nvSpPr>
        <p:spPr>
          <a:xfrm>
            <a:off x="611560" y="1844824"/>
            <a:ext cx="8424936" cy="4896544"/>
          </a:xfrm>
        </p:spPr>
        <p:txBody>
          <a:bodyPr/>
          <a:lstStyle/>
          <a:p>
            <a:pPr marL="0" lvl="2" indent="0">
              <a:spcBef>
                <a:spcPts val="1200"/>
              </a:spcBef>
              <a:buNone/>
            </a:pPr>
            <a:r>
              <a:rPr lang="fr-FR" sz="1800" dirty="0">
                <a:solidFill>
                  <a:schemeClr val="accent4"/>
                </a:solidFill>
                <a:latin typeface="Arial" charset="0"/>
                <a:cs typeface="Arial" charset="0"/>
              </a:rPr>
              <a:t>4 profils d’utilisateurs dans </a:t>
            </a:r>
            <a:r>
              <a:rPr lang="fr-FR" sz="1800" dirty="0" err="1">
                <a:solidFill>
                  <a:schemeClr val="accent4"/>
                </a:solidFill>
                <a:latin typeface="Arial" charset="0"/>
                <a:cs typeface="Arial" charset="0"/>
              </a:rPr>
              <a:t>PrevIAS</a:t>
            </a:r>
            <a:endParaRPr lang="fr-FR" sz="1800" dirty="0">
              <a:solidFill>
                <a:schemeClr val="accent4"/>
              </a:solidFill>
              <a:latin typeface="Arial" charset="0"/>
              <a:cs typeface="Arial" charset="0"/>
            </a:endParaRPr>
          </a:p>
          <a:p>
            <a:pPr lvl="2">
              <a:spcBef>
                <a:spcPts val="600"/>
              </a:spcBef>
            </a:pPr>
            <a:r>
              <a:rPr lang="fr-FR" b="0" dirty="0"/>
              <a:t>Profil « </a:t>
            </a:r>
            <a:r>
              <a:rPr lang="fr-FR" dirty="0">
                <a:solidFill>
                  <a:schemeClr val="accent1"/>
                </a:solidFill>
              </a:rPr>
              <a:t>établissement</a:t>
            </a:r>
            <a:r>
              <a:rPr lang="fr-FR" b="0" dirty="0"/>
              <a:t> » : autant de comptes que nécessaire par EMS</a:t>
            </a:r>
          </a:p>
          <a:p>
            <a:pPr lvl="2">
              <a:spcBef>
                <a:spcPts val="600"/>
              </a:spcBef>
            </a:pPr>
            <a:r>
              <a:rPr lang="fr-FR" b="0" dirty="0"/>
              <a:t>Profil « </a:t>
            </a:r>
            <a:r>
              <a:rPr lang="fr-FR" dirty="0">
                <a:solidFill>
                  <a:schemeClr val="accent1"/>
                </a:solidFill>
              </a:rPr>
              <a:t>administrateur local</a:t>
            </a:r>
            <a:r>
              <a:rPr lang="fr-FR" b="0" dirty="0"/>
              <a:t> » : un seul compte par EMS</a:t>
            </a:r>
          </a:p>
          <a:p>
            <a:pPr lvl="2">
              <a:spcBef>
                <a:spcPts val="600"/>
              </a:spcBef>
            </a:pPr>
            <a:r>
              <a:rPr lang="fr-FR" b="0" dirty="0"/>
              <a:t>Profil « </a:t>
            </a:r>
            <a:r>
              <a:rPr lang="fr-FR" dirty="0" err="1">
                <a:solidFill>
                  <a:schemeClr val="accent1"/>
                </a:solidFill>
              </a:rPr>
              <a:t>CPias</a:t>
            </a:r>
            <a:r>
              <a:rPr lang="fr-FR" b="0" dirty="0"/>
              <a:t> » : accès à l’ensemble des données de leur région (suivi de l’enquête, relance des EMS de leur région)</a:t>
            </a:r>
          </a:p>
          <a:p>
            <a:pPr lvl="2">
              <a:spcBef>
                <a:spcPts val="600"/>
              </a:spcBef>
            </a:pPr>
            <a:r>
              <a:rPr lang="fr-FR" b="0" dirty="0"/>
              <a:t>Profil « </a:t>
            </a:r>
            <a:r>
              <a:rPr lang="fr-FR" dirty="0">
                <a:solidFill>
                  <a:schemeClr val="accent1"/>
                </a:solidFill>
              </a:rPr>
              <a:t>SpFrance</a:t>
            </a:r>
            <a:r>
              <a:rPr lang="fr-FR" b="0" dirty="0"/>
              <a:t> » : administrateur national</a:t>
            </a:r>
          </a:p>
          <a:p>
            <a:pPr marL="0" lvl="2" indent="0">
              <a:spcBef>
                <a:spcPts val="1200"/>
              </a:spcBef>
              <a:buNone/>
            </a:pPr>
            <a:r>
              <a:rPr lang="fr-FR" sz="1800" dirty="0">
                <a:solidFill>
                  <a:schemeClr val="accent4"/>
                </a:solidFill>
                <a:latin typeface="Arial" charset="0"/>
                <a:cs typeface="Arial" charset="0"/>
              </a:rPr>
              <a:t>Droits des utilisateurs « établissement »</a:t>
            </a:r>
          </a:p>
          <a:p>
            <a:pPr lvl="2">
              <a:spcBef>
                <a:spcPts val="300"/>
              </a:spcBef>
            </a:pPr>
            <a:r>
              <a:rPr lang="fr-FR" dirty="0"/>
              <a:t>Gestion de leur profil </a:t>
            </a:r>
            <a:r>
              <a:rPr lang="fr-FR" sz="1400" b="0" dirty="0"/>
              <a:t>(par exemple, demande / suppression de rattachement à un EMS)</a:t>
            </a:r>
          </a:p>
          <a:p>
            <a:pPr lvl="2">
              <a:spcBef>
                <a:spcPts val="300"/>
              </a:spcBef>
            </a:pPr>
            <a:r>
              <a:rPr lang="fr-FR" dirty="0"/>
              <a:t>Saisie, validation, modification, </a:t>
            </a:r>
            <a:r>
              <a:rPr lang="fr-FR"/>
              <a:t>suppression de </a:t>
            </a:r>
            <a:r>
              <a:rPr lang="fr-FR" dirty="0"/>
              <a:t>questionnaires</a:t>
            </a:r>
          </a:p>
          <a:p>
            <a:pPr lvl="2">
              <a:spcBef>
                <a:spcPts val="300"/>
              </a:spcBef>
            </a:pPr>
            <a:r>
              <a:rPr lang="fr-FR" dirty="0"/>
              <a:t>Génération du rapport automatisé, export de données</a:t>
            </a:r>
          </a:p>
          <a:p>
            <a:pPr marL="0" lvl="2" indent="0">
              <a:spcBef>
                <a:spcPts val="1200"/>
              </a:spcBef>
              <a:buNone/>
            </a:pPr>
            <a:r>
              <a:rPr lang="fr-FR" sz="1800" dirty="0">
                <a:solidFill>
                  <a:schemeClr val="accent4"/>
                </a:solidFill>
                <a:latin typeface="Arial" charset="0"/>
                <a:cs typeface="Arial" charset="0"/>
              </a:rPr>
              <a:t>Droits des utilisateurs « administrateur local »</a:t>
            </a:r>
          </a:p>
          <a:p>
            <a:pPr lvl="2">
              <a:spcBef>
                <a:spcPts val="300"/>
              </a:spcBef>
            </a:pPr>
            <a:r>
              <a:rPr lang="fr-FR" dirty="0"/>
              <a:t>Ensemble des droits d’un utilisateur établissement</a:t>
            </a:r>
          </a:p>
          <a:p>
            <a:pPr lvl="2">
              <a:spcBef>
                <a:spcPts val="300"/>
              </a:spcBef>
            </a:pPr>
            <a:r>
              <a:rPr lang="fr-FR" dirty="0"/>
              <a:t>Gestion de l’établissement </a:t>
            </a:r>
            <a:r>
              <a:rPr lang="fr-FR" b="0" dirty="0"/>
              <a:t>: modification des données administratives</a:t>
            </a:r>
          </a:p>
          <a:p>
            <a:pPr lvl="2">
              <a:spcBef>
                <a:spcPts val="300"/>
              </a:spcBef>
            </a:pPr>
            <a:r>
              <a:rPr lang="fr-FR" dirty="0"/>
              <a:t>Gestion des utilisateurs pour l’établissement : </a:t>
            </a:r>
            <a:r>
              <a:rPr lang="fr-FR" b="0" dirty="0"/>
              <a:t>ajout, suppression d’utilisateurs</a:t>
            </a:r>
          </a:p>
          <a:p>
            <a:pPr marL="357750" lvl="3" indent="-285750">
              <a:buFont typeface="Wingdings" panose="05000000000000000000" pitchFamily="2" charset="2"/>
              <a:buChar char="Ø"/>
            </a:pPr>
            <a:endParaRPr lang="fr-FR" b="1" dirty="0">
              <a:solidFill>
                <a:srgbClr val="373739"/>
              </a:solidFill>
              <a:latin typeface="Arial" charset="0"/>
              <a:cs typeface="Arial" charset="0"/>
            </a:endParaRPr>
          </a:p>
          <a:p>
            <a:pPr lvl="2">
              <a:spcBef>
                <a:spcPts val="600"/>
              </a:spcBef>
            </a:pPr>
            <a:endParaRPr lang="fr-FR" dirty="0">
              <a:solidFill>
                <a:srgbClr val="000000"/>
              </a:solidFill>
            </a:endParaRPr>
          </a:p>
          <a:p>
            <a:pPr lvl="2">
              <a:spcBef>
                <a:spcPts val="600"/>
              </a:spcBef>
            </a:pP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3"/>
          <a:stretch>
            <a:fillRect/>
          </a:stretch>
        </p:blipFill>
        <p:spPr>
          <a:xfrm>
            <a:off x="-1" y="1129900"/>
            <a:ext cx="9144001" cy="556253"/>
          </a:xfrm>
          <a:prstGeom prst="rect">
            <a:avLst/>
          </a:prstGeom>
        </p:spPr>
      </p:pic>
    </p:spTree>
    <p:extLst>
      <p:ext uri="{BB962C8B-B14F-4D97-AF65-F5344CB8AC3E}">
        <p14:creationId xmlns:p14="http://schemas.microsoft.com/office/powerpoint/2010/main" val="39208091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6228184" y="2759665"/>
            <a:ext cx="2066925" cy="714375"/>
          </a:xfrm>
          <a:prstGeom prst="rect">
            <a:avLst/>
          </a:prstGeom>
        </p:spPr>
      </p:pic>
      <p:pic>
        <p:nvPicPr>
          <p:cNvPr id="6" name="Image 5"/>
          <p:cNvPicPr>
            <a:picLocks noChangeAspect="1"/>
          </p:cNvPicPr>
          <p:nvPr/>
        </p:nvPicPr>
        <p:blipFill>
          <a:blip r:embed="rId3"/>
          <a:stretch>
            <a:fillRect/>
          </a:stretch>
        </p:blipFill>
        <p:spPr>
          <a:xfrm>
            <a:off x="6851128" y="1804859"/>
            <a:ext cx="1885950" cy="628650"/>
          </a:xfrm>
          <a:prstGeom prst="rect">
            <a:avLst/>
          </a:prstGeom>
        </p:spPr>
      </p:pic>
      <p:sp>
        <p:nvSpPr>
          <p:cNvPr id="2" name="Titre 1"/>
          <p:cNvSpPr>
            <a:spLocks noGrp="1"/>
          </p:cNvSpPr>
          <p:nvPr>
            <p:ph type="title"/>
          </p:nvPr>
        </p:nvSpPr>
        <p:spPr>
          <a:xfrm>
            <a:off x="611560" y="188640"/>
            <a:ext cx="6768752" cy="936104"/>
          </a:xfrm>
        </p:spPr>
        <p:txBody>
          <a:bodyPr/>
          <a:lstStyle/>
          <a:p>
            <a:r>
              <a:rPr lang="fr-FR" dirty="0"/>
              <a:t>Saisie et validation des données</a:t>
            </a:r>
          </a:p>
        </p:txBody>
      </p:sp>
      <p:sp>
        <p:nvSpPr>
          <p:cNvPr id="4" name="Espace réservé du texte 3"/>
          <p:cNvSpPr>
            <a:spLocks noGrp="1"/>
          </p:cNvSpPr>
          <p:nvPr>
            <p:ph type="body" sz="quarter" idx="12"/>
          </p:nvPr>
        </p:nvSpPr>
        <p:spPr>
          <a:xfrm>
            <a:off x="611560" y="1844824"/>
            <a:ext cx="8280921" cy="4896544"/>
          </a:xfrm>
        </p:spPr>
        <p:txBody>
          <a:bodyPr/>
          <a:lstStyle/>
          <a:p>
            <a:pPr marL="0" lvl="2" indent="0">
              <a:spcBef>
                <a:spcPts val="1200"/>
              </a:spcBef>
              <a:buNone/>
            </a:pPr>
            <a:r>
              <a:rPr lang="fr-FR" sz="1800" dirty="0">
                <a:solidFill>
                  <a:schemeClr val="accent4"/>
                </a:solidFill>
                <a:latin typeface="Arial" charset="0"/>
                <a:cs typeface="Arial" charset="0"/>
              </a:rPr>
              <a:t>Saisie en 2 étapes</a:t>
            </a:r>
          </a:p>
          <a:p>
            <a:pPr marL="342900" lvl="2" indent="-342900">
              <a:buFont typeface="+mj-lt"/>
              <a:buAutoNum type="arabicPeriod"/>
            </a:pPr>
            <a:r>
              <a:rPr lang="fr-FR" dirty="0"/>
              <a:t>Questionnaire « Etablissement » (QE) : saisir et enregistrer </a:t>
            </a:r>
          </a:p>
          <a:p>
            <a:pPr marL="357750" lvl="3" indent="-285750">
              <a:buFont typeface="Wingdings" panose="05000000000000000000" pitchFamily="2" charset="2"/>
              <a:buChar char="Ø"/>
            </a:pPr>
            <a:r>
              <a:rPr lang="fr-FR" dirty="0">
                <a:latin typeface="Arial" charset="0"/>
                <a:cs typeface="Arial" charset="0"/>
              </a:rPr>
              <a:t>Enregistrer le QE pour pouvoir saisir des questionnaires résident</a:t>
            </a:r>
          </a:p>
          <a:p>
            <a:pPr marL="342900" lvl="2" indent="-342900">
              <a:spcBef>
                <a:spcPts val="1200"/>
              </a:spcBef>
              <a:buFont typeface="+mj-lt"/>
              <a:buAutoNum type="arabicPeriod" startAt="2"/>
            </a:pPr>
            <a:r>
              <a:rPr lang="fr-FR" dirty="0"/>
              <a:t>Questionnaire « Résident » (QR) : saisir et enregistrer</a:t>
            </a:r>
          </a:p>
          <a:p>
            <a:pPr marL="357750" lvl="3" indent="-285750">
              <a:buFont typeface="Wingdings" panose="05000000000000000000" pitchFamily="2" charset="2"/>
              <a:buChar char="Ø"/>
            </a:pPr>
            <a:r>
              <a:rPr lang="fr-FR" dirty="0">
                <a:solidFill>
                  <a:srgbClr val="373739"/>
                </a:solidFill>
                <a:latin typeface="Arial" charset="0"/>
                <a:cs typeface="Arial" charset="0"/>
              </a:rPr>
              <a:t>Contrôle à la saisie et à l’enregistrement</a:t>
            </a:r>
          </a:p>
          <a:p>
            <a:pPr marL="0" lvl="2" indent="0">
              <a:spcBef>
                <a:spcPts val="1200"/>
              </a:spcBef>
              <a:buNone/>
            </a:pPr>
            <a:r>
              <a:rPr lang="fr-FR" sz="1800" dirty="0">
                <a:solidFill>
                  <a:schemeClr val="accent4"/>
                </a:solidFill>
                <a:latin typeface="Arial" charset="0"/>
                <a:cs typeface="Arial" charset="0"/>
              </a:rPr>
              <a:t>Valider les questionnaires</a:t>
            </a:r>
          </a:p>
          <a:p>
            <a:pPr lvl="2">
              <a:spcBef>
                <a:spcPts val="600"/>
              </a:spcBef>
            </a:pPr>
            <a:r>
              <a:rPr lang="fr-FR" dirty="0"/>
              <a:t>Un questionnaire complet et comportant des données répondant</a:t>
            </a:r>
            <a:br>
              <a:rPr lang="fr-FR" dirty="0"/>
            </a:br>
            <a:r>
              <a:rPr lang="fr-FR" dirty="0"/>
              <a:t>aux critères de validité peut être validé</a:t>
            </a:r>
          </a:p>
          <a:p>
            <a:pPr marL="540000" lvl="2" indent="-360000">
              <a:spcBef>
                <a:spcPts val="300"/>
              </a:spcBef>
              <a:buNone/>
            </a:pPr>
            <a:r>
              <a:rPr lang="fr-FR" sz="1400" b="0" dirty="0">
                <a:solidFill>
                  <a:schemeClr val="tx2"/>
                </a:solidFill>
                <a:ea typeface="Arial" charset="0"/>
              </a:rPr>
              <a:t>!	Toute </a:t>
            </a:r>
            <a:r>
              <a:rPr lang="fr-FR" sz="1400" b="0" u="sng" dirty="0">
                <a:solidFill>
                  <a:schemeClr val="tx2"/>
                </a:solidFill>
                <a:ea typeface="Arial" charset="0"/>
              </a:rPr>
              <a:t>valeur manquante</a:t>
            </a:r>
            <a:r>
              <a:rPr lang="fr-FR" sz="1400" b="0" dirty="0">
                <a:solidFill>
                  <a:schemeClr val="tx2"/>
                </a:solidFill>
                <a:ea typeface="Arial" charset="0"/>
              </a:rPr>
              <a:t> sera bloquante pour la validation du questionnaire</a:t>
            </a:r>
          </a:p>
          <a:p>
            <a:pPr marL="540000" lvl="1" indent="-360000">
              <a:spcBef>
                <a:spcPts val="300"/>
              </a:spcBef>
            </a:pPr>
            <a:r>
              <a:rPr lang="fr-FR" sz="1400" dirty="0">
                <a:solidFill>
                  <a:schemeClr val="tx2"/>
                </a:solidFill>
                <a:ea typeface="Arial" charset="0"/>
              </a:rPr>
              <a:t>!	</a:t>
            </a:r>
            <a:r>
              <a:rPr lang="fr-FR" sz="1400" u="sng" dirty="0">
                <a:solidFill>
                  <a:schemeClr val="tx2"/>
                </a:solidFill>
                <a:ea typeface="Arial" charset="0"/>
              </a:rPr>
              <a:t>Mise en œuvre de contrôle</a:t>
            </a:r>
            <a:r>
              <a:rPr lang="fr-FR" sz="1400" dirty="0">
                <a:solidFill>
                  <a:schemeClr val="tx2"/>
                </a:solidFill>
                <a:ea typeface="Arial" charset="0"/>
              </a:rPr>
              <a:t> à la validation du questionnaire</a:t>
            </a:r>
            <a:endParaRPr lang="fr-FR" sz="1400" dirty="0"/>
          </a:p>
          <a:p>
            <a:pPr lvl="2">
              <a:spcBef>
                <a:spcPts val="600"/>
              </a:spcBef>
            </a:pPr>
            <a:r>
              <a:rPr lang="fr-FR" b="0" dirty="0"/>
              <a:t>Valider un ensemble de questionnaire</a:t>
            </a:r>
          </a:p>
          <a:p>
            <a:pPr lvl="2">
              <a:spcBef>
                <a:spcPts val="600"/>
              </a:spcBef>
            </a:pPr>
            <a:r>
              <a:rPr lang="fr-FR" dirty="0">
                <a:solidFill>
                  <a:schemeClr val="tx2"/>
                </a:solidFill>
              </a:rPr>
              <a:t>Seuls les questionnaires validés sont pris en compte </a:t>
            </a:r>
            <a:r>
              <a:rPr lang="fr-FR" dirty="0"/>
              <a:t>dans :</a:t>
            </a:r>
          </a:p>
          <a:p>
            <a:pPr marL="357750" lvl="3" indent="-285750">
              <a:spcBef>
                <a:spcPts val="300"/>
              </a:spcBef>
              <a:buFont typeface="Wingdings" panose="05000000000000000000" pitchFamily="2" charset="2"/>
              <a:buChar char="Ø"/>
            </a:pPr>
            <a:r>
              <a:rPr lang="fr-FR" sz="1400" dirty="0">
                <a:solidFill>
                  <a:srgbClr val="373739"/>
                </a:solidFill>
                <a:latin typeface="Arial" charset="0"/>
                <a:cs typeface="Arial" charset="0"/>
              </a:rPr>
              <a:t>La production du rapport automatisé pour l’établissement</a:t>
            </a:r>
          </a:p>
          <a:p>
            <a:pPr marL="357750" lvl="3" indent="-285750">
              <a:spcBef>
                <a:spcPts val="300"/>
              </a:spcBef>
              <a:buFont typeface="Wingdings" panose="05000000000000000000" pitchFamily="2" charset="2"/>
              <a:buChar char="Ø"/>
            </a:pPr>
            <a:r>
              <a:rPr lang="fr-FR" sz="1400" dirty="0">
                <a:solidFill>
                  <a:srgbClr val="373739"/>
                </a:solidFill>
                <a:latin typeface="Arial" charset="0"/>
                <a:cs typeface="Arial" charset="0"/>
              </a:rPr>
              <a:t>L’analyse des données</a:t>
            </a:r>
          </a:p>
          <a:p>
            <a:pPr lvl="2">
              <a:spcBef>
                <a:spcPts val="600"/>
              </a:spcBef>
            </a:pPr>
            <a:r>
              <a:rPr lang="fr-FR" b="0" dirty="0"/>
              <a:t>Les questionnaires validés ne peuvent plus être modifiés (sauf demande de déblocage)</a:t>
            </a:r>
            <a:endParaRPr lang="fr-FR" b="0" dirty="0">
              <a:solidFill>
                <a:srgbClr val="373739"/>
              </a:solidFill>
              <a:latin typeface="Arial" charset="0"/>
              <a:cs typeface="Arial" charset="0"/>
              <a:sym typeface="Wingdings" panose="05000000000000000000" pitchFamily="2" charset="2"/>
            </a:endParaRPr>
          </a:p>
        </p:txBody>
      </p:sp>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5"/>
          <a:stretch>
            <a:fillRect/>
          </a:stretch>
        </p:blipFill>
        <p:spPr>
          <a:xfrm>
            <a:off x="6962156" y="2393543"/>
            <a:ext cx="1663895" cy="412478"/>
          </a:xfrm>
          <a:prstGeom prst="rect">
            <a:avLst/>
          </a:prstGeom>
        </p:spPr>
      </p:pic>
      <p:pic>
        <p:nvPicPr>
          <p:cNvPr id="9" name="Picture 11">
            <a:extLst>
              <a:ext uri="{FF2B5EF4-FFF2-40B4-BE49-F238E27FC236}">
                <a16:creationId xmlns:a16="http://schemas.microsoft.com/office/drawing/2014/main" id="{AF8BE136-62F8-4C01-AC59-F12C42EC0CBD}"/>
              </a:ext>
            </a:extLst>
          </p:cNvPr>
          <p:cNvPicPr/>
          <p:nvPr/>
        </p:nvPicPr>
        <p:blipFill>
          <a:blip r:embed="rId6"/>
          <a:stretch>
            <a:fillRect/>
          </a:stretch>
        </p:blipFill>
        <p:spPr>
          <a:xfrm>
            <a:off x="276967" y="3540373"/>
            <a:ext cx="260350" cy="264160"/>
          </a:xfrm>
          <a:prstGeom prst="rect">
            <a:avLst/>
          </a:prstGeom>
        </p:spPr>
      </p:pic>
      <p:pic>
        <p:nvPicPr>
          <p:cNvPr id="10" name="Image 9"/>
          <p:cNvPicPr>
            <a:picLocks noChangeAspect="1"/>
          </p:cNvPicPr>
          <p:nvPr/>
        </p:nvPicPr>
        <p:blipFill>
          <a:blip r:embed="rId7"/>
          <a:stretch>
            <a:fillRect/>
          </a:stretch>
        </p:blipFill>
        <p:spPr>
          <a:xfrm>
            <a:off x="7182036" y="3986059"/>
            <a:ext cx="1224136" cy="388615"/>
          </a:xfrm>
          <a:prstGeom prst="rect">
            <a:avLst/>
          </a:prstGeom>
        </p:spPr>
      </p:pic>
      <p:pic>
        <p:nvPicPr>
          <p:cNvPr id="11" name="Image 10"/>
          <p:cNvPicPr>
            <a:picLocks noChangeAspect="1"/>
          </p:cNvPicPr>
          <p:nvPr/>
        </p:nvPicPr>
        <p:blipFill>
          <a:blip r:embed="rId8"/>
          <a:stretch>
            <a:fillRect/>
          </a:stretch>
        </p:blipFill>
        <p:spPr>
          <a:xfrm>
            <a:off x="4211960" y="4997074"/>
            <a:ext cx="2085997" cy="388915"/>
          </a:xfrm>
          <a:prstGeom prst="rect">
            <a:avLst/>
          </a:prstGeom>
        </p:spPr>
      </p:pic>
      <p:pic>
        <p:nvPicPr>
          <p:cNvPr id="5" name="Image 4"/>
          <p:cNvPicPr>
            <a:picLocks noChangeAspect="1"/>
          </p:cNvPicPr>
          <p:nvPr/>
        </p:nvPicPr>
        <p:blipFill>
          <a:blip r:embed="rId9"/>
          <a:stretch>
            <a:fillRect/>
          </a:stretch>
        </p:blipFill>
        <p:spPr>
          <a:xfrm>
            <a:off x="-1" y="1129900"/>
            <a:ext cx="9144001" cy="556253"/>
          </a:xfrm>
          <a:prstGeom prst="rect">
            <a:avLst/>
          </a:prstGeom>
        </p:spPr>
      </p:pic>
      <p:pic>
        <p:nvPicPr>
          <p:cNvPr id="13" name="Image 12"/>
          <p:cNvPicPr>
            <a:picLocks noChangeAspect="1"/>
          </p:cNvPicPr>
          <p:nvPr/>
        </p:nvPicPr>
        <p:blipFill>
          <a:blip r:embed="rId10"/>
          <a:stretch>
            <a:fillRect/>
          </a:stretch>
        </p:blipFill>
        <p:spPr>
          <a:xfrm>
            <a:off x="6297957" y="4755279"/>
            <a:ext cx="2823396" cy="704850"/>
          </a:xfrm>
          <a:prstGeom prst="rect">
            <a:avLst/>
          </a:prstGeom>
        </p:spPr>
      </p:pic>
    </p:spTree>
    <p:extLst>
      <p:ext uri="{BB962C8B-B14F-4D97-AF65-F5344CB8AC3E}">
        <p14:creationId xmlns:p14="http://schemas.microsoft.com/office/powerpoint/2010/main" val="41275030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t>Autres fonctionnalités</a:t>
            </a:r>
          </a:p>
        </p:txBody>
      </p:sp>
      <p:sp>
        <p:nvSpPr>
          <p:cNvPr id="4" name="Espace réservé du texte 3"/>
          <p:cNvSpPr>
            <a:spLocks noGrp="1"/>
          </p:cNvSpPr>
          <p:nvPr>
            <p:ph type="body" sz="quarter" idx="12"/>
          </p:nvPr>
        </p:nvSpPr>
        <p:spPr>
          <a:xfrm>
            <a:off x="611560" y="1844825"/>
            <a:ext cx="8280921" cy="4824535"/>
          </a:xfrm>
        </p:spPr>
        <p:txBody>
          <a:bodyPr/>
          <a:lstStyle/>
          <a:p>
            <a:pPr marL="0" lvl="2" indent="0">
              <a:spcBef>
                <a:spcPts val="1200"/>
              </a:spcBef>
              <a:buNone/>
            </a:pPr>
            <a:r>
              <a:rPr lang="fr-FR" sz="1800" dirty="0">
                <a:solidFill>
                  <a:schemeClr val="accent4"/>
                </a:solidFill>
                <a:latin typeface="Arial" charset="0"/>
                <a:cs typeface="Arial" charset="0"/>
              </a:rPr>
              <a:t>Débloquer des questionnaires</a:t>
            </a:r>
          </a:p>
          <a:p>
            <a:pPr lvl="2">
              <a:spcBef>
                <a:spcPts val="600"/>
              </a:spcBef>
            </a:pPr>
            <a:r>
              <a:rPr lang="fr-FR" b="0" dirty="0"/>
              <a:t>Demander le déblocage d’un questionnaire validé pour pouvoir le modifier</a:t>
            </a:r>
          </a:p>
          <a:p>
            <a:pPr lvl="2">
              <a:spcBef>
                <a:spcPts val="600"/>
              </a:spcBef>
            </a:pPr>
            <a:r>
              <a:rPr lang="fr-FR" b="0" dirty="0"/>
              <a:t>Un questionnaire au statut « Débloqué » peut être modifié puis validé à nouveau</a:t>
            </a:r>
          </a:p>
          <a:p>
            <a:pPr marL="0" lvl="2" indent="0">
              <a:spcBef>
                <a:spcPts val="1200"/>
              </a:spcBef>
              <a:buNone/>
            </a:pPr>
            <a:r>
              <a:rPr lang="fr-FR" sz="1800" dirty="0">
                <a:solidFill>
                  <a:schemeClr val="accent4"/>
                </a:solidFill>
                <a:latin typeface="Arial" charset="0"/>
                <a:cs typeface="Arial" charset="0"/>
              </a:rPr>
              <a:t>Exporter des données</a:t>
            </a:r>
          </a:p>
          <a:p>
            <a:pPr lvl="2">
              <a:spcBef>
                <a:spcPts val="600"/>
              </a:spcBef>
            </a:pPr>
            <a:r>
              <a:rPr lang="fr-FR" b="0" dirty="0"/>
              <a:t>Disposer d’une copie d’un </a:t>
            </a:r>
            <a:r>
              <a:rPr lang="fr-FR" dirty="0"/>
              <a:t>questionnaire au format .</a:t>
            </a:r>
            <a:r>
              <a:rPr lang="fr-FR" dirty="0" err="1"/>
              <a:t>pdf</a:t>
            </a:r>
            <a:endParaRPr lang="fr-FR" dirty="0"/>
          </a:p>
          <a:p>
            <a:pPr lvl="2">
              <a:spcBef>
                <a:spcPts val="600"/>
              </a:spcBef>
            </a:pPr>
            <a:r>
              <a:rPr lang="fr-FR" b="0" dirty="0"/>
              <a:t>Disposer d’un fichier de données d’un </a:t>
            </a:r>
            <a:r>
              <a:rPr lang="fr-FR" dirty="0"/>
              <a:t>ensemble</a:t>
            </a:r>
            <a:br>
              <a:rPr lang="fr-FR" dirty="0"/>
            </a:br>
            <a:r>
              <a:rPr lang="fr-FR" dirty="0"/>
              <a:t>de questionnaires </a:t>
            </a:r>
            <a:r>
              <a:rPr lang="fr-FR" b="0" dirty="0"/>
              <a:t>sélectionnés </a:t>
            </a:r>
            <a:r>
              <a:rPr lang="fr-FR" dirty="0"/>
              <a:t>au format .csv</a:t>
            </a:r>
          </a:p>
          <a:p>
            <a:pPr marL="0" lvl="2" indent="0">
              <a:spcBef>
                <a:spcPts val="1200"/>
              </a:spcBef>
              <a:buNone/>
            </a:pPr>
            <a:r>
              <a:rPr lang="fr-FR" sz="1800" dirty="0">
                <a:solidFill>
                  <a:schemeClr val="accent4"/>
                </a:solidFill>
                <a:latin typeface="Arial" charset="0"/>
                <a:cs typeface="Arial" charset="0"/>
              </a:rPr>
              <a:t>Générer le rapport automatisé de l’établissement ou du groupement d’établissements</a:t>
            </a:r>
          </a:p>
          <a:p>
            <a:pPr lvl="2">
              <a:spcBef>
                <a:spcPts val="600"/>
              </a:spcBef>
            </a:pPr>
            <a:r>
              <a:rPr lang="fr-FR" dirty="0"/>
              <a:t>A partir du menu</a:t>
            </a:r>
          </a:p>
          <a:p>
            <a:pPr marL="0" lvl="2" indent="0">
              <a:spcBef>
                <a:spcPts val="1200"/>
              </a:spcBef>
              <a:buNone/>
            </a:pPr>
            <a:r>
              <a:rPr lang="fr-FR" sz="1800" dirty="0">
                <a:solidFill>
                  <a:schemeClr val="accent4"/>
                </a:solidFill>
                <a:latin typeface="Arial" charset="0"/>
                <a:cs typeface="Arial" charset="0"/>
              </a:rPr>
              <a:t>Supprimer des données</a:t>
            </a:r>
          </a:p>
          <a:p>
            <a:pPr lvl="2">
              <a:spcBef>
                <a:spcPts val="600"/>
              </a:spcBef>
            </a:pPr>
            <a:r>
              <a:rPr lang="fr-FR" b="0" dirty="0"/>
              <a:t>Supprimer </a:t>
            </a:r>
            <a:r>
              <a:rPr lang="fr-FR" dirty="0"/>
              <a:t>un seul questionnaire résident</a:t>
            </a:r>
          </a:p>
          <a:p>
            <a:pPr lvl="2">
              <a:spcBef>
                <a:spcPts val="600"/>
              </a:spcBef>
            </a:pPr>
            <a:r>
              <a:rPr lang="fr-FR" b="0" dirty="0"/>
              <a:t>Supprimer </a:t>
            </a:r>
            <a:r>
              <a:rPr lang="fr-FR" dirty="0"/>
              <a:t>un ensemble de questionnaires résident</a:t>
            </a: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3"/>
          <a:stretch>
            <a:fillRect/>
          </a:stretch>
        </p:blipFill>
        <p:spPr>
          <a:xfrm>
            <a:off x="6148863" y="3301772"/>
            <a:ext cx="1266545" cy="415261"/>
          </a:xfrm>
          <a:prstGeom prst="rect">
            <a:avLst/>
          </a:prstGeom>
        </p:spPr>
      </p:pic>
      <p:pic>
        <p:nvPicPr>
          <p:cNvPr id="10" name="Image 9"/>
          <p:cNvPicPr>
            <a:picLocks noChangeAspect="1"/>
          </p:cNvPicPr>
          <p:nvPr/>
        </p:nvPicPr>
        <p:blipFill>
          <a:blip r:embed="rId4"/>
          <a:stretch>
            <a:fillRect/>
          </a:stretch>
        </p:blipFill>
        <p:spPr>
          <a:xfrm>
            <a:off x="182936" y="2973397"/>
            <a:ext cx="385763" cy="368618"/>
          </a:xfrm>
          <a:prstGeom prst="rect">
            <a:avLst/>
          </a:prstGeom>
        </p:spPr>
      </p:pic>
      <p:pic>
        <p:nvPicPr>
          <p:cNvPr id="13" name="Image 12"/>
          <p:cNvPicPr>
            <a:picLocks noChangeAspect="1"/>
          </p:cNvPicPr>
          <p:nvPr/>
        </p:nvPicPr>
        <p:blipFill>
          <a:blip r:embed="rId5"/>
          <a:stretch>
            <a:fillRect/>
          </a:stretch>
        </p:blipFill>
        <p:spPr>
          <a:xfrm>
            <a:off x="5311605" y="3717033"/>
            <a:ext cx="2103803" cy="390222"/>
          </a:xfrm>
          <a:prstGeom prst="rect">
            <a:avLst/>
          </a:prstGeom>
        </p:spPr>
      </p:pic>
      <p:pic>
        <p:nvPicPr>
          <p:cNvPr id="16" name="Picture 10">
            <a:extLst>
              <a:ext uri="{FF2B5EF4-FFF2-40B4-BE49-F238E27FC236}">
                <a16:creationId xmlns:a16="http://schemas.microsoft.com/office/drawing/2014/main" id="{A2AAD30C-85AF-4BEC-81D2-E9FA839E300D}"/>
              </a:ext>
            </a:extLst>
          </p:cNvPr>
          <p:cNvPicPr/>
          <p:nvPr/>
        </p:nvPicPr>
        <p:blipFill>
          <a:blip r:embed="rId6"/>
          <a:stretch>
            <a:fillRect/>
          </a:stretch>
        </p:blipFill>
        <p:spPr>
          <a:xfrm>
            <a:off x="280091" y="5517233"/>
            <a:ext cx="234315" cy="228600"/>
          </a:xfrm>
          <a:prstGeom prst="rect">
            <a:avLst/>
          </a:prstGeom>
        </p:spPr>
      </p:pic>
      <p:pic>
        <p:nvPicPr>
          <p:cNvPr id="17" name="Image 16"/>
          <p:cNvPicPr>
            <a:picLocks noChangeAspect="1"/>
          </p:cNvPicPr>
          <p:nvPr/>
        </p:nvPicPr>
        <p:blipFill>
          <a:blip r:embed="rId7"/>
          <a:stretch>
            <a:fillRect/>
          </a:stretch>
        </p:blipFill>
        <p:spPr>
          <a:xfrm>
            <a:off x="5868144" y="5833234"/>
            <a:ext cx="2232248" cy="406650"/>
          </a:xfrm>
          <a:prstGeom prst="rect">
            <a:avLst/>
          </a:prstGeom>
        </p:spPr>
      </p:pic>
      <p:pic>
        <p:nvPicPr>
          <p:cNvPr id="12" name="Picture 5">
            <a:extLst>
              <a:ext uri="{FF2B5EF4-FFF2-40B4-BE49-F238E27FC236}">
                <a16:creationId xmlns:a16="http://schemas.microsoft.com/office/drawing/2014/main" id="{E9076C4B-ACB2-4130-8B71-3D92B82D69D2}"/>
              </a:ext>
            </a:extLst>
          </p:cNvPr>
          <p:cNvPicPr/>
          <p:nvPr/>
        </p:nvPicPr>
        <p:blipFill>
          <a:blip r:embed="rId8"/>
          <a:stretch>
            <a:fillRect/>
          </a:stretch>
        </p:blipFill>
        <p:spPr>
          <a:xfrm>
            <a:off x="217534" y="2148957"/>
            <a:ext cx="342857" cy="342857"/>
          </a:xfrm>
          <a:prstGeom prst="rect">
            <a:avLst/>
          </a:prstGeom>
        </p:spPr>
      </p:pic>
      <p:pic>
        <p:nvPicPr>
          <p:cNvPr id="15" name="Image 14"/>
          <p:cNvPicPr>
            <a:picLocks noChangeAspect="1"/>
          </p:cNvPicPr>
          <p:nvPr/>
        </p:nvPicPr>
        <p:blipFill>
          <a:blip r:embed="rId9"/>
          <a:stretch>
            <a:fillRect/>
          </a:stretch>
        </p:blipFill>
        <p:spPr>
          <a:xfrm>
            <a:off x="225799" y="2560989"/>
            <a:ext cx="342900" cy="325755"/>
          </a:xfrm>
          <a:prstGeom prst="rect">
            <a:avLst/>
          </a:prstGeom>
        </p:spPr>
      </p:pic>
      <p:pic>
        <p:nvPicPr>
          <p:cNvPr id="18" name="Image 17"/>
          <p:cNvPicPr>
            <a:picLocks noChangeAspect="1"/>
          </p:cNvPicPr>
          <p:nvPr/>
        </p:nvPicPr>
        <p:blipFill>
          <a:blip r:embed="rId10"/>
          <a:stretch>
            <a:fillRect/>
          </a:stretch>
        </p:blipFill>
        <p:spPr>
          <a:xfrm>
            <a:off x="4821693" y="1742995"/>
            <a:ext cx="1384176" cy="420196"/>
          </a:xfrm>
          <a:prstGeom prst="rect">
            <a:avLst/>
          </a:prstGeom>
        </p:spPr>
      </p:pic>
      <p:pic>
        <p:nvPicPr>
          <p:cNvPr id="19" name="Image 18"/>
          <p:cNvPicPr>
            <a:picLocks noChangeAspect="1"/>
          </p:cNvPicPr>
          <p:nvPr/>
        </p:nvPicPr>
        <p:blipFill>
          <a:blip r:embed="rId11"/>
          <a:stretch>
            <a:fillRect/>
          </a:stretch>
        </p:blipFill>
        <p:spPr>
          <a:xfrm>
            <a:off x="6314937" y="1744973"/>
            <a:ext cx="2402144" cy="395859"/>
          </a:xfrm>
          <a:prstGeom prst="rect">
            <a:avLst/>
          </a:prstGeom>
        </p:spPr>
      </p:pic>
      <p:pic>
        <p:nvPicPr>
          <p:cNvPr id="3" name="Image 2"/>
          <p:cNvPicPr>
            <a:picLocks noChangeAspect="1"/>
          </p:cNvPicPr>
          <p:nvPr/>
        </p:nvPicPr>
        <p:blipFill>
          <a:blip r:embed="rId12"/>
          <a:stretch>
            <a:fillRect/>
          </a:stretch>
        </p:blipFill>
        <p:spPr>
          <a:xfrm>
            <a:off x="2570484" y="4760079"/>
            <a:ext cx="1457325" cy="714375"/>
          </a:xfrm>
          <a:prstGeom prst="rect">
            <a:avLst/>
          </a:prstGeom>
        </p:spPr>
      </p:pic>
      <p:pic>
        <p:nvPicPr>
          <p:cNvPr id="20" name="Image 19"/>
          <p:cNvPicPr>
            <a:picLocks noChangeAspect="1"/>
          </p:cNvPicPr>
          <p:nvPr/>
        </p:nvPicPr>
        <p:blipFill>
          <a:blip r:embed="rId13"/>
          <a:stretch>
            <a:fillRect/>
          </a:stretch>
        </p:blipFill>
        <p:spPr>
          <a:xfrm>
            <a:off x="-1" y="1129900"/>
            <a:ext cx="9144001" cy="556253"/>
          </a:xfrm>
          <a:prstGeom prst="rect">
            <a:avLst/>
          </a:prstGeom>
        </p:spPr>
      </p:pic>
    </p:spTree>
    <p:extLst>
      <p:ext uri="{BB962C8B-B14F-4D97-AF65-F5344CB8AC3E}">
        <p14:creationId xmlns:p14="http://schemas.microsoft.com/office/powerpoint/2010/main" val="12049773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4562401" y="4904624"/>
            <a:ext cx="1665783" cy="1367199"/>
          </a:xfrm>
          <a:prstGeom prst="rect">
            <a:avLst/>
          </a:prstGeom>
        </p:spPr>
      </p:pic>
      <p:sp>
        <p:nvSpPr>
          <p:cNvPr id="2" name="Titre 1"/>
          <p:cNvSpPr>
            <a:spLocks noGrp="1"/>
          </p:cNvSpPr>
          <p:nvPr>
            <p:ph type="title"/>
          </p:nvPr>
        </p:nvSpPr>
        <p:spPr>
          <a:xfrm>
            <a:off x="611560" y="188640"/>
            <a:ext cx="6768752" cy="936104"/>
          </a:xfrm>
        </p:spPr>
        <p:txBody>
          <a:bodyPr/>
          <a:lstStyle/>
          <a:p>
            <a:r>
              <a:rPr lang="fr-FR" dirty="0"/>
              <a:t>Pour en savoir plus…</a:t>
            </a:r>
          </a:p>
        </p:txBody>
      </p:sp>
      <p:sp>
        <p:nvSpPr>
          <p:cNvPr id="4" name="Espace réservé du texte 3"/>
          <p:cNvSpPr>
            <a:spLocks noGrp="1"/>
          </p:cNvSpPr>
          <p:nvPr>
            <p:ph type="body" sz="quarter" idx="12"/>
          </p:nvPr>
        </p:nvSpPr>
        <p:spPr>
          <a:xfrm>
            <a:off x="611560" y="1412776"/>
            <a:ext cx="8424936" cy="5256584"/>
          </a:xfrm>
        </p:spPr>
        <p:txBody>
          <a:bodyPr/>
          <a:lstStyle/>
          <a:p>
            <a:pPr lvl="2">
              <a:spcBef>
                <a:spcPts val="600"/>
              </a:spcBef>
            </a:pPr>
            <a:r>
              <a:rPr lang="fr-FR" b="0" dirty="0"/>
              <a:t>Fonctionnalités principales de </a:t>
            </a:r>
            <a:r>
              <a:rPr lang="fr-FR" b="0" dirty="0" err="1"/>
              <a:t>PrevIAS</a:t>
            </a:r>
            <a:r>
              <a:rPr lang="fr-FR" b="0" dirty="0"/>
              <a:t> : annexe 6 du guide de l’enquêteur pages 72 à 75</a:t>
            </a:r>
          </a:p>
          <a:p>
            <a:pPr lvl="2">
              <a:spcBef>
                <a:spcPts val="600"/>
              </a:spcBef>
            </a:pPr>
            <a:r>
              <a:rPr lang="fr-FR" b="0" dirty="0"/>
              <a:t>Guide d’utilisation sur le site de l’application (</a:t>
            </a:r>
            <a:r>
              <a:rPr lang="fr-FR" b="0" dirty="0">
                <a:hlinkClick r:id="rId3"/>
              </a:rPr>
              <a:t>https://previas.santepubliquefrance.fr</a:t>
            </a:r>
            <a:r>
              <a:rPr lang="fr-FR" b="0" dirty="0"/>
              <a:t>)</a:t>
            </a:r>
          </a:p>
          <a:p>
            <a:pPr lvl="2">
              <a:spcBef>
                <a:spcPts val="600"/>
              </a:spcBef>
            </a:pPr>
            <a:r>
              <a:rPr lang="fr-FR" b="0" dirty="0"/>
              <a:t>Formations sur l’outil en avril 2024 (</a:t>
            </a:r>
            <a:r>
              <a:rPr lang="fr-FR" b="0" dirty="0" err="1"/>
              <a:t>SpFrance</a:t>
            </a:r>
            <a:r>
              <a:rPr lang="fr-FR" b="0" dirty="0"/>
              <a:t>)</a:t>
            </a:r>
          </a:p>
          <a:p>
            <a:pPr marL="0" lvl="2" indent="0">
              <a:spcBef>
                <a:spcPts val="1200"/>
              </a:spcBef>
              <a:buNone/>
            </a:pPr>
            <a:r>
              <a:rPr lang="fr-FR" sz="1800" dirty="0">
                <a:solidFill>
                  <a:schemeClr val="accent4"/>
                </a:solidFill>
                <a:latin typeface="Arial" charset="0"/>
                <a:cs typeface="Arial" charset="0"/>
              </a:rPr>
              <a:t>Retour d’expérience des utilisateurs en 2023</a:t>
            </a:r>
          </a:p>
          <a:p>
            <a:pPr lvl="2">
              <a:spcBef>
                <a:spcPts val="600"/>
              </a:spcBef>
            </a:pPr>
            <a:r>
              <a:rPr lang="fr-FR" b="0" dirty="0"/>
              <a:t>Amélioration des </a:t>
            </a:r>
            <a:r>
              <a:rPr lang="fr-FR" dirty="0"/>
              <a:t>performances</a:t>
            </a:r>
            <a:r>
              <a:rPr lang="fr-FR" b="0" dirty="0"/>
              <a:t> (saisie et gestion des questionnaires)</a:t>
            </a:r>
          </a:p>
          <a:p>
            <a:pPr lvl="2">
              <a:spcBef>
                <a:spcPts val="600"/>
              </a:spcBef>
            </a:pPr>
            <a:r>
              <a:rPr lang="fr-FR" b="0" dirty="0"/>
              <a:t>Amélioration de l’</a:t>
            </a:r>
            <a:r>
              <a:rPr lang="fr-FR" dirty="0"/>
              <a:t>ergonomie</a:t>
            </a:r>
            <a:r>
              <a:rPr lang="fr-FR" b="0" dirty="0"/>
              <a:t> :</a:t>
            </a:r>
          </a:p>
          <a:p>
            <a:pPr marL="357750" lvl="3" indent="-285750">
              <a:spcBef>
                <a:spcPts val="600"/>
              </a:spcBef>
              <a:buFont typeface="Wingdings" panose="05000000000000000000" pitchFamily="2" charset="2"/>
              <a:buChar char="Ø"/>
            </a:pPr>
            <a:r>
              <a:rPr lang="fr-FR" dirty="0">
                <a:solidFill>
                  <a:srgbClr val="373739"/>
                </a:solidFill>
                <a:latin typeface="Arial" charset="0"/>
                <a:cs typeface="Arial" charset="0"/>
              </a:rPr>
              <a:t>Amélioration de l’ergonomie à la saisie (pré-remplissage de certains champs ; formulaires des questionnaires papier et informatique identiques</a:t>
            </a:r>
          </a:p>
          <a:p>
            <a:pPr marL="357750" lvl="3" indent="-285750">
              <a:spcBef>
                <a:spcPts val="600"/>
              </a:spcBef>
              <a:buFont typeface="Wingdings" panose="05000000000000000000" pitchFamily="2" charset="2"/>
              <a:buChar char="Ø"/>
            </a:pPr>
            <a:r>
              <a:rPr lang="fr-FR" dirty="0">
                <a:solidFill>
                  <a:srgbClr val="373739"/>
                </a:solidFill>
                <a:latin typeface="Arial" charset="0"/>
                <a:cs typeface="Arial" charset="0"/>
              </a:rPr>
              <a:t>Changement d’établissement sans déconnexion</a:t>
            </a:r>
            <a:br>
              <a:rPr lang="fr-FR" dirty="0">
                <a:solidFill>
                  <a:srgbClr val="373739"/>
                </a:solidFill>
                <a:latin typeface="Arial" charset="0"/>
                <a:cs typeface="Arial" charset="0"/>
              </a:rPr>
            </a:br>
            <a:r>
              <a:rPr lang="fr-FR" dirty="0">
                <a:solidFill>
                  <a:srgbClr val="373739"/>
                </a:solidFill>
                <a:latin typeface="Arial" charset="0"/>
                <a:cs typeface="Arial" charset="0"/>
              </a:rPr>
              <a:t>(sélection des établissements)</a:t>
            </a:r>
          </a:p>
          <a:p>
            <a:pPr lvl="2">
              <a:spcBef>
                <a:spcPts val="600"/>
              </a:spcBef>
            </a:pPr>
            <a:r>
              <a:rPr lang="fr-FR" b="0" dirty="0"/>
              <a:t>Amélioration de </a:t>
            </a:r>
            <a:r>
              <a:rPr lang="fr-FR" dirty="0"/>
              <a:t>fonctionnalités</a:t>
            </a:r>
            <a:r>
              <a:rPr lang="fr-FR" b="0" dirty="0"/>
              <a:t> :</a:t>
            </a:r>
          </a:p>
          <a:p>
            <a:pPr marL="357750" lvl="3" indent="-285750">
              <a:spcBef>
                <a:spcPts val="600"/>
              </a:spcBef>
              <a:buFont typeface="Wingdings" panose="05000000000000000000" pitchFamily="2" charset="2"/>
              <a:buChar char="Ø"/>
            </a:pPr>
            <a:r>
              <a:rPr lang="fr-FR" dirty="0">
                <a:solidFill>
                  <a:srgbClr val="373739"/>
                </a:solidFill>
                <a:latin typeface="Arial" charset="0"/>
                <a:cs typeface="Arial" charset="0"/>
              </a:rPr>
              <a:t>Gestion des doublons</a:t>
            </a:r>
          </a:p>
          <a:p>
            <a:pPr marL="357750" lvl="3" indent="-285750">
              <a:spcBef>
                <a:spcPts val="600"/>
              </a:spcBef>
              <a:buFont typeface="Wingdings" panose="05000000000000000000" pitchFamily="2" charset="2"/>
              <a:buChar char="Ø"/>
            </a:pPr>
            <a:r>
              <a:rPr lang="fr-FR" dirty="0">
                <a:solidFill>
                  <a:srgbClr val="373739"/>
                </a:solidFill>
                <a:latin typeface="Arial" charset="0"/>
                <a:cs typeface="Arial" charset="0"/>
              </a:rPr>
              <a:t>Suivi de l’enquête (pour les </a:t>
            </a:r>
            <a:r>
              <a:rPr lang="fr-FR" dirty="0" err="1">
                <a:solidFill>
                  <a:srgbClr val="373739"/>
                </a:solidFill>
                <a:latin typeface="Arial" charset="0"/>
                <a:cs typeface="Arial" charset="0"/>
              </a:rPr>
              <a:t>CPias</a:t>
            </a:r>
            <a:r>
              <a:rPr lang="fr-FR" dirty="0">
                <a:solidFill>
                  <a:srgbClr val="373739"/>
                </a:solidFill>
                <a:latin typeface="Arial" charset="0"/>
                <a:cs typeface="Arial" charset="0"/>
              </a:rPr>
              <a:t>)</a:t>
            </a:r>
          </a:p>
        </p:txBody>
      </p:sp>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5"/>
          <a:stretch>
            <a:fillRect/>
          </a:stretch>
        </p:blipFill>
        <p:spPr>
          <a:xfrm>
            <a:off x="6228184" y="4149080"/>
            <a:ext cx="1858628" cy="1482477"/>
          </a:xfrm>
          <a:prstGeom prst="rect">
            <a:avLst/>
          </a:prstGeom>
        </p:spPr>
      </p:pic>
    </p:spTree>
    <p:extLst>
      <p:ext uri="{BB962C8B-B14F-4D97-AF65-F5344CB8AC3E}">
        <p14:creationId xmlns:p14="http://schemas.microsoft.com/office/powerpoint/2010/main" val="16236267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0"/>
          </p:nvPr>
        </p:nvSpPr>
        <p:spPr>
          <a:xfrm>
            <a:off x="1043608" y="2798506"/>
            <a:ext cx="7704856" cy="486478"/>
          </a:xfrm>
        </p:spPr>
        <p:txBody>
          <a:bodyPr/>
          <a:lstStyle/>
          <a:p>
            <a:r>
              <a:rPr lang="fr-FR" dirty="0"/>
              <a:t>ENP 2024 : PARTIE 6</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
        <p:nvSpPr>
          <p:cNvPr id="4" name="Titre 4"/>
          <p:cNvSpPr>
            <a:spLocks noGrp="1"/>
          </p:cNvSpPr>
          <p:nvPr>
            <p:ph type="title"/>
          </p:nvPr>
        </p:nvSpPr>
        <p:spPr>
          <a:xfrm>
            <a:off x="467544" y="3428998"/>
            <a:ext cx="8280920" cy="1296145"/>
          </a:xfrm>
        </p:spPr>
        <p:txBody>
          <a:bodyPr/>
          <a:lstStyle/>
          <a:p>
            <a:pPr algn="r"/>
            <a:r>
              <a:rPr lang="fr-FR" dirty="0">
                <a:solidFill>
                  <a:schemeClr val="accent1"/>
                </a:solidFill>
              </a:rPr>
              <a:t>Nouveautés en 2024</a:t>
            </a:r>
            <a:br>
              <a:rPr lang="fr-FR" dirty="0">
                <a:solidFill>
                  <a:schemeClr val="accent1"/>
                </a:solidFill>
              </a:rPr>
            </a:br>
            <a:endParaRPr lang="fr-FR" dirty="0">
              <a:solidFill>
                <a:schemeClr val="accent1"/>
              </a:solidFill>
            </a:endParaRPr>
          </a:p>
        </p:txBody>
      </p:sp>
      <p:sp>
        <p:nvSpPr>
          <p:cNvPr id="5" name="ZoneTexte 4"/>
          <p:cNvSpPr txBox="1"/>
          <p:nvPr/>
        </p:nvSpPr>
        <p:spPr>
          <a:xfrm>
            <a:off x="6586230" y="6021288"/>
            <a:ext cx="2160240" cy="402775"/>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08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Retour vers le </a:t>
            </a:r>
            <a:r>
              <a:rPr lang="fr-FR" sz="1200" dirty="0">
                <a:solidFill>
                  <a:srgbClr val="373739"/>
                </a:solidFill>
                <a:hlinkClick r:id="rId3" action="ppaction://hlinksldjump"/>
              </a:rPr>
              <a:t>sommaire</a:t>
            </a:r>
            <a:endParaRPr lang="fr-FR" sz="1200" dirty="0">
              <a:solidFill>
                <a:srgbClr val="373739"/>
              </a:solidFill>
            </a:endParaRPr>
          </a:p>
        </p:txBody>
      </p:sp>
    </p:spTree>
    <p:extLst>
      <p:ext uri="{BB962C8B-B14F-4D97-AF65-F5344CB8AC3E}">
        <p14:creationId xmlns:p14="http://schemas.microsoft.com/office/powerpoint/2010/main" val="4510253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Nouveautés : méthode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aphicFrame>
        <p:nvGraphicFramePr>
          <p:cNvPr id="3" name="Tableau 2"/>
          <p:cNvGraphicFramePr>
            <a:graphicFrameLocks noGrp="1"/>
          </p:cNvGraphicFramePr>
          <p:nvPr>
            <p:extLst>
              <p:ext uri="{D42A27DB-BD31-4B8C-83A1-F6EECF244321}">
                <p14:modId xmlns:p14="http://schemas.microsoft.com/office/powerpoint/2010/main" val="909929840"/>
              </p:ext>
            </p:extLst>
          </p:nvPr>
        </p:nvGraphicFramePr>
        <p:xfrm>
          <a:off x="179512" y="1412776"/>
          <a:ext cx="8712968" cy="4481956"/>
        </p:xfrm>
        <a:graphic>
          <a:graphicData uri="http://schemas.openxmlformats.org/drawingml/2006/table">
            <a:tbl>
              <a:tblPr firstRow="1" firstCol="1" bandRow="1">
                <a:tableStyleId>{00A15C55-8517-42AA-B614-E9B94910E393}</a:tableStyleId>
              </a:tblPr>
              <a:tblGrid>
                <a:gridCol w="1684019">
                  <a:extLst>
                    <a:ext uri="{9D8B030D-6E8A-4147-A177-3AD203B41FA5}">
                      <a16:colId xmlns:a16="http://schemas.microsoft.com/office/drawing/2014/main" val="2798396534"/>
                    </a:ext>
                  </a:extLst>
                </a:gridCol>
                <a:gridCol w="4004613">
                  <a:extLst>
                    <a:ext uri="{9D8B030D-6E8A-4147-A177-3AD203B41FA5}">
                      <a16:colId xmlns:a16="http://schemas.microsoft.com/office/drawing/2014/main" val="3724720639"/>
                    </a:ext>
                  </a:extLst>
                </a:gridCol>
                <a:gridCol w="3024336">
                  <a:extLst>
                    <a:ext uri="{9D8B030D-6E8A-4147-A177-3AD203B41FA5}">
                      <a16:colId xmlns:a16="http://schemas.microsoft.com/office/drawing/2014/main" val="1042205809"/>
                    </a:ext>
                  </a:extLst>
                </a:gridCol>
              </a:tblGrid>
              <a:tr h="211285">
                <a:tc>
                  <a:txBody>
                    <a:bodyPr/>
                    <a:lstStyle/>
                    <a:p>
                      <a:pPr>
                        <a:lnSpc>
                          <a:spcPct val="107000"/>
                        </a:lnSpc>
                        <a:spcAft>
                          <a:spcPts val="0"/>
                        </a:spcAft>
                      </a:pPr>
                      <a:r>
                        <a:rPr lang="fr-FR" sz="1400" dirty="0">
                          <a:effectLst/>
                          <a:latin typeface="+mn-lt"/>
                        </a:rPr>
                        <a:t> </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ENP 2024 en EHPAD</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err="1">
                          <a:effectLst/>
                          <a:latin typeface="+mn-lt"/>
                        </a:rPr>
                        <a:t>Prev’EHPAD</a:t>
                      </a:r>
                      <a:r>
                        <a:rPr lang="fr-FR" sz="1400" dirty="0">
                          <a:effectLst/>
                          <a:latin typeface="+mn-lt"/>
                        </a:rPr>
                        <a:t> 2016</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825183925"/>
                  </a:ext>
                </a:extLst>
              </a:tr>
              <a:tr h="894760">
                <a:tc>
                  <a:txBody>
                    <a:bodyPr/>
                    <a:lstStyle/>
                    <a:p>
                      <a:pPr>
                        <a:lnSpc>
                          <a:spcPct val="107000"/>
                        </a:lnSpc>
                        <a:spcAft>
                          <a:spcPts val="0"/>
                        </a:spcAft>
                      </a:pPr>
                      <a:r>
                        <a:rPr lang="fr-FR" sz="1400" dirty="0">
                          <a:effectLst/>
                          <a:latin typeface="+mn-lt"/>
                        </a:rPr>
                        <a:t>EMS ciblés</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a:solidFill>
                            <a:schemeClr val="dk1"/>
                          </a:solidFill>
                          <a:effectLst/>
                          <a:latin typeface="+mn-lt"/>
                          <a:ea typeface="+mn-ea"/>
                          <a:cs typeface="+mn-cs"/>
                        </a:rPr>
                        <a:t>EHPAD</a:t>
                      </a:r>
                    </a:p>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a:solidFill>
                            <a:schemeClr val="dk1"/>
                          </a:solidFill>
                          <a:effectLst/>
                          <a:latin typeface="+mn-lt"/>
                          <a:ea typeface="+mn-ea"/>
                          <a:cs typeface="+mn-cs"/>
                        </a:rPr>
                        <a:t>Autres EMS d’accueil des adultes handicapés</a:t>
                      </a:r>
                      <a:r>
                        <a:rPr lang="fr-FR" sz="1400" kern="1200" baseline="0" dirty="0">
                          <a:solidFill>
                            <a:schemeClr val="dk1"/>
                          </a:solidFill>
                          <a:effectLst/>
                          <a:latin typeface="+mn-lt"/>
                          <a:ea typeface="+mn-ea"/>
                          <a:cs typeface="+mn-cs"/>
                        </a:rPr>
                        <a:t> </a:t>
                      </a:r>
                      <a:r>
                        <a:rPr lang="fr-FR" sz="1400" kern="1200" dirty="0">
                          <a:solidFill>
                            <a:schemeClr val="dk1"/>
                          </a:solidFill>
                          <a:effectLst/>
                          <a:latin typeface="+mn-lt"/>
                          <a:ea typeface="+mn-ea"/>
                          <a:cs typeface="+mn-cs"/>
                        </a:rPr>
                        <a:t>: Foyer d’accueil médicalisé (FAM)</a:t>
                      </a:r>
                      <a:br>
                        <a:rPr lang="fr-FR" sz="1400" kern="1200" dirty="0">
                          <a:solidFill>
                            <a:schemeClr val="dk1"/>
                          </a:solidFill>
                          <a:effectLst/>
                          <a:latin typeface="+mn-lt"/>
                          <a:ea typeface="+mn-ea"/>
                          <a:cs typeface="+mn-cs"/>
                        </a:rPr>
                      </a:br>
                      <a:r>
                        <a:rPr lang="fr-FR" sz="1400" kern="1200" dirty="0">
                          <a:solidFill>
                            <a:schemeClr val="dk1"/>
                          </a:solidFill>
                          <a:effectLst/>
                          <a:latin typeface="+mn-lt"/>
                          <a:ea typeface="+mn-ea"/>
                          <a:cs typeface="+mn-cs"/>
                        </a:rPr>
                        <a:t>Établissement d’accueil médicalisé (EAM)</a:t>
                      </a:r>
                      <a:br>
                        <a:rPr lang="fr-FR" sz="1400" kern="1200" dirty="0">
                          <a:solidFill>
                            <a:schemeClr val="dk1"/>
                          </a:solidFill>
                          <a:effectLst/>
                          <a:latin typeface="+mn-lt"/>
                          <a:ea typeface="+mn-ea"/>
                          <a:cs typeface="+mn-cs"/>
                        </a:rPr>
                      </a:br>
                      <a:r>
                        <a:rPr lang="fr-FR" sz="1400" kern="1200" dirty="0">
                          <a:solidFill>
                            <a:schemeClr val="dk1"/>
                          </a:solidFill>
                          <a:effectLst/>
                          <a:latin typeface="+mn-lt"/>
                          <a:ea typeface="+mn-ea"/>
                          <a:cs typeface="+mn-cs"/>
                        </a:rPr>
                        <a:t>et Maison d’accueil spécialisé (MAS)</a:t>
                      </a:r>
                    </a:p>
                  </a:txBody>
                  <a:tcPr marL="23667" marR="23667" marT="0" marB="0" anchor="ctr"/>
                </a:tc>
                <a:tc>
                  <a:txBody>
                    <a:bodyPr/>
                    <a:lstStyle/>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a:solidFill>
                            <a:schemeClr val="dk1"/>
                          </a:solidFill>
                          <a:effectLst/>
                          <a:latin typeface="+mn-lt"/>
                          <a:ea typeface="+mn-ea"/>
                          <a:cs typeface="+mn-cs"/>
                        </a:rPr>
                        <a:t>EHPAD</a:t>
                      </a:r>
                    </a:p>
                  </a:txBody>
                  <a:tcPr marL="23667" marR="23667" marT="0" marB="0"/>
                </a:tc>
                <a:extLst>
                  <a:ext uri="{0D108BD9-81ED-4DB2-BD59-A6C34878D82A}">
                    <a16:rowId xmlns:a16="http://schemas.microsoft.com/office/drawing/2014/main" val="2152996644"/>
                  </a:ext>
                </a:extLst>
              </a:tr>
              <a:tr h="439110">
                <a:tc>
                  <a:txBody>
                    <a:bodyPr/>
                    <a:lstStyle/>
                    <a:p>
                      <a:pPr>
                        <a:lnSpc>
                          <a:spcPct val="107000"/>
                        </a:lnSpc>
                        <a:spcAft>
                          <a:spcPts val="0"/>
                        </a:spcAft>
                      </a:pPr>
                      <a:r>
                        <a:rPr lang="fr-FR" sz="1400" dirty="0">
                          <a:effectLst/>
                          <a:latin typeface="+mn-lt"/>
                        </a:rPr>
                        <a:t>Participation et analyse</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Tirage au sort d’EHPAD</a:t>
                      </a:r>
                    </a:p>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Participation de l’ensemble des EMS ciblés</a:t>
                      </a:r>
                    </a:p>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Analyse des données de l’ensemble des EMS participants</a:t>
                      </a:r>
                    </a:p>
                  </a:txBody>
                  <a:tcPr marL="23667" marR="23667" marT="0" marB="0" anchor="ctr"/>
                </a:tc>
                <a:tc>
                  <a:txBody>
                    <a:bodyPr/>
                    <a:lstStyle/>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Tirage au sort d’EHPAD</a:t>
                      </a:r>
                    </a:p>
                    <a:p>
                      <a:pPr marL="0" lvl="0" indent="0" algn="l" defTabSz="914400" rtl="0" eaLnBrk="1" latinLnBrk="0" hangingPunct="1">
                        <a:lnSpc>
                          <a:spcPct val="107000"/>
                        </a:lnSpc>
                        <a:spcAft>
                          <a:spcPts val="0"/>
                        </a:spcAft>
                        <a:buFont typeface="Symbol" panose="05050102010706020507" pitchFamily="18" charset="2"/>
                        <a:buNone/>
                      </a:pPr>
                      <a:endParaRPr lang="fr-FR" sz="1400" kern="1200" dirty="0">
                        <a:solidFill>
                          <a:schemeClr val="dk1"/>
                        </a:solidFill>
                        <a:effectLst/>
                        <a:latin typeface="+mn-lt"/>
                        <a:ea typeface="+mn-ea"/>
                        <a:cs typeface="+mn-cs"/>
                      </a:endParaRPr>
                    </a:p>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Analyse des données des EHPAD de l’échantillon</a:t>
                      </a:r>
                    </a:p>
                  </a:txBody>
                  <a:tcPr marL="23667" marR="23667" marT="0" marB="0"/>
                </a:tc>
                <a:extLst>
                  <a:ext uri="{0D108BD9-81ED-4DB2-BD59-A6C34878D82A}">
                    <a16:rowId xmlns:a16="http://schemas.microsoft.com/office/drawing/2014/main" val="147823697"/>
                  </a:ext>
                </a:extLst>
              </a:tr>
              <a:tr h="894760">
                <a:tc>
                  <a:txBody>
                    <a:bodyPr/>
                    <a:lstStyle/>
                    <a:p>
                      <a:pPr>
                        <a:lnSpc>
                          <a:spcPct val="107000"/>
                        </a:lnSpc>
                        <a:spcAft>
                          <a:spcPts val="0"/>
                        </a:spcAft>
                      </a:pPr>
                      <a:r>
                        <a:rPr lang="fr-FR" sz="1400" dirty="0">
                          <a:effectLst/>
                          <a:latin typeface="+mn-lt"/>
                        </a:rPr>
                        <a:t>Recueil des caractéristiques des résidents éligibles</a:t>
                      </a:r>
                    </a:p>
                  </a:txBody>
                  <a:tcPr marL="23667" marR="23667" marT="0" marB="0" anchor="ctr"/>
                </a:tc>
                <a:tc>
                  <a:txBody>
                    <a:bodyPr/>
                    <a:lstStyle/>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a:solidFill>
                            <a:schemeClr val="dk1"/>
                          </a:solidFill>
                          <a:effectLst/>
                          <a:latin typeface="+mn-lt"/>
                          <a:ea typeface="+mn-ea"/>
                          <a:cs typeface="+mn-cs"/>
                        </a:rPr>
                        <a:t>Recueil</a:t>
                      </a:r>
                      <a:r>
                        <a:rPr lang="fr-FR" sz="1400" kern="1200" baseline="0" dirty="0">
                          <a:solidFill>
                            <a:schemeClr val="dk1"/>
                          </a:solidFill>
                          <a:effectLst/>
                          <a:latin typeface="+mn-lt"/>
                          <a:ea typeface="+mn-ea"/>
                          <a:cs typeface="+mn-cs"/>
                        </a:rPr>
                        <a:t> et saisie d</a:t>
                      </a:r>
                      <a:r>
                        <a:rPr lang="fr-FR" sz="1400" kern="1200" dirty="0">
                          <a:solidFill>
                            <a:schemeClr val="dk1"/>
                          </a:solidFill>
                          <a:effectLst/>
                          <a:latin typeface="+mn-lt"/>
                          <a:ea typeface="+mn-ea"/>
                          <a:cs typeface="+mn-cs"/>
                        </a:rPr>
                        <a:t>ans le questionnaire résident</a:t>
                      </a:r>
                    </a:p>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a:solidFill>
                            <a:schemeClr val="dk1"/>
                          </a:solidFill>
                          <a:effectLst/>
                          <a:latin typeface="+mn-lt"/>
                          <a:ea typeface="+mn-ea"/>
                          <a:cs typeface="+mn-cs"/>
                        </a:rPr>
                        <a:t>Dénominateurs résidents éligibles calculés automatiquement et reportés dans le rapport automatisé de résultats de l’établissement</a:t>
                      </a:r>
                    </a:p>
                  </a:txBody>
                  <a:tcPr marL="23667" marR="23667" marT="0" marB="0" anchor="ctr"/>
                </a:tc>
                <a:tc>
                  <a:txBody>
                    <a:bodyPr/>
                    <a:lstStyle/>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Recueil dans un tableau de la fiche récapitulative</a:t>
                      </a:r>
                    </a:p>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a:solidFill>
                            <a:schemeClr val="dk1"/>
                          </a:solidFill>
                          <a:effectLst/>
                          <a:latin typeface="+mn-lt"/>
                          <a:ea typeface="+mn-ea"/>
                          <a:cs typeface="+mn-cs"/>
                        </a:rPr>
                        <a:t>Dénominateurs résidents éligibles calculés à partir du tableau de la fiche récapitulative</a:t>
                      </a:r>
                    </a:p>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Saisie dans le questionnaire établissement</a:t>
                      </a:r>
                    </a:p>
                  </a:txBody>
                  <a:tcPr marL="23667" marR="23667" marT="0" marB="0" anchor="ctr"/>
                </a:tc>
                <a:extLst>
                  <a:ext uri="{0D108BD9-81ED-4DB2-BD59-A6C34878D82A}">
                    <a16:rowId xmlns:a16="http://schemas.microsoft.com/office/drawing/2014/main" val="3211325919"/>
                  </a:ext>
                </a:extLst>
              </a:tr>
              <a:tr h="601152">
                <a:tc>
                  <a:txBody>
                    <a:bodyPr/>
                    <a:lstStyle/>
                    <a:p>
                      <a:pPr>
                        <a:lnSpc>
                          <a:spcPct val="107000"/>
                        </a:lnSpc>
                        <a:spcAft>
                          <a:spcPts val="0"/>
                        </a:spcAft>
                      </a:pPr>
                      <a:r>
                        <a:rPr lang="fr-FR" sz="1400" dirty="0">
                          <a:effectLst/>
                          <a:latin typeface="+mn-lt"/>
                          <a:ea typeface="Calibri" panose="020F0502020204030204" pitchFamily="34" charset="0"/>
                          <a:cs typeface="Times New Roman" panose="02020603050405020304" pitchFamily="18" charset="0"/>
                        </a:rPr>
                        <a:t>Périmètre</a:t>
                      </a:r>
                      <a:r>
                        <a:rPr lang="fr-FR" sz="1400" baseline="0" dirty="0">
                          <a:effectLst/>
                          <a:latin typeface="+mn-lt"/>
                          <a:ea typeface="Calibri" panose="020F0502020204030204" pitchFamily="34" charset="0"/>
                          <a:cs typeface="Times New Roman" panose="02020603050405020304" pitchFamily="18" charset="0"/>
                        </a:rPr>
                        <a:t> de l’enquête</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a:solidFill>
                            <a:schemeClr val="dk1"/>
                          </a:solidFill>
                          <a:effectLst/>
                          <a:latin typeface="+mn-lt"/>
                          <a:ea typeface="+mn-ea"/>
                          <a:cs typeface="+mn-cs"/>
                        </a:rPr>
                        <a:t>Possibilité de réaliser l’enquête pour un groupement d’établissements</a:t>
                      </a:r>
                    </a:p>
                  </a:txBody>
                  <a:tcPr marL="23667" marR="23667" marT="0" marB="0" anchor="ctr"/>
                </a:tc>
                <a:tc>
                  <a:txBody>
                    <a:bodyPr/>
                    <a:lstStyle/>
                    <a:p>
                      <a:pPr>
                        <a:lnSpc>
                          <a:spcPct val="107000"/>
                        </a:lnSpc>
                        <a:spcAft>
                          <a:spcPts val="0"/>
                        </a:spcAft>
                      </a:pP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3447146728"/>
                  </a:ext>
                </a:extLst>
              </a:tr>
            </a:tbl>
          </a:graphicData>
        </a:graphic>
      </p:graphicFrame>
    </p:spTree>
    <p:extLst>
      <p:ext uri="{BB962C8B-B14F-4D97-AF65-F5344CB8AC3E}">
        <p14:creationId xmlns:p14="http://schemas.microsoft.com/office/powerpoint/2010/main" val="2558059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Population d’étude</a:t>
            </a:r>
            <a:endParaRPr lang="fr-FR" dirty="0"/>
          </a:p>
        </p:txBody>
      </p:sp>
      <p:sp>
        <p:nvSpPr>
          <p:cNvPr id="4" name="Espace réservé du texte 3"/>
          <p:cNvSpPr>
            <a:spLocks noGrp="1"/>
          </p:cNvSpPr>
          <p:nvPr>
            <p:ph type="body" sz="quarter" idx="12"/>
          </p:nvPr>
        </p:nvSpPr>
        <p:spPr>
          <a:xfrm>
            <a:off x="611560" y="1412776"/>
            <a:ext cx="8352928" cy="5184576"/>
          </a:xfrm>
        </p:spPr>
        <p:txBody>
          <a:bodyPr/>
          <a:lstStyle/>
          <a:p>
            <a:pPr marL="0" lvl="2" indent="0">
              <a:spcBef>
                <a:spcPts val="1200"/>
              </a:spcBef>
              <a:buNone/>
            </a:pPr>
            <a:r>
              <a:rPr lang="fr-FR" sz="1800" dirty="0">
                <a:solidFill>
                  <a:schemeClr val="accent4"/>
                </a:solidFill>
                <a:latin typeface="Arial" charset="0"/>
                <a:cs typeface="Arial" charset="0"/>
              </a:rPr>
              <a:t>Établissements ciblés</a:t>
            </a:r>
          </a:p>
          <a:p>
            <a:pPr lvl="2">
              <a:spcBef>
                <a:spcPts val="600"/>
              </a:spcBef>
            </a:pPr>
            <a:r>
              <a:rPr lang="fr-FR" dirty="0"/>
              <a:t>Tout </a:t>
            </a:r>
            <a:r>
              <a:rPr lang="fr-FR" dirty="0">
                <a:solidFill>
                  <a:schemeClr val="tx2"/>
                </a:solidFill>
                <a:latin typeface="Arial" charset="0"/>
                <a:cs typeface="Arial" charset="0"/>
              </a:rPr>
              <a:t>EHPAD</a:t>
            </a:r>
            <a:r>
              <a:rPr lang="fr-FR" dirty="0"/>
              <a:t> (catégorie 500) :</a:t>
            </a:r>
          </a:p>
          <a:p>
            <a:pPr marL="360000" lvl="2">
              <a:spcBef>
                <a:spcPts val="600"/>
              </a:spcBef>
              <a:buFont typeface="Wingdings" panose="05000000000000000000" pitchFamily="2" charset="2"/>
              <a:buChar char="Ø"/>
            </a:pPr>
            <a:r>
              <a:rPr lang="fr-FR" b="0" dirty="0"/>
              <a:t> Comprenant un </a:t>
            </a:r>
            <a:r>
              <a:rPr lang="fr-FR" b="0" dirty="0">
                <a:solidFill>
                  <a:schemeClr val="tx2"/>
                </a:solidFill>
                <a:latin typeface="Arial" charset="0"/>
                <a:cs typeface="Arial" charset="0"/>
              </a:rPr>
              <a:t>hébergement médicalisé de personnes âgées dépendantes</a:t>
            </a:r>
          </a:p>
          <a:p>
            <a:pPr marL="360000" lvl="2">
              <a:spcBef>
                <a:spcPts val="600"/>
              </a:spcBef>
              <a:buFont typeface="Wingdings" panose="05000000000000000000" pitchFamily="2" charset="2"/>
              <a:buChar char="Ø"/>
            </a:pPr>
            <a:r>
              <a:rPr lang="fr-FR" b="0" dirty="0"/>
              <a:t> Proposant un </a:t>
            </a:r>
            <a:r>
              <a:rPr lang="fr-FR" b="0" dirty="0">
                <a:solidFill>
                  <a:schemeClr val="tx2"/>
                </a:solidFill>
                <a:latin typeface="Arial" charset="0"/>
                <a:cs typeface="Arial" charset="0"/>
              </a:rPr>
              <a:t>accueil complet internat</a:t>
            </a:r>
          </a:p>
          <a:p>
            <a:pPr marL="360000" lvl="2">
              <a:spcBef>
                <a:spcPts val="600"/>
              </a:spcBef>
              <a:buFont typeface="Wingdings" panose="05000000000000000000" pitchFamily="2" charset="2"/>
              <a:buChar char="Ø"/>
            </a:pPr>
            <a:r>
              <a:rPr lang="fr-FR" b="0" dirty="0"/>
              <a:t> De </a:t>
            </a:r>
            <a:r>
              <a:rPr lang="fr-FR" b="0" dirty="0">
                <a:solidFill>
                  <a:schemeClr val="tx2"/>
                </a:solidFill>
                <a:latin typeface="Arial" charset="0"/>
                <a:cs typeface="Arial" charset="0"/>
              </a:rPr>
              <a:t>France métropolitaine et d’outre-mer</a:t>
            </a:r>
          </a:p>
          <a:p>
            <a:pPr lvl="2">
              <a:spcBef>
                <a:spcPts val="600"/>
              </a:spcBef>
            </a:pPr>
            <a:r>
              <a:rPr lang="fr-FR" dirty="0"/>
              <a:t>Autres </a:t>
            </a:r>
            <a:r>
              <a:rPr lang="fr-FR" dirty="0">
                <a:solidFill>
                  <a:schemeClr val="tx2"/>
                </a:solidFill>
                <a:latin typeface="Arial" charset="0"/>
                <a:cs typeface="Arial" charset="0"/>
              </a:rPr>
              <a:t>établissements médico-sociaux </a:t>
            </a:r>
            <a:r>
              <a:rPr lang="fr-FR" dirty="0">
                <a:latin typeface="Arial" charset="0"/>
                <a:cs typeface="Arial" charset="0"/>
              </a:rPr>
              <a:t>(EMS) ciblés :</a:t>
            </a:r>
          </a:p>
          <a:p>
            <a:pPr marL="360000" lvl="2">
              <a:spcBef>
                <a:spcPts val="600"/>
              </a:spcBef>
              <a:buFont typeface="Wingdings" panose="05000000000000000000" pitchFamily="2" charset="2"/>
              <a:buChar char="Ø"/>
            </a:pPr>
            <a:r>
              <a:rPr lang="fr-FR" dirty="0"/>
              <a:t> </a:t>
            </a:r>
            <a:r>
              <a:rPr lang="fr-FR" b="0" dirty="0"/>
              <a:t>Etablissements accueillant des adultes handicapés  : </a:t>
            </a:r>
          </a:p>
          <a:p>
            <a:pPr marL="648000" lvl="4">
              <a:spcBef>
                <a:spcPts val="300"/>
              </a:spcBef>
            </a:pPr>
            <a:r>
              <a:rPr lang="fr-FR" sz="1600" dirty="0">
                <a:solidFill>
                  <a:schemeClr val="tx2"/>
                </a:solidFill>
                <a:latin typeface="Arial" charset="0"/>
                <a:cs typeface="Arial" charset="0"/>
              </a:rPr>
              <a:t>foyers d’accueil médicalisés </a:t>
            </a:r>
            <a:r>
              <a:rPr lang="fr-FR" sz="1600" dirty="0"/>
              <a:t>(FAM) (catégorie 437) ou </a:t>
            </a:r>
            <a:r>
              <a:rPr lang="fr-FR" sz="1600" dirty="0">
                <a:solidFill>
                  <a:schemeClr val="tx2"/>
                </a:solidFill>
                <a:latin typeface="Arial" charset="0"/>
                <a:cs typeface="Arial" charset="0"/>
              </a:rPr>
              <a:t>établissements d’accueil médicalisés </a:t>
            </a:r>
            <a:r>
              <a:rPr lang="fr-FR" sz="1600" dirty="0"/>
              <a:t>(EAM) (catégorie 448)</a:t>
            </a:r>
          </a:p>
          <a:p>
            <a:pPr marL="648000" lvl="4">
              <a:spcBef>
                <a:spcPts val="300"/>
              </a:spcBef>
            </a:pPr>
            <a:r>
              <a:rPr lang="fr-FR" sz="1600" dirty="0">
                <a:solidFill>
                  <a:schemeClr val="tx2"/>
                </a:solidFill>
                <a:latin typeface="Arial" charset="0"/>
                <a:cs typeface="Arial" charset="0"/>
              </a:rPr>
              <a:t>maisons d’accueil spécialisées </a:t>
            </a:r>
            <a:r>
              <a:rPr lang="fr-FR" sz="1600" dirty="0"/>
              <a:t>(MAS) (catégorie 255)</a:t>
            </a:r>
          </a:p>
          <a:p>
            <a:pPr marL="360000" lvl="2">
              <a:spcBef>
                <a:spcPts val="600"/>
              </a:spcBef>
              <a:buFont typeface="Wingdings" panose="05000000000000000000" pitchFamily="2" charset="2"/>
              <a:buChar char="Ø"/>
            </a:pPr>
            <a:r>
              <a:rPr lang="fr-FR" b="0" dirty="0"/>
              <a:t> Proposant un </a:t>
            </a:r>
            <a:r>
              <a:rPr lang="fr-FR" b="0" dirty="0">
                <a:solidFill>
                  <a:schemeClr val="accent1"/>
                </a:solidFill>
              </a:rPr>
              <a:t>accueil avec </a:t>
            </a:r>
            <a:r>
              <a:rPr lang="fr-FR" b="0" dirty="0">
                <a:solidFill>
                  <a:schemeClr val="accent1"/>
                </a:solidFill>
                <a:latin typeface="Arial" charset="0"/>
                <a:cs typeface="Arial" charset="0"/>
              </a:rPr>
              <a:t>h</a:t>
            </a:r>
            <a:r>
              <a:rPr lang="fr-FR" b="0" dirty="0">
                <a:solidFill>
                  <a:schemeClr val="tx2"/>
                </a:solidFill>
                <a:latin typeface="Arial" charset="0"/>
                <a:cs typeface="Arial" charset="0"/>
              </a:rPr>
              <a:t>ébergement complet </a:t>
            </a:r>
            <a:r>
              <a:rPr lang="fr-FR" b="0" dirty="0"/>
              <a:t>de résidents</a:t>
            </a:r>
          </a:p>
          <a:p>
            <a:pPr marL="360000" lvl="2">
              <a:spcBef>
                <a:spcPts val="600"/>
              </a:spcBef>
              <a:buFont typeface="Wingdings" panose="05000000000000000000" pitchFamily="2" charset="2"/>
              <a:buChar char="Ø"/>
            </a:pPr>
            <a:r>
              <a:rPr lang="fr-FR" b="0" dirty="0"/>
              <a:t> Nécessitant une surveillance 24h/24 pour recevoir des </a:t>
            </a:r>
            <a:r>
              <a:rPr lang="fr-FR" b="0" dirty="0">
                <a:solidFill>
                  <a:schemeClr val="tx2"/>
                </a:solidFill>
                <a:latin typeface="Arial" charset="0"/>
                <a:cs typeface="Arial" charset="0"/>
              </a:rPr>
              <a:t>soins médicaux ou infirmiers qualifiés et/ou des soins à la personne</a:t>
            </a:r>
            <a:r>
              <a:rPr lang="fr-FR" b="0" dirty="0"/>
              <a:t> et une assistance pour les activités de la vie quotidienne </a:t>
            </a:r>
            <a:r>
              <a:rPr lang="fr-FR" sz="1400" b="0" dirty="0"/>
              <a:t>(</a:t>
            </a:r>
            <a:r>
              <a:rPr lang="fr-FR" sz="1400" b="0" dirty="0">
                <a:cs typeface="Arial" charset="0"/>
              </a:rPr>
              <a:t>Les établissements sans aucun type de soins infirmier, c’est-à-dire, sans infirmiers(</a:t>
            </a:r>
            <a:r>
              <a:rPr lang="fr-FR" sz="1400" b="0" dirty="0" err="1">
                <a:cs typeface="Arial" charset="0"/>
              </a:rPr>
              <a:t>ières</a:t>
            </a:r>
            <a:r>
              <a:rPr lang="fr-FR" sz="1400" b="0" dirty="0">
                <a:cs typeface="Arial" charset="0"/>
              </a:rPr>
              <a:t>) diplômés(</a:t>
            </a:r>
            <a:r>
              <a:rPr lang="fr-FR" sz="1400" b="0" dirty="0" err="1">
                <a:cs typeface="Arial" charset="0"/>
              </a:rPr>
              <a:t>ées</a:t>
            </a:r>
            <a:r>
              <a:rPr lang="fr-FR" sz="1400" b="0" dirty="0">
                <a:cs typeface="Arial" charset="0"/>
              </a:rPr>
              <a:t>) d’État (IDE) exerçant dans l’établissement sont exclus)</a:t>
            </a:r>
          </a:p>
          <a:p>
            <a:pPr marL="360000" lvl="2">
              <a:spcBef>
                <a:spcPts val="600"/>
              </a:spcBef>
              <a:buFont typeface="Wingdings" panose="05000000000000000000" pitchFamily="2" charset="2"/>
              <a:buChar char="Ø"/>
            </a:pPr>
            <a:r>
              <a:rPr lang="fr-FR" b="0" dirty="0"/>
              <a:t> De </a:t>
            </a:r>
            <a:r>
              <a:rPr lang="fr-FR" b="0" dirty="0">
                <a:solidFill>
                  <a:schemeClr val="accent1"/>
                </a:solidFill>
              </a:rPr>
              <a:t>France métropolitaine et d’outre-mer</a:t>
            </a:r>
          </a:p>
          <a:p>
            <a:pPr marL="648000" lvl="4">
              <a:spcBef>
                <a:spcPts val="300"/>
              </a:spcBef>
            </a:pPr>
            <a:endParaRPr lang="fr-FR" sz="1600"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7883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Nouveautés : questionnaires</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aphicFrame>
        <p:nvGraphicFramePr>
          <p:cNvPr id="6" name="Tableau 5"/>
          <p:cNvGraphicFramePr>
            <a:graphicFrameLocks noGrp="1"/>
          </p:cNvGraphicFramePr>
          <p:nvPr>
            <p:extLst>
              <p:ext uri="{D42A27DB-BD31-4B8C-83A1-F6EECF244321}">
                <p14:modId xmlns:p14="http://schemas.microsoft.com/office/powerpoint/2010/main" val="3859911638"/>
              </p:ext>
            </p:extLst>
          </p:nvPr>
        </p:nvGraphicFramePr>
        <p:xfrm>
          <a:off x="179512" y="1412776"/>
          <a:ext cx="8712968" cy="3816000"/>
        </p:xfrm>
        <a:graphic>
          <a:graphicData uri="http://schemas.openxmlformats.org/drawingml/2006/table">
            <a:tbl>
              <a:tblPr firstRow="1" firstCol="1" bandRow="1">
                <a:tableStyleId>{00A15C55-8517-42AA-B614-E9B94910E393}</a:tableStyleId>
              </a:tblPr>
              <a:tblGrid>
                <a:gridCol w="1684019">
                  <a:extLst>
                    <a:ext uri="{9D8B030D-6E8A-4147-A177-3AD203B41FA5}">
                      <a16:colId xmlns:a16="http://schemas.microsoft.com/office/drawing/2014/main" val="2675208260"/>
                    </a:ext>
                  </a:extLst>
                </a:gridCol>
                <a:gridCol w="4004613">
                  <a:extLst>
                    <a:ext uri="{9D8B030D-6E8A-4147-A177-3AD203B41FA5}">
                      <a16:colId xmlns:a16="http://schemas.microsoft.com/office/drawing/2014/main" val="2390745485"/>
                    </a:ext>
                  </a:extLst>
                </a:gridCol>
                <a:gridCol w="3024336">
                  <a:extLst>
                    <a:ext uri="{9D8B030D-6E8A-4147-A177-3AD203B41FA5}">
                      <a16:colId xmlns:a16="http://schemas.microsoft.com/office/drawing/2014/main" val="3931513754"/>
                    </a:ext>
                  </a:extLst>
                </a:gridCol>
              </a:tblGrid>
              <a:tr h="254400">
                <a:tc>
                  <a:txBody>
                    <a:bodyPr/>
                    <a:lstStyle/>
                    <a:p>
                      <a:pPr>
                        <a:lnSpc>
                          <a:spcPct val="107000"/>
                        </a:lnSpc>
                        <a:spcAft>
                          <a:spcPts val="0"/>
                        </a:spcAft>
                      </a:pPr>
                      <a:r>
                        <a:rPr lang="fr-FR" sz="1400" dirty="0">
                          <a:effectLst/>
                          <a:latin typeface="+mn-lt"/>
                        </a:rPr>
                        <a:t> </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ENP 2024 en EHPAD</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err="1">
                          <a:effectLst/>
                          <a:latin typeface="+mn-lt"/>
                        </a:rPr>
                        <a:t>Prev’EHPAD</a:t>
                      </a:r>
                      <a:r>
                        <a:rPr lang="fr-FR" sz="1400" dirty="0">
                          <a:effectLst/>
                          <a:latin typeface="+mn-lt"/>
                        </a:rPr>
                        <a:t> 2016</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493698780"/>
                  </a:ext>
                </a:extLst>
              </a:tr>
              <a:tr h="2035200">
                <a:tc>
                  <a:txBody>
                    <a:bodyPr/>
                    <a:lstStyle/>
                    <a:p>
                      <a:pPr>
                        <a:lnSpc>
                          <a:spcPct val="107000"/>
                        </a:lnSpc>
                        <a:spcAft>
                          <a:spcPts val="0"/>
                        </a:spcAft>
                      </a:pPr>
                      <a:r>
                        <a:rPr lang="fr-FR" sz="1400" dirty="0">
                          <a:effectLst/>
                          <a:latin typeface="+mn-lt"/>
                        </a:rPr>
                        <a:t>Caractéristiques de l’établissement</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Présence </a:t>
                      </a:r>
                      <a:r>
                        <a:rPr lang="fr-FR" sz="1400" kern="1200" dirty="0">
                          <a:solidFill>
                            <a:schemeClr val="dk1"/>
                          </a:solidFill>
                          <a:effectLst/>
                          <a:latin typeface="+mn-lt"/>
                          <a:ea typeface="+mn-ea"/>
                          <a:cs typeface="+mn-cs"/>
                        </a:rPr>
                        <a:t>d’une unité </a:t>
                      </a:r>
                      <a:r>
                        <a:rPr lang="fr-FR" sz="1400" dirty="0">
                          <a:effectLst/>
                          <a:latin typeface="+mn-lt"/>
                        </a:rPr>
                        <a:t>adaptée à la perte d’autonomie psychique et/ou physique</a:t>
                      </a:r>
                    </a:p>
                    <a:p>
                      <a:pPr marL="180000" lvl="0" indent="-180000">
                        <a:lnSpc>
                          <a:spcPct val="107000"/>
                        </a:lnSpc>
                        <a:spcAft>
                          <a:spcPts val="0"/>
                        </a:spcAft>
                        <a:buFont typeface="Symbol" panose="05050102010706020507" pitchFamily="18" charset="2"/>
                        <a:buChar char=""/>
                      </a:pPr>
                      <a:r>
                        <a:rPr lang="fr-FR" sz="1400" dirty="0">
                          <a:effectLst/>
                          <a:latin typeface="+mn-lt"/>
                        </a:rPr>
                        <a:t>Nombre de jours d’hébergements annuel</a:t>
                      </a:r>
                    </a:p>
                    <a:p>
                      <a:pPr marL="180000" lvl="0" indent="-180000">
                        <a:lnSpc>
                          <a:spcPct val="107000"/>
                        </a:lnSpc>
                        <a:spcAft>
                          <a:spcPts val="0"/>
                        </a:spcAft>
                        <a:buFont typeface="Symbol" panose="05050102010706020507" pitchFamily="18" charset="2"/>
                        <a:buChar char=""/>
                      </a:pPr>
                      <a:r>
                        <a:rPr lang="fr-FR" sz="1400" dirty="0">
                          <a:effectLst/>
                          <a:latin typeface="+mn-lt"/>
                        </a:rPr>
                        <a:t>Consommation annuelle de SHA en litres (versus oui/non en 2016)</a:t>
                      </a:r>
                    </a:p>
                    <a:p>
                      <a:pPr marL="180000" lvl="0" indent="-180000">
                        <a:lnSpc>
                          <a:spcPct val="107000"/>
                        </a:lnSpc>
                        <a:spcAft>
                          <a:spcPts val="0"/>
                        </a:spcAft>
                        <a:buFont typeface="Symbol" panose="05050102010706020507" pitchFamily="18" charset="2"/>
                        <a:buChar char=""/>
                      </a:pPr>
                      <a:r>
                        <a:rPr lang="fr-FR" sz="1400" dirty="0">
                          <a:effectLst/>
                          <a:latin typeface="+mn-lt"/>
                        </a:rPr>
                        <a:t>Procédure de réévaluation ATB dans l’établissement</a:t>
                      </a:r>
                    </a:p>
                    <a:p>
                      <a:pPr marL="180000" lvl="0" indent="-180000">
                        <a:lnSpc>
                          <a:spcPct val="107000"/>
                        </a:lnSpc>
                        <a:spcAft>
                          <a:spcPts val="0"/>
                        </a:spcAft>
                        <a:buFont typeface="Symbol" panose="05050102010706020507" pitchFamily="18" charset="2"/>
                        <a:buChar char=""/>
                      </a:pPr>
                      <a:r>
                        <a:rPr lang="fr-FR" sz="1400" dirty="0">
                          <a:effectLst/>
                          <a:latin typeface="+mn-lt"/>
                        </a:rPr>
                        <a:t>Version du CA-SFM utilisée</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ETP de médecin coordonnateur</a:t>
                      </a:r>
                    </a:p>
                    <a:p>
                      <a:pPr marL="180000" lvl="0" indent="-180000">
                        <a:lnSpc>
                          <a:spcPct val="107000"/>
                        </a:lnSpc>
                        <a:spcAft>
                          <a:spcPts val="0"/>
                        </a:spcAft>
                        <a:buFont typeface="Symbol" panose="05050102010706020507" pitchFamily="18" charset="2"/>
                        <a:buChar char=""/>
                      </a:pPr>
                      <a:r>
                        <a:rPr lang="fr-FR" sz="1400" dirty="0">
                          <a:effectLst/>
                          <a:latin typeface="+mn-lt"/>
                        </a:rPr>
                        <a:t>ETP de personnels correspondant à la section tarifaire « soins » et « dépendance »</a:t>
                      </a:r>
                    </a:p>
                    <a:p>
                      <a:pPr marL="180000" lvl="0" indent="-180000">
                        <a:lnSpc>
                          <a:spcPct val="107000"/>
                        </a:lnSpc>
                        <a:spcAft>
                          <a:spcPts val="0"/>
                        </a:spcAft>
                        <a:buFont typeface="Symbol" panose="05050102010706020507" pitchFamily="18" charset="2"/>
                        <a:buChar char=""/>
                      </a:pPr>
                      <a:r>
                        <a:rPr lang="fr-FR" sz="1400" dirty="0">
                          <a:effectLst/>
                          <a:latin typeface="+mn-lt"/>
                        </a:rPr>
                        <a:t>Nombre de médecins prescripteurs dans l’établissement</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392255265"/>
                  </a:ext>
                </a:extLst>
              </a:tr>
              <a:tr h="1272000">
                <a:tc>
                  <a:txBody>
                    <a:bodyPr/>
                    <a:lstStyle/>
                    <a:p>
                      <a:pPr>
                        <a:lnSpc>
                          <a:spcPct val="107000"/>
                        </a:lnSpc>
                        <a:spcAft>
                          <a:spcPts val="0"/>
                        </a:spcAft>
                      </a:pPr>
                      <a:r>
                        <a:rPr lang="fr-FR" sz="1400" dirty="0">
                          <a:effectLst/>
                          <a:latin typeface="+mn-lt"/>
                        </a:rPr>
                        <a:t>Caractéristiques du résident</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Accueil en unité adaptée</a:t>
                      </a:r>
                    </a:p>
                    <a:p>
                      <a:pPr marL="180000" lvl="0" indent="-180000">
                        <a:lnSpc>
                          <a:spcPct val="107000"/>
                        </a:lnSpc>
                        <a:spcAft>
                          <a:spcPts val="0"/>
                        </a:spcAft>
                        <a:buFont typeface="Symbol" panose="05050102010706020507" pitchFamily="18" charset="2"/>
                        <a:buChar char=""/>
                      </a:pPr>
                      <a:r>
                        <a:rPr lang="fr-FR" sz="1400" dirty="0">
                          <a:effectLst/>
                          <a:latin typeface="+mn-lt"/>
                        </a:rPr>
                        <a:t>Présence d’escarre et grade</a:t>
                      </a:r>
                    </a:p>
                    <a:p>
                      <a:pPr marL="180000" lvl="0" indent="-180000">
                        <a:lnSpc>
                          <a:spcPct val="107000"/>
                        </a:lnSpc>
                        <a:spcAft>
                          <a:spcPts val="0"/>
                        </a:spcAft>
                        <a:buFont typeface="Symbol" panose="05050102010706020507" pitchFamily="18" charset="2"/>
                        <a:buChar char=""/>
                      </a:pPr>
                      <a:r>
                        <a:rPr lang="fr-FR" sz="1400" dirty="0">
                          <a:effectLst/>
                          <a:latin typeface="+mn-lt"/>
                        </a:rPr>
                        <a:t>Désorientation</a:t>
                      </a:r>
                    </a:p>
                    <a:p>
                      <a:pPr marL="180000" lvl="0" indent="-180000">
                        <a:lnSpc>
                          <a:spcPct val="107000"/>
                        </a:lnSpc>
                        <a:spcAft>
                          <a:spcPts val="0"/>
                        </a:spcAft>
                        <a:buFont typeface="Symbol" panose="05050102010706020507" pitchFamily="18" charset="2"/>
                        <a:buChar char=""/>
                      </a:pPr>
                      <a:r>
                        <a:rPr lang="fr-FR" sz="1400" dirty="0">
                          <a:effectLst/>
                          <a:latin typeface="+mn-lt"/>
                        </a:rPr>
                        <a:t>Mobilité</a:t>
                      </a:r>
                    </a:p>
                    <a:p>
                      <a:pPr marL="180000" lvl="0" indent="-180000">
                        <a:lnSpc>
                          <a:spcPct val="107000"/>
                        </a:lnSpc>
                        <a:spcAft>
                          <a:spcPts val="0"/>
                        </a:spcAft>
                        <a:buFont typeface="Symbol" panose="05050102010706020507" pitchFamily="18" charset="2"/>
                        <a:buChar char=""/>
                      </a:pPr>
                      <a:r>
                        <a:rPr lang="fr-FR" sz="1400" dirty="0">
                          <a:effectLst/>
                          <a:latin typeface="+mn-lt"/>
                        </a:rPr>
                        <a:t>Incontinence</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GIR du résident</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038761614"/>
                  </a:ext>
                </a:extLst>
              </a:tr>
              <a:tr h="254400">
                <a:tc>
                  <a:txBody>
                    <a:bodyPr/>
                    <a:lstStyle/>
                    <a:p>
                      <a:pPr>
                        <a:lnSpc>
                          <a:spcPct val="107000"/>
                        </a:lnSpc>
                        <a:spcAft>
                          <a:spcPts val="0"/>
                        </a:spcAft>
                      </a:pPr>
                      <a:r>
                        <a:rPr lang="fr-FR" sz="1400">
                          <a:effectLst/>
                          <a:latin typeface="+mn-lt"/>
                        </a:rPr>
                        <a:t>Exposition aux DI</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Ajout du type de cathéter : Midline</a:t>
                      </a:r>
                    </a:p>
                  </a:txBody>
                  <a:tcPr marL="23667" marR="23667" marT="0" marB="0" anchor="ctr"/>
                </a:tc>
                <a:tc>
                  <a:txBody>
                    <a:bodyPr/>
                    <a:lstStyle/>
                    <a:p>
                      <a:pPr>
                        <a:lnSpc>
                          <a:spcPct val="107000"/>
                        </a:lnSpc>
                        <a:spcAft>
                          <a:spcPts val="0"/>
                        </a:spcAft>
                      </a:pPr>
                      <a:r>
                        <a:rPr lang="fr-FR" sz="1400" dirty="0">
                          <a:effectLst/>
                          <a:latin typeface="+mn-lt"/>
                        </a:rPr>
                        <a:t> </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049147372"/>
                  </a:ext>
                </a:extLst>
              </a:tr>
            </a:tbl>
          </a:graphicData>
        </a:graphic>
      </p:graphicFrame>
    </p:spTree>
    <p:extLst>
      <p:ext uri="{BB962C8B-B14F-4D97-AF65-F5344CB8AC3E}">
        <p14:creationId xmlns:p14="http://schemas.microsoft.com/office/powerpoint/2010/main" val="34036557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Nouveautés : Traitements</a:t>
            </a:r>
            <a:br>
              <a:rPr lang="fr-FR" dirty="0">
                <a:latin typeface="Arial" charset="0"/>
                <a:cs typeface="Arial" charset="0"/>
              </a:rPr>
            </a:br>
            <a:r>
              <a:rPr lang="fr-FR" dirty="0">
                <a:latin typeface="Arial" charset="0"/>
                <a:cs typeface="Arial" charset="0"/>
              </a:rPr>
              <a:t>anti-infectieux</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aphicFrame>
        <p:nvGraphicFramePr>
          <p:cNvPr id="8" name="Tableau 7"/>
          <p:cNvGraphicFramePr>
            <a:graphicFrameLocks noGrp="1"/>
          </p:cNvGraphicFramePr>
          <p:nvPr>
            <p:extLst/>
          </p:nvPr>
        </p:nvGraphicFramePr>
        <p:xfrm>
          <a:off x="179512" y="1412776"/>
          <a:ext cx="8712968" cy="4719399"/>
        </p:xfrm>
        <a:graphic>
          <a:graphicData uri="http://schemas.openxmlformats.org/drawingml/2006/table">
            <a:tbl>
              <a:tblPr firstRow="1" firstCol="1" bandRow="1">
                <a:tableStyleId>{00A15C55-8517-42AA-B614-E9B94910E393}</a:tableStyleId>
              </a:tblPr>
              <a:tblGrid>
                <a:gridCol w="1656184">
                  <a:extLst>
                    <a:ext uri="{9D8B030D-6E8A-4147-A177-3AD203B41FA5}">
                      <a16:colId xmlns:a16="http://schemas.microsoft.com/office/drawing/2014/main" val="2675208260"/>
                    </a:ext>
                  </a:extLst>
                </a:gridCol>
                <a:gridCol w="4021165">
                  <a:extLst>
                    <a:ext uri="{9D8B030D-6E8A-4147-A177-3AD203B41FA5}">
                      <a16:colId xmlns:a16="http://schemas.microsoft.com/office/drawing/2014/main" val="2390745485"/>
                    </a:ext>
                  </a:extLst>
                </a:gridCol>
                <a:gridCol w="3035619">
                  <a:extLst>
                    <a:ext uri="{9D8B030D-6E8A-4147-A177-3AD203B41FA5}">
                      <a16:colId xmlns:a16="http://schemas.microsoft.com/office/drawing/2014/main" val="3931513754"/>
                    </a:ext>
                  </a:extLst>
                </a:gridCol>
              </a:tblGrid>
              <a:tr h="210045">
                <a:tc>
                  <a:txBody>
                    <a:bodyPr/>
                    <a:lstStyle/>
                    <a:p>
                      <a:pPr>
                        <a:lnSpc>
                          <a:spcPct val="107000"/>
                        </a:lnSpc>
                        <a:spcAft>
                          <a:spcPts val="0"/>
                        </a:spcAft>
                      </a:pPr>
                      <a:r>
                        <a:rPr lang="fr-FR" sz="1400">
                          <a:effectLst/>
                          <a:latin typeface="+mn-lt"/>
                        </a:rPr>
                        <a:t> </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ENP 2024 en EHPAD</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a:effectLst/>
                          <a:latin typeface="+mn-lt"/>
                        </a:rPr>
                        <a:t>Prev’EHPAD 2016</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493698780"/>
                  </a:ext>
                </a:extLst>
              </a:tr>
              <a:tr h="663023">
                <a:tc>
                  <a:txBody>
                    <a:bodyPr/>
                    <a:lstStyle/>
                    <a:p>
                      <a:pPr>
                        <a:lnSpc>
                          <a:spcPct val="107000"/>
                        </a:lnSpc>
                        <a:spcAft>
                          <a:spcPts val="0"/>
                        </a:spcAft>
                      </a:pPr>
                      <a:r>
                        <a:rPr lang="fr-FR" sz="1400" dirty="0">
                          <a:effectLst/>
                          <a:latin typeface="+mn-lt"/>
                        </a:rPr>
                        <a:t>Nombre de traitements AI renseignés</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4 Traitements AI par résident</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0" algn="l" defTabSz="914400" rtl="0" eaLnBrk="1" latinLnBrk="0" hangingPunct="1">
                        <a:lnSpc>
                          <a:spcPct val="107000"/>
                        </a:lnSpc>
                        <a:spcAft>
                          <a:spcPts val="0"/>
                        </a:spcAft>
                      </a:pPr>
                      <a:r>
                        <a:rPr lang="fr-FR" sz="1400" kern="1200" dirty="0">
                          <a:solidFill>
                            <a:schemeClr val="dk1"/>
                          </a:solidFill>
                          <a:effectLst/>
                          <a:latin typeface="+mn-lt"/>
                          <a:ea typeface="+mn-ea"/>
                          <a:cs typeface="+mn-cs"/>
                        </a:rPr>
                        <a:t>3 traitements AI par résident</a:t>
                      </a:r>
                    </a:p>
                  </a:txBody>
                  <a:tcPr marL="23667" marR="23667" marT="0" marB="0" anchor="ctr"/>
                </a:tc>
                <a:extLst>
                  <a:ext uri="{0D108BD9-81ED-4DB2-BD59-A6C34878D82A}">
                    <a16:rowId xmlns:a16="http://schemas.microsoft.com/office/drawing/2014/main" val="3357292026"/>
                  </a:ext>
                </a:extLst>
              </a:tr>
              <a:tr h="1784313">
                <a:tc>
                  <a:txBody>
                    <a:bodyPr/>
                    <a:lstStyle/>
                    <a:p>
                      <a:pPr>
                        <a:lnSpc>
                          <a:spcPct val="107000"/>
                        </a:lnSpc>
                        <a:spcAft>
                          <a:spcPts val="0"/>
                        </a:spcAft>
                      </a:pPr>
                      <a:r>
                        <a:rPr lang="fr-FR" sz="1400">
                          <a:effectLst/>
                          <a:latin typeface="+mn-lt"/>
                        </a:rPr>
                        <a:t>Traitements AI ciblés</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AI ciblés par Prev’Ehpad</a:t>
                      </a:r>
                    </a:p>
                    <a:p>
                      <a:pPr marL="457200">
                        <a:lnSpc>
                          <a:spcPct val="107000"/>
                        </a:lnSpc>
                        <a:spcAft>
                          <a:spcPts val="0"/>
                        </a:spcAft>
                      </a:pPr>
                      <a:r>
                        <a:rPr lang="fr-FR" sz="1400" dirty="0">
                          <a:effectLst/>
                          <a:latin typeface="+mn-lt"/>
                        </a:rPr>
                        <a:t>+</a:t>
                      </a:r>
                    </a:p>
                    <a:p>
                      <a:pPr marL="180000" lvl="0" indent="-180000">
                        <a:lnSpc>
                          <a:spcPct val="107000"/>
                        </a:lnSpc>
                        <a:spcAft>
                          <a:spcPts val="0"/>
                        </a:spcAft>
                        <a:buFont typeface="Symbol" panose="05050102010706020507" pitchFamily="18" charset="2"/>
                        <a:buChar char=""/>
                      </a:pPr>
                      <a:r>
                        <a:rPr lang="fr-FR" sz="1400" dirty="0">
                          <a:effectLst/>
                          <a:latin typeface="+mn-lt"/>
                        </a:rPr>
                        <a:t>Antimycosiques (codes ATC J02)</a:t>
                      </a:r>
                    </a:p>
                    <a:p>
                      <a:pPr marL="180000" lvl="0" indent="-180000">
                        <a:lnSpc>
                          <a:spcPct val="107000"/>
                        </a:lnSpc>
                        <a:spcAft>
                          <a:spcPts val="0"/>
                        </a:spcAft>
                        <a:buFont typeface="Symbol" panose="05050102010706020507" pitchFamily="18" charset="2"/>
                        <a:buChar char=""/>
                      </a:pPr>
                      <a:r>
                        <a:rPr lang="fr-FR" sz="1400" dirty="0">
                          <a:effectLst/>
                          <a:latin typeface="+mn-lt"/>
                        </a:rPr>
                        <a:t>Antituberculeux (codes ATC J04)</a:t>
                      </a:r>
                    </a:p>
                    <a:p>
                      <a:pPr marL="180000" lvl="0" indent="-180000">
                        <a:lnSpc>
                          <a:spcPct val="107000"/>
                        </a:lnSpc>
                        <a:spcAft>
                          <a:spcPts val="0"/>
                        </a:spcAft>
                        <a:buFont typeface="Symbol" panose="05050102010706020507" pitchFamily="18" charset="2"/>
                        <a:buChar char=""/>
                      </a:pPr>
                      <a:r>
                        <a:rPr lang="fr-FR" sz="1400" dirty="0">
                          <a:effectLst/>
                          <a:latin typeface="+mn-lt"/>
                        </a:rPr>
                        <a:t>Antifongiques (codes ATC D01BA)</a:t>
                      </a:r>
                    </a:p>
                    <a:p>
                      <a:pPr marL="180000" lvl="0" indent="-180000">
                        <a:lnSpc>
                          <a:spcPct val="107000"/>
                        </a:lnSpc>
                        <a:spcAft>
                          <a:spcPts val="0"/>
                        </a:spcAft>
                        <a:buFont typeface="Symbol" panose="05050102010706020507" pitchFamily="18" charset="2"/>
                        <a:buChar char=""/>
                      </a:pPr>
                      <a:r>
                        <a:rPr lang="fr-FR" sz="1400" dirty="0">
                          <a:effectLst/>
                          <a:latin typeface="+mn-lt"/>
                        </a:rPr>
                        <a:t>Antiviraux pour la COVID-19 (les autres antiviraux sont exclus)</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Antibiotiques correspondant à l’ensemble des codes ATC J01</a:t>
                      </a:r>
                    </a:p>
                    <a:p>
                      <a:pPr marL="180000" lvl="0" indent="-180000">
                        <a:lnSpc>
                          <a:spcPct val="107000"/>
                        </a:lnSpc>
                        <a:spcAft>
                          <a:spcPts val="0"/>
                        </a:spcAft>
                        <a:buFont typeface="Symbol" panose="05050102010706020507" pitchFamily="18" charset="2"/>
                        <a:buChar char=""/>
                      </a:pPr>
                      <a:r>
                        <a:rPr lang="fr-FR" sz="1400" dirty="0" err="1">
                          <a:effectLst/>
                          <a:latin typeface="+mn-lt"/>
                        </a:rPr>
                        <a:t>Imidazolés</a:t>
                      </a:r>
                      <a:r>
                        <a:rPr lang="fr-FR" sz="1400" dirty="0">
                          <a:effectLst/>
                          <a:latin typeface="+mn-lt"/>
                        </a:rPr>
                        <a:t> per os antiparasitaires (codes ATC P01)</a:t>
                      </a:r>
                    </a:p>
                    <a:p>
                      <a:pPr marL="180000" lvl="0" indent="-180000">
                        <a:lnSpc>
                          <a:spcPct val="107000"/>
                        </a:lnSpc>
                        <a:spcAft>
                          <a:spcPts val="0"/>
                        </a:spcAft>
                        <a:buFont typeface="Symbol" panose="05050102010706020507" pitchFamily="18" charset="2"/>
                        <a:buChar char=""/>
                      </a:pPr>
                      <a:r>
                        <a:rPr lang="fr-FR" sz="1400" dirty="0">
                          <a:effectLst/>
                          <a:latin typeface="+mn-lt"/>
                        </a:rPr>
                        <a:t>Antibiotiques intestinaux (codes ATC A07AA) : </a:t>
                      </a:r>
                      <a:r>
                        <a:rPr lang="fr-FR" sz="1400" dirty="0" err="1">
                          <a:effectLst/>
                          <a:latin typeface="+mn-lt"/>
                        </a:rPr>
                        <a:t>fidaxomicine</a:t>
                      </a:r>
                      <a:r>
                        <a:rPr lang="fr-FR" sz="1400" dirty="0">
                          <a:effectLst/>
                          <a:latin typeface="+mn-lt"/>
                        </a:rPr>
                        <a:t> même si non systémique</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365478303"/>
                  </a:ext>
                </a:extLst>
              </a:tr>
              <a:tr h="2021955">
                <a:tc>
                  <a:txBody>
                    <a:bodyPr/>
                    <a:lstStyle/>
                    <a:p>
                      <a:pPr>
                        <a:lnSpc>
                          <a:spcPct val="107000"/>
                        </a:lnSpc>
                        <a:spcAft>
                          <a:spcPts val="0"/>
                        </a:spcAft>
                      </a:pPr>
                      <a:r>
                        <a:rPr lang="fr-FR" sz="1400" dirty="0">
                          <a:effectLst/>
                          <a:latin typeface="+mn-lt"/>
                        </a:rPr>
                        <a:t>Caractérisation des traitements AI</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Révision des diagnostics associées aux traitements (distinction URI/PYE,</a:t>
                      </a:r>
                      <a:r>
                        <a:rPr lang="fr-FR" sz="1400" baseline="0" dirty="0">
                          <a:effectLst/>
                          <a:latin typeface="+mn-lt"/>
                        </a:rPr>
                        <a:t> PNE/BRO en cohérence avec protocole ECDC)</a:t>
                      </a:r>
                      <a:endParaRPr lang="fr-FR" sz="1400" dirty="0">
                        <a:effectLst/>
                        <a:latin typeface="+mn-lt"/>
                      </a:endParaRPr>
                    </a:p>
                    <a:p>
                      <a:pPr marL="180000" lvl="0" indent="-180000">
                        <a:lnSpc>
                          <a:spcPct val="107000"/>
                        </a:lnSpc>
                        <a:spcAft>
                          <a:spcPts val="0"/>
                        </a:spcAft>
                        <a:buFont typeface="Symbol" panose="05050102010706020507" pitchFamily="18" charset="2"/>
                        <a:buChar char=""/>
                      </a:pPr>
                      <a:r>
                        <a:rPr lang="fr-FR" sz="1400" dirty="0">
                          <a:effectLst/>
                          <a:latin typeface="+mn-lt"/>
                        </a:rPr>
                        <a:t>Durée en intention de traiter</a:t>
                      </a:r>
                    </a:p>
                    <a:p>
                      <a:pPr marL="180000" lvl="0" indent="-180000">
                        <a:lnSpc>
                          <a:spcPct val="107000"/>
                        </a:lnSpc>
                        <a:spcAft>
                          <a:spcPts val="0"/>
                        </a:spcAft>
                        <a:buFont typeface="Symbol" panose="05050102010706020507" pitchFamily="18" charset="2"/>
                        <a:buChar char=""/>
                      </a:pPr>
                      <a:r>
                        <a:rPr lang="fr-FR" sz="1400" dirty="0">
                          <a:effectLst/>
                          <a:latin typeface="+mn-lt"/>
                        </a:rPr>
                        <a:t>Réévaluation de l’antibiothérapie dans les 72h et au-delà de 72h (non distingué en 2016)</a:t>
                      </a:r>
                    </a:p>
                    <a:p>
                      <a:pPr marL="180000" lvl="0" indent="-180000">
                        <a:lnSpc>
                          <a:spcPct val="107000"/>
                        </a:lnSpc>
                        <a:spcAft>
                          <a:spcPts val="0"/>
                        </a:spcAft>
                        <a:buFont typeface="Symbol" panose="05050102010706020507" pitchFamily="18" charset="2"/>
                        <a:buChar char=""/>
                      </a:pPr>
                      <a:r>
                        <a:rPr lang="fr-FR" sz="1400" dirty="0">
                          <a:effectLst/>
                          <a:latin typeface="+mn-lt"/>
                        </a:rPr>
                        <a:t>Lieu de prescription</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gn="l" defTabSz="914400" rtl="0" eaLnBrk="1" latinLnBrk="0" hangingPunct="1">
                        <a:lnSpc>
                          <a:spcPct val="107000"/>
                        </a:lnSpc>
                        <a:spcAft>
                          <a:spcPts val="0"/>
                        </a:spcAft>
                        <a:buFont typeface="Symbol" panose="05050102010706020507" pitchFamily="18" charset="2"/>
                        <a:buChar char=""/>
                      </a:pPr>
                      <a:endParaRPr lang="fr-FR" sz="1400" kern="1200" dirty="0">
                        <a:solidFill>
                          <a:schemeClr val="dk1"/>
                        </a:solidFill>
                        <a:effectLst/>
                        <a:latin typeface="+mn-lt"/>
                        <a:ea typeface="+mn-ea"/>
                        <a:cs typeface="+mn-cs"/>
                      </a:endParaRPr>
                    </a:p>
                    <a:p>
                      <a:pPr marL="180000" lvl="0" indent="-180000" algn="l" defTabSz="914400" rtl="0" eaLnBrk="1" latinLnBrk="0" hangingPunct="1">
                        <a:lnSpc>
                          <a:spcPct val="107000"/>
                        </a:lnSpc>
                        <a:spcAft>
                          <a:spcPts val="0"/>
                        </a:spcAft>
                        <a:buFont typeface="Symbol" panose="05050102010706020507" pitchFamily="18" charset="2"/>
                        <a:buChar char=""/>
                      </a:pPr>
                      <a:endParaRPr lang="fr-FR" sz="1400" kern="1200" dirty="0">
                        <a:solidFill>
                          <a:schemeClr val="dk1"/>
                        </a:solidFill>
                        <a:effectLst/>
                        <a:latin typeface="+mn-lt"/>
                        <a:ea typeface="+mn-ea"/>
                        <a:cs typeface="+mn-cs"/>
                      </a:endParaRPr>
                    </a:p>
                    <a:p>
                      <a:pPr marL="180000" lvl="0" indent="-180000" algn="l" defTabSz="914400" rtl="0" eaLnBrk="1" latinLnBrk="0" hangingPunct="1">
                        <a:lnSpc>
                          <a:spcPct val="107000"/>
                        </a:lnSpc>
                        <a:spcAft>
                          <a:spcPts val="0"/>
                        </a:spcAft>
                        <a:buFont typeface="Symbol" panose="05050102010706020507" pitchFamily="18" charset="2"/>
                        <a:buChar char=""/>
                      </a:pPr>
                      <a:endParaRPr lang="fr-FR" sz="1400" kern="1200" dirty="0">
                        <a:solidFill>
                          <a:schemeClr val="dk1"/>
                        </a:solidFill>
                        <a:effectLst/>
                        <a:latin typeface="+mn-lt"/>
                        <a:ea typeface="+mn-ea"/>
                        <a:cs typeface="+mn-cs"/>
                      </a:endParaRPr>
                    </a:p>
                    <a:p>
                      <a:pPr marL="180000" lvl="0" indent="-180000" algn="l" defTabSz="914400" rtl="0" eaLnBrk="1" latinLnBrk="0" hangingPunct="1">
                        <a:lnSpc>
                          <a:spcPct val="107000"/>
                        </a:lnSpc>
                        <a:spcAft>
                          <a:spcPts val="0"/>
                        </a:spcAft>
                        <a:buFont typeface="Symbol" panose="05050102010706020507" pitchFamily="18" charset="2"/>
                        <a:buChar char=""/>
                      </a:pPr>
                      <a:r>
                        <a:rPr lang="fr-FR" sz="1400" kern="1200" dirty="0">
                          <a:solidFill>
                            <a:schemeClr val="dk1"/>
                          </a:solidFill>
                          <a:effectLst/>
                          <a:latin typeface="+mn-lt"/>
                          <a:ea typeface="+mn-ea"/>
                          <a:cs typeface="+mn-cs"/>
                        </a:rPr>
                        <a:t>Durée effective de traitement en 2016</a:t>
                      </a:r>
                    </a:p>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dirty="0">
                          <a:effectLst/>
                          <a:latin typeface="+mn-lt"/>
                        </a:rPr>
                        <a:t>Réévaluation de l’antibiothérapie (oui/non)</a:t>
                      </a:r>
                    </a:p>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dirty="0">
                          <a:effectLst/>
                          <a:latin typeface="+mn-lt"/>
                        </a:rPr>
                        <a:t>Prescripteur</a:t>
                      </a:r>
                    </a:p>
                  </a:txBody>
                  <a:tcPr marL="23667" marR="23667" marT="0" marB="0"/>
                </a:tc>
                <a:extLst>
                  <a:ext uri="{0D108BD9-81ED-4DB2-BD59-A6C34878D82A}">
                    <a16:rowId xmlns:a16="http://schemas.microsoft.com/office/drawing/2014/main" val="446464411"/>
                  </a:ext>
                </a:extLst>
              </a:tr>
            </a:tbl>
          </a:graphicData>
        </a:graphic>
      </p:graphicFrame>
    </p:spTree>
    <p:extLst>
      <p:ext uri="{BB962C8B-B14F-4D97-AF65-F5344CB8AC3E}">
        <p14:creationId xmlns:p14="http://schemas.microsoft.com/office/powerpoint/2010/main" val="14682714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Nouveautés : infections associées</a:t>
            </a:r>
            <a:br>
              <a:rPr lang="fr-FR" dirty="0">
                <a:latin typeface="Arial" charset="0"/>
                <a:cs typeface="Arial" charset="0"/>
              </a:rPr>
            </a:br>
            <a:r>
              <a:rPr lang="fr-FR" dirty="0">
                <a:latin typeface="Arial" charset="0"/>
                <a:cs typeface="Arial" charset="0"/>
              </a:rPr>
              <a:t>aux soins</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aphicFrame>
        <p:nvGraphicFramePr>
          <p:cNvPr id="8" name="Tableau 7"/>
          <p:cNvGraphicFramePr>
            <a:graphicFrameLocks noGrp="1"/>
          </p:cNvGraphicFramePr>
          <p:nvPr>
            <p:extLst/>
          </p:nvPr>
        </p:nvGraphicFramePr>
        <p:xfrm>
          <a:off x="179512" y="1412776"/>
          <a:ext cx="8712968" cy="4068000"/>
        </p:xfrm>
        <a:graphic>
          <a:graphicData uri="http://schemas.openxmlformats.org/drawingml/2006/table">
            <a:tbl>
              <a:tblPr firstRow="1" firstCol="1" bandRow="1">
                <a:tableStyleId>{00A15C55-8517-42AA-B614-E9B94910E393}</a:tableStyleId>
              </a:tblPr>
              <a:tblGrid>
                <a:gridCol w="1656184">
                  <a:extLst>
                    <a:ext uri="{9D8B030D-6E8A-4147-A177-3AD203B41FA5}">
                      <a16:colId xmlns:a16="http://schemas.microsoft.com/office/drawing/2014/main" val="2675208260"/>
                    </a:ext>
                  </a:extLst>
                </a:gridCol>
                <a:gridCol w="4021165">
                  <a:extLst>
                    <a:ext uri="{9D8B030D-6E8A-4147-A177-3AD203B41FA5}">
                      <a16:colId xmlns:a16="http://schemas.microsoft.com/office/drawing/2014/main" val="2390745485"/>
                    </a:ext>
                  </a:extLst>
                </a:gridCol>
                <a:gridCol w="3035619">
                  <a:extLst>
                    <a:ext uri="{9D8B030D-6E8A-4147-A177-3AD203B41FA5}">
                      <a16:colId xmlns:a16="http://schemas.microsoft.com/office/drawing/2014/main" val="3931513754"/>
                    </a:ext>
                  </a:extLst>
                </a:gridCol>
              </a:tblGrid>
              <a:tr h="254250">
                <a:tc>
                  <a:txBody>
                    <a:bodyPr/>
                    <a:lstStyle/>
                    <a:p>
                      <a:pPr>
                        <a:lnSpc>
                          <a:spcPct val="107000"/>
                        </a:lnSpc>
                        <a:spcAft>
                          <a:spcPts val="0"/>
                        </a:spcAft>
                      </a:pPr>
                      <a:r>
                        <a:rPr lang="fr-FR" sz="1400">
                          <a:effectLst/>
                          <a:latin typeface="+mn-lt"/>
                        </a:rPr>
                        <a:t> </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ENP 2024 en EHPAD</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a:effectLst/>
                          <a:latin typeface="+mn-lt"/>
                        </a:rPr>
                        <a:t>Prev’EHPAD 2016</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493698780"/>
                  </a:ext>
                </a:extLst>
              </a:tr>
              <a:tr h="2796750">
                <a:tc>
                  <a:txBody>
                    <a:bodyPr/>
                    <a:lstStyle/>
                    <a:p>
                      <a:pPr>
                        <a:lnSpc>
                          <a:spcPct val="107000"/>
                        </a:lnSpc>
                        <a:spcAft>
                          <a:spcPts val="0"/>
                        </a:spcAft>
                      </a:pPr>
                      <a:r>
                        <a:rPr lang="fr-FR" sz="1400" dirty="0">
                          <a:effectLst/>
                          <a:latin typeface="+mn-lt"/>
                        </a:rPr>
                        <a:t>Sites d’IAS ciblés</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0">
                        <a:lnSpc>
                          <a:spcPct val="107000"/>
                        </a:lnSpc>
                        <a:spcAft>
                          <a:spcPts val="0"/>
                        </a:spcAft>
                      </a:pPr>
                      <a:r>
                        <a:rPr lang="fr-FR" sz="1400" dirty="0">
                          <a:effectLst/>
                          <a:latin typeface="+mn-lt"/>
                        </a:rPr>
                        <a:t>Nouveaux sites infectieux en cohérence avec le protocole européen :</a:t>
                      </a:r>
                    </a:p>
                    <a:p>
                      <a:pPr marL="180000" lvl="0" indent="-180000">
                        <a:lnSpc>
                          <a:spcPct val="107000"/>
                        </a:lnSpc>
                        <a:spcAft>
                          <a:spcPts val="0"/>
                        </a:spcAft>
                        <a:buFont typeface="Symbol" panose="05050102010706020507" pitchFamily="18" charset="2"/>
                        <a:buChar char=""/>
                      </a:pPr>
                      <a:r>
                        <a:rPr lang="fr-FR" sz="1400" dirty="0">
                          <a:effectLst/>
                          <a:latin typeface="+mn-lt"/>
                        </a:rPr>
                        <a:t>Bactériémies</a:t>
                      </a:r>
                    </a:p>
                    <a:p>
                      <a:pPr marL="180000" lvl="0" indent="-180000">
                        <a:lnSpc>
                          <a:spcPct val="107000"/>
                        </a:lnSpc>
                        <a:spcAft>
                          <a:spcPts val="0"/>
                        </a:spcAft>
                        <a:buFont typeface="Symbol" panose="05050102010706020507" pitchFamily="18" charset="2"/>
                        <a:buChar char=""/>
                      </a:pPr>
                      <a:r>
                        <a:rPr lang="fr-FR" sz="1400" dirty="0">
                          <a:effectLst/>
                          <a:latin typeface="+mn-lt"/>
                        </a:rPr>
                        <a:t>Fièvres inexpliquées</a:t>
                      </a:r>
                    </a:p>
                    <a:p>
                      <a:pPr marL="180000" lvl="0" indent="-180000">
                        <a:lnSpc>
                          <a:spcPct val="107000"/>
                        </a:lnSpc>
                        <a:spcAft>
                          <a:spcPts val="0"/>
                        </a:spcAft>
                        <a:buFont typeface="Symbol" panose="05050102010706020507" pitchFamily="18" charset="2"/>
                        <a:buChar char=""/>
                      </a:pPr>
                      <a:r>
                        <a:rPr lang="fr-FR" sz="1400" dirty="0">
                          <a:effectLst/>
                          <a:latin typeface="+mn-lt"/>
                        </a:rPr>
                        <a:t>Gastro-entérites</a:t>
                      </a:r>
                    </a:p>
                    <a:p>
                      <a:pPr marL="180000" lvl="0" indent="-180000">
                        <a:lnSpc>
                          <a:spcPct val="107000"/>
                        </a:lnSpc>
                        <a:spcAft>
                          <a:spcPts val="0"/>
                        </a:spcAft>
                        <a:buFont typeface="Symbol" panose="05050102010706020507" pitchFamily="18" charset="2"/>
                        <a:buChar char=""/>
                      </a:pPr>
                      <a:r>
                        <a:rPr lang="fr-FR" sz="1400" dirty="0">
                          <a:effectLst/>
                          <a:latin typeface="+mn-lt"/>
                        </a:rPr>
                        <a:t>Infection buccale et candidose buccale</a:t>
                      </a:r>
                    </a:p>
                    <a:p>
                      <a:pPr marL="180000" lvl="0" indent="-180000">
                        <a:lnSpc>
                          <a:spcPct val="107000"/>
                        </a:lnSpc>
                        <a:spcAft>
                          <a:spcPts val="0"/>
                        </a:spcAft>
                        <a:buFont typeface="Symbol" panose="05050102010706020507" pitchFamily="18" charset="2"/>
                        <a:buChar char=""/>
                      </a:pPr>
                      <a:r>
                        <a:rPr lang="fr-FR" sz="1400" dirty="0">
                          <a:effectLst/>
                          <a:latin typeface="+mn-lt"/>
                        </a:rPr>
                        <a:t>Infection à COVID-19 (3 sites)</a:t>
                      </a:r>
                    </a:p>
                    <a:p>
                      <a:pPr marL="180000" lvl="0" indent="-180000">
                        <a:lnSpc>
                          <a:spcPct val="107000"/>
                        </a:lnSpc>
                        <a:spcAft>
                          <a:spcPts val="0"/>
                        </a:spcAft>
                        <a:buFont typeface="Symbol" panose="05050102010706020507" pitchFamily="18" charset="2"/>
                        <a:buChar char=""/>
                      </a:pPr>
                      <a:r>
                        <a:rPr lang="fr-FR" sz="1400" dirty="0">
                          <a:effectLst/>
                          <a:latin typeface="+mn-lt"/>
                        </a:rPr>
                        <a:t>Herpes simplex ou zona</a:t>
                      </a:r>
                    </a:p>
                    <a:p>
                      <a:pPr marL="180000" lvl="0" indent="-180000">
                        <a:lnSpc>
                          <a:spcPct val="107000"/>
                        </a:lnSpc>
                        <a:spcAft>
                          <a:spcPts val="0"/>
                        </a:spcAft>
                        <a:buFont typeface="Symbol" panose="05050102010706020507" pitchFamily="18" charset="2"/>
                        <a:buChar char=""/>
                      </a:pPr>
                      <a:r>
                        <a:rPr lang="fr-FR" sz="1400" dirty="0">
                          <a:effectLst/>
                          <a:latin typeface="+mn-lt"/>
                        </a:rPr>
                        <a:t>Infection fongique</a:t>
                      </a:r>
                    </a:p>
                    <a:p>
                      <a:pPr marL="0">
                        <a:lnSpc>
                          <a:spcPct val="107000"/>
                        </a:lnSpc>
                        <a:spcAft>
                          <a:spcPts val="0"/>
                        </a:spcAft>
                      </a:pPr>
                      <a:r>
                        <a:rPr lang="fr-FR" sz="1400" dirty="0">
                          <a:effectLst/>
                          <a:latin typeface="+mn-lt"/>
                        </a:rPr>
                        <a:t>(+ Angine à streptocoque du groupe A)</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Les sites infectieux ciblés par l’enquête Prev’Ehpad mais non ciblés dans le protocole ECDC sont conservés dans l’ENP 2024 :</a:t>
                      </a:r>
                    </a:p>
                    <a:p>
                      <a:pPr marL="180000" lvl="0" indent="-180000">
                        <a:lnSpc>
                          <a:spcPct val="107000"/>
                        </a:lnSpc>
                        <a:spcAft>
                          <a:spcPts val="0"/>
                        </a:spcAft>
                        <a:buFont typeface="Symbol" panose="05050102010706020507" pitchFamily="18" charset="2"/>
                        <a:buChar char=""/>
                      </a:pPr>
                      <a:r>
                        <a:rPr lang="fr-FR" sz="1400" dirty="0">
                          <a:effectLst/>
                          <a:latin typeface="+mn-lt"/>
                        </a:rPr>
                        <a:t>Pneumonie probable</a:t>
                      </a:r>
                    </a:p>
                    <a:p>
                      <a:pPr marL="180000" lvl="0" indent="-180000">
                        <a:lnSpc>
                          <a:spcPct val="107000"/>
                        </a:lnSpc>
                        <a:spcAft>
                          <a:spcPts val="0"/>
                        </a:spcAft>
                        <a:buFont typeface="Symbol" panose="05050102010706020507" pitchFamily="18" charset="2"/>
                        <a:buChar char=""/>
                      </a:pPr>
                      <a:r>
                        <a:rPr lang="fr-FR" sz="1400" dirty="0">
                          <a:effectLst/>
                          <a:latin typeface="+mn-lt"/>
                        </a:rPr>
                        <a:t>Distinction de la grippe probable / confirmée</a:t>
                      </a:r>
                    </a:p>
                    <a:p>
                      <a:pPr marL="180000" lvl="0" indent="-180000">
                        <a:lnSpc>
                          <a:spcPct val="107000"/>
                        </a:lnSpc>
                        <a:spcAft>
                          <a:spcPts val="0"/>
                        </a:spcAft>
                        <a:buFont typeface="Symbol" panose="05050102010706020507" pitchFamily="18" charset="2"/>
                        <a:buChar char=""/>
                      </a:pPr>
                      <a:r>
                        <a:rPr lang="fr-FR" sz="1400" dirty="0">
                          <a:effectLst/>
                          <a:latin typeface="+mn-lt"/>
                        </a:rPr>
                        <a:t>Distinction de la gale probable / confirmée</a:t>
                      </a:r>
                    </a:p>
                    <a:p>
                      <a:pPr marL="180000" lvl="0" indent="-180000">
                        <a:lnSpc>
                          <a:spcPct val="107000"/>
                        </a:lnSpc>
                        <a:spcAft>
                          <a:spcPts val="0"/>
                        </a:spcAft>
                        <a:buFont typeface="Symbol" panose="05050102010706020507" pitchFamily="18" charset="2"/>
                        <a:buChar char=""/>
                      </a:pPr>
                      <a:r>
                        <a:rPr lang="fr-FR" sz="1400" dirty="0">
                          <a:effectLst/>
                          <a:latin typeface="+mn-lt"/>
                        </a:rPr>
                        <a:t>Infection d’escarre</a:t>
                      </a:r>
                    </a:p>
                    <a:p>
                      <a:pPr marL="180000" lvl="0" indent="-180000">
                        <a:lnSpc>
                          <a:spcPct val="107000"/>
                        </a:lnSpc>
                        <a:spcAft>
                          <a:spcPts val="0"/>
                        </a:spcAft>
                        <a:buFont typeface="Symbol" panose="05050102010706020507" pitchFamily="18" charset="2"/>
                        <a:buChar char=""/>
                      </a:pPr>
                      <a:r>
                        <a:rPr lang="fr-FR" sz="1400" dirty="0">
                          <a:effectLst/>
                          <a:latin typeface="+mn-lt"/>
                        </a:rPr>
                        <a:t>Infection liée au cathéter</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101576343"/>
                  </a:ext>
                </a:extLst>
              </a:tr>
              <a:tr h="1017000">
                <a:tc>
                  <a:txBody>
                    <a:bodyPr/>
                    <a:lstStyle/>
                    <a:p>
                      <a:pPr>
                        <a:lnSpc>
                          <a:spcPct val="107000"/>
                        </a:lnSpc>
                        <a:spcAft>
                          <a:spcPts val="0"/>
                        </a:spcAft>
                      </a:pPr>
                      <a:r>
                        <a:rPr lang="fr-FR" sz="1400">
                          <a:effectLst/>
                          <a:latin typeface="+mn-lt"/>
                        </a:rPr>
                        <a:t>Précisions pour certaines IAS</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Recueil du degré de certitude que l’infection à </a:t>
                      </a:r>
                      <a:r>
                        <a:rPr lang="fr-FR" sz="1400" i="1" dirty="0">
                          <a:effectLst/>
                          <a:latin typeface="+mn-lt"/>
                        </a:rPr>
                        <a:t>C. difficile</a:t>
                      </a:r>
                      <a:r>
                        <a:rPr lang="fr-FR" sz="1400" dirty="0">
                          <a:effectLst/>
                          <a:latin typeface="+mn-lt"/>
                        </a:rPr>
                        <a:t> soit acquise dans l’EHPAD</a:t>
                      </a:r>
                    </a:p>
                    <a:p>
                      <a:pPr marL="180000" lvl="0" indent="-180000">
                        <a:lnSpc>
                          <a:spcPct val="107000"/>
                        </a:lnSpc>
                        <a:spcAft>
                          <a:spcPts val="0"/>
                        </a:spcAft>
                        <a:buFont typeface="Symbol" panose="05050102010706020507" pitchFamily="18" charset="2"/>
                        <a:buChar char=""/>
                      </a:pPr>
                      <a:r>
                        <a:rPr lang="fr-FR" sz="1400" dirty="0">
                          <a:effectLst/>
                          <a:latin typeface="+mn-lt"/>
                        </a:rPr>
                        <a:t>Recueil du type de cathéter à l’origine des infections liées au cathéter</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457200">
                        <a:lnSpc>
                          <a:spcPct val="107000"/>
                        </a:lnSpc>
                        <a:spcAft>
                          <a:spcPts val="0"/>
                        </a:spcAft>
                      </a:pPr>
                      <a:r>
                        <a:rPr lang="fr-FR" sz="1400" dirty="0">
                          <a:effectLst/>
                          <a:latin typeface="+mn-lt"/>
                        </a:rPr>
                        <a:t> </a:t>
                      </a:r>
                    </a:p>
                    <a:p>
                      <a:pPr marL="457200">
                        <a:lnSpc>
                          <a:spcPct val="107000"/>
                        </a:lnSpc>
                        <a:spcAft>
                          <a:spcPts val="0"/>
                        </a:spcAft>
                      </a:pPr>
                      <a:endParaRPr lang="fr-FR" sz="1400" dirty="0">
                        <a:effectLst/>
                        <a:latin typeface="+mn-lt"/>
                      </a:endParaRPr>
                    </a:p>
                    <a:p>
                      <a:pPr marL="180000" lvl="0" indent="-180000">
                        <a:lnSpc>
                          <a:spcPct val="107000"/>
                        </a:lnSpc>
                        <a:spcAft>
                          <a:spcPts val="0"/>
                        </a:spcAft>
                        <a:buFont typeface="Symbol" panose="05050102010706020507" pitchFamily="18" charset="2"/>
                        <a:buChar char=""/>
                      </a:pPr>
                      <a:r>
                        <a:rPr lang="fr-FR" sz="1400" dirty="0">
                          <a:effectLst/>
                          <a:latin typeface="+mn-lt"/>
                        </a:rPr>
                        <a:t>Déjà demandé dans </a:t>
                      </a:r>
                      <a:r>
                        <a:rPr lang="fr-FR" sz="1400" dirty="0" err="1">
                          <a:effectLst/>
                          <a:latin typeface="+mn-lt"/>
                        </a:rPr>
                        <a:t>Prev’EHPAD</a:t>
                      </a:r>
                      <a:r>
                        <a:rPr lang="fr-FR" sz="1400" dirty="0">
                          <a:effectLst/>
                          <a:latin typeface="+mn-lt"/>
                        </a:rPr>
                        <a:t> mais hors protocole ECDC</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1420011599"/>
                  </a:ext>
                </a:extLst>
              </a:tr>
            </a:tbl>
          </a:graphicData>
        </a:graphic>
      </p:graphicFrame>
    </p:spTree>
    <p:extLst>
      <p:ext uri="{BB962C8B-B14F-4D97-AF65-F5344CB8AC3E}">
        <p14:creationId xmlns:p14="http://schemas.microsoft.com/office/powerpoint/2010/main" val="22189757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aphicFrame>
        <p:nvGraphicFramePr>
          <p:cNvPr id="8" name="Tableau 7"/>
          <p:cNvGraphicFramePr>
            <a:graphicFrameLocks noGrp="1"/>
          </p:cNvGraphicFramePr>
          <p:nvPr>
            <p:extLst/>
          </p:nvPr>
        </p:nvGraphicFramePr>
        <p:xfrm>
          <a:off x="179512" y="1412776"/>
          <a:ext cx="8712968" cy="2988000"/>
        </p:xfrm>
        <a:graphic>
          <a:graphicData uri="http://schemas.openxmlformats.org/drawingml/2006/table">
            <a:tbl>
              <a:tblPr firstRow="1" firstCol="1" bandRow="1">
                <a:tableStyleId>{00A15C55-8517-42AA-B614-E9B94910E393}</a:tableStyleId>
              </a:tblPr>
              <a:tblGrid>
                <a:gridCol w="1656184">
                  <a:extLst>
                    <a:ext uri="{9D8B030D-6E8A-4147-A177-3AD203B41FA5}">
                      <a16:colId xmlns:a16="http://schemas.microsoft.com/office/drawing/2014/main" val="2675208260"/>
                    </a:ext>
                  </a:extLst>
                </a:gridCol>
                <a:gridCol w="4021165">
                  <a:extLst>
                    <a:ext uri="{9D8B030D-6E8A-4147-A177-3AD203B41FA5}">
                      <a16:colId xmlns:a16="http://schemas.microsoft.com/office/drawing/2014/main" val="2390745485"/>
                    </a:ext>
                  </a:extLst>
                </a:gridCol>
                <a:gridCol w="3035619">
                  <a:extLst>
                    <a:ext uri="{9D8B030D-6E8A-4147-A177-3AD203B41FA5}">
                      <a16:colId xmlns:a16="http://schemas.microsoft.com/office/drawing/2014/main" val="3931513754"/>
                    </a:ext>
                  </a:extLst>
                </a:gridCol>
              </a:tblGrid>
              <a:tr h="271640">
                <a:tc>
                  <a:txBody>
                    <a:bodyPr/>
                    <a:lstStyle/>
                    <a:p>
                      <a:pPr>
                        <a:lnSpc>
                          <a:spcPct val="107000"/>
                        </a:lnSpc>
                        <a:spcAft>
                          <a:spcPts val="0"/>
                        </a:spcAft>
                      </a:pPr>
                      <a:r>
                        <a:rPr lang="fr-FR" sz="1400">
                          <a:effectLst/>
                          <a:latin typeface="+mn-lt"/>
                        </a:rPr>
                        <a:t> </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ENP 2024 en EHPAD</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a:effectLst/>
                          <a:latin typeface="+mn-lt"/>
                        </a:rPr>
                        <a:t>Prev’EHPAD 2016</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2493698780"/>
                  </a:ext>
                </a:extLst>
              </a:tr>
              <a:tr h="1086546">
                <a:tc>
                  <a:txBody>
                    <a:bodyPr/>
                    <a:lstStyle/>
                    <a:p>
                      <a:pPr>
                        <a:lnSpc>
                          <a:spcPct val="107000"/>
                        </a:lnSpc>
                        <a:spcAft>
                          <a:spcPts val="0"/>
                        </a:spcAft>
                      </a:pPr>
                      <a:r>
                        <a:rPr lang="fr-FR" sz="1400" dirty="0">
                          <a:effectLst/>
                          <a:latin typeface="+mn-lt"/>
                        </a:rPr>
                        <a:t>MO isolé d’infection</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Renseigné pour toutes les IAS</a:t>
                      </a:r>
                    </a:p>
                    <a:p>
                      <a:pPr>
                        <a:lnSpc>
                          <a:spcPct val="107000"/>
                        </a:lnSpc>
                        <a:spcAft>
                          <a:spcPts val="0"/>
                        </a:spcAft>
                      </a:pPr>
                      <a:r>
                        <a:rPr lang="fr-FR" sz="1400" dirty="0">
                          <a:effectLst/>
                          <a:latin typeface="+mn-lt"/>
                        </a:rPr>
                        <a:t> </a:t>
                      </a:r>
                    </a:p>
                    <a:p>
                      <a:pPr>
                        <a:lnSpc>
                          <a:spcPct val="107000"/>
                        </a:lnSpc>
                        <a:spcAft>
                          <a:spcPts val="0"/>
                        </a:spcAft>
                      </a:pPr>
                      <a:r>
                        <a:rPr lang="fr-FR" sz="1400" dirty="0">
                          <a:effectLst/>
                          <a:latin typeface="+mn-lt"/>
                        </a:rPr>
                        <a:t> </a:t>
                      </a:r>
                    </a:p>
                    <a:p>
                      <a:pPr>
                        <a:lnSpc>
                          <a:spcPct val="107000"/>
                        </a:lnSpc>
                        <a:spcAft>
                          <a:spcPts val="0"/>
                        </a:spcAft>
                      </a:pPr>
                      <a:r>
                        <a:rPr lang="fr-FR" sz="1400" dirty="0">
                          <a:effectLst/>
                          <a:latin typeface="+mn-lt"/>
                        </a:rPr>
                        <a:t>3 MO par infection</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a:lnSpc>
                          <a:spcPct val="107000"/>
                        </a:lnSpc>
                        <a:spcAft>
                          <a:spcPts val="0"/>
                        </a:spcAft>
                      </a:pPr>
                      <a:r>
                        <a:rPr lang="fr-FR" sz="1400" dirty="0">
                          <a:effectLst/>
                          <a:latin typeface="+mn-lt"/>
                        </a:rPr>
                        <a:t>Renseigné uniquement pour les infection urinaires confirmées microbiologiquement (ECBU)</a:t>
                      </a:r>
                    </a:p>
                    <a:p>
                      <a:pPr>
                        <a:lnSpc>
                          <a:spcPct val="107000"/>
                        </a:lnSpc>
                        <a:spcAft>
                          <a:spcPts val="0"/>
                        </a:spcAft>
                      </a:pPr>
                      <a:r>
                        <a:rPr lang="fr-FR" sz="1400" dirty="0">
                          <a:effectLst/>
                          <a:latin typeface="+mn-lt"/>
                        </a:rPr>
                        <a:t>2 MO par infection</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extLst>
                  <a:ext uri="{0D108BD9-81ED-4DB2-BD59-A6C34878D82A}">
                    <a16:rowId xmlns:a16="http://schemas.microsoft.com/office/drawing/2014/main" val="344467534"/>
                  </a:ext>
                </a:extLst>
              </a:tr>
              <a:tr h="1629814">
                <a:tc>
                  <a:txBody>
                    <a:bodyPr/>
                    <a:lstStyle/>
                    <a:p>
                      <a:pPr>
                        <a:lnSpc>
                          <a:spcPct val="107000"/>
                        </a:lnSpc>
                        <a:spcAft>
                          <a:spcPts val="0"/>
                        </a:spcAft>
                      </a:pPr>
                      <a:r>
                        <a:rPr lang="fr-FR" sz="1400">
                          <a:effectLst/>
                          <a:latin typeface="+mn-lt"/>
                        </a:rPr>
                        <a:t>Résistances des micro-organismes</a:t>
                      </a:r>
                      <a:endParaRPr lang="fr-FR" sz="140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lvl="0" indent="-180000">
                        <a:lnSpc>
                          <a:spcPct val="107000"/>
                        </a:lnSpc>
                        <a:spcAft>
                          <a:spcPts val="0"/>
                        </a:spcAft>
                        <a:buFont typeface="Symbol" panose="05050102010706020507" pitchFamily="18" charset="2"/>
                        <a:buChar char=""/>
                      </a:pPr>
                      <a:r>
                        <a:rPr lang="fr-FR" sz="1400" dirty="0">
                          <a:effectLst/>
                          <a:latin typeface="+mn-lt"/>
                        </a:rPr>
                        <a:t>Sensibilité du MO codée de manière indépendante pour chaque ATB testé</a:t>
                      </a:r>
                    </a:p>
                    <a:p>
                      <a:pPr marL="180000" lvl="0" indent="-180000">
                        <a:lnSpc>
                          <a:spcPct val="107000"/>
                        </a:lnSpc>
                        <a:spcAft>
                          <a:spcPts val="0"/>
                        </a:spcAft>
                        <a:buFont typeface="Symbol" panose="05050102010706020507" pitchFamily="18" charset="2"/>
                        <a:buChar char=""/>
                      </a:pPr>
                      <a:r>
                        <a:rPr lang="fr-FR" sz="1400" dirty="0">
                          <a:effectLst/>
                          <a:latin typeface="+mn-lt"/>
                        </a:rPr>
                        <a:t>Recueil de la production de </a:t>
                      </a:r>
                      <a:r>
                        <a:rPr lang="fr-FR" sz="1400" dirty="0" err="1">
                          <a:effectLst/>
                          <a:latin typeface="+mn-lt"/>
                        </a:rPr>
                        <a:t>carbapénémase</a:t>
                      </a:r>
                      <a:r>
                        <a:rPr lang="fr-FR" sz="1400" dirty="0">
                          <a:effectLst/>
                          <a:latin typeface="+mn-lt"/>
                        </a:rPr>
                        <a:t> pour les entérobactéries</a:t>
                      </a:r>
                    </a:p>
                    <a:p>
                      <a:pPr marL="180000" lvl="0" indent="-180000">
                        <a:lnSpc>
                          <a:spcPct val="107000"/>
                        </a:lnSpc>
                        <a:spcAft>
                          <a:spcPts val="0"/>
                        </a:spcAft>
                        <a:buFont typeface="Symbol" panose="05050102010706020507" pitchFamily="18" charset="2"/>
                        <a:buChar char=""/>
                      </a:pPr>
                      <a:r>
                        <a:rPr lang="fr-FR" sz="1400" dirty="0">
                          <a:effectLst/>
                          <a:latin typeface="+mn-lt"/>
                        </a:rPr>
                        <a:t>Suppression de la sensibilité à l’amoxicilline pour les entérocoques</a:t>
                      </a:r>
                      <a:endParaRPr lang="fr-FR" sz="1400" dirty="0">
                        <a:effectLst/>
                        <a:latin typeface="+mn-lt"/>
                        <a:ea typeface="Calibri" panose="020F0502020204030204" pitchFamily="34" charset="0"/>
                        <a:cs typeface="Times New Roman" panose="02020603050405020304" pitchFamily="18" charset="0"/>
                      </a:endParaRPr>
                    </a:p>
                  </a:txBody>
                  <a:tcPr marL="23667" marR="23667" marT="0" marB="0" anchor="ctr"/>
                </a:tc>
                <a:tc>
                  <a:txBody>
                    <a:bodyPr/>
                    <a:lstStyle/>
                    <a:p>
                      <a:pPr marL="180000" marR="0" lvl="0" indent="-1800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400" kern="1200" dirty="0">
                          <a:solidFill>
                            <a:schemeClr val="dk1"/>
                          </a:solidFill>
                          <a:effectLst/>
                          <a:latin typeface="+mn-lt"/>
                          <a:ea typeface="+mn-ea"/>
                          <a:cs typeface="+mn-cs"/>
                        </a:rPr>
                        <a:t>Sensibilité du MO codée de manière agrégée pour tous les ATB testés</a:t>
                      </a:r>
                    </a:p>
                  </a:txBody>
                  <a:tcPr marL="23667" marR="23667" marT="0" marB="0" anchor="ctr"/>
                </a:tc>
                <a:extLst>
                  <a:ext uri="{0D108BD9-81ED-4DB2-BD59-A6C34878D82A}">
                    <a16:rowId xmlns:a16="http://schemas.microsoft.com/office/drawing/2014/main" val="1449175908"/>
                  </a:ext>
                </a:extLst>
              </a:tr>
            </a:tbl>
          </a:graphicData>
        </a:graphic>
      </p:graphicFrame>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Nouveautés : MO et résistances</a:t>
            </a:r>
            <a:endParaRPr lang="fr-FR" dirty="0"/>
          </a:p>
        </p:txBody>
      </p:sp>
      <p:sp>
        <p:nvSpPr>
          <p:cNvPr id="3" name="ZoneTexte 2"/>
          <p:cNvSpPr txBox="1"/>
          <p:nvPr/>
        </p:nvSpPr>
        <p:spPr>
          <a:xfrm>
            <a:off x="6720442" y="4613743"/>
            <a:ext cx="2160240"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3" action="ppaction://hlinksldjump"/>
              </a:rPr>
              <a:t>Partie 2 : méthode d’enquête – Quoi de neuf en 2024 ?</a:t>
            </a:r>
            <a:endParaRPr lang="fr-FR" sz="1200" dirty="0">
              <a:solidFill>
                <a:srgbClr val="373739"/>
              </a:solidFill>
            </a:endParaRPr>
          </a:p>
        </p:txBody>
      </p:sp>
    </p:spTree>
    <p:extLst>
      <p:ext uri="{BB962C8B-B14F-4D97-AF65-F5344CB8AC3E}">
        <p14:creationId xmlns:p14="http://schemas.microsoft.com/office/powerpoint/2010/main" val="1505931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Population d’étude</a:t>
            </a:r>
            <a:endParaRPr lang="fr-FR" dirty="0"/>
          </a:p>
        </p:txBody>
      </p:sp>
      <p:sp>
        <p:nvSpPr>
          <p:cNvPr id="4" name="Espace réservé du texte 3"/>
          <p:cNvSpPr>
            <a:spLocks noGrp="1"/>
          </p:cNvSpPr>
          <p:nvPr>
            <p:ph type="body" sz="quarter" idx="12"/>
          </p:nvPr>
        </p:nvSpPr>
        <p:spPr>
          <a:xfrm>
            <a:off x="619271" y="1412776"/>
            <a:ext cx="8280920" cy="5184576"/>
          </a:xfrm>
        </p:spPr>
        <p:txBody>
          <a:bodyPr/>
          <a:lstStyle/>
          <a:p>
            <a:pPr marL="0" lvl="2" indent="0">
              <a:spcBef>
                <a:spcPts val="1200"/>
              </a:spcBef>
              <a:buNone/>
            </a:pPr>
            <a:r>
              <a:rPr lang="fr-FR" sz="1800" dirty="0">
                <a:solidFill>
                  <a:schemeClr val="accent4"/>
                </a:solidFill>
                <a:latin typeface="Arial" charset="0"/>
                <a:cs typeface="Arial" charset="0"/>
              </a:rPr>
              <a:t>Résidents éligibles</a:t>
            </a:r>
          </a:p>
          <a:p>
            <a:pPr lvl="2">
              <a:spcBef>
                <a:spcPts val="600"/>
              </a:spcBef>
            </a:pPr>
            <a:r>
              <a:rPr lang="fr-FR" dirty="0"/>
              <a:t>Sont éligibles </a:t>
            </a:r>
            <a:r>
              <a:rPr lang="fr-FR" b="0" dirty="0"/>
              <a:t>à l’enquête tous les résidents de l’établissement :</a:t>
            </a:r>
          </a:p>
          <a:p>
            <a:pPr marL="540000" lvl="4">
              <a:spcBef>
                <a:spcPts val="300"/>
              </a:spcBef>
            </a:pPr>
            <a:r>
              <a:rPr lang="fr-FR" sz="1600" dirty="0">
                <a:solidFill>
                  <a:schemeClr val="tx2"/>
                </a:solidFill>
                <a:latin typeface="Arial" charset="0"/>
                <a:cs typeface="Arial" charset="0"/>
              </a:rPr>
              <a:t>En </a:t>
            </a:r>
            <a:r>
              <a:rPr lang="fr-FR" sz="1600" b="1" dirty="0">
                <a:solidFill>
                  <a:schemeClr val="tx2"/>
                </a:solidFill>
                <a:latin typeface="Arial" charset="0"/>
                <a:cs typeface="Arial" charset="0"/>
              </a:rPr>
              <a:t>hébergement complet </a:t>
            </a:r>
            <a:r>
              <a:rPr lang="fr-FR" sz="1600" dirty="0">
                <a:solidFill>
                  <a:schemeClr val="tx2"/>
                </a:solidFill>
                <a:latin typeface="Arial" charset="0"/>
                <a:cs typeface="Arial" charset="0"/>
              </a:rPr>
              <a:t>au moment de l’enquête</a:t>
            </a:r>
          </a:p>
          <a:p>
            <a:pPr marL="540000" lvl="4">
              <a:spcBef>
                <a:spcPts val="300"/>
              </a:spcBef>
            </a:pPr>
            <a:r>
              <a:rPr lang="fr-FR" sz="1600" b="1" dirty="0"/>
              <a:t>ET </a:t>
            </a:r>
            <a:r>
              <a:rPr lang="fr-FR" sz="1600" b="1" dirty="0">
                <a:solidFill>
                  <a:schemeClr val="tx2"/>
                </a:solidFill>
                <a:latin typeface="Arial" charset="0"/>
                <a:cs typeface="Arial" charset="0"/>
              </a:rPr>
              <a:t>présents à 8h00</a:t>
            </a:r>
            <a:r>
              <a:rPr lang="fr-FR" sz="1600" dirty="0">
                <a:solidFill>
                  <a:schemeClr val="tx2"/>
                </a:solidFill>
                <a:latin typeface="Arial" charset="0"/>
                <a:cs typeface="Arial" charset="0"/>
              </a:rPr>
              <a:t> du matin le jour de l’enquête dans l’établissement </a:t>
            </a:r>
            <a:r>
              <a:rPr lang="fr-FR" sz="1600" dirty="0"/>
              <a:t>(indiqué dans le registre administratif)</a:t>
            </a:r>
          </a:p>
          <a:p>
            <a:pPr marL="540000" lvl="4">
              <a:spcBef>
                <a:spcPts val="300"/>
              </a:spcBef>
            </a:pPr>
            <a:r>
              <a:rPr lang="fr-FR" sz="1600" b="1" dirty="0"/>
              <a:t>ET</a:t>
            </a:r>
            <a:r>
              <a:rPr lang="fr-FR" sz="1600" dirty="0"/>
              <a:t> </a:t>
            </a:r>
            <a:r>
              <a:rPr lang="fr-FR" sz="1600" dirty="0">
                <a:solidFill>
                  <a:schemeClr val="tx2"/>
                </a:solidFill>
                <a:latin typeface="Arial" charset="0"/>
                <a:cs typeface="Arial" charset="0"/>
              </a:rPr>
              <a:t>présents au moment du passage de l’enquêteur dans le secteur ou l’unité de vie enquêté</a:t>
            </a:r>
            <a:br>
              <a:rPr lang="fr-FR" sz="1600" dirty="0"/>
            </a:br>
            <a:r>
              <a:rPr lang="fr-FR" sz="1600" dirty="0"/>
              <a:t>      </a:t>
            </a:r>
            <a:r>
              <a:rPr lang="fr-FR" sz="1600" b="1" dirty="0"/>
              <a:t>OU</a:t>
            </a:r>
            <a:r>
              <a:rPr lang="fr-FR" sz="1600" dirty="0"/>
              <a:t> </a:t>
            </a:r>
            <a:r>
              <a:rPr lang="fr-FR" sz="1600" dirty="0">
                <a:solidFill>
                  <a:schemeClr val="accent1"/>
                </a:solidFill>
              </a:rPr>
              <a:t>temporairement absents </a:t>
            </a:r>
            <a:r>
              <a:rPr lang="fr-FR" sz="1600" dirty="0"/>
              <a:t>pour consultation, examens médicaux, traitements ambulatoires chroniques</a:t>
            </a:r>
            <a:br>
              <a:rPr lang="fr-FR" sz="1600" dirty="0"/>
            </a:br>
            <a:r>
              <a:rPr lang="fr-FR" sz="1600" dirty="0"/>
              <a:t>      </a:t>
            </a:r>
            <a:r>
              <a:rPr lang="fr-FR" sz="1600" b="1" dirty="0"/>
              <a:t>OU</a:t>
            </a:r>
            <a:r>
              <a:rPr lang="fr-FR" sz="1600" dirty="0"/>
              <a:t> </a:t>
            </a:r>
            <a:r>
              <a:rPr lang="fr-FR" sz="1600" dirty="0">
                <a:solidFill>
                  <a:schemeClr val="accent1"/>
                </a:solidFill>
              </a:rPr>
              <a:t>absents dans le cadre d’une sortie temporaire </a:t>
            </a:r>
            <a:r>
              <a:rPr lang="fr-FR" sz="1600" dirty="0"/>
              <a:t>avec la famille/visiteurs</a:t>
            </a:r>
            <a:br>
              <a:rPr lang="fr-FR" sz="1600" dirty="0"/>
            </a:br>
            <a:r>
              <a:rPr lang="fr-FR" sz="1600" dirty="0"/>
              <a:t>      </a:t>
            </a:r>
            <a:r>
              <a:rPr lang="fr-FR" sz="1600" b="1" dirty="0"/>
              <a:t>OU</a:t>
            </a:r>
            <a:r>
              <a:rPr lang="fr-FR" sz="1600" dirty="0"/>
              <a:t> </a:t>
            </a:r>
            <a:r>
              <a:rPr lang="fr-FR" sz="1600" dirty="0">
                <a:solidFill>
                  <a:schemeClr val="accent1"/>
                </a:solidFill>
              </a:rPr>
              <a:t>transférés dans un autre secteur ou unité de vie de l’établissement </a:t>
            </a:r>
            <a:r>
              <a:rPr lang="fr-FR" sz="1600" dirty="0"/>
              <a:t>enquêté</a:t>
            </a:r>
          </a:p>
          <a:p>
            <a:pPr lvl="2">
              <a:spcBef>
                <a:spcPts val="600"/>
              </a:spcBef>
            </a:pPr>
            <a:r>
              <a:rPr lang="fr-FR" dirty="0">
                <a:solidFill>
                  <a:schemeClr val="bg2">
                    <a:lumMod val="25000"/>
                  </a:schemeClr>
                </a:solidFill>
              </a:rPr>
              <a:t>Sont exclus </a:t>
            </a:r>
            <a:r>
              <a:rPr lang="fr-FR" b="0" dirty="0">
                <a:solidFill>
                  <a:schemeClr val="bg2">
                    <a:lumMod val="25000"/>
                  </a:schemeClr>
                </a:solidFill>
              </a:rPr>
              <a:t>de l’enquête, les résidents :</a:t>
            </a:r>
          </a:p>
          <a:p>
            <a:pPr marL="540000" lvl="4">
              <a:spcBef>
                <a:spcPts val="300"/>
              </a:spcBef>
            </a:pPr>
            <a:r>
              <a:rPr lang="fr-FR" sz="1600" dirty="0">
                <a:solidFill>
                  <a:schemeClr val="bg2">
                    <a:lumMod val="25000"/>
                  </a:schemeClr>
                </a:solidFill>
              </a:rPr>
              <a:t>En accueil de jour ou en accueil temporaire</a:t>
            </a:r>
          </a:p>
          <a:p>
            <a:pPr marL="540000" lvl="4">
              <a:spcBef>
                <a:spcPts val="300"/>
              </a:spcBef>
            </a:pPr>
            <a:r>
              <a:rPr lang="fr-FR" sz="1600" b="1" dirty="0">
                <a:solidFill>
                  <a:schemeClr val="bg2">
                    <a:lumMod val="25000"/>
                  </a:schemeClr>
                </a:solidFill>
              </a:rPr>
              <a:t>OU</a:t>
            </a:r>
            <a:r>
              <a:rPr lang="fr-FR" sz="1600" dirty="0">
                <a:solidFill>
                  <a:schemeClr val="bg2">
                    <a:lumMod val="25000"/>
                  </a:schemeClr>
                </a:solidFill>
              </a:rPr>
              <a:t> absents à 8h00 du matin le jour de l’enquête</a:t>
            </a:r>
          </a:p>
          <a:p>
            <a:pPr marL="540000" lvl="4">
              <a:spcBef>
                <a:spcPts val="300"/>
              </a:spcBef>
            </a:pPr>
            <a:r>
              <a:rPr lang="fr-FR" sz="1600" b="1" dirty="0">
                <a:solidFill>
                  <a:schemeClr val="bg2">
                    <a:lumMod val="25000"/>
                  </a:schemeClr>
                </a:solidFill>
              </a:rPr>
              <a:t>OU</a:t>
            </a:r>
            <a:r>
              <a:rPr lang="fr-FR" sz="1600" dirty="0">
                <a:solidFill>
                  <a:schemeClr val="bg2">
                    <a:lumMod val="25000"/>
                  </a:schemeClr>
                </a:solidFill>
              </a:rPr>
              <a:t> sortis au moment de l’enquête parce que sortis définitivement de l’établissement</a:t>
            </a:r>
            <a:br>
              <a:rPr lang="fr-FR" sz="1600" dirty="0">
                <a:solidFill>
                  <a:schemeClr val="bg2">
                    <a:lumMod val="25000"/>
                  </a:schemeClr>
                </a:solidFill>
              </a:rPr>
            </a:br>
            <a:r>
              <a:rPr lang="fr-FR" sz="1600" dirty="0">
                <a:solidFill>
                  <a:schemeClr val="bg2">
                    <a:lumMod val="25000"/>
                  </a:schemeClr>
                </a:solidFill>
              </a:rPr>
              <a:t>      </a:t>
            </a:r>
            <a:r>
              <a:rPr lang="fr-FR" sz="1600" b="1" dirty="0">
                <a:solidFill>
                  <a:schemeClr val="bg2">
                    <a:lumMod val="25000"/>
                  </a:schemeClr>
                </a:solidFill>
              </a:rPr>
              <a:t>OU</a:t>
            </a:r>
            <a:r>
              <a:rPr lang="fr-FR" sz="1600" dirty="0">
                <a:solidFill>
                  <a:schemeClr val="bg2">
                    <a:lumMod val="25000"/>
                  </a:schemeClr>
                </a:solidFill>
              </a:rPr>
              <a:t> admis en établissement de santé pour une durée de plus de 24 heures</a:t>
            </a:r>
          </a:p>
          <a:p>
            <a:pPr marL="540000" lvl="4">
              <a:spcBef>
                <a:spcPts val="300"/>
              </a:spcBef>
            </a:pPr>
            <a:r>
              <a:rPr lang="fr-FR" sz="1600" b="1" dirty="0">
                <a:solidFill>
                  <a:schemeClr val="bg2">
                    <a:lumMod val="25000"/>
                  </a:schemeClr>
                </a:solidFill>
              </a:rPr>
              <a:t>OU</a:t>
            </a:r>
            <a:r>
              <a:rPr lang="fr-FR" sz="1600" dirty="0">
                <a:solidFill>
                  <a:schemeClr val="bg2">
                    <a:lumMod val="25000"/>
                  </a:schemeClr>
                </a:solidFill>
              </a:rPr>
              <a:t> qui demandent à ne pas participer à l’enquête</a:t>
            </a:r>
          </a:p>
          <a:p>
            <a:pPr marL="540000" lvl="4">
              <a:spcBef>
                <a:spcPts val="300"/>
              </a:spcBef>
            </a:pPr>
            <a:endParaRPr lang="fr-FR" sz="1600"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5868144" y="6132366"/>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3" action="ppaction://hlinksldjump"/>
              </a:rPr>
              <a:t>Partie 3 : organisation de l’enquête – en amont de l’enquête</a:t>
            </a:r>
            <a:endParaRPr lang="fr-FR" sz="1200" dirty="0">
              <a:solidFill>
                <a:srgbClr val="373739"/>
              </a:solidFill>
            </a:endParaRPr>
          </a:p>
        </p:txBody>
      </p:sp>
    </p:spTree>
    <p:extLst>
      <p:ext uri="{BB962C8B-B14F-4D97-AF65-F5344CB8AC3E}">
        <p14:creationId xmlns:p14="http://schemas.microsoft.com/office/powerpoint/2010/main" val="224190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Échantillonnage et Participation</a:t>
            </a:r>
            <a:endParaRPr lang="fr-FR" dirty="0"/>
          </a:p>
        </p:txBody>
      </p:sp>
      <p:sp>
        <p:nvSpPr>
          <p:cNvPr id="4" name="Espace réservé du texte 3"/>
          <p:cNvSpPr>
            <a:spLocks noGrp="1"/>
          </p:cNvSpPr>
          <p:nvPr>
            <p:ph type="body" sz="quarter" idx="12"/>
          </p:nvPr>
        </p:nvSpPr>
        <p:spPr>
          <a:xfrm>
            <a:off x="611560" y="1412776"/>
            <a:ext cx="8280920" cy="5040560"/>
          </a:xfrm>
        </p:spPr>
        <p:txBody>
          <a:bodyPr/>
          <a:lstStyle/>
          <a:p>
            <a:pPr marL="0" lvl="2" indent="0">
              <a:spcBef>
                <a:spcPts val="1200"/>
              </a:spcBef>
              <a:buNone/>
            </a:pPr>
            <a:r>
              <a:rPr lang="fr-FR" sz="1800" dirty="0">
                <a:solidFill>
                  <a:schemeClr val="accent4"/>
                </a:solidFill>
                <a:latin typeface="Arial" charset="0"/>
                <a:cs typeface="Arial" charset="0"/>
              </a:rPr>
              <a:t>Échantillonnage</a:t>
            </a:r>
          </a:p>
          <a:p>
            <a:pPr lvl="2">
              <a:spcBef>
                <a:spcPts val="300"/>
              </a:spcBef>
            </a:pPr>
            <a:r>
              <a:rPr lang="fr-FR" b="0" dirty="0">
                <a:latin typeface="Arial" charset="0"/>
                <a:cs typeface="Arial" charset="0"/>
              </a:rPr>
              <a:t>Constitution d’un </a:t>
            </a:r>
            <a:r>
              <a:rPr lang="fr-FR" b="0" dirty="0">
                <a:solidFill>
                  <a:schemeClr val="tx2"/>
                </a:solidFill>
                <a:latin typeface="Arial" charset="0"/>
                <a:cs typeface="Arial" charset="0"/>
              </a:rPr>
              <a:t>échantillon d’EHPAD </a:t>
            </a:r>
            <a:r>
              <a:rPr lang="fr-FR" b="0" dirty="0">
                <a:latin typeface="Arial" charset="0"/>
                <a:cs typeface="Arial" charset="0"/>
              </a:rPr>
              <a:t>(stratifié sur la région et la capacité de l’établissement) (n=940 EHPAD ; base de sondage FINESS)</a:t>
            </a:r>
          </a:p>
          <a:p>
            <a:pPr marL="540000" lvl="4" indent="-252000">
              <a:spcBef>
                <a:spcPts val="300"/>
              </a:spcBef>
              <a:buFont typeface="Wingdings" panose="05000000000000000000" pitchFamily="2" charset="2"/>
              <a:buChar char="Ø"/>
            </a:pPr>
            <a:r>
              <a:rPr lang="fr-FR" sz="1600" dirty="0">
                <a:latin typeface="Arial" charset="0"/>
                <a:cs typeface="Arial" charset="0"/>
              </a:rPr>
              <a:t>Pour </a:t>
            </a:r>
            <a:r>
              <a:rPr lang="fr-FR" sz="1600" dirty="0">
                <a:solidFill>
                  <a:schemeClr val="accent1"/>
                </a:solidFill>
                <a:latin typeface="Arial" charset="0"/>
                <a:cs typeface="Arial" charset="0"/>
              </a:rPr>
              <a:t>assurer une représentativité </a:t>
            </a:r>
            <a:r>
              <a:rPr lang="fr-FR" sz="1600" dirty="0">
                <a:solidFill>
                  <a:schemeClr val="tx2"/>
                </a:solidFill>
                <a:latin typeface="Arial" charset="0"/>
                <a:cs typeface="Arial" charset="0"/>
              </a:rPr>
              <a:t>de la diversité des EHPAD</a:t>
            </a:r>
          </a:p>
          <a:p>
            <a:pPr marL="0" lvl="2" indent="0">
              <a:spcBef>
                <a:spcPts val="1200"/>
              </a:spcBef>
              <a:buNone/>
            </a:pPr>
            <a:r>
              <a:rPr lang="fr-FR" sz="1800" dirty="0">
                <a:solidFill>
                  <a:schemeClr val="accent4"/>
                </a:solidFill>
                <a:latin typeface="Arial" charset="0"/>
                <a:cs typeface="Arial" charset="0"/>
              </a:rPr>
              <a:t>Participation</a:t>
            </a:r>
          </a:p>
          <a:p>
            <a:pPr lvl="2">
              <a:spcBef>
                <a:spcPts val="600"/>
              </a:spcBef>
            </a:pPr>
            <a:r>
              <a:rPr lang="fr-FR" dirty="0">
                <a:latin typeface="Arial" charset="0"/>
                <a:cs typeface="Arial" charset="0"/>
              </a:rPr>
              <a:t>Tous les EHPAD </a:t>
            </a:r>
            <a:r>
              <a:rPr lang="fr-FR" b="0" dirty="0">
                <a:latin typeface="Arial" charset="0"/>
                <a:cs typeface="Arial" charset="0"/>
              </a:rPr>
              <a:t>sont invités à participer à l’enquête sur la base du </a:t>
            </a:r>
            <a:r>
              <a:rPr lang="fr-FR" dirty="0">
                <a:solidFill>
                  <a:schemeClr val="tx2"/>
                </a:solidFill>
                <a:latin typeface="Arial" charset="0"/>
                <a:cs typeface="Arial" charset="0"/>
              </a:rPr>
              <a:t>volontariat</a:t>
            </a:r>
          </a:p>
          <a:p>
            <a:pPr lvl="2">
              <a:spcBef>
                <a:spcPts val="600"/>
              </a:spcBef>
            </a:pPr>
            <a:r>
              <a:rPr lang="fr-FR" dirty="0">
                <a:latin typeface="Arial" charset="0"/>
                <a:cs typeface="Arial" charset="0"/>
              </a:rPr>
              <a:t>Participation des FAM, EAM, MAS dans une </a:t>
            </a:r>
            <a:r>
              <a:rPr lang="fr-FR" dirty="0">
                <a:solidFill>
                  <a:schemeClr val="tx2"/>
                </a:solidFill>
                <a:latin typeface="Arial" charset="0"/>
                <a:cs typeface="Arial" charset="0"/>
              </a:rPr>
              <a:t>démarche pilote </a:t>
            </a:r>
            <a:r>
              <a:rPr lang="fr-FR" b="0" dirty="0">
                <a:latin typeface="Arial" charset="0"/>
                <a:cs typeface="Arial" charset="0"/>
              </a:rPr>
              <a:t>selon la </a:t>
            </a:r>
            <a:r>
              <a:rPr lang="fr-FR" b="0" dirty="0">
                <a:solidFill>
                  <a:schemeClr val="tx2"/>
                </a:solidFill>
                <a:latin typeface="Arial" charset="0"/>
                <a:cs typeface="Arial" charset="0"/>
              </a:rPr>
              <a:t>faisabilité de l’enquête évaluée au cas par cas </a:t>
            </a:r>
            <a:r>
              <a:rPr lang="fr-FR" b="0" dirty="0">
                <a:latin typeface="Arial" charset="0"/>
                <a:cs typeface="Arial" charset="0"/>
              </a:rPr>
              <a:t>(ressources disponibles et compétences nécessaires à la réalisation de l’enquête)</a:t>
            </a:r>
          </a:p>
          <a:p>
            <a:pPr lvl="2">
              <a:spcBef>
                <a:spcPts val="600"/>
              </a:spcBef>
            </a:pPr>
            <a:r>
              <a:rPr lang="fr-FR" b="0" dirty="0">
                <a:latin typeface="Arial" charset="0"/>
                <a:cs typeface="Arial" charset="0"/>
              </a:rPr>
              <a:t>La </a:t>
            </a:r>
            <a:r>
              <a:rPr lang="fr-FR" dirty="0">
                <a:latin typeface="Arial" charset="0"/>
                <a:cs typeface="Arial" charset="0"/>
              </a:rPr>
              <a:t>participation des établissements ciblés à l’ENP 2024 comprend </a:t>
            </a:r>
            <a:r>
              <a:rPr lang="fr-FR" b="0" dirty="0">
                <a:latin typeface="Arial" charset="0"/>
                <a:cs typeface="Arial" charset="0"/>
              </a:rPr>
              <a:t>:</a:t>
            </a:r>
          </a:p>
          <a:p>
            <a:pPr marL="540000" lvl="4" indent="-252000">
              <a:spcBef>
                <a:spcPts val="300"/>
              </a:spcBef>
              <a:buFont typeface="Wingdings" panose="05000000000000000000" pitchFamily="2" charset="2"/>
              <a:buChar char="Ø"/>
            </a:pPr>
            <a:r>
              <a:rPr lang="fr-FR" sz="1600" dirty="0">
                <a:latin typeface="Arial" charset="0"/>
                <a:cs typeface="Arial" charset="0"/>
              </a:rPr>
              <a:t>La réalisation de l’enquête </a:t>
            </a:r>
            <a:r>
              <a:rPr lang="fr-FR" sz="1600" dirty="0">
                <a:solidFill>
                  <a:schemeClr val="accent1"/>
                </a:solidFill>
                <a:latin typeface="Arial" charset="0"/>
                <a:cs typeface="Arial" charset="0"/>
              </a:rPr>
              <a:t>dans l’ensemble des secteurs et unités de vie de l’établissement</a:t>
            </a:r>
          </a:p>
          <a:p>
            <a:pPr marL="540000" lvl="4" indent="-252000">
              <a:spcBef>
                <a:spcPts val="300"/>
              </a:spcBef>
              <a:buFont typeface="Wingdings" panose="05000000000000000000" pitchFamily="2" charset="2"/>
              <a:buChar char="Ø"/>
            </a:pPr>
            <a:r>
              <a:rPr lang="fr-FR" sz="1600" dirty="0">
                <a:latin typeface="Arial" charset="0"/>
                <a:cs typeface="Arial" charset="0"/>
              </a:rPr>
              <a:t>Le </a:t>
            </a:r>
            <a:r>
              <a:rPr lang="fr-FR" sz="1600" dirty="0">
                <a:solidFill>
                  <a:schemeClr val="accent1"/>
                </a:solidFill>
                <a:latin typeface="Arial" charset="0"/>
                <a:cs typeface="Arial" charset="0"/>
              </a:rPr>
              <a:t>recueil, la saisie et la validation des données </a:t>
            </a:r>
            <a:r>
              <a:rPr lang="fr-FR" sz="1600" dirty="0">
                <a:latin typeface="Arial" charset="0"/>
                <a:cs typeface="Arial" charset="0"/>
              </a:rPr>
              <a:t>du questionnaire établissement et de l’ensemble des questionnaires résident</a:t>
            </a:r>
          </a:p>
          <a:p>
            <a:pPr marL="540000" lvl="4" indent="-252000">
              <a:spcBef>
                <a:spcPts val="300"/>
              </a:spcBef>
              <a:buFont typeface="Wingdings" panose="05000000000000000000" pitchFamily="2" charset="2"/>
              <a:buChar char="Ø"/>
            </a:pPr>
            <a:r>
              <a:rPr lang="fr-FR" sz="1600" dirty="0">
                <a:latin typeface="Arial" charset="0"/>
                <a:cs typeface="Arial" charset="0"/>
              </a:rPr>
              <a:t>Les </a:t>
            </a:r>
            <a:r>
              <a:rPr lang="fr-FR" sz="1600" dirty="0">
                <a:solidFill>
                  <a:schemeClr val="tx2"/>
                </a:solidFill>
                <a:latin typeface="Arial" charset="0"/>
                <a:cs typeface="Arial" charset="0"/>
              </a:rPr>
              <a:t>données de l’ensemble des EHPAD participants seront analysées </a:t>
            </a:r>
            <a:r>
              <a:rPr lang="fr-FR" sz="1600" dirty="0">
                <a:latin typeface="Arial" charset="0"/>
                <a:cs typeface="Arial" charset="0"/>
              </a:rPr>
              <a:t>(analyse locale, régionale et nationale)</a:t>
            </a: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154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a:solidFill>
                  <a:schemeClr val="accent1"/>
                </a:solidFill>
              </a:rPr>
              <a:t>ORGANISATION DE L’ENQUÊTE</a:t>
            </a:r>
            <a:br>
              <a:rPr lang="fr-FR" dirty="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a:t>ENP 2024 : PARTIE 3</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586230" y="6021288"/>
            <a:ext cx="2160240" cy="402775"/>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08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Retour vers le </a:t>
            </a:r>
            <a:r>
              <a:rPr lang="fr-FR" sz="1200" dirty="0">
                <a:solidFill>
                  <a:srgbClr val="373739"/>
                </a:solidFill>
                <a:hlinkClick r:id="rId3" action="ppaction://hlinksldjump"/>
              </a:rPr>
              <a:t>sommaire</a:t>
            </a:r>
            <a:endParaRPr lang="fr-FR" sz="1200" dirty="0">
              <a:solidFill>
                <a:srgbClr val="373739"/>
              </a:solidFill>
            </a:endParaRPr>
          </a:p>
        </p:txBody>
      </p:sp>
    </p:spTree>
    <p:extLst>
      <p:ext uri="{BB962C8B-B14F-4D97-AF65-F5344CB8AC3E}">
        <p14:creationId xmlns:p14="http://schemas.microsoft.com/office/powerpoint/2010/main" val="140316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période d’étude</a:t>
            </a:r>
            <a:endParaRPr lang="fr-FR" dirty="0"/>
          </a:p>
        </p:txBody>
      </p:sp>
      <p:sp>
        <p:nvSpPr>
          <p:cNvPr id="4" name="Espace réservé du texte 3"/>
          <p:cNvSpPr>
            <a:spLocks noGrp="1"/>
          </p:cNvSpPr>
          <p:nvPr>
            <p:ph type="body" sz="quarter" idx="12"/>
          </p:nvPr>
        </p:nvSpPr>
        <p:spPr>
          <a:xfrm>
            <a:off x="611561" y="1412776"/>
            <a:ext cx="8280920" cy="5328592"/>
          </a:xfrm>
        </p:spPr>
        <p:txBody>
          <a:bodyPr/>
          <a:lstStyle/>
          <a:p>
            <a:pPr marL="0" lvl="2" indent="0">
              <a:spcBef>
                <a:spcPts val="600"/>
              </a:spcBef>
              <a:buNone/>
            </a:pPr>
            <a:r>
              <a:rPr lang="fr-FR" sz="1800" dirty="0">
                <a:solidFill>
                  <a:schemeClr val="accent4"/>
                </a:solidFill>
                <a:latin typeface="Arial" charset="0"/>
                <a:cs typeface="Arial" charset="0"/>
              </a:rPr>
              <a:t>Recueil des données</a:t>
            </a:r>
          </a:p>
          <a:p>
            <a:pPr lvl="2">
              <a:spcBef>
                <a:spcPts val="300"/>
              </a:spcBef>
            </a:pPr>
            <a:r>
              <a:rPr lang="fr-FR" b="0" dirty="0"/>
              <a:t>Recueil </a:t>
            </a:r>
            <a:r>
              <a:rPr lang="fr-FR" b="0" dirty="0">
                <a:solidFill>
                  <a:schemeClr val="tx2"/>
                </a:solidFill>
                <a:latin typeface="Arial" charset="0"/>
                <a:cs typeface="Arial" charset="0"/>
              </a:rPr>
              <a:t>un jour donné </a:t>
            </a:r>
            <a:r>
              <a:rPr lang="fr-FR" u="sng" dirty="0">
                <a:latin typeface="Arial" charset="0"/>
                <a:cs typeface="Arial" charset="0"/>
              </a:rPr>
              <a:t>entre le 15 mai et le 28 juin 2024</a:t>
            </a:r>
            <a:r>
              <a:rPr lang="fr-FR" dirty="0">
                <a:latin typeface="Arial" charset="0"/>
                <a:cs typeface="Arial" charset="0"/>
              </a:rPr>
              <a:t> </a:t>
            </a:r>
            <a:r>
              <a:rPr lang="fr-FR" b="0" dirty="0"/>
              <a:t>inclus</a:t>
            </a:r>
          </a:p>
          <a:p>
            <a:pPr marL="357750" lvl="3" indent="-285750">
              <a:spcBef>
                <a:spcPts val="300"/>
              </a:spcBef>
              <a:buFont typeface="Wingdings" panose="05000000000000000000" pitchFamily="2" charset="2"/>
              <a:buChar char="Ø"/>
            </a:pPr>
            <a:r>
              <a:rPr lang="fr-FR" dirty="0">
                <a:solidFill>
                  <a:srgbClr val="373739"/>
                </a:solidFill>
                <a:cs typeface="Arial" charset="0"/>
              </a:rPr>
              <a:t>Possibilité d’un recueil sur plusieurs jours selon la taille de l’établissement</a:t>
            </a:r>
          </a:p>
          <a:p>
            <a:pPr marL="357750" lvl="3" indent="-285750">
              <a:spcBef>
                <a:spcPts val="300"/>
              </a:spcBef>
              <a:buFont typeface="Wingdings" panose="05000000000000000000" pitchFamily="2" charset="2"/>
              <a:buChar char="Ø"/>
            </a:pPr>
            <a:r>
              <a:rPr lang="fr-FR" dirty="0">
                <a:solidFill>
                  <a:srgbClr val="373739"/>
                </a:solidFill>
                <a:cs typeface="Arial" charset="0"/>
              </a:rPr>
              <a:t>Pour chaque secteur ou unité de vie, l’enquête se déroule sur une journée</a:t>
            </a:r>
          </a:p>
          <a:p>
            <a:pPr lvl="2">
              <a:spcBef>
                <a:spcPts val="600"/>
              </a:spcBef>
            </a:pPr>
            <a:r>
              <a:rPr lang="fr-FR" b="0" dirty="0"/>
              <a:t>Recueil des données par </a:t>
            </a:r>
            <a:r>
              <a:rPr lang="fr-FR" b="0" dirty="0">
                <a:solidFill>
                  <a:schemeClr val="tx2"/>
                </a:solidFill>
                <a:latin typeface="Arial" charset="0"/>
                <a:cs typeface="Arial" charset="0"/>
              </a:rPr>
              <a:t>questionnaires standardisés :</a:t>
            </a:r>
          </a:p>
          <a:p>
            <a:pPr marL="357750" lvl="3" indent="-285750">
              <a:spcBef>
                <a:spcPts val="300"/>
              </a:spcBef>
              <a:buFont typeface="Wingdings" panose="05000000000000000000" pitchFamily="2" charset="2"/>
              <a:buChar char="Ø"/>
            </a:pPr>
            <a:r>
              <a:rPr lang="fr-FR" dirty="0">
                <a:solidFill>
                  <a:srgbClr val="373739"/>
                </a:solidFill>
                <a:cs typeface="Arial" charset="0"/>
              </a:rPr>
              <a:t>Questionnaire établissement : données </a:t>
            </a:r>
            <a:r>
              <a:rPr lang="fr-FR" dirty="0">
                <a:solidFill>
                  <a:schemeClr val="accent1"/>
                </a:solidFill>
                <a:cs typeface="Arial" charset="0"/>
              </a:rPr>
              <a:t>agrégées</a:t>
            </a:r>
            <a:r>
              <a:rPr lang="fr-FR" dirty="0">
                <a:solidFill>
                  <a:srgbClr val="373739"/>
                </a:solidFill>
                <a:cs typeface="Arial" charset="0"/>
              </a:rPr>
              <a:t> au niveau de l’établissement </a:t>
            </a:r>
          </a:p>
          <a:p>
            <a:pPr marL="357750" lvl="3" indent="-285750">
              <a:spcBef>
                <a:spcPts val="300"/>
              </a:spcBef>
              <a:buFont typeface="Wingdings" panose="05000000000000000000" pitchFamily="2" charset="2"/>
              <a:buChar char="Ø"/>
            </a:pPr>
            <a:r>
              <a:rPr lang="fr-FR" dirty="0">
                <a:solidFill>
                  <a:srgbClr val="373739"/>
                </a:solidFill>
                <a:cs typeface="Arial" charset="0"/>
              </a:rPr>
              <a:t>Questionnaire résident : données </a:t>
            </a:r>
            <a:r>
              <a:rPr lang="fr-FR" dirty="0">
                <a:solidFill>
                  <a:schemeClr val="accent1"/>
                </a:solidFill>
                <a:cs typeface="Arial" charset="0"/>
              </a:rPr>
              <a:t>individuelles</a:t>
            </a:r>
            <a:r>
              <a:rPr lang="fr-FR" dirty="0">
                <a:solidFill>
                  <a:srgbClr val="373739"/>
                </a:solidFill>
                <a:cs typeface="Arial" charset="0"/>
              </a:rPr>
              <a:t> concernant les résidents</a:t>
            </a:r>
          </a:p>
          <a:p>
            <a:pPr lvl="2">
              <a:spcBef>
                <a:spcPts val="600"/>
              </a:spcBef>
            </a:pPr>
            <a:r>
              <a:rPr lang="fr-FR" b="0" dirty="0">
                <a:solidFill>
                  <a:schemeClr val="tx2"/>
                </a:solidFill>
                <a:latin typeface="Arial" charset="0"/>
                <a:cs typeface="Arial" charset="0"/>
              </a:rPr>
              <a:t>Compléter les questionnaires résidents pour tous les résidents éligibles </a:t>
            </a:r>
            <a:r>
              <a:rPr lang="fr-FR" sz="1400" b="0" dirty="0"/>
              <a:t>(infectés ET non infectés ; traités par anti-infectieux ET non traités ; présentant un dispositif invasif ou non)</a:t>
            </a:r>
          </a:p>
          <a:p>
            <a:pPr marL="0" lvl="2" indent="0">
              <a:spcBef>
                <a:spcPts val="600"/>
              </a:spcBef>
              <a:buNone/>
            </a:pPr>
            <a:r>
              <a:rPr lang="fr-FR" sz="1800" dirty="0">
                <a:solidFill>
                  <a:schemeClr val="accent4"/>
                </a:solidFill>
                <a:latin typeface="Arial" charset="0"/>
                <a:cs typeface="Arial" charset="0"/>
              </a:rPr>
              <a:t>Saisie des données</a:t>
            </a:r>
          </a:p>
          <a:p>
            <a:pPr lvl="2">
              <a:spcBef>
                <a:spcPts val="300"/>
              </a:spcBef>
            </a:pPr>
            <a:r>
              <a:rPr lang="fr-FR" u="sng" dirty="0">
                <a:latin typeface="Arial" charset="0"/>
                <a:cs typeface="Arial" charset="0"/>
              </a:rPr>
              <a:t>Jusqu’au 30 septembre 2024</a:t>
            </a:r>
          </a:p>
          <a:p>
            <a:pPr marL="357750" lvl="3" indent="-285750">
              <a:spcBef>
                <a:spcPts val="300"/>
              </a:spcBef>
              <a:buFont typeface="Wingdings" panose="05000000000000000000" pitchFamily="2" charset="2"/>
              <a:buChar char="Ø"/>
            </a:pPr>
            <a:r>
              <a:rPr lang="fr-FR" dirty="0">
                <a:solidFill>
                  <a:schemeClr val="accent1"/>
                </a:solidFill>
                <a:cs typeface="Arial" charset="0"/>
              </a:rPr>
              <a:t>Après cette date il ne sera plus possible de saisir de nouveaux questionnaires résident</a:t>
            </a:r>
          </a:p>
          <a:p>
            <a:pPr marL="357750" lvl="3" indent="-285750">
              <a:spcBef>
                <a:spcPts val="300"/>
              </a:spcBef>
              <a:buFont typeface="Wingdings" panose="05000000000000000000" pitchFamily="2" charset="2"/>
              <a:buChar char="Ø"/>
            </a:pPr>
            <a:r>
              <a:rPr lang="fr-FR" dirty="0">
                <a:solidFill>
                  <a:srgbClr val="373739"/>
                </a:solidFill>
                <a:cs typeface="Arial" charset="0"/>
              </a:rPr>
              <a:t>A cette date le </a:t>
            </a:r>
            <a:r>
              <a:rPr lang="fr-FR" dirty="0">
                <a:solidFill>
                  <a:schemeClr val="accent1"/>
                </a:solidFill>
                <a:cs typeface="Arial" charset="0"/>
              </a:rPr>
              <a:t>questionnaire établissement </a:t>
            </a:r>
            <a:r>
              <a:rPr lang="fr-FR" dirty="0">
                <a:solidFill>
                  <a:srgbClr val="373739"/>
                </a:solidFill>
                <a:cs typeface="Arial" charset="0"/>
              </a:rPr>
              <a:t>doit être </a:t>
            </a:r>
            <a:r>
              <a:rPr lang="fr-FR" dirty="0">
                <a:solidFill>
                  <a:schemeClr val="accent1"/>
                </a:solidFill>
                <a:cs typeface="Arial" charset="0"/>
              </a:rPr>
              <a:t>validé</a:t>
            </a:r>
          </a:p>
          <a:p>
            <a:pPr marL="0" lvl="2" indent="0">
              <a:spcBef>
                <a:spcPts val="600"/>
              </a:spcBef>
              <a:buNone/>
            </a:pPr>
            <a:r>
              <a:rPr lang="fr-FR" sz="1800" dirty="0">
                <a:solidFill>
                  <a:schemeClr val="accent4"/>
                </a:solidFill>
                <a:latin typeface="Arial" charset="0"/>
                <a:cs typeface="Arial" charset="0"/>
              </a:rPr>
              <a:t>Clôture de l’enquête</a:t>
            </a:r>
          </a:p>
          <a:p>
            <a:pPr lvl="2">
              <a:spcBef>
                <a:spcPts val="300"/>
              </a:spcBef>
            </a:pPr>
            <a:r>
              <a:rPr lang="fr-FR" u="sng" dirty="0">
                <a:latin typeface="Arial" charset="0"/>
                <a:cs typeface="Arial" charset="0"/>
              </a:rPr>
              <a:t>A</a:t>
            </a:r>
            <a:r>
              <a:rPr lang="fr-FR" u="sng" dirty="0">
                <a:cs typeface="Arial" charset="0"/>
              </a:rPr>
              <a:t>u </a:t>
            </a:r>
            <a:r>
              <a:rPr lang="fr-FR" u="sng" dirty="0">
                <a:latin typeface="Arial" charset="0"/>
                <a:cs typeface="Arial" charset="0"/>
              </a:rPr>
              <a:t>31 décembre 2024</a:t>
            </a:r>
          </a:p>
          <a:p>
            <a:pPr marL="357750" lvl="3" indent="-285750">
              <a:spcBef>
                <a:spcPts val="300"/>
              </a:spcBef>
              <a:buFont typeface="Wingdings" panose="05000000000000000000" pitchFamily="2" charset="2"/>
              <a:buChar char="Ø"/>
            </a:pPr>
            <a:r>
              <a:rPr lang="fr-FR" dirty="0">
                <a:solidFill>
                  <a:srgbClr val="373739"/>
                </a:solidFill>
                <a:cs typeface="Arial" charset="0"/>
              </a:rPr>
              <a:t>Il est possible de </a:t>
            </a:r>
            <a:r>
              <a:rPr lang="fr-FR" dirty="0">
                <a:solidFill>
                  <a:schemeClr val="accent1"/>
                </a:solidFill>
                <a:cs typeface="Arial" charset="0"/>
              </a:rPr>
              <a:t>valider les questionnaires résident jusqu’à cette date</a:t>
            </a:r>
          </a:p>
          <a:p>
            <a:pPr marL="357750" lvl="3" indent="-285750">
              <a:spcBef>
                <a:spcPts val="300"/>
              </a:spcBef>
              <a:buFont typeface="Wingdings" panose="05000000000000000000" pitchFamily="2" charset="2"/>
              <a:buChar char="Ø"/>
            </a:pPr>
            <a:r>
              <a:rPr lang="fr-FR" dirty="0">
                <a:solidFill>
                  <a:schemeClr val="accent1"/>
                </a:solidFill>
                <a:cs typeface="Arial" charset="0"/>
              </a:rPr>
              <a:t>Destruction des questionnaires sur support papier</a:t>
            </a:r>
            <a:endParaRPr lang="fr-FR" b="0" dirty="0">
              <a:solidFill>
                <a:schemeClr val="accent1"/>
              </a:solidFill>
            </a:endParaRP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29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En amont du recueil de données</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24000" y="1285943"/>
            <a:ext cx="5695200" cy="710136"/>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Informer la direction </a:t>
            </a:r>
            <a:r>
              <a:rPr lang="fr-FR" sz="1400" b="1" dirty="0">
                <a:latin typeface="Arial Narrow" panose="020B0606020202030204" pitchFamily="34" charset="0"/>
                <a:cs typeface="Arial" panose="020B0604020202020204" pitchFamily="34" charset="0"/>
              </a:rPr>
              <a:t>de l’établissement </a:t>
            </a:r>
            <a:r>
              <a:rPr lang="fr-FR" sz="1400" dirty="0">
                <a:latin typeface="Arial Narrow" panose="020B0606020202030204" pitchFamily="34" charset="0"/>
                <a:cs typeface="Arial" panose="020B0604020202020204" pitchFamily="34" charset="0"/>
              </a:rPr>
              <a:t>de la programmation de l’enquête</a:t>
            </a:r>
            <a:br>
              <a:rPr lang="fr-FR" sz="1400"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(et le </a:t>
            </a:r>
            <a:r>
              <a:rPr lang="fr-FR" sz="1400" b="1" dirty="0">
                <a:latin typeface="Arial Narrow" panose="020B0606020202030204" pitchFamily="34" charset="0"/>
                <a:cs typeface="Arial" panose="020B0604020202020204" pitchFamily="34" charset="0"/>
              </a:rPr>
              <a:t>délégué à la protection des données </a:t>
            </a:r>
            <a:r>
              <a:rPr lang="fr-FR" sz="1400" dirty="0">
                <a:latin typeface="Arial Narrow" panose="020B0606020202030204" pitchFamily="34" charset="0"/>
                <a:cs typeface="Arial" panose="020B0604020202020204" pitchFamily="34" charset="0"/>
              </a:rPr>
              <a:t>si l’établissement ou le groupe d’établissements en dispose)</a:t>
            </a:r>
          </a:p>
        </p:txBody>
      </p:sp>
      <p:sp>
        <p:nvSpPr>
          <p:cNvPr id="9" name="ZoneTexte 8"/>
          <p:cNvSpPr txBox="1"/>
          <p:nvPr/>
        </p:nvSpPr>
        <p:spPr>
          <a:xfrm>
            <a:off x="324000" y="2203618"/>
            <a:ext cx="5695200" cy="678812"/>
          </a:xfrm>
          <a:prstGeom prst="rect">
            <a:avLst/>
          </a:prstGeom>
          <a:noFill/>
          <a:ln>
            <a:solidFill>
              <a:schemeClr val="tx1"/>
            </a:solidFill>
          </a:ln>
        </p:spPr>
        <p:txBody>
          <a:bodyPr wrap="square" rtlCol="0" anchor="ctr" anchorCtr="0">
            <a:noAutofit/>
          </a:bodyPr>
          <a:lstStyle/>
          <a:p>
            <a:r>
              <a:rPr lang="fr-FR" sz="1400" b="1" dirty="0">
                <a:solidFill>
                  <a:schemeClr val="accent1"/>
                </a:solidFill>
                <a:latin typeface="Arial Narrow" panose="020B0606020202030204" pitchFamily="34" charset="0"/>
                <a:cs typeface="Arial" panose="020B0604020202020204" pitchFamily="34" charset="0"/>
              </a:rPr>
              <a:t>Contacter les responsables des secteurs et unités de vie </a:t>
            </a:r>
            <a:r>
              <a:rPr lang="fr-FR" sz="1400" dirty="0">
                <a:latin typeface="Arial Narrow" panose="020B0606020202030204" pitchFamily="34" charset="0"/>
                <a:cs typeface="Arial" panose="020B0604020202020204" pitchFamily="34" charset="0"/>
              </a:rPr>
              <a:t>pour s’accorder sur le jour de l’enquête entre le 15/05 et 28/06/24 (</a:t>
            </a:r>
            <a:r>
              <a:rPr lang="fr-FR" sz="1200" i="1" dirty="0">
                <a:latin typeface="Arial Narrow" panose="020B0606020202030204" pitchFamily="34" charset="0"/>
                <a:cs typeface="Arial" panose="020B0604020202020204" pitchFamily="34" charset="0"/>
              </a:rPr>
              <a:t>l’enquête se déroule sur une seule journée dans l’unité et n’excède pas une semaine dans l’ensemble de l’EHPAD</a:t>
            </a:r>
            <a:r>
              <a:rPr lang="fr-FR" sz="1400" dirty="0">
                <a:latin typeface="Arial Narrow" panose="020B0606020202030204" pitchFamily="34" charset="0"/>
                <a:cs typeface="Arial" panose="020B0604020202020204" pitchFamily="34" charset="0"/>
              </a:rPr>
              <a:t>)</a:t>
            </a:r>
          </a:p>
        </p:txBody>
      </p:sp>
      <p:cxnSp>
        <p:nvCxnSpPr>
          <p:cNvPr id="11" name="Connecteur droit 10"/>
          <p:cNvCxnSpPr/>
          <p:nvPr/>
        </p:nvCxnSpPr>
        <p:spPr>
          <a:xfrm>
            <a:off x="3131840" y="1988808"/>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516216" y="1752686"/>
            <a:ext cx="2160240" cy="685348"/>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44000" rtlCol="0">
            <a:spAutoFit/>
          </a:bodyPr>
          <a:lstStyle/>
          <a:p>
            <a:r>
              <a:rPr lang="fr-FR" sz="1400" b="1" dirty="0">
                <a:solidFill>
                  <a:srgbClr val="373739"/>
                </a:solidFill>
                <a:hlinkClick r:id="rId3" action="ppaction://hlinksldjump"/>
              </a:rPr>
              <a:t>Pourquoi participer à l’enquête ?</a:t>
            </a:r>
            <a:endParaRPr lang="fr-FR" sz="1400" b="1" dirty="0">
              <a:solidFill>
                <a:srgbClr val="373739"/>
              </a:solidFill>
            </a:endParaRPr>
          </a:p>
        </p:txBody>
      </p:sp>
    </p:spTree>
    <p:extLst>
      <p:ext uri="{BB962C8B-B14F-4D97-AF65-F5344CB8AC3E}">
        <p14:creationId xmlns:p14="http://schemas.microsoft.com/office/powerpoint/2010/main" val="390369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En amont du recueil de données</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24000" y="1285943"/>
            <a:ext cx="5695200" cy="710136"/>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Informer la direction </a:t>
            </a:r>
            <a:r>
              <a:rPr lang="fr-FR" sz="1400" b="1" dirty="0">
                <a:latin typeface="Arial Narrow" panose="020B0606020202030204" pitchFamily="34" charset="0"/>
                <a:cs typeface="Arial" panose="020B0604020202020204" pitchFamily="34" charset="0"/>
              </a:rPr>
              <a:t>de l’établissement </a:t>
            </a:r>
            <a:r>
              <a:rPr lang="fr-FR" sz="1400" dirty="0">
                <a:latin typeface="Arial Narrow" panose="020B0606020202030204" pitchFamily="34" charset="0"/>
                <a:cs typeface="Arial" panose="020B0604020202020204" pitchFamily="34" charset="0"/>
              </a:rPr>
              <a:t>de la programmation de l’enquête</a:t>
            </a:r>
            <a:br>
              <a:rPr lang="fr-FR" sz="1400"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(et le </a:t>
            </a:r>
            <a:r>
              <a:rPr lang="fr-FR" sz="1400" b="1" dirty="0">
                <a:latin typeface="Arial Narrow" panose="020B0606020202030204" pitchFamily="34" charset="0"/>
                <a:cs typeface="Arial" panose="020B0604020202020204" pitchFamily="34" charset="0"/>
              </a:rPr>
              <a:t>délégué à la protection des données </a:t>
            </a:r>
            <a:r>
              <a:rPr lang="fr-FR" sz="1400" dirty="0">
                <a:latin typeface="Arial Narrow" panose="020B0606020202030204" pitchFamily="34" charset="0"/>
                <a:cs typeface="Arial" panose="020B0604020202020204" pitchFamily="34" charset="0"/>
              </a:rPr>
              <a:t>si l’établissement ou le groupe d’établissements en dispose)</a:t>
            </a:r>
          </a:p>
        </p:txBody>
      </p:sp>
      <p:sp>
        <p:nvSpPr>
          <p:cNvPr id="9" name="ZoneTexte 8"/>
          <p:cNvSpPr txBox="1"/>
          <p:nvPr/>
        </p:nvSpPr>
        <p:spPr>
          <a:xfrm>
            <a:off x="324000" y="2203618"/>
            <a:ext cx="5695200" cy="678812"/>
          </a:xfrm>
          <a:prstGeom prst="rect">
            <a:avLst/>
          </a:prstGeom>
          <a:noFill/>
          <a:ln>
            <a:solidFill>
              <a:schemeClr val="tx1"/>
            </a:solidFill>
          </a:ln>
        </p:spPr>
        <p:txBody>
          <a:bodyPr wrap="square" rtlCol="0" anchor="ctr" anchorCtr="0">
            <a:noAutofit/>
          </a:bodyPr>
          <a:lstStyle/>
          <a:p>
            <a:r>
              <a:rPr lang="fr-FR" sz="1400" b="1" dirty="0">
                <a:solidFill>
                  <a:schemeClr val="accent1"/>
                </a:solidFill>
                <a:latin typeface="Arial Narrow" panose="020B0606020202030204" pitchFamily="34" charset="0"/>
                <a:cs typeface="Arial" panose="020B0604020202020204" pitchFamily="34" charset="0"/>
              </a:rPr>
              <a:t>Contacter les responsables des secteurs et unités de vie </a:t>
            </a:r>
            <a:r>
              <a:rPr lang="fr-FR" sz="1400" dirty="0">
                <a:latin typeface="Arial Narrow" panose="020B0606020202030204" pitchFamily="34" charset="0"/>
                <a:cs typeface="Arial" panose="020B0604020202020204" pitchFamily="34" charset="0"/>
              </a:rPr>
              <a:t>pour s’accorder sur le jour de l’enquête entre le 15/05 et 28/06/24 (</a:t>
            </a:r>
            <a:r>
              <a:rPr lang="fr-FR" sz="1200" i="1" dirty="0">
                <a:latin typeface="Arial Narrow" panose="020B0606020202030204" pitchFamily="34" charset="0"/>
                <a:cs typeface="Arial" panose="020B0604020202020204" pitchFamily="34" charset="0"/>
              </a:rPr>
              <a:t>l’enquête se déroule sur une seule journée dans l’unité et n’excède pas une semaine dans l’ensemble de l’EHPAD</a:t>
            </a:r>
            <a:r>
              <a:rPr lang="fr-FR" sz="1400" dirty="0">
                <a:latin typeface="Arial Narrow" panose="020B0606020202030204" pitchFamily="34" charset="0"/>
                <a:cs typeface="Arial" panose="020B0604020202020204" pitchFamily="34" charset="0"/>
              </a:rPr>
              <a:t>)</a:t>
            </a:r>
          </a:p>
        </p:txBody>
      </p:sp>
      <p:cxnSp>
        <p:nvCxnSpPr>
          <p:cNvPr id="11" name="Connecteur droit 10"/>
          <p:cNvCxnSpPr/>
          <p:nvPr/>
        </p:nvCxnSpPr>
        <p:spPr>
          <a:xfrm>
            <a:off x="3131840" y="1988808"/>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120217" y="2882430"/>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24000" y="3097240"/>
            <a:ext cx="5695200" cy="46400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Réunir et former les enquêteurs </a:t>
            </a:r>
            <a:r>
              <a:rPr lang="fr-FR" sz="1400" dirty="0">
                <a:latin typeface="Arial Narrow" panose="020B0606020202030204" pitchFamily="34" charset="0"/>
                <a:cs typeface="Arial" panose="020B0604020202020204" pitchFamily="34" charset="0"/>
              </a:rPr>
              <a:t>et </a:t>
            </a:r>
            <a:r>
              <a:rPr lang="fr-FR" sz="1400" b="1" dirty="0">
                <a:latin typeface="Arial Narrow" panose="020B0606020202030204" pitchFamily="34" charset="0"/>
                <a:cs typeface="Arial" panose="020B0604020202020204" pitchFamily="34" charset="0"/>
              </a:rPr>
              <a:t>mettre à disposition les outils </a:t>
            </a:r>
            <a:r>
              <a:rPr lang="fr-FR" sz="1400" dirty="0">
                <a:latin typeface="Arial Narrow" panose="020B0606020202030204" pitchFamily="34" charset="0"/>
                <a:cs typeface="Arial" panose="020B0604020202020204" pitchFamily="34" charset="0"/>
              </a:rPr>
              <a:t>nécessaires à l’enquête</a:t>
            </a:r>
          </a:p>
        </p:txBody>
      </p:sp>
      <p:sp>
        <p:nvSpPr>
          <p:cNvPr id="12" name="ZoneTexte 11"/>
          <p:cNvSpPr txBox="1"/>
          <p:nvPr/>
        </p:nvSpPr>
        <p:spPr>
          <a:xfrm>
            <a:off x="6516216" y="2982446"/>
            <a:ext cx="2232248" cy="685348"/>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44000" rtlCol="0">
            <a:spAutoFit/>
          </a:bodyPr>
          <a:lstStyle/>
          <a:p>
            <a:r>
              <a:rPr lang="fr-FR" sz="1400" b="1" dirty="0">
                <a:solidFill>
                  <a:srgbClr val="373739"/>
                </a:solidFill>
                <a:hlinkClick r:id="rId3" action="ppaction://hlinksldjump"/>
              </a:rPr>
              <a:t>Constituer une équipe en charge de l’enquête</a:t>
            </a:r>
            <a:endParaRPr lang="fr-FR" sz="1400" b="1" dirty="0">
              <a:solidFill>
                <a:srgbClr val="373739"/>
              </a:solidFill>
            </a:endParaRPr>
          </a:p>
        </p:txBody>
      </p:sp>
    </p:spTree>
    <p:extLst>
      <p:ext uri="{BB962C8B-B14F-4D97-AF65-F5344CB8AC3E}">
        <p14:creationId xmlns:p14="http://schemas.microsoft.com/office/powerpoint/2010/main" val="2680446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En amont du recueil de données</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24000" y="1285943"/>
            <a:ext cx="5695200" cy="710136"/>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Informer la direction </a:t>
            </a:r>
            <a:r>
              <a:rPr lang="fr-FR" sz="1400" b="1" dirty="0">
                <a:latin typeface="Arial Narrow" panose="020B0606020202030204" pitchFamily="34" charset="0"/>
                <a:cs typeface="Arial" panose="020B0604020202020204" pitchFamily="34" charset="0"/>
              </a:rPr>
              <a:t>de l’établissement </a:t>
            </a:r>
            <a:r>
              <a:rPr lang="fr-FR" sz="1400" dirty="0">
                <a:latin typeface="Arial Narrow" panose="020B0606020202030204" pitchFamily="34" charset="0"/>
                <a:cs typeface="Arial" panose="020B0604020202020204" pitchFamily="34" charset="0"/>
              </a:rPr>
              <a:t>de la programmation de l’enquête</a:t>
            </a:r>
            <a:br>
              <a:rPr lang="fr-FR" sz="1400"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(et le </a:t>
            </a:r>
            <a:r>
              <a:rPr lang="fr-FR" sz="1400" b="1" dirty="0">
                <a:latin typeface="Arial Narrow" panose="020B0606020202030204" pitchFamily="34" charset="0"/>
                <a:cs typeface="Arial" panose="020B0604020202020204" pitchFamily="34" charset="0"/>
              </a:rPr>
              <a:t>délégué à la protection des données </a:t>
            </a:r>
            <a:r>
              <a:rPr lang="fr-FR" sz="1400" dirty="0">
                <a:latin typeface="Arial Narrow" panose="020B0606020202030204" pitchFamily="34" charset="0"/>
                <a:cs typeface="Arial" panose="020B0604020202020204" pitchFamily="34" charset="0"/>
              </a:rPr>
              <a:t>si l’établissement ou le groupe d’établissements en dispose)</a:t>
            </a:r>
          </a:p>
        </p:txBody>
      </p:sp>
      <p:sp>
        <p:nvSpPr>
          <p:cNvPr id="9" name="ZoneTexte 8"/>
          <p:cNvSpPr txBox="1"/>
          <p:nvPr/>
        </p:nvSpPr>
        <p:spPr>
          <a:xfrm>
            <a:off x="324000" y="2203618"/>
            <a:ext cx="5695200" cy="678812"/>
          </a:xfrm>
          <a:prstGeom prst="rect">
            <a:avLst/>
          </a:prstGeom>
          <a:noFill/>
          <a:ln>
            <a:solidFill>
              <a:schemeClr val="tx1"/>
            </a:solidFill>
          </a:ln>
        </p:spPr>
        <p:txBody>
          <a:bodyPr wrap="square" rtlCol="0" anchor="ctr" anchorCtr="0">
            <a:noAutofit/>
          </a:bodyPr>
          <a:lstStyle/>
          <a:p>
            <a:r>
              <a:rPr lang="fr-FR" sz="1400" b="1" dirty="0">
                <a:solidFill>
                  <a:schemeClr val="accent1"/>
                </a:solidFill>
                <a:latin typeface="Arial Narrow" panose="020B0606020202030204" pitchFamily="34" charset="0"/>
                <a:cs typeface="Arial" panose="020B0604020202020204" pitchFamily="34" charset="0"/>
              </a:rPr>
              <a:t>Contacter les responsables des secteurs et unités de vie </a:t>
            </a:r>
            <a:r>
              <a:rPr lang="fr-FR" sz="1400" dirty="0">
                <a:latin typeface="Arial Narrow" panose="020B0606020202030204" pitchFamily="34" charset="0"/>
                <a:cs typeface="Arial" panose="020B0604020202020204" pitchFamily="34" charset="0"/>
              </a:rPr>
              <a:t>pour s’accorder sur le jour de l’enquête entre le 15/05 et 28/06/24 (</a:t>
            </a:r>
            <a:r>
              <a:rPr lang="fr-FR" sz="1200" i="1" dirty="0">
                <a:latin typeface="Arial Narrow" panose="020B0606020202030204" pitchFamily="34" charset="0"/>
                <a:cs typeface="Arial" panose="020B0604020202020204" pitchFamily="34" charset="0"/>
              </a:rPr>
              <a:t>l’enquête se déroule sur une seule journée dans l’unité et n’excède pas une semaine dans l’ensemble de l’EHPAD</a:t>
            </a:r>
            <a:r>
              <a:rPr lang="fr-FR" sz="1400" dirty="0">
                <a:latin typeface="Arial Narrow" panose="020B0606020202030204" pitchFamily="34" charset="0"/>
                <a:cs typeface="Arial" panose="020B0604020202020204" pitchFamily="34" charset="0"/>
              </a:rPr>
              <a:t>)</a:t>
            </a:r>
          </a:p>
        </p:txBody>
      </p:sp>
      <p:cxnSp>
        <p:nvCxnSpPr>
          <p:cNvPr id="11" name="Connecteur droit 10"/>
          <p:cNvCxnSpPr/>
          <p:nvPr/>
        </p:nvCxnSpPr>
        <p:spPr>
          <a:xfrm>
            <a:off x="3131840" y="1988808"/>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120217" y="2882430"/>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24000" y="3097240"/>
            <a:ext cx="5695200" cy="46400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Réunir et former les enquêteurs </a:t>
            </a:r>
            <a:r>
              <a:rPr lang="fr-FR" sz="1400" dirty="0">
                <a:latin typeface="Arial Narrow" panose="020B0606020202030204" pitchFamily="34" charset="0"/>
                <a:cs typeface="Arial" panose="020B0604020202020204" pitchFamily="34" charset="0"/>
              </a:rPr>
              <a:t>et </a:t>
            </a:r>
            <a:r>
              <a:rPr lang="fr-FR" sz="1400" b="1" dirty="0">
                <a:latin typeface="Arial Narrow" panose="020B0606020202030204" pitchFamily="34" charset="0"/>
                <a:cs typeface="Arial" panose="020B0604020202020204" pitchFamily="34" charset="0"/>
              </a:rPr>
              <a:t>mettre à disposition les outils </a:t>
            </a:r>
            <a:r>
              <a:rPr lang="fr-FR" sz="1400" dirty="0">
                <a:latin typeface="Arial Narrow" panose="020B0606020202030204" pitchFamily="34" charset="0"/>
                <a:cs typeface="Arial" panose="020B0604020202020204" pitchFamily="34" charset="0"/>
              </a:rPr>
              <a:t>nécessaires à l’enquête</a:t>
            </a:r>
          </a:p>
        </p:txBody>
      </p:sp>
      <p:sp>
        <p:nvSpPr>
          <p:cNvPr id="13" name="ZoneTexte 12"/>
          <p:cNvSpPr txBox="1"/>
          <p:nvPr/>
        </p:nvSpPr>
        <p:spPr>
          <a:xfrm>
            <a:off x="324000" y="3780979"/>
            <a:ext cx="5695200" cy="501740"/>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Identifier les résidents éligibles </a:t>
            </a:r>
            <a:r>
              <a:rPr lang="fr-FR" sz="1400" b="1" dirty="0">
                <a:latin typeface="Arial Narrow" panose="020B0606020202030204" pitchFamily="34" charset="0"/>
                <a:cs typeface="Arial" panose="020B0604020202020204" pitchFamily="34" charset="0"/>
              </a:rPr>
              <a:t>répondant aux critères d’inclusion </a:t>
            </a:r>
            <a:r>
              <a:rPr lang="fr-FR" sz="1400" dirty="0">
                <a:latin typeface="Arial Narrow" panose="020B0606020202030204" pitchFamily="34" charset="0"/>
                <a:cs typeface="Arial" panose="020B0604020202020204" pitchFamily="34" charset="0"/>
              </a:rPr>
              <a:t>:</a:t>
            </a:r>
            <a:br>
              <a:rPr lang="fr-FR" sz="1400"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en hébergement complet, présents avant 8h00, non sortis au moment de l’enquête</a:t>
            </a:r>
          </a:p>
        </p:txBody>
      </p:sp>
      <p:sp>
        <p:nvSpPr>
          <p:cNvPr id="14" name="ZoneTexte 13"/>
          <p:cNvSpPr txBox="1"/>
          <p:nvPr/>
        </p:nvSpPr>
        <p:spPr>
          <a:xfrm>
            <a:off x="324000" y="4503884"/>
            <a:ext cx="5695200" cy="509291"/>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Informer les résidents </a:t>
            </a:r>
            <a:r>
              <a:rPr lang="fr-FR" sz="1400" b="1" dirty="0">
                <a:latin typeface="Arial Narrow" panose="020B0606020202030204" pitchFamily="34" charset="0"/>
                <a:cs typeface="Arial" panose="020B0604020202020204" pitchFamily="34" charset="0"/>
              </a:rPr>
              <a:t>ou leurs représentants légaux </a:t>
            </a:r>
            <a:r>
              <a:rPr lang="fr-FR" sz="1400" dirty="0">
                <a:latin typeface="Arial Narrow" panose="020B0606020202030204" pitchFamily="34" charset="0"/>
                <a:cs typeface="Arial" panose="020B0604020202020204" pitchFamily="34" charset="0"/>
              </a:rPr>
              <a:t>de la réalisation de l’enquête (</a:t>
            </a:r>
            <a:r>
              <a:rPr lang="fr-FR" sz="1400" i="1" dirty="0">
                <a:latin typeface="Arial Narrow" panose="020B0606020202030204" pitchFamily="34" charset="0"/>
                <a:cs typeface="Arial" panose="020B0604020202020204" pitchFamily="34" charset="0"/>
              </a:rPr>
              <a:t>cf. lettre d’information des résidents</a:t>
            </a:r>
            <a:r>
              <a:rPr lang="fr-FR" sz="1400" dirty="0">
                <a:latin typeface="Arial Narrow" panose="020B0606020202030204" pitchFamily="34" charset="0"/>
                <a:cs typeface="Arial" panose="020B0604020202020204" pitchFamily="34" charset="0"/>
              </a:rPr>
              <a:t>)</a:t>
            </a:r>
          </a:p>
        </p:txBody>
      </p:sp>
      <p:cxnSp>
        <p:nvCxnSpPr>
          <p:cNvPr id="15" name="Connecteur droit 14"/>
          <p:cNvCxnSpPr/>
          <p:nvPr/>
        </p:nvCxnSpPr>
        <p:spPr>
          <a:xfrm>
            <a:off x="3120217" y="4290780"/>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120217" y="3561242"/>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6516213" y="3609579"/>
            <a:ext cx="2088233" cy="900792"/>
          </a:xfrm>
          <a:prstGeom prst="rect">
            <a:avLst/>
          </a:prstGeom>
          <a:solidFill>
            <a:schemeClr val="bg1"/>
          </a:solidFill>
          <a:ln>
            <a:noFill/>
          </a:ln>
          <a:scene3d>
            <a:camera prst="orthographicFront"/>
            <a:lightRig rig="threePt" dir="t"/>
          </a:scene3d>
          <a:sp3d>
            <a:bevelT w="165100" prst="coolSlant"/>
          </a:sp3d>
        </p:spPr>
        <p:txBody>
          <a:bodyPr wrap="square" lIns="108000" tIns="108000" rIns="108000" bIns="144000" rtlCol="0">
            <a:spAutoFit/>
          </a:bodyPr>
          <a:lstStyle/>
          <a:p>
            <a:r>
              <a:rPr lang="fr-FR" sz="1400" b="1" dirty="0">
                <a:solidFill>
                  <a:srgbClr val="373739"/>
                </a:solidFill>
                <a:hlinkClick r:id="rId3" action="ppaction://hlinksldjump"/>
              </a:rPr>
              <a:t>Quels sont les critères d’inclusion des résidents ?</a:t>
            </a:r>
            <a:endParaRPr lang="fr-FR" sz="1400" b="1" dirty="0">
              <a:solidFill>
                <a:srgbClr val="373739"/>
              </a:solidFill>
            </a:endParaRPr>
          </a:p>
        </p:txBody>
      </p:sp>
      <p:sp>
        <p:nvSpPr>
          <p:cNvPr id="19" name="Rectangle 18"/>
          <p:cNvSpPr/>
          <p:nvPr/>
        </p:nvSpPr>
        <p:spPr>
          <a:xfrm>
            <a:off x="6516213" y="4653136"/>
            <a:ext cx="2088233" cy="648997"/>
          </a:xfrm>
          <a:prstGeom prst="rect">
            <a:avLst/>
          </a:prstGeom>
          <a:solidFill>
            <a:schemeClr val="bg1"/>
          </a:solidFill>
          <a:scene3d>
            <a:camera prst="orthographicFront"/>
            <a:lightRig rig="threePt" dir="t"/>
          </a:scene3d>
          <a:sp3d>
            <a:bevelT w="165100" prst="coolSlant"/>
          </a:sp3d>
        </p:spPr>
        <p:txBody>
          <a:bodyPr wrap="square" lIns="72000" tIns="108000" rIns="72000" bIns="108000">
            <a:spAutoFit/>
          </a:bodyPr>
          <a:lstStyle/>
          <a:p>
            <a:pPr marL="0" lvl="2" indent="0">
              <a:spcBef>
                <a:spcPts val="600"/>
              </a:spcBef>
              <a:buNone/>
            </a:pPr>
            <a:r>
              <a:rPr lang="fr-FR" sz="1400" b="1" dirty="0">
                <a:solidFill>
                  <a:srgbClr val="373739"/>
                </a:solidFill>
                <a:sym typeface="Wingdings" panose="05000000000000000000" pitchFamily="2" charset="2"/>
                <a:hlinkClick r:id="rId4" action="ppaction://hlinksldjump"/>
              </a:rPr>
              <a:t>Comment informer les résidents ?</a:t>
            </a:r>
            <a:endParaRPr lang="fr-FR" sz="1400" b="1" dirty="0">
              <a:solidFill>
                <a:srgbClr val="373739"/>
              </a:solidFill>
            </a:endParaRPr>
          </a:p>
        </p:txBody>
      </p:sp>
    </p:spTree>
    <p:extLst>
      <p:ext uri="{BB962C8B-B14F-4D97-AF65-F5344CB8AC3E}">
        <p14:creationId xmlns:p14="http://schemas.microsoft.com/office/powerpoint/2010/main" val="2312584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2780928"/>
            <a:ext cx="8280920" cy="3888432"/>
          </a:xfrm>
        </p:spPr>
        <p:txBody>
          <a:bodyPr anchor="t" anchorCtr="0"/>
          <a:lstStyle/>
          <a:p>
            <a:pPr>
              <a:lnSpc>
                <a:spcPct val="150000"/>
              </a:lnSpc>
            </a:pPr>
            <a:r>
              <a:rPr lang="fr-FR" sz="2400" cap="none" dirty="0">
                <a:solidFill>
                  <a:schemeClr val="accent4"/>
                </a:solidFill>
                <a:hlinkClick r:id="rId2" action="ppaction://hlinksldjump"/>
              </a:rPr>
              <a:t>Contexte et objectifs</a:t>
            </a:r>
            <a:r>
              <a:rPr lang="fr-FR" sz="2400" cap="none" dirty="0">
                <a:solidFill>
                  <a:schemeClr val="accent4"/>
                </a:solidFill>
              </a:rPr>
              <a:t>         (3 </a:t>
            </a:r>
            <a:r>
              <a:rPr lang="fr-FR" sz="2400" cap="none" dirty="0">
                <a:solidFill>
                  <a:schemeClr val="accent4"/>
                </a:solidFill>
                <a:sym typeface="Wingdings" panose="05000000000000000000" pitchFamily="2" charset="2"/>
              </a:rPr>
              <a:t> 8)</a:t>
            </a:r>
            <a:br>
              <a:rPr lang="fr-FR" sz="2400" cap="none" dirty="0">
                <a:solidFill>
                  <a:schemeClr val="accent4"/>
                </a:solidFill>
              </a:rPr>
            </a:br>
            <a:r>
              <a:rPr lang="fr-FR" sz="2400" cap="none" dirty="0">
                <a:solidFill>
                  <a:schemeClr val="accent4"/>
                </a:solidFill>
                <a:hlinkClick r:id="rId3" action="ppaction://hlinksldjump"/>
              </a:rPr>
              <a:t>Méthode d’enquête</a:t>
            </a:r>
            <a:r>
              <a:rPr lang="fr-FR" sz="2400" cap="none" dirty="0">
                <a:solidFill>
                  <a:schemeClr val="accent4"/>
                </a:solidFill>
              </a:rPr>
              <a:t>       (9 </a:t>
            </a:r>
            <a:r>
              <a:rPr lang="fr-FR" sz="2400" cap="none" dirty="0">
                <a:solidFill>
                  <a:schemeClr val="accent4"/>
                </a:solidFill>
                <a:sym typeface="Wingdings" panose="05000000000000000000" pitchFamily="2" charset="2"/>
              </a:rPr>
              <a:t> 14)</a:t>
            </a:r>
            <a:br>
              <a:rPr lang="fr-FR" sz="2400" cap="none" dirty="0">
                <a:solidFill>
                  <a:schemeClr val="accent4"/>
                </a:solidFill>
              </a:rPr>
            </a:br>
            <a:r>
              <a:rPr lang="fr-FR" sz="2400" cap="none" dirty="0">
                <a:solidFill>
                  <a:schemeClr val="accent4"/>
                </a:solidFill>
                <a:hlinkClick r:id="rId4" action="ppaction://hlinksldjump"/>
              </a:rPr>
              <a:t>Organisation de l’enquête</a:t>
            </a:r>
            <a:r>
              <a:rPr lang="fr-FR" sz="2400" cap="none" dirty="0">
                <a:solidFill>
                  <a:schemeClr val="accent4"/>
                </a:solidFill>
              </a:rPr>
              <a:t>     (15 </a:t>
            </a:r>
            <a:r>
              <a:rPr lang="fr-FR" sz="2400" cap="none" dirty="0">
                <a:solidFill>
                  <a:schemeClr val="accent4"/>
                </a:solidFill>
                <a:sym typeface="Wingdings" panose="05000000000000000000" pitchFamily="2" charset="2"/>
              </a:rPr>
              <a:t> 42)</a:t>
            </a:r>
            <a:r>
              <a:rPr lang="fr-FR" sz="2400" cap="none" dirty="0">
                <a:solidFill>
                  <a:schemeClr val="accent4"/>
                </a:solidFill>
              </a:rPr>
              <a:t> </a:t>
            </a:r>
            <a:br>
              <a:rPr lang="fr-FR" sz="2400" cap="none" dirty="0">
                <a:solidFill>
                  <a:schemeClr val="accent4"/>
                </a:solidFill>
              </a:rPr>
            </a:br>
            <a:r>
              <a:rPr lang="fr-FR" sz="2400" cap="none" dirty="0">
                <a:solidFill>
                  <a:schemeClr val="accent4"/>
                </a:solidFill>
                <a:hlinkClick r:id="rId5" action="ppaction://hlinksldjump"/>
              </a:rPr>
              <a:t>Questionnaire établissement</a:t>
            </a:r>
            <a:r>
              <a:rPr lang="fr-FR" sz="2400" cap="none" dirty="0">
                <a:solidFill>
                  <a:schemeClr val="accent4"/>
                </a:solidFill>
              </a:rPr>
              <a:t>     (43 </a:t>
            </a:r>
            <a:r>
              <a:rPr lang="fr-FR" sz="2400" cap="none" dirty="0">
                <a:solidFill>
                  <a:schemeClr val="accent4"/>
                </a:solidFill>
                <a:sym typeface="Wingdings" panose="05000000000000000000" pitchFamily="2" charset="2"/>
              </a:rPr>
              <a:t> 66)</a:t>
            </a:r>
            <a:br>
              <a:rPr lang="fr-FR" sz="2400" cap="none" dirty="0">
                <a:solidFill>
                  <a:schemeClr val="accent4"/>
                </a:solidFill>
              </a:rPr>
            </a:br>
            <a:r>
              <a:rPr lang="fr-FR" sz="2400" cap="none" dirty="0">
                <a:solidFill>
                  <a:schemeClr val="accent4"/>
                </a:solidFill>
                <a:hlinkClick r:id="rId6" action="ppaction://hlinksldjump"/>
              </a:rPr>
              <a:t>Questionnaire résident</a:t>
            </a:r>
            <a:r>
              <a:rPr lang="fr-FR" sz="2400" cap="none" dirty="0">
                <a:solidFill>
                  <a:schemeClr val="accent4"/>
                </a:solidFill>
              </a:rPr>
              <a:t>   (67 </a:t>
            </a:r>
            <a:r>
              <a:rPr lang="fr-FR" sz="2400" cap="none" dirty="0">
                <a:solidFill>
                  <a:schemeClr val="accent4"/>
                </a:solidFill>
                <a:sym typeface="Wingdings" panose="05000000000000000000" pitchFamily="2" charset="2"/>
              </a:rPr>
              <a:t> 110)</a:t>
            </a:r>
            <a:br>
              <a:rPr lang="fr-FR" sz="2400" cap="none" dirty="0">
                <a:solidFill>
                  <a:schemeClr val="accent4"/>
                </a:solidFill>
                <a:sym typeface="Wingdings" panose="05000000000000000000" pitchFamily="2" charset="2"/>
              </a:rPr>
            </a:br>
            <a:r>
              <a:rPr lang="fr-FR" sz="2400" cap="none" dirty="0">
                <a:solidFill>
                  <a:schemeClr val="accent4"/>
                </a:solidFill>
                <a:sym typeface="Wingdings" panose="05000000000000000000" pitchFamily="2" charset="2"/>
                <a:hlinkClick r:id="rId7" action="ppaction://hlinksldjump"/>
              </a:rPr>
              <a:t>Application </a:t>
            </a:r>
            <a:r>
              <a:rPr lang="fr-FR" sz="2400" cap="none" dirty="0" err="1">
                <a:solidFill>
                  <a:schemeClr val="accent4"/>
                </a:solidFill>
                <a:sym typeface="Wingdings" panose="05000000000000000000" pitchFamily="2" charset="2"/>
                <a:hlinkClick r:id="rId7" action="ppaction://hlinksldjump"/>
              </a:rPr>
              <a:t>PrevIAS</a:t>
            </a:r>
            <a:r>
              <a:rPr lang="fr-FR" sz="2400" cap="none" dirty="0">
                <a:solidFill>
                  <a:schemeClr val="accent4"/>
                </a:solidFill>
                <a:sym typeface="Wingdings" panose="05000000000000000000" pitchFamily="2" charset="2"/>
              </a:rPr>
              <a:t> (111  117)</a:t>
            </a:r>
            <a:br>
              <a:rPr lang="fr-FR" sz="2400" cap="none" dirty="0">
                <a:solidFill>
                  <a:schemeClr val="accent4"/>
                </a:solidFill>
                <a:sym typeface="Wingdings" panose="05000000000000000000" pitchFamily="2" charset="2"/>
              </a:rPr>
            </a:br>
            <a:r>
              <a:rPr lang="fr-FR" sz="2400" cap="none" dirty="0">
                <a:solidFill>
                  <a:schemeClr val="accent4"/>
                </a:solidFill>
                <a:sym typeface="Wingdings" panose="05000000000000000000" pitchFamily="2" charset="2"/>
                <a:hlinkClick r:id="rId8" action="ppaction://hlinksldjump"/>
              </a:rPr>
              <a:t>Nouveautés en 2024</a:t>
            </a:r>
            <a:r>
              <a:rPr lang="fr-FR" sz="2400" cap="none" dirty="0">
                <a:solidFill>
                  <a:schemeClr val="accent4"/>
                </a:solidFill>
                <a:sym typeface="Wingdings" panose="05000000000000000000" pitchFamily="2" charset="2"/>
              </a:rPr>
              <a:t> (118  123)</a:t>
            </a:r>
            <a:endParaRPr lang="fr-FR" sz="2400" cap="none" dirty="0">
              <a:solidFill>
                <a:schemeClr val="accent4"/>
              </a:solidFill>
            </a:endParaRPr>
          </a:p>
        </p:txBody>
      </p:sp>
      <p:sp>
        <p:nvSpPr>
          <p:cNvPr id="7" name="Espace réservé du texte 6"/>
          <p:cNvSpPr>
            <a:spLocks noGrp="1"/>
          </p:cNvSpPr>
          <p:nvPr>
            <p:ph type="body" sz="quarter" idx="10"/>
          </p:nvPr>
        </p:nvSpPr>
        <p:spPr>
          <a:xfrm>
            <a:off x="1331014" y="1916832"/>
            <a:ext cx="7417450" cy="486478"/>
          </a:xfrm>
        </p:spPr>
        <p:txBody>
          <a:bodyPr/>
          <a:lstStyle/>
          <a:p>
            <a:r>
              <a:rPr lang="fr-FR" dirty="0"/>
              <a:t>PLAN</a:t>
            </a:r>
          </a:p>
        </p:txBody>
      </p:sp>
      <p:pic>
        <p:nvPicPr>
          <p:cNvPr id="6" name="Picture 2" descr="Répias - Réseau de Prévention des Infections Associées aux Soin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658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En amont du recueil de données</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24000" y="1285943"/>
            <a:ext cx="5695200" cy="710136"/>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Informer la direction </a:t>
            </a:r>
            <a:r>
              <a:rPr lang="fr-FR" sz="1400" b="1" dirty="0">
                <a:latin typeface="Arial Narrow" panose="020B0606020202030204" pitchFamily="34" charset="0"/>
                <a:cs typeface="Arial" panose="020B0604020202020204" pitchFamily="34" charset="0"/>
              </a:rPr>
              <a:t>de l’établissement </a:t>
            </a:r>
            <a:r>
              <a:rPr lang="fr-FR" sz="1400" dirty="0">
                <a:latin typeface="Arial Narrow" panose="020B0606020202030204" pitchFamily="34" charset="0"/>
                <a:cs typeface="Arial" panose="020B0604020202020204" pitchFamily="34" charset="0"/>
              </a:rPr>
              <a:t>de la programmation de l’enquête</a:t>
            </a:r>
            <a:br>
              <a:rPr lang="fr-FR" sz="1400"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(et le </a:t>
            </a:r>
            <a:r>
              <a:rPr lang="fr-FR" sz="1400" b="1" dirty="0">
                <a:latin typeface="Arial Narrow" panose="020B0606020202030204" pitchFamily="34" charset="0"/>
                <a:cs typeface="Arial" panose="020B0604020202020204" pitchFamily="34" charset="0"/>
              </a:rPr>
              <a:t>délégué à la protection des données </a:t>
            </a:r>
            <a:r>
              <a:rPr lang="fr-FR" sz="1400" dirty="0">
                <a:latin typeface="Arial Narrow" panose="020B0606020202030204" pitchFamily="34" charset="0"/>
                <a:cs typeface="Arial" panose="020B0604020202020204" pitchFamily="34" charset="0"/>
              </a:rPr>
              <a:t>si l’établissement ou le groupe d’établissements en dispose)</a:t>
            </a:r>
          </a:p>
        </p:txBody>
      </p:sp>
      <p:sp>
        <p:nvSpPr>
          <p:cNvPr id="9" name="ZoneTexte 8"/>
          <p:cNvSpPr txBox="1"/>
          <p:nvPr/>
        </p:nvSpPr>
        <p:spPr>
          <a:xfrm>
            <a:off x="324000" y="2203618"/>
            <a:ext cx="5695200" cy="678812"/>
          </a:xfrm>
          <a:prstGeom prst="rect">
            <a:avLst/>
          </a:prstGeom>
          <a:noFill/>
          <a:ln>
            <a:solidFill>
              <a:schemeClr val="tx1"/>
            </a:solidFill>
          </a:ln>
        </p:spPr>
        <p:txBody>
          <a:bodyPr wrap="square" rtlCol="0" anchor="ctr" anchorCtr="0">
            <a:noAutofit/>
          </a:bodyPr>
          <a:lstStyle/>
          <a:p>
            <a:r>
              <a:rPr lang="fr-FR" sz="1400" b="1" dirty="0">
                <a:solidFill>
                  <a:schemeClr val="accent1"/>
                </a:solidFill>
                <a:latin typeface="Arial Narrow" panose="020B0606020202030204" pitchFamily="34" charset="0"/>
                <a:cs typeface="Arial" panose="020B0604020202020204" pitchFamily="34" charset="0"/>
              </a:rPr>
              <a:t>Contacter les responsables des secteurs et unités de vie </a:t>
            </a:r>
            <a:r>
              <a:rPr lang="fr-FR" sz="1400" dirty="0">
                <a:latin typeface="Arial Narrow" panose="020B0606020202030204" pitchFamily="34" charset="0"/>
                <a:cs typeface="Arial" panose="020B0604020202020204" pitchFamily="34" charset="0"/>
              </a:rPr>
              <a:t>pour s’accorder sur le jour de l’enquête entre le 15/05 et 28/06/24 (</a:t>
            </a:r>
            <a:r>
              <a:rPr lang="fr-FR" sz="1200" i="1" dirty="0">
                <a:latin typeface="Arial Narrow" panose="020B0606020202030204" pitchFamily="34" charset="0"/>
                <a:cs typeface="Arial" panose="020B0604020202020204" pitchFamily="34" charset="0"/>
              </a:rPr>
              <a:t>l’enquête se déroule sur une seule journée dans l’unité et n’excède pas une semaine dans l’ensemble de l’EHPAD</a:t>
            </a:r>
            <a:r>
              <a:rPr lang="fr-FR" sz="1400" dirty="0">
                <a:latin typeface="Arial Narrow" panose="020B0606020202030204" pitchFamily="34" charset="0"/>
                <a:cs typeface="Arial" panose="020B0604020202020204" pitchFamily="34" charset="0"/>
              </a:rPr>
              <a:t>)</a:t>
            </a:r>
          </a:p>
        </p:txBody>
      </p:sp>
      <p:cxnSp>
        <p:nvCxnSpPr>
          <p:cNvPr id="11" name="Connecteur droit 10"/>
          <p:cNvCxnSpPr/>
          <p:nvPr/>
        </p:nvCxnSpPr>
        <p:spPr>
          <a:xfrm>
            <a:off x="3131840" y="1988808"/>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120217" y="2882430"/>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24000" y="3097240"/>
            <a:ext cx="5695200" cy="46400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Réunir et former les enquêteurs </a:t>
            </a:r>
            <a:r>
              <a:rPr lang="fr-FR" sz="1400" dirty="0">
                <a:latin typeface="Arial Narrow" panose="020B0606020202030204" pitchFamily="34" charset="0"/>
                <a:cs typeface="Arial" panose="020B0604020202020204" pitchFamily="34" charset="0"/>
              </a:rPr>
              <a:t>et </a:t>
            </a:r>
            <a:r>
              <a:rPr lang="fr-FR" sz="1400" b="1" dirty="0">
                <a:latin typeface="Arial Narrow" panose="020B0606020202030204" pitchFamily="34" charset="0"/>
                <a:cs typeface="Arial" panose="020B0604020202020204" pitchFamily="34" charset="0"/>
              </a:rPr>
              <a:t>mettre à disposition les outils </a:t>
            </a:r>
            <a:r>
              <a:rPr lang="fr-FR" sz="1400" dirty="0">
                <a:latin typeface="Arial Narrow" panose="020B0606020202030204" pitchFamily="34" charset="0"/>
                <a:cs typeface="Arial" panose="020B0604020202020204" pitchFamily="34" charset="0"/>
              </a:rPr>
              <a:t>nécessaires à l’enquête</a:t>
            </a:r>
          </a:p>
        </p:txBody>
      </p:sp>
      <p:sp>
        <p:nvSpPr>
          <p:cNvPr id="13" name="ZoneTexte 12"/>
          <p:cNvSpPr txBox="1"/>
          <p:nvPr/>
        </p:nvSpPr>
        <p:spPr>
          <a:xfrm>
            <a:off x="324000" y="3780979"/>
            <a:ext cx="5695200" cy="501740"/>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Identifier les résidents éligibles </a:t>
            </a:r>
            <a:r>
              <a:rPr lang="fr-FR" sz="1400" b="1" dirty="0">
                <a:latin typeface="Arial Narrow" panose="020B0606020202030204" pitchFamily="34" charset="0"/>
                <a:cs typeface="Arial" panose="020B0604020202020204" pitchFamily="34" charset="0"/>
              </a:rPr>
              <a:t>répondant aux critères d’inclusion </a:t>
            </a:r>
            <a:r>
              <a:rPr lang="fr-FR" sz="1400" dirty="0">
                <a:latin typeface="Arial Narrow" panose="020B0606020202030204" pitchFamily="34" charset="0"/>
                <a:cs typeface="Arial" panose="020B0604020202020204" pitchFamily="34" charset="0"/>
              </a:rPr>
              <a:t>:</a:t>
            </a:r>
            <a:br>
              <a:rPr lang="fr-FR" sz="1400"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en hébergement complet, présents avant 8h00, non sortis au moment de l’enquête</a:t>
            </a:r>
          </a:p>
        </p:txBody>
      </p:sp>
      <p:sp>
        <p:nvSpPr>
          <p:cNvPr id="14" name="ZoneTexte 13"/>
          <p:cNvSpPr txBox="1"/>
          <p:nvPr/>
        </p:nvSpPr>
        <p:spPr>
          <a:xfrm>
            <a:off x="324000" y="4503884"/>
            <a:ext cx="5695200" cy="509291"/>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Informer les résidents </a:t>
            </a:r>
            <a:r>
              <a:rPr lang="fr-FR" sz="1400" b="1" dirty="0">
                <a:latin typeface="Arial Narrow" panose="020B0606020202030204" pitchFamily="34" charset="0"/>
                <a:cs typeface="Arial" panose="020B0604020202020204" pitchFamily="34" charset="0"/>
              </a:rPr>
              <a:t>ou leurs représentants légaux </a:t>
            </a:r>
            <a:r>
              <a:rPr lang="fr-FR" sz="1400" dirty="0">
                <a:latin typeface="Arial Narrow" panose="020B0606020202030204" pitchFamily="34" charset="0"/>
                <a:cs typeface="Arial" panose="020B0604020202020204" pitchFamily="34" charset="0"/>
              </a:rPr>
              <a:t>de la réalisation de l’enquête (</a:t>
            </a:r>
            <a:r>
              <a:rPr lang="fr-FR" sz="1400" i="1" dirty="0">
                <a:latin typeface="Arial Narrow" panose="020B0606020202030204" pitchFamily="34" charset="0"/>
                <a:cs typeface="Arial" panose="020B0604020202020204" pitchFamily="34" charset="0"/>
              </a:rPr>
              <a:t>cf. lettre d’information des résidents</a:t>
            </a:r>
            <a:r>
              <a:rPr lang="fr-FR" sz="1400" dirty="0">
                <a:latin typeface="Arial Narrow" panose="020B0606020202030204" pitchFamily="34" charset="0"/>
                <a:cs typeface="Arial" panose="020B0604020202020204" pitchFamily="34" charset="0"/>
              </a:rPr>
              <a:t>)</a:t>
            </a:r>
          </a:p>
        </p:txBody>
      </p:sp>
      <p:cxnSp>
        <p:nvCxnSpPr>
          <p:cNvPr id="15" name="Connecteur droit 14"/>
          <p:cNvCxnSpPr/>
          <p:nvPr/>
        </p:nvCxnSpPr>
        <p:spPr>
          <a:xfrm>
            <a:off x="3120217" y="4290780"/>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120217" y="3561242"/>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24000" y="5234340"/>
            <a:ext cx="5695200" cy="313590"/>
          </a:xfrm>
          <a:prstGeom prst="rect">
            <a:avLst/>
          </a:prstGeom>
          <a:noFill/>
          <a:ln>
            <a:solidFill>
              <a:schemeClr val="tx1"/>
            </a:solidFill>
          </a:ln>
        </p:spPr>
        <p:txBody>
          <a:bodyPr wrap="square" rtlCol="0">
            <a:noAutofit/>
          </a:bodyPr>
          <a:lstStyle/>
          <a:p>
            <a:pPr algn="ctr"/>
            <a:r>
              <a:rPr lang="fr-FR" sz="1400" b="1" dirty="0">
                <a:solidFill>
                  <a:schemeClr val="accent1"/>
                </a:solidFill>
                <a:latin typeface="Arial Narrow" panose="020B0606020202030204" pitchFamily="34" charset="0"/>
                <a:cs typeface="Arial" panose="020B0604020202020204" pitchFamily="34" charset="0"/>
              </a:rPr>
              <a:t>Recueillir les informations relatives à l’établissement</a:t>
            </a:r>
            <a:endParaRPr lang="fr-FR" sz="1400" dirty="0">
              <a:solidFill>
                <a:schemeClr val="accent1"/>
              </a:solidFill>
              <a:latin typeface="Arial Narrow" panose="020B0606020202030204" pitchFamily="34" charset="0"/>
              <a:cs typeface="Arial" panose="020B0604020202020204" pitchFamily="34" charset="0"/>
            </a:endParaRPr>
          </a:p>
        </p:txBody>
      </p:sp>
      <p:cxnSp>
        <p:nvCxnSpPr>
          <p:cNvPr id="22" name="Connecteur droit 21"/>
          <p:cNvCxnSpPr/>
          <p:nvPr/>
        </p:nvCxnSpPr>
        <p:spPr>
          <a:xfrm>
            <a:off x="3131840" y="5013175"/>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4" name="Image 2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2386824"/>
            <a:ext cx="2815279" cy="4066512"/>
          </a:xfrm>
          <a:prstGeom prst="rect">
            <a:avLst/>
          </a:prstGeom>
          <a:ln w="15875">
            <a:solidFill>
              <a:schemeClr val="accent6">
                <a:lumMod val="60000"/>
                <a:lumOff val="40000"/>
              </a:schemeClr>
            </a:solidFill>
          </a:ln>
        </p:spPr>
      </p:pic>
      <p:sp>
        <p:nvSpPr>
          <p:cNvPr id="16" name="ZoneTexte 15"/>
          <p:cNvSpPr txBox="1"/>
          <p:nvPr/>
        </p:nvSpPr>
        <p:spPr>
          <a:xfrm>
            <a:off x="6228185" y="1442706"/>
            <a:ext cx="2088232" cy="900792"/>
          </a:xfrm>
          <a:prstGeom prst="rect">
            <a:avLst/>
          </a:prstGeom>
          <a:solidFill>
            <a:schemeClr val="bg1"/>
          </a:solidFill>
          <a:ln>
            <a:noFill/>
          </a:ln>
          <a:scene3d>
            <a:camera prst="orthographicFront"/>
            <a:lightRig rig="threePt" dir="t"/>
          </a:scene3d>
          <a:sp3d>
            <a:bevelT w="165100" prst="coolSlant"/>
          </a:sp3d>
        </p:spPr>
        <p:txBody>
          <a:bodyPr wrap="square" lIns="108000" tIns="108000" rIns="108000" bIns="144000" rtlCol="0">
            <a:spAutoFit/>
          </a:bodyPr>
          <a:lstStyle/>
          <a:p>
            <a:r>
              <a:rPr lang="fr-FR" sz="1400" b="1" dirty="0">
                <a:solidFill>
                  <a:srgbClr val="373739"/>
                </a:solidFill>
                <a:hlinkClick r:id="rId5" action="ppaction://hlinksldjump"/>
              </a:rPr>
              <a:t>Comment compléter</a:t>
            </a:r>
            <a:br>
              <a:rPr lang="fr-FR" sz="1400" b="1" dirty="0">
                <a:solidFill>
                  <a:srgbClr val="373739"/>
                </a:solidFill>
                <a:hlinkClick r:id="rId5" action="ppaction://hlinksldjump"/>
              </a:rPr>
            </a:br>
            <a:r>
              <a:rPr lang="fr-FR" sz="1400" b="1" dirty="0">
                <a:solidFill>
                  <a:srgbClr val="373739"/>
                </a:solidFill>
                <a:hlinkClick r:id="rId5" action="ppaction://hlinksldjump"/>
              </a:rPr>
              <a:t>le questionnaire établissement ?</a:t>
            </a:r>
            <a:endParaRPr lang="fr-FR" sz="1400" b="1" dirty="0">
              <a:solidFill>
                <a:srgbClr val="373739"/>
              </a:solidFill>
            </a:endParaRPr>
          </a:p>
        </p:txBody>
      </p:sp>
    </p:spTree>
    <p:extLst>
      <p:ext uri="{BB962C8B-B14F-4D97-AF65-F5344CB8AC3E}">
        <p14:creationId xmlns:p14="http://schemas.microsoft.com/office/powerpoint/2010/main" val="227489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grpSp>
        <p:nvGrpSpPr>
          <p:cNvPr id="8" name="Groupe 7"/>
          <p:cNvGrpSpPr/>
          <p:nvPr/>
        </p:nvGrpSpPr>
        <p:grpSpPr>
          <a:xfrm>
            <a:off x="323528" y="1201992"/>
            <a:ext cx="5695599" cy="1411587"/>
            <a:chOff x="323528" y="1201992"/>
            <a:chExt cx="5695599" cy="1411587"/>
          </a:xfrm>
        </p:grpSpPr>
        <p:sp>
          <p:nvSpPr>
            <p:cNvPr id="9" name="ZoneTexte 8"/>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des résidents</a:t>
              </a:r>
              <a:br>
                <a:rPr lang="fr-FR" sz="1400" b="1"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à partir des dossiers médicaux, dossiers soignants, …</a:t>
              </a:r>
            </a:p>
          </p:txBody>
        </p:sp>
        <p:sp>
          <p:nvSpPr>
            <p:cNvPr id="11" name="ZoneTexte 10"/>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Renseigner 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résident éligible</a:t>
              </a:r>
            </a:p>
          </p:txBody>
        </p:sp>
        <p:cxnSp>
          <p:nvCxnSpPr>
            <p:cNvPr id="12" name="Connecteur droit 11"/>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15" name="Connecteur droit 14"/>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5497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sp>
        <p:nvSpPr>
          <p:cNvPr id="36" name="Rectangle 35"/>
          <p:cNvSpPr/>
          <p:nvPr/>
        </p:nvSpPr>
        <p:spPr>
          <a:xfrm>
            <a:off x="6235770" y="2247860"/>
            <a:ext cx="2663204" cy="11521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p:nvGrpSpPr>
        <p:grpSpPr>
          <a:xfrm>
            <a:off x="323528" y="1201992"/>
            <a:ext cx="5695599" cy="2049678"/>
            <a:chOff x="323528" y="1201992"/>
            <a:chExt cx="5695599" cy="2049678"/>
          </a:xfrm>
        </p:grpSpPr>
        <p:sp>
          <p:nvSpPr>
            <p:cNvPr id="14" name="ZoneTexte 13"/>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des résidents</a:t>
              </a:r>
              <a:br>
                <a:rPr lang="fr-FR" sz="1400" b="1"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à partir des dossiers médicaux, dossiers soignants, …</a:t>
              </a:r>
            </a:p>
          </p:txBody>
        </p:sp>
        <p:sp>
          <p:nvSpPr>
            <p:cNvPr id="15" name="ZoneTexte 14"/>
            <p:cNvSpPr txBox="1"/>
            <p:nvPr/>
          </p:nvSpPr>
          <p:spPr>
            <a:xfrm>
              <a:off x="324001" y="2766038"/>
              <a:ext cx="5695126" cy="48563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Compléter les caractéristiques de </a:t>
              </a:r>
              <a:r>
                <a:rPr lang="fr-FR" sz="1400" b="1" u="sng" dirty="0">
                  <a:solidFill>
                    <a:schemeClr val="accent1"/>
                  </a:solidFill>
                  <a:latin typeface="Arial Narrow" panose="020B0606020202030204" pitchFamily="34" charset="0"/>
                  <a:cs typeface="Arial" panose="020B0604020202020204" pitchFamily="34" charset="0"/>
                </a:rPr>
                <a:t>tous les résidents éligibles</a:t>
              </a:r>
              <a:r>
                <a:rPr lang="fr-FR" sz="1400" b="1" dirty="0">
                  <a:solidFill>
                    <a:schemeClr val="accent1"/>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âge, sexe, unité, hospitalisation, intervention, escarre, désorientation, mobilité, incontinence</a:t>
              </a:r>
            </a:p>
          </p:txBody>
        </p:sp>
        <p:sp>
          <p:nvSpPr>
            <p:cNvPr id="16" name="ZoneTexte 15"/>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Renseigner 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résident éligible</a:t>
              </a:r>
            </a:p>
          </p:txBody>
        </p:sp>
        <p:cxnSp>
          <p:nvCxnSpPr>
            <p:cNvPr id="17" name="Connecteur droit 16"/>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3203847" y="2609401"/>
              <a:ext cx="0" cy="15207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25" name="Connecteur droit 24"/>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0" name="ZoneTexte 19"/>
          <p:cNvSpPr txBox="1"/>
          <p:nvPr/>
        </p:nvSpPr>
        <p:spPr>
          <a:xfrm>
            <a:off x="6228272" y="1301541"/>
            <a:ext cx="2670227" cy="900792"/>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44000" rtlCol="0">
            <a:spAutoFit/>
          </a:bodyPr>
          <a:lstStyle/>
          <a:p>
            <a:r>
              <a:rPr lang="fr-FR" sz="1400" b="1" dirty="0">
                <a:solidFill>
                  <a:srgbClr val="373739"/>
                </a:solidFill>
                <a:hlinkClick r:id="rId4" action="ppaction://hlinksldjump"/>
              </a:rPr>
              <a:t>Comment compléter</a:t>
            </a:r>
            <a:br>
              <a:rPr lang="fr-FR" sz="1400" b="1" dirty="0">
                <a:solidFill>
                  <a:srgbClr val="373739"/>
                </a:solidFill>
                <a:hlinkClick r:id="rId4" action="ppaction://hlinksldjump"/>
              </a:rPr>
            </a:br>
            <a:r>
              <a:rPr lang="fr-FR" sz="1400" b="1" dirty="0">
                <a:solidFill>
                  <a:srgbClr val="373739"/>
                </a:solidFill>
                <a:hlinkClick r:id="rId4" action="ppaction://hlinksldjump"/>
              </a:rPr>
              <a:t>la section « Caractéristiques du résident » ?</a:t>
            </a:r>
            <a:endParaRPr lang="fr-FR" sz="1400" b="1" dirty="0">
              <a:solidFill>
                <a:srgbClr val="373739"/>
              </a:solidFill>
            </a:endParaRPr>
          </a:p>
        </p:txBody>
      </p:sp>
    </p:spTree>
    <p:extLst>
      <p:ext uri="{BB962C8B-B14F-4D97-AF65-F5344CB8AC3E}">
        <p14:creationId xmlns:p14="http://schemas.microsoft.com/office/powerpoint/2010/main" val="531549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grpSp>
        <p:nvGrpSpPr>
          <p:cNvPr id="12" name="Groupe 11"/>
          <p:cNvGrpSpPr/>
          <p:nvPr/>
        </p:nvGrpSpPr>
        <p:grpSpPr>
          <a:xfrm>
            <a:off x="323528" y="1201992"/>
            <a:ext cx="5695599" cy="3046326"/>
            <a:chOff x="323528" y="1201992"/>
            <a:chExt cx="5695599" cy="3046326"/>
          </a:xfrm>
        </p:grpSpPr>
        <p:sp>
          <p:nvSpPr>
            <p:cNvPr id="13" name="ZoneTexte 12"/>
            <p:cNvSpPr txBox="1"/>
            <p:nvPr/>
          </p:nvSpPr>
          <p:spPr>
            <a:xfrm>
              <a:off x="324001" y="3401381"/>
              <a:ext cx="5695126" cy="846937"/>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Le résident présente-t-il </a:t>
              </a:r>
              <a:r>
                <a:rPr lang="fr-FR" sz="1400" dirty="0">
                  <a:solidFill>
                    <a:schemeClr val="accent1"/>
                  </a:solidFill>
                  <a:latin typeface="Arial Narrow" panose="020B0606020202030204" pitchFamily="34" charset="0"/>
                  <a:cs typeface="Arial" panose="020B0604020202020204" pitchFamily="34" charset="0"/>
                </a:rPr>
                <a:t>:</a:t>
              </a:r>
            </a:p>
            <a:p>
              <a:pPr marL="360000" indent="-228600">
                <a:lnSpc>
                  <a:spcPts val="1600"/>
                </a:lnSpc>
                <a:buAutoNum type="arabicParenR"/>
              </a:pPr>
              <a:r>
                <a:rPr lang="fr-FR" sz="1400" b="1" dirty="0">
                  <a:solidFill>
                    <a:srgbClr val="373739"/>
                  </a:solidFill>
                  <a:latin typeface="Arial Narrow" panose="020B0606020202030204" pitchFamily="34" charset="0"/>
                  <a:cs typeface="Arial" panose="020B0604020202020204" pitchFamily="34" charset="0"/>
                </a:rPr>
                <a:t>Un ou plusieurs dispositif(s) invasif(s)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 ou plusieurs traitement(s) anti-infectieux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Une ou plusieurs infection(s) associée(s) aux soins ?</a:t>
              </a:r>
            </a:p>
          </p:txBody>
        </p:sp>
        <p:cxnSp>
          <p:nvCxnSpPr>
            <p:cNvPr id="14" name="Connecteur droit 13"/>
            <p:cNvCxnSpPr/>
            <p:nvPr/>
          </p:nvCxnSpPr>
          <p:spPr>
            <a:xfrm>
              <a:off x="3207293" y="3251929"/>
              <a:ext cx="0" cy="144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des résidents</a:t>
              </a:r>
              <a:br>
                <a:rPr lang="fr-FR" sz="1400" b="1"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à partir des dossiers médicaux, dossiers soignants, …</a:t>
              </a:r>
            </a:p>
          </p:txBody>
        </p:sp>
        <p:sp>
          <p:nvSpPr>
            <p:cNvPr id="16" name="ZoneTexte 15"/>
            <p:cNvSpPr txBox="1"/>
            <p:nvPr/>
          </p:nvSpPr>
          <p:spPr>
            <a:xfrm>
              <a:off x="324001" y="2766038"/>
              <a:ext cx="5695126" cy="48563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Compléter les caractéristiques de </a:t>
              </a:r>
              <a:r>
                <a:rPr lang="fr-FR" sz="1400" b="1" u="sng" dirty="0">
                  <a:solidFill>
                    <a:schemeClr val="accent1"/>
                  </a:solidFill>
                  <a:latin typeface="Arial Narrow" panose="020B0606020202030204" pitchFamily="34" charset="0"/>
                  <a:cs typeface="Arial" panose="020B0604020202020204" pitchFamily="34" charset="0"/>
                </a:rPr>
                <a:t>tous les résidents éligibles</a:t>
              </a:r>
              <a:r>
                <a:rPr lang="fr-FR" sz="1400" b="1" dirty="0">
                  <a:solidFill>
                    <a:schemeClr val="accent1"/>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âge, sexe, unité, hospitalisation, intervention, escarre, désorientation, mobilité, incontinence</a:t>
              </a:r>
            </a:p>
          </p:txBody>
        </p:sp>
        <p:sp>
          <p:nvSpPr>
            <p:cNvPr id="24" name="ZoneTexte 23"/>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Renseigner 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résident éligible</a:t>
              </a:r>
            </a:p>
          </p:txBody>
        </p:sp>
        <p:cxnSp>
          <p:nvCxnSpPr>
            <p:cNvPr id="25" name="Connecteur droit 24"/>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3203847" y="2609401"/>
              <a:ext cx="0" cy="15207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28" name="Connecteur droit 27"/>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9839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sp>
        <p:nvSpPr>
          <p:cNvPr id="36" name="Rectangle 35"/>
          <p:cNvSpPr/>
          <p:nvPr/>
        </p:nvSpPr>
        <p:spPr>
          <a:xfrm>
            <a:off x="6237861" y="3399988"/>
            <a:ext cx="2663204" cy="50405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p:cNvGrpSpPr/>
          <p:nvPr/>
        </p:nvGrpSpPr>
        <p:grpSpPr>
          <a:xfrm>
            <a:off x="3703716" y="3607144"/>
            <a:ext cx="1952593" cy="246221"/>
            <a:chOff x="3778870" y="3298728"/>
            <a:chExt cx="1952593" cy="246221"/>
          </a:xfrm>
        </p:grpSpPr>
        <p:sp>
          <p:nvSpPr>
            <p:cNvPr id="3" name="Flèche droite 2"/>
            <p:cNvSpPr/>
            <p:nvPr/>
          </p:nvSpPr>
          <p:spPr>
            <a:xfrm>
              <a:off x="3778870" y="3341774"/>
              <a:ext cx="1152128" cy="160130"/>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5011383" y="3298728"/>
              <a:ext cx="720080" cy="246221"/>
            </a:xfrm>
            <a:prstGeom prst="rect">
              <a:avLst/>
            </a:prstGeom>
            <a:noFill/>
          </p:spPr>
          <p:txBody>
            <a:bodyPr wrap="square" lIns="36000" tIns="0" rIns="36000" bIns="0" rtlCol="0">
              <a:spAutoFit/>
            </a:bodyPr>
            <a:lstStyle/>
            <a:p>
              <a:r>
                <a:rPr lang="fr-FR" sz="1600" b="1" dirty="0">
                  <a:solidFill>
                    <a:schemeClr val="accent1"/>
                  </a:solidFill>
                </a:rPr>
                <a:t>SI OUI</a:t>
              </a:r>
            </a:p>
          </p:txBody>
        </p:sp>
      </p:grpSp>
      <p:grpSp>
        <p:nvGrpSpPr>
          <p:cNvPr id="25" name="Groupe 24"/>
          <p:cNvGrpSpPr/>
          <p:nvPr/>
        </p:nvGrpSpPr>
        <p:grpSpPr>
          <a:xfrm>
            <a:off x="323528" y="1201992"/>
            <a:ext cx="5695599" cy="3046326"/>
            <a:chOff x="323528" y="1201992"/>
            <a:chExt cx="5695599" cy="3046326"/>
          </a:xfrm>
        </p:grpSpPr>
        <p:sp>
          <p:nvSpPr>
            <p:cNvPr id="26" name="ZoneTexte 25"/>
            <p:cNvSpPr txBox="1"/>
            <p:nvPr/>
          </p:nvSpPr>
          <p:spPr>
            <a:xfrm>
              <a:off x="324001" y="3401381"/>
              <a:ext cx="5695126" cy="846937"/>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Le résident présente-t-il </a:t>
              </a:r>
              <a:r>
                <a:rPr lang="fr-FR" sz="1400" dirty="0">
                  <a:solidFill>
                    <a:schemeClr val="accent1"/>
                  </a:solidFill>
                  <a:latin typeface="Arial Narrow" panose="020B0606020202030204" pitchFamily="34" charset="0"/>
                  <a:cs typeface="Arial" panose="020B0604020202020204" pitchFamily="34" charset="0"/>
                </a:rPr>
                <a:t>:</a:t>
              </a:r>
            </a:p>
            <a:p>
              <a:pPr marL="360000" indent="-228600">
                <a:lnSpc>
                  <a:spcPts val="1600"/>
                </a:lnSpc>
                <a:buAutoNum type="arabicParenR"/>
              </a:pPr>
              <a:r>
                <a:rPr lang="fr-FR" sz="1400" b="1" dirty="0">
                  <a:solidFill>
                    <a:srgbClr val="373739"/>
                  </a:solidFill>
                  <a:latin typeface="Arial Narrow" panose="020B0606020202030204" pitchFamily="34" charset="0"/>
                  <a:cs typeface="Arial" panose="020B0604020202020204" pitchFamily="34" charset="0"/>
                </a:rPr>
                <a:t>Un ou plusieurs dispositif(s) invasif(s)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 ou plusieurs traitement(s) anti-infectieux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Une ou plusieurs infection(s) associée(s) aux soins ?</a:t>
              </a:r>
            </a:p>
          </p:txBody>
        </p:sp>
        <p:cxnSp>
          <p:nvCxnSpPr>
            <p:cNvPr id="27" name="Connecteur droit 26"/>
            <p:cNvCxnSpPr/>
            <p:nvPr/>
          </p:nvCxnSpPr>
          <p:spPr>
            <a:xfrm>
              <a:off x="3207293" y="3251929"/>
              <a:ext cx="0" cy="144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des résidents</a:t>
              </a:r>
              <a:br>
                <a:rPr lang="fr-FR" sz="1400" b="1"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à partir des dossiers médicaux, dossiers soignants, …</a:t>
              </a:r>
            </a:p>
          </p:txBody>
        </p:sp>
        <p:sp>
          <p:nvSpPr>
            <p:cNvPr id="29" name="ZoneTexte 28"/>
            <p:cNvSpPr txBox="1"/>
            <p:nvPr/>
          </p:nvSpPr>
          <p:spPr>
            <a:xfrm>
              <a:off x="324001" y="2766038"/>
              <a:ext cx="5695126" cy="48563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Compléter les caractéristiques de </a:t>
              </a:r>
              <a:r>
                <a:rPr lang="fr-FR" sz="1400" b="1" u="sng" dirty="0">
                  <a:solidFill>
                    <a:schemeClr val="accent1"/>
                  </a:solidFill>
                  <a:latin typeface="Arial Narrow" panose="020B0606020202030204" pitchFamily="34" charset="0"/>
                  <a:cs typeface="Arial" panose="020B0604020202020204" pitchFamily="34" charset="0"/>
                </a:rPr>
                <a:t>tous les résidents éligibles</a:t>
              </a:r>
              <a:r>
                <a:rPr lang="fr-FR" sz="1400" b="1" dirty="0">
                  <a:solidFill>
                    <a:schemeClr val="accent1"/>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âge, sexe, unité, hospitalisation, intervention, escarre, désorientation, mobilité, incontinence</a:t>
              </a:r>
            </a:p>
          </p:txBody>
        </p:sp>
        <p:sp>
          <p:nvSpPr>
            <p:cNvPr id="30" name="ZoneTexte 29"/>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Renseigner 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résident éligible</a:t>
              </a:r>
            </a:p>
          </p:txBody>
        </p:sp>
        <p:cxnSp>
          <p:nvCxnSpPr>
            <p:cNvPr id="31" name="Connecteur droit 30"/>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3203847" y="2609401"/>
              <a:ext cx="0" cy="15207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34" name="Connecteur droit 33"/>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0" name="ZoneTexte 19"/>
          <p:cNvSpPr txBox="1"/>
          <p:nvPr/>
        </p:nvSpPr>
        <p:spPr>
          <a:xfrm>
            <a:off x="6237861" y="2461076"/>
            <a:ext cx="2661112" cy="900792"/>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44000" rtlCol="0">
            <a:spAutoFit/>
          </a:bodyPr>
          <a:lstStyle/>
          <a:p>
            <a:r>
              <a:rPr lang="fr-FR" sz="1400" b="1" dirty="0">
                <a:solidFill>
                  <a:srgbClr val="373739"/>
                </a:solidFill>
                <a:hlinkClick r:id="rId4" action="ppaction://hlinksldjump"/>
              </a:rPr>
              <a:t>Comment compléter</a:t>
            </a:r>
            <a:br>
              <a:rPr lang="fr-FR" sz="1400" b="1" dirty="0">
                <a:solidFill>
                  <a:srgbClr val="373739"/>
                </a:solidFill>
                <a:hlinkClick r:id="rId4" action="ppaction://hlinksldjump"/>
              </a:rPr>
            </a:br>
            <a:r>
              <a:rPr lang="fr-FR" sz="1400" b="1" dirty="0">
                <a:solidFill>
                  <a:srgbClr val="373739"/>
                </a:solidFill>
                <a:hlinkClick r:id="rId4" action="ppaction://hlinksldjump"/>
              </a:rPr>
              <a:t>la section « Dispositif(s) invasif(s) » ?</a:t>
            </a:r>
            <a:endParaRPr lang="fr-FR" sz="1400" b="1" dirty="0">
              <a:solidFill>
                <a:srgbClr val="373739"/>
              </a:solidFill>
            </a:endParaRPr>
          </a:p>
        </p:txBody>
      </p:sp>
    </p:spTree>
    <p:extLst>
      <p:ext uri="{BB962C8B-B14F-4D97-AF65-F5344CB8AC3E}">
        <p14:creationId xmlns:p14="http://schemas.microsoft.com/office/powerpoint/2010/main" val="286356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p:cNvGrpSpPr/>
          <p:nvPr/>
        </p:nvGrpSpPr>
        <p:grpSpPr>
          <a:xfrm>
            <a:off x="323528" y="1201992"/>
            <a:ext cx="5695599" cy="3046326"/>
            <a:chOff x="323528" y="1201992"/>
            <a:chExt cx="5695599" cy="3046326"/>
          </a:xfrm>
        </p:grpSpPr>
        <p:sp>
          <p:nvSpPr>
            <p:cNvPr id="26" name="ZoneTexte 25"/>
            <p:cNvSpPr txBox="1"/>
            <p:nvPr/>
          </p:nvSpPr>
          <p:spPr>
            <a:xfrm>
              <a:off x="324001" y="3401381"/>
              <a:ext cx="5695126" cy="846937"/>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Le résident présente-t-il </a:t>
              </a:r>
              <a:r>
                <a:rPr lang="fr-FR" sz="1400" dirty="0">
                  <a:solidFill>
                    <a:schemeClr val="accent1"/>
                  </a:solidFill>
                  <a:latin typeface="Arial Narrow" panose="020B0606020202030204" pitchFamily="34" charset="0"/>
                  <a:cs typeface="Arial" panose="020B0604020202020204" pitchFamily="34" charset="0"/>
                </a:rPr>
                <a:t>:</a:t>
              </a:r>
            </a:p>
            <a:p>
              <a:pPr marL="360000" indent="-228600">
                <a:lnSpc>
                  <a:spcPts val="1600"/>
                </a:lnSpc>
                <a:buAutoNum type="arabicParenR"/>
              </a:pPr>
              <a:r>
                <a:rPr lang="fr-FR" sz="1400" b="1" dirty="0">
                  <a:solidFill>
                    <a:srgbClr val="373739"/>
                  </a:solidFill>
                  <a:latin typeface="Arial Narrow" panose="020B0606020202030204" pitchFamily="34" charset="0"/>
                  <a:cs typeface="Arial" panose="020B0604020202020204" pitchFamily="34" charset="0"/>
                </a:rPr>
                <a:t>Un ou plusieurs dispositif(s) invasif(s)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 ou plusieurs traitement(s) anti-infectieux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Une ou plusieurs infection(s) associée(s) aux soins ?</a:t>
              </a:r>
            </a:p>
          </p:txBody>
        </p:sp>
        <p:cxnSp>
          <p:nvCxnSpPr>
            <p:cNvPr id="27" name="Connecteur droit 26"/>
            <p:cNvCxnSpPr/>
            <p:nvPr/>
          </p:nvCxnSpPr>
          <p:spPr>
            <a:xfrm>
              <a:off x="3207293" y="3251929"/>
              <a:ext cx="0" cy="144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des résidents</a:t>
              </a:r>
              <a:br>
                <a:rPr lang="fr-FR" sz="1400" b="1"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à partir des dossiers médicaux, dossiers soignants, …</a:t>
              </a:r>
            </a:p>
          </p:txBody>
        </p:sp>
        <p:sp>
          <p:nvSpPr>
            <p:cNvPr id="29" name="ZoneTexte 28"/>
            <p:cNvSpPr txBox="1"/>
            <p:nvPr/>
          </p:nvSpPr>
          <p:spPr>
            <a:xfrm>
              <a:off x="324001" y="2766038"/>
              <a:ext cx="5695126" cy="48563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Compléter les caractéristiques de </a:t>
              </a:r>
              <a:r>
                <a:rPr lang="fr-FR" sz="1400" b="1" u="sng" dirty="0">
                  <a:solidFill>
                    <a:schemeClr val="accent1"/>
                  </a:solidFill>
                  <a:latin typeface="Arial Narrow" panose="020B0606020202030204" pitchFamily="34" charset="0"/>
                  <a:cs typeface="Arial" panose="020B0604020202020204" pitchFamily="34" charset="0"/>
                </a:rPr>
                <a:t>tous les résidents éligibles</a:t>
              </a:r>
              <a:r>
                <a:rPr lang="fr-FR" sz="1400" b="1" dirty="0">
                  <a:solidFill>
                    <a:schemeClr val="accent1"/>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âge, sexe, unité, hospitalisation, intervention, escarre, désorientation, mobilité, incontinence</a:t>
              </a:r>
            </a:p>
          </p:txBody>
        </p:sp>
        <p:sp>
          <p:nvSpPr>
            <p:cNvPr id="30" name="ZoneTexte 29"/>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Renseigner 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résident éligible</a:t>
              </a:r>
            </a:p>
          </p:txBody>
        </p:sp>
        <p:cxnSp>
          <p:nvCxnSpPr>
            <p:cNvPr id="31" name="Connecteur droit 30"/>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3203847" y="2609401"/>
              <a:ext cx="0" cy="15207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34" name="Connecteur droit 33"/>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sp>
        <p:nvSpPr>
          <p:cNvPr id="36" name="Rectangle 35"/>
          <p:cNvSpPr/>
          <p:nvPr/>
        </p:nvSpPr>
        <p:spPr>
          <a:xfrm>
            <a:off x="6237861" y="3869400"/>
            <a:ext cx="2663204" cy="9707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p:cNvGrpSpPr/>
          <p:nvPr/>
        </p:nvGrpSpPr>
        <p:grpSpPr>
          <a:xfrm>
            <a:off x="4085243" y="3824849"/>
            <a:ext cx="1923787" cy="246221"/>
            <a:chOff x="4069443" y="3514587"/>
            <a:chExt cx="1923787" cy="246221"/>
          </a:xfrm>
        </p:grpSpPr>
        <p:sp>
          <p:nvSpPr>
            <p:cNvPr id="3" name="Flèche droite 2"/>
            <p:cNvSpPr/>
            <p:nvPr/>
          </p:nvSpPr>
          <p:spPr>
            <a:xfrm>
              <a:off x="4069443" y="3557633"/>
              <a:ext cx="1152128" cy="160130"/>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5273150" y="3514587"/>
              <a:ext cx="720080" cy="246221"/>
            </a:xfrm>
            <a:prstGeom prst="rect">
              <a:avLst/>
            </a:prstGeom>
            <a:noFill/>
          </p:spPr>
          <p:txBody>
            <a:bodyPr wrap="square" lIns="36000" tIns="0" rIns="36000" bIns="0" rtlCol="0">
              <a:spAutoFit/>
            </a:bodyPr>
            <a:lstStyle/>
            <a:p>
              <a:r>
                <a:rPr lang="fr-FR" sz="1600" b="1" dirty="0">
                  <a:solidFill>
                    <a:schemeClr val="accent1"/>
                  </a:solidFill>
                </a:rPr>
                <a:t>SI OUI</a:t>
              </a:r>
            </a:p>
          </p:txBody>
        </p:sp>
      </p:grpSp>
      <p:sp>
        <p:nvSpPr>
          <p:cNvPr id="20" name="ZoneTexte 19"/>
          <p:cNvSpPr txBox="1"/>
          <p:nvPr/>
        </p:nvSpPr>
        <p:spPr>
          <a:xfrm>
            <a:off x="6237861" y="2946466"/>
            <a:ext cx="2661112" cy="900792"/>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44000" rtlCol="0">
            <a:spAutoFit/>
          </a:bodyPr>
          <a:lstStyle/>
          <a:p>
            <a:r>
              <a:rPr lang="fr-FR" sz="1400" b="1" dirty="0">
                <a:solidFill>
                  <a:srgbClr val="373739"/>
                </a:solidFill>
                <a:hlinkClick r:id="rId4" action="ppaction://hlinksldjump"/>
              </a:rPr>
              <a:t>Comment compléter</a:t>
            </a:r>
            <a:br>
              <a:rPr lang="fr-FR" sz="1400" b="1" dirty="0">
                <a:solidFill>
                  <a:srgbClr val="373739"/>
                </a:solidFill>
                <a:hlinkClick r:id="rId4" action="ppaction://hlinksldjump"/>
              </a:rPr>
            </a:br>
            <a:r>
              <a:rPr lang="fr-FR" sz="1400" b="1" dirty="0">
                <a:solidFill>
                  <a:srgbClr val="373739"/>
                </a:solidFill>
                <a:hlinkClick r:id="rId4" action="ppaction://hlinksldjump"/>
              </a:rPr>
              <a:t>la section « </a:t>
            </a:r>
            <a:r>
              <a:rPr lang="fr-FR" sz="1400" b="1" dirty="0">
                <a:solidFill>
                  <a:schemeClr val="accent1"/>
                </a:solidFill>
                <a:hlinkClick r:id="rId4" action="ppaction://hlinksldjump"/>
              </a:rPr>
              <a:t> Traitement(s) anti-infectieux </a:t>
            </a:r>
            <a:r>
              <a:rPr lang="fr-FR" sz="1400" b="1" dirty="0">
                <a:solidFill>
                  <a:srgbClr val="373739"/>
                </a:solidFill>
                <a:hlinkClick r:id="rId4" action="ppaction://hlinksldjump"/>
              </a:rPr>
              <a:t> » ?</a:t>
            </a:r>
            <a:endParaRPr lang="fr-FR" sz="1400" b="1" dirty="0">
              <a:solidFill>
                <a:srgbClr val="373739"/>
              </a:solidFill>
            </a:endParaRPr>
          </a:p>
        </p:txBody>
      </p:sp>
    </p:spTree>
    <p:extLst>
      <p:ext uri="{BB962C8B-B14F-4D97-AF65-F5344CB8AC3E}">
        <p14:creationId xmlns:p14="http://schemas.microsoft.com/office/powerpoint/2010/main" val="3806388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sp>
        <p:nvSpPr>
          <p:cNvPr id="36" name="Rectangle 35"/>
          <p:cNvSpPr/>
          <p:nvPr/>
        </p:nvSpPr>
        <p:spPr>
          <a:xfrm>
            <a:off x="6237861" y="4877512"/>
            <a:ext cx="2663204" cy="104275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p:cNvGrpSpPr/>
          <p:nvPr/>
        </p:nvGrpSpPr>
        <p:grpSpPr>
          <a:xfrm>
            <a:off x="4583126" y="4002097"/>
            <a:ext cx="1417097" cy="246221"/>
            <a:chOff x="4579042" y="3710070"/>
            <a:chExt cx="1417097" cy="246221"/>
          </a:xfrm>
        </p:grpSpPr>
        <p:sp>
          <p:nvSpPr>
            <p:cNvPr id="3" name="Flèche droite 2"/>
            <p:cNvSpPr/>
            <p:nvPr/>
          </p:nvSpPr>
          <p:spPr>
            <a:xfrm>
              <a:off x="4579042" y="3760808"/>
              <a:ext cx="577563" cy="144747"/>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5276059" y="3710070"/>
              <a:ext cx="720080" cy="246221"/>
            </a:xfrm>
            <a:prstGeom prst="rect">
              <a:avLst/>
            </a:prstGeom>
            <a:noFill/>
          </p:spPr>
          <p:txBody>
            <a:bodyPr wrap="square" lIns="36000" tIns="0" rIns="36000" bIns="0" rtlCol="0">
              <a:spAutoFit/>
            </a:bodyPr>
            <a:lstStyle/>
            <a:p>
              <a:r>
                <a:rPr lang="fr-FR" sz="1600" b="1" dirty="0">
                  <a:solidFill>
                    <a:schemeClr val="accent1"/>
                  </a:solidFill>
                </a:rPr>
                <a:t>SI OUI</a:t>
              </a:r>
            </a:p>
          </p:txBody>
        </p:sp>
      </p:grpSp>
      <p:grpSp>
        <p:nvGrpSpPr>
          <p:cNvPr id="25" name="Groupe 24"/>
          <p:cNvGrpSpPr/>
          <p:nvPr/>
        </p:nvGrpSpPr>
        <p:grpSpPr>
          <a:xfrm>
            <a:off x="323528" y="1201992"/>
            <a:ext cx="5695599" cy="3046326"/>
            <a:chOff x="323528" y="1201992"/>
            <a:chExt cx="5695599" cy="3046326"/>
          </a:xfrm>
        </p:grpSpPr>
        <p:sp>
          <p:nvSpPr>
            <p:cNvPr id="26" name="ZoneTexte 25"/>
            <p:cNvSpPr txBox="1"/>
            <p:nvPr/>
          </p:nvSpPr>
          <p:spPr>
            <a:xfrm>
              <a:off x="324001" y="3401381"/>
              <a:ext cx="5695126" cy="846937"/>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Le résident présente-t-il </a:t>
              </a:r>
              <a:r>
                <a:rPr lang="fr-FR" sz="1400" dirty="0">
                  <a:solidFill>
                    <a:schemeClr val="accent1"/>
                  </a:solidFill>
                  <a:latin typeface="Arial Narrow" panose="020B0606020202030204" pitchFamily="34" charset="0"/>
                  <a:cs typeface="Arial" panose="020B0604020202020204" pitchFamily="34" charset="0"/>
                </a:rPr>
                <a:t>:</a:t>
              </a:r>
            </a:p>
            <a:p>
              <a:pPr marL="360000" indent="-228600">
                <a:lnSpc>
                  <a:spcPts val="1600"/>
                </a:lnSpc>
                <a:buAutoNum type="arabicParenR"/>
              </a:pPr>
              <a:r>
                <a:rPr lang="fr-FR" sz="1400" b="1" dirty="0">
                  <a:solidFill>
                    <a:srgbClr val="373739"/>
                  </a:solidFill>
                  <a:latin typeface="Arial Narrow" panose="020B0606020202030204" pitchFamily="34" charset="0"/>
                  <a:cs typeface="Arial" panose="020B0604020202020204" pitchFamily="34" charset="0"/>
                </a:rPr>
                <a:t>Un ou plusieurs dispositif(s) invasif(s)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 ou plusieurs traitement(s) anti-infectieux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Une ou plusieurs infection(s) associée(s) aux soins ?</a:t>
              </a:r>
            </a:p>
          </p:txBody>
        </p:sp>
        <p:cxnSp>
          <p:nvCxnSpPr>
            <p:cNvPr id="27" name="Connecteur droit 26"/>
            <p:cNvCxnSpPr/>
            <p:nvPr/>
          </p:nvCxnSpPr>
          <p:spPr>
            <a:xfrm>
              <a:off x="3207293" y="3251929"/>
              <a:ext cx="0" cy="144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des résidents</a:t>
              </a:r>
              <a:br>
                <a:rPr lang="fr-FR" sz="1400" b="1"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à partir des dossiers médicaux, dossiers soignants, …</a:t>
              </a:r>
            </a:p>
          </p:txBody>
        </p:sp>
        <p:sp>
          <p:nvSpPr>
            <p:cNvPr id="29" name="ZoneTexte 28"/>
            <p:cNvSpPr txBox="1"/>
            <p:nvPr/>
          </p:nvSpPr>
          <p:spPr>
            <a:xfrm>
              <a:off x="324001" y="2766038"/>
              <a:ext cx="5695126" cy="48563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Compléter les caractéristiques de </a:t>
              </a:r>
              <a:r>
                <a:rPr lang="fr-FR" sz="1400" b="1" u="sng" dirty="0">
                  <a:solidFill>
                    <a:schemeClr val="accent1"/>
                  </a:solidFill>
                  <a:latin typeface="Arial Narrow" panose="020B0606020202030204" pitchFamily="34" charset="0"/>
                  <a:cs typeface="Arial" panose="020B0604020202020204" pitchFamily="34" charset="0"/>
                </a:rPr>
                <a:t>tous les résidents éligibles</a:t>
              </a:r>
              <a:r>
                <a:rPr lang="fr-FR" sz="1400" b="1" dirty="0">
                  <a:solidFill>
                    <a:schemeClr val="accent1"/>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âge, sexe, unité, hospitalisation, intervention, escarre, désorientation, mobilité, incontinence</a:t>
              </a:r>
            </a:p>
          </p:txBody>
        </p:sp>
        <p:sp>
          <p:nvSpPr>
            <p:cNvPr id="30" name="ZoneTexte 29"/>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Renseigner 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résident éligible</a:t>
              </a:r>
            </a:p>
          </p:txBody>
        </p:sp>
        <p:cxnSp>
          <p:nvCxnSpPr>
            <p:cNvPr id="31" name="Connecteur droit 30"/>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3203847" y="2609401"/>
              <a:ext cx="0" cy="15207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38" name="Connecteur droit 37"/>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0" name="ZoneTexte 19"/>
          <p:cNvSpPr txBox="1"/>
          <p:nvPr/>
        </p:nvSpPr>
        <p:spPr>
          <a:xfrm>
            <a:off x="6237861" y="3941858"/>
            <a:ext cx="2661112" cy="900792"/>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44000" rtlCol="0">
            <a:spAutoFit/>
          </a:bodyPr>
          <a:lstStyle/>
          <a:p>
            <a:r>
              <a:rPr lang="fr-FR" sz="1400" b="1" dirty="0">
                <a:solidFill>
                  <a:srgbClr val="373739"/>
                </a:solidFill>
                <a:hlinkClick r:id="rId4" action="ppaction://hlinksldjump"/>
              </a:rPr>
              <a:t>Comment compléter</a:t>
            </a:r>
            <a:br>
              <a:rPr lang="fr-FR" sz="1400" b="1" dirty="0">
                <a:solidFill>
                  <a:srgbClr val="373739"/>
                </a:solidFill>
                <a:hlinkClick r:id="rId4" action="ppaction://hlinksldjump"/>
              </a:rPr>
            </a:br>
            <a:r>
              <a:rPr lang="fr-FR" sz="1400" b="1" dirty="0">
                <a:solidFill>
                  <a:srgbClr val="373739"/>
                </a:solidFill>
                <a:hlinkClick r:id="rId4" action="ppaction://hlinksldjump"/>
              </a:rPr>
              <a:t>la section « </a:t>
            </a:r>
            <a:r>
              <a:rPr lang="fr-FR" sz="1400" b="1" dirty="0">
                <a:solidFill>
                  <a:schemeClr val="accent1"/>
                </a:solidFill>
                <a:hlinkClick r:id="rId4" action="ppaction://hlinksldjump"/>
              </a:rPr>
              <a:t>Infection(s) associée(s) aux soins</a:t>
            </a:r>
            <a:r>
              <a:rPr lang="fr-FR" sz="1400" b="1" dirty="0">
                <a:solidFill>
                  <a:srgbClr val="373739"/>
                </a:solidFill>
                <a:hlinkClick r:id="rId4" action="ppaction://hlinksldjump"/>
              </a:rPr>
              <a:t> » ?</a:t>
            </a:r>
            <a:endParaRPr lang="fr-FR" sz="1400" b="1" dirty="0">
              <a:solidFill>
                <a:srgbClr val="373739"/>
              </a:solidFill>
            </a:endParaRPr>
          </a:p>
        </p:txBody>
      </p:sp>
    </p:spTree>
    <p:extLst>
      <p:ext uri="{BB962C8B-B14F-4D97-AF65-F5344CB8AC3E}">
        <p14:creationId xmlns:p14="http://schemas.microsoft.com/office/powerpoint/2010/main" val="3828365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grpSp>
        <p:nvGrpSpPr>
          <p:cNvPr id="25" name="Groupe 24"/>
          <p:cNvGrpSpPr/>
          <p:nvPr/>
        </p:nvGrpSpPr>
        <p:grpSpPr>
          <a:xfrm>
            <a:off x="323528" y="1201992"/>
            <a:ext cx="5695599" cy="3973281"/>
            <a:chOff x="323528" y="1201992"/>
            <a:chExt cx="5695599" cy="3973281"/>
          </a:xfrm>
        </p:grpSpPr>
        <p:sp>
          <p:nvSpPr>
            <p:cNvPr id="26" name="ZoneTexte 25"/>
            <p:cNvSpPr txBox="1"/>
            <p:nvPr/>
          </p:nvSpPr>
          <p:spPr>
            <a:xfrm>
              <a:off x="324001" y="3401381"/>
              <a:ext cx="5695126" cy="846937"/>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Le résident présente-t-il </a:t>
              </a:r>
              <a:r>
                <a:rPr lang="fr-FR" sz="1400" dirty="0">
                  <a:solidFill>
                    <a:schemeClr val="accent1"/>
                  </a:solidFill>
                  <a:latin typeface="Arial Narrow" panose="020B0606020202030204" pitchFamily="34" charset="0"/>
                  <a:cs typeface="Arial" panose="020B0604020202020204" pitchFamily="34" charset="0"/>
                </a:rPr>
                <a:t>:</a:t>
              </a:r>
            </a:p>
            <a:p>
              <a:pPr marL="360000" indent="-228600">
                <a:lnSpc>
                  <a:spcPts val="1600"/>
                </a:lnSpc>
                <a:buAutoNum type="arabicParenR"/>
              </a:pPr>
              <a:r>
                <a:rPr lang="fr-FR" sz="1400" b="1" dirty="0">
                  <a:solidFill>
                    <a:srgbClr val="373739"/>
                  </a:solidFill>
                  <a:latin typeface="Arial Narrow" panose="020B0606020202030204" pitchFamily="34" charset="0"/>
                  <a:cs typeface="Arial" panose="020B0604020202020204" pitchFamily="34" charset="0"/>
                </a:rPr>
                <a:t>Un ou plusieurs dispositif(s) invasif(s)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 ou plusieurs traitement(s) anti-infectieux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Une ou plusieurs infection(s) associée(s) aux soins ?</a:t>
              </a:r>
            </a:p>
          </p:txBody>
        </p:sp>
        <p:cxnSp>
          <p:nvCxnSpPr>
            <p:cNvPr id="27" name="Connecteur droit 26"/>
            <p:cNvCxnSpPr/>
            <p:nvPr/>
          </p:nvCxnSpPr>
          <p:spPr>
            <a:xfrm>
              <a:off x="3207293" y="3251929"/>
              <a:ext cx="0" cy="144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des résidents</a:t>
              </a:r>
              <a:br>
                <a:rPr lang="fr-FR" sz="1400" b="1"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à partir des dossiers médicaux, dossiers soignants, …</a:t>
              </a:r>
            </a:p>
          </p:txBody>
        </p:sp>
        <p:sp>
          <p:nvSpPr>
            <p:cNvPr id="36" name="ZoneTexte 35"/>
            <p:cNvSpPr txBox="1"/>
            <p:nvPr/>
          </p:nvSpPr>
          <p:spPr>
            <a:xfrm>
              <a:off x="324001" y="2766038"/>
              <a:ext cx="5695126" cy="48563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Compléter les caractéristiques de </a:t>
              </a:r>
              <a:r>
                <a:rPr lang="fr-FR" sz="1400" b="1" u="sng" dirty="0">
                  <a:solidFill>
                    <a:schemeClr val="accent1"/>
                  </a:solidFill>
                  <a:latin typeface="Arial Narrow" panose="020B0606020202030204" pitchFamily="34" charset="0"/>
                  <a:cs typeface="Arial" panose="020B0604020202020204" pitchFamily="34" charset="0"/>
                </a:rPr>
                <a:t>tous les résidents éligibles</a:t>
              </a:r>
              <a:r>
                <a:rPr lang="fr-FR" sz="1400" b="1" dirty="0">
                  <a:solidFill>
                    <a:schemeClr val="accent1"/>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âge, sexe, unité, hospitalisation, intervention, escarre, désorientation, mobilité, incontinence</a:t>
              </a:r>
            </a:p>
          </p:txBody>
        </p:sp>
        <p:sp>
          <p:nvSpPr>
            <p:cNvPr id="38" name="ZoneTexte 37"/>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Renseigner 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résident éligible</a:t>
              </a:r>
            </a:p>
          </p:txBody>
        </p:sp>
        <p:cxnSp>
          <p:nvCxnSpPr>
            <p:cNvPr id="39" name="Connecteur droit 38"/>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3203847" y="2609401"/>
              <a:ext cx="0" cy="15207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323528" y="4710591"/>
              <a:ext cx="5695126" cy="464682"/>
            </a:xfrm>
            <a:prstGeom prst="rect">
              <a:avLst/>
            </a:prstGeom>
            <a:noFill/>
            <a:ln>
              <a:solidFill>
                <a:schemeClr val="tx1"/>
              </a:solidFill>
            </a:ln>
          </p:spPr>
          <p:txBody>
            <a:bodyPr wrap="square" lIns="36000" rIns="36000" rtlCol="0" anchor="ctr" anchorCtr="0">
              <a:noAutofit/>
            </a:bodyPr>
            <a:lstStyle/>
            <a:p>
              <a:pPr algn="ctr"/>
              <a:r>
                <a:rPr lang="fr-FR" sz="1400" b="1" dirty="0">
                  <a:solidFill>
                    <a:schemeClr val="tx2"/>
                  </a:solidFill>
                  <a:latin typeface="Arial Narrow" panose="020B0606020202030204" pitchFamily="34" charset="0"/>
                  <a:cs typeface="Arial" panose="020B0604020202020204" pitchFamily="34" charset="0"/>
                </a:rPr>
                <a:t>Documenter</a:t>
              </a:r>
              <a:r>
                <a:rPr lang="fr-FR" sz="1400" b="1" dirty="0">
                  <a:solidFill>
                    <a:srgbClr val="373739"/>
                  </a:solidFill>
                  <a:latin typeface="Arial Narrow" panose="020B0606020202030204" pitchFamily="34" charset="0"/>
                  <a:cs typeface="Arial" panose="020B0604020202020204" pitchFamily="34" charset="0"/>
                </a:rPr>
                <a:t> les</a:t>
              </a:r>
              <a:r>
                <a:rPr lang="fr-FR" sz="1400" dirty="0">
                  <a:solidFill>
                    <a:srgbClr val="373739"/>
                  </a:solidFill>
                  <a:latin typeface="Arial Narrow" panose="020B0606020202030204" pitchFamily="34" charset="0"/>
                  <a:cs typeface="Arial" panose="020B0604020202020204" pitchFamily="34" charset="0"/>
                </a:rPr>
                <a:t> </a:t>
              </a:r>
              <a:r>
                <a:rPr lang="fr-FR" sz="1400" b="1" dirty="0">
                  <a:solidFill>
                    <a:schemeClr val="tx2"/>
                  </a:solidFill>
                  <a:latin typeface="Arial Narrow" panose="020B0606020202030204" pitchFamily="34" charset="0"/>
                  <a:cs typeface="Arial" panose="020B0604020202020204" pitchFamily="34" charset="0"/>
                </a:rPr>
                <a:t>dispositif(s) invasif(s) </a:t>
              </a:r>
              <a:r>
                <a:rPr lang="fr-FR" sz="1400" b="1" dirty="0">
                  <a:solidFill>
                    <a:srgbClr val="373739"/>
                  </a:solidFill>
                  <a:latin typeface="Arial Narrow" panose="020B0606020202030204" pitchFamily="34" charset="0"/>
                  <a:cs typeface="Arial" panose="020B0604020202020204" pitchFamily="34" charset="0"/>
                </a:rPr>
                <a:t>et/ou les</a:t>
              </a:r>
              <a:r>
                <a:rPr lang="fr-FR" sz="1400" b="1" dirty="0">
                  <a:latin typeface="Arial Narrow" panose="020B0606020202030204" pitchFamily="34" charset="0"/>
                  <a:cs typeface="Arial" panose="020B0604020202020204" pitchFamily="34" charset="0"/>
                </a:rPr>
                <a:t> </a:t>
              </a:r>
              <a:r>
                <a:rPr lang="fr-FR" sz="1400" b="1" dirty="0">
                  <a:solidFill>
                    <a:schemeClr val="tx2"/>
                  </a:solidFill>
                  <a:latin typeface="Arial Narrow" panose="020B0606020202030204" pitchFamily="34" charset="0"/>
                  <a:cs typeface="Arial" panose="020B0604020202020204" pitchFamily="34" charset="0"/>
                </a:rPr>
                <a:t>traitements anti-infectieux </a:t>
              </a:r>
              <a:r>
                <a:rPr lang="fr-FR" sz="1400" b="1" dirty="0">
                  <a:solidFill>
                    <a:srgbClr val="373739"/>
                  </a:solidFill>
                  <a:latin typeface="Arial Narrow" panose="020B0606020202030204" pitchFamily="34" charset="0"/>
                  <a:cs typeface="Arial" panose="020B0604020202020204" pitchFamily="34" charset="0"/>
                </a:rPr>
                <a:t>et/ou les</a:t>
              </a:r>
              <a:r>
                <a:rPr lang="fr-FR" sz="1400" b="1" dirty="0">
                  <a:latin typeface="Arial Narrow" panose="020B0606020202030204" pitchFamily="34" charset="0"/>
                  <a:cs typeface="Arial" panose="020B0604020202020204" pitchFamily="34" charset="0"/>
                </a:rPr>
                <a:t> </a:t>
              </a:r>
              <a:r>
                <a:rPr lang="fr-FR" sz="1400" b="1" dirty="0">
                  <a:solidFill>
                    <a:schemeClr val="tx2"/>
                  </a:solidFill>
                  <a:latin typeface="Arial Narrow" panose="020B0606020202030204" pitchFamily="34" charset="0"/>
                  <a:cs typeface="Arial" panose="020B0604020202020204" pitchFamily="34" charset="0"/>
                </a:rPr>
                <a:t>infections associées aux soins</a:t>
              </a:r>
            </a:p>
          </p:txBody>
        </p:sp>
        <p:grpSp>
          <p:nvGrpSpPr>
            <p:cNvPr id="44" name="Groupe 43"/>
            <p:cNvGrpSpPr/>
            <p:nvPr/>
          </p:nvGrpSpPr>
          <p:grpSpPr>
            <a:xfrm>
              <a:off x="2881832" y="4249982"/>
              <a:ext cx="644031" cy="460609"/>
              <a:chOff x="2630826" y="1140339"/>
              <a:chExt cx="483023" cy="458591"/>
            </a:xfrm>
          </p:grpSpPr>
          <p:cxnSp>
            <p:nvCxnSpPr>
              <p:cNvPr id="47" name="Connecteur droit 46"/>
              <p:cNvCxnSpPr/>
              <p:nvPr/>
            </p:nvCxnSpPr>
            <p:spPr>
              <a:xfrm>
                <a:off x="2872337" y="1140339"/>
                <a:ext cx="0" cy="60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Groupe 47"/>
              <p:cNvGrpSpPr/>
              <p:nvPr/>
            </p:nvGrpSpPr>
            <p:grpSpPr>
              <a:xfrm>
                <a:off x="2630826" y="1200574"/>
                <a:ext cx="483023" cy="327701"/>
                <a:chOff x="4321266" y="1488606"/>
                <a:chExt cx="483023" cy="327701"/>
              </a:xfrm>
            </p:grpSpPr>
            <p:sp>
              <p:nvSpPr>
                <p:cNvPr id="50" name="ZoneTexte 49"/>
                <p:cNvSpPr txBox="1"/>
                <p:nvPr/>
              </p:nvSpPr>
              <p:spPr>
                <a:xfrm>
                  <a:off x="4374406" y="1491600"/>
                  <a:ext cx="357496" cy="324707"/>
                </a:xfrm>
                <a:prstGeom prst="rect">
                  <a:avLst/>
                </a:prstGeom>
                <a:noFill/>
              </p:spPr>
              <p:txBody>
                <a:bodyPr wrap="square" rtlCol="0">
                  <a:spAutoFit/>
                </a:bodyPr>
                <a:lstStyle/>
                <a:p>
                  <a:pPr algn="ctr"/>
                  <a:r>
                    <a:rPr lang="fr-FR" sz="1400" dirty="0">
                      <a:latin typeface="Arial Narrow" panose="020B0606020202030204" pitchFamily="34" charset="0"/>
                      <a:cs typeface="Arial" panose="020B0604020202020204" pitchFamily="34" charset="0"/>
                    </a:rPr>
                    <a:t>OUI</a:t>
                  </a:r>
                </a:p>
              </p:txBody>
            </p:sp>
            <p:sp>
              <p:nvSpPr>
                <p:cNvPr id="51" name="Losange 50"/>
                <p:cNvSpPr/>
                <p:nvPr/>
              </p:nvSpPr>
              <p:spPr>
                <a:xfrm>
                  <a:off x="4321266" y="1488606"/>
                  <a:ext cx="483023" cy="301104"/>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grpSp>
          <p:cxnSp>
            <p:nvCxnSpPr>
              <p:cNvPr id="49" name="Connecteur droit 48"/>
              <p:cNvCxnSpPr/>
              <p:nvPr/>
            </p:nvCxnSpPr>
            <p:spPr>
              <a:xfrm>
                <a:off x="2872337" y="1501678"/>
                <a:ext cx="0" cy="97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45" name="ZoneTexte 44"/>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46" name="Connecteur droit 45"/>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6237861" y="3396862"/>
            <a:ext cx="2663204" cy="25234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24432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plus proche du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40" name="ZoneTexte 39"/>
          <p:cNvSpPr txBox="1"/>
          <p:nvPr/>
        </p:nvSpPr>
        <p:spPr>
          <a:xfrm>
            <a:off x="609667" y="1210473"/>
            <a:ext cx="4283611" cy="738664"/>
          </a:xfrm>
          <a:prstGeom prst="rect">
            <a:avLst/>
          </a:prstGeom>
          <a:noFill/>
          <a:ln>
            <a:solidFill>
              <a:schemeClr val="tx1"/>
            </a:solidFill>
          </a:ln>
        </p:spPr>
        <p:txBody>
          <a:bodyPr wrap="square" rtlCol="0">
            <a:spAutoFit/>
          </a:bodyPr>
          <a:lstStyle/>
          <a:p>
            <a:pPr algn="ctr"/>
            <a:r>
              <a:rPr lang="fr-FR" sz="1400" b="1" dirty="0">
                <a:solidFill>
                  <a:schemeClr val="tx2"/>
                </a:solidFill>
                <a:latin typeface="Arial Narrow" panose="020B0606020202030204" pitchFamily="34" charset="0"/>
                <a:cs typeface="Arial" panose="020B0604020202020204" pitchFamily="34" charset="0"/>
              </a:rPr>
              <a:t>Compléter</a:t>
            </a:r>
            <a:r>
              <a:rPr lang="fr-FR" sz="1400" b="1" dirty="0">
                <a:solidFill>
                  <a:srgbClr val="373739"/>
                </a:solidFill>
                <a:latin typeface="Arial Narrow" panose="020B0606020202030204" pitchFamily="34" charset="0"/>
                <a:cs typeface="Arial" panose="020B0604020202020204" pitchFamily="34" charset="0"/>
              </a:rPr>
              <a:t> </a:t>
            </a:r>
            <a:r>
              <a:rPr lang="fr-FR" sz="1400" dirty="0">
                <a:solidFill>
                  <a:srgbClr val="373739"/>
                </a:solidFill>
                <a:latin typeface="Arial Narrow" panose="020B0606020202030204" pitchFamily="34" charset="0"/>
                <a:cs typeface="Arial" panose="020B0604020202020204" pitchFamily="34" charset="0"/>
              </a:rPr>
              <a:t>les </a:t>
            </a:r>
            <a:r>
              <a:rPr lang="fr-FR" sz="1400" b="1" dirty="0">
                <a:solidFill>
                  <a:schemeClr val="accent1"/>
                </a:solidFill>
                <a:latin typeface="Arial Narrow" panose="020B0606020202030204" pitchFamily="34" charset="0"/>
                <a:cs typeface="Arial" panose="020B0604020202020204" pitchFamily="34" charset="0"/>
              </a:rPr>
              <a:t>résultats d’examens paracliniques (microbiologiques, imagerie) </a:t>
            </a:r>
            <a:r>
              <a:rPr lang="fr-FR" sz="1400" dirty="0">
                <a:solidFill>
                  <a:srgbClr val="373739"/>
                </a:solidFill>
                <a:latin typeface="Arial Narrow" panose="020B0606020202030204" pitchFamily="34" charset="0"/>
                <a:cs typeface="Arial" panose="020B0604020202020204" pitchFamily="34" charset="0"/>
              </a:rPr>
              <a:t>pour les sites infectieux documentés</a:t>
            </a:r>
          </a:p>
        </p:txBody>
      </p:sp>
    </p:spTree>
    <p:extLst>
      <p:ext uri="{BB962C8B-B14F-4D97-AF65-F5344CB8AC3E}">
        <p14:creationId xmlns:p14="http://schemas.microsoft.com/office/powerpoint/2010/main" val="2629264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plus proche du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38" name="ZoneTexte 37"/>
          <p:cNvSpPr txBox="1"/>
          <p:nvPr/>
        </p:nvSpPr>
        <p:spPr>
          <a:xfrm>
            <a:off x="609667" y="2141378"/>
            <a:ext cx="4283611" cy="797336"/>
          </a:xfrm>
          <a:prstGeom prst="rect">
            <a:avLst/>
          </a:prstGeom>
          <a:noFill/>
          <a:ln>
            <a:solidFill>
              <a:schemeClr val="tx1"/>
            </a:solidFill>
          </a:ln>
        </p:spPr>
        <p:txBody>
          <a:bodyPr wrap="square" rtlCol="0" anchor="ctr" anchorCtr="0">
            <a:noAutofit/>
          </a:bodyPr>
          <a:lstStyle/>
          <a:p>
            <a:pPr algn="ctr"/>
            <a:r>
              <a:rPr lang="fr-FR" sz="1400" b="1" dirty="0">
                <a:solidFill>
                  <a:schemeClr val="tx2"/>
                </a:solidFill>
                <a:latin typeface="Arial Narrow" panose="020B0606020202030204" pitchFamily="34" charset="0"/>
                <a:cs typeface="Arial" panose="020B0604020202020204" pitchFamily="34" charset="0"/>
              </a:rPr>
              <a:t>Valider les données par le correspondant médical </a:t>
            </a:r>
            <a:r>
              <a:rPr lang="fr-FR" sz="1400" dirty="0">
                <a:latin typeface="Arial Narrow" panose="020B0606020202030204" pitchFamily="34" charset="0"/>
                <a:cs typeface="Arial" panose="020B0604020202020204" pitchFamily="34" charset="0"/>
              </a:rPr>
              <a:t>:</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diagnostic des sites d’infectieux</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contexte de prescription et indications de traitements</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La réévaluation des traitements anti-infectieux </a:t>
            </a:r>
          </a:p>
        </p:txBody>
      </p:sp>
      <p:sp>
        <p:nvSpPr>
          <p:cNvPr id="40" name="ZoneTexte 39"/>
          <p:cNvSpPr txBox="1"/>
          <p:nvPr/>
        </p:nvSpPr>
        <p:spPr>
          <a:xfrm>
            <a:off x="609667" y="1210473"/>
            <a:ext cx="4283611" cy="738664"/>
          </a:xfrm>
          <a:prstGeom prst="rect">
            <a:avLst/>
          </a:prstGeom>
          <a:noFill/>
          <a:ln>
            <a:solidFill>
              <a:schemeClr val="tx1"/>
            </a:solidFill>
          </a:ln>
        </p:spPr>
        <p:txBody>
          <a:bodyPr wrap="square" rtlCol="0">
            <a:spAutoFit/>
          </a:bodyPr>
          <a:lstStyle/>
          <a:p>
            <a:pPr algn="ctr"/>
            <a:r>
              <a:rPr lang="fr-FR" sz="1400" b="1" dirty="0">
                <a:solidFill>
                  <a:schemeClr val="tx2"/>
                </a:solidFill>
                <a:latin typeface="Arial Narrow" panose="020B0606020202030204" pitchFamily="34" charset="0"/>
                <a:cs typeface="Arial" panose="020B0604020202020204" pitchFamily="34" charset="0"/>
              </a:rPr>
              <a:t>Compléter</a:t>
            </a:r>
            <a:r>
              <a:rPr lang="fr-FR" sz="1400" b="1" dirty="0">
                <a:solidFill>
                  <a:srgbClr val="373739"/>
                </a:solidFill>
                <a:latin typeface="Arial Narrow" panose="020B0606020202030204" pitchFamily="34" charset="0"/>
                <a:cs typeface="Arial" panose="020B0604020202020204" pitchFamily="34" charset="0"/>
              </a:rPr>
              <a:t> </a:t>
            </a:r>
            <a:r>
              <a:rPr lang="fr-FR" sz="1400" dirty="0">
                <a:solidFill>
                  <a:srgbClr val="373739"/>
                </a:solidFill>
                <a:latin typeface="Arial Narrow" panose="020B0606020202030204" pitchFamily="34" charset="0"/>
                <a:cs typeface="Arial" panose="020B0604020202020204" pitchFamily="34" charset="0"/>
              </a:rPr>
              <a:t>les </a:t>
            </a:r>
            <a:r>
              <a:rPr lang="fr-FR" sz="1400" b="1" dirty="0">
                <a:solidFill>
                  <a:schemeClr val="accent1"/>
                </a:solidFill>
                <a:latin typeface="Arial Narrow" panose="020B0606020202030204" pitchFamily="34" charset="0"/>
                <a:cs typeface="Arial" panose="020B0604020202020204" pitchFamily="34" charset="0"/>
              </a:rPr>
              <a:t>résultats d’examens paracliniques (microbiologiques, imagerie) </a:t>
            </a:r>
            <a:r>
              <a:rPr lang="fr-FR" sz="1400" dirty="0">
                <a:solidFill>
                  <a:srgbClr val="373739"/>
                </a:solidFill>
                <a:latin typeface="Arial Narrow" panose="020B0606020202030204" pitchFamily="34" charset="0"/>
                <a:cs typeface="Arial" panose="020B0604020202020204" pitchFamily="34" charset="0"/>
              </a:rPr>
              <a:t>pour les sites infectieux documentés</a:t>
            </a:r>
          </a:p>
        </p:txBody>
      </p:sp>
      <p:cxnSp>
        <p:nvCxnSpPr>
          <p:cNvPr id="42" name="Connecteur droit 41"/>
          <p:cNvCxnSpPr/>
          <p:nvPr/>
        </p:nvCxnSpPr>
        <p:spPr>
          <a:xfrm>
            <a:off x="2843808" y="1956063"/>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010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a:solidFill>
                  <a:schemeClr val="accent1"/>
                </a:solidFill>
              </a:rPr>
              <a:t>Contexte et objectifs</a:t>
            </a:r>
            <a:br>
              <a:rPr lang="fr-FR" dirty="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a:t>ENP 2024 : PARTIE 1</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586230" y="6021288"/>
            <a:ext cx="2160240" cy="402775"/>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08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Retour vers le </a:t>
            </a:r>
            <a:r>
              <a:rPr lang="fr-FR" sz="1200" dirty="0">
                <a:solidFill>
                  <a:srgbClr val="373739"/>
                </a:solidFill>
                <a:hlinkClick r:id="rId3" action="ppaction://hlinksldjump"/>
              </a:rPr>
              <a:t>sommaire</a:t>
            </a:r>
            <a:endParaRPr lang="fr-FR" sz="1200" dirty="0">
              <a:solidFill>
                <a:srgbClr val="373739"/>
              </a:solidFill>
            </a:endParaRPr>
          </a:p>
        </p:txBody>
      </p:sp>
    </p:spTree>
    <p:extLst>
      <p:ext uri="{BB962C8B-B14F-4D97-AF65-F5344CB8AC3E}">
        <p14:creationId xmlns:p14="http://schemas.microsoft.com/office/powerpoint/2010/main" val="3977987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plus proche du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35" name="ZoneTexte 34"/>
          <p:cNvSpPr txBox="1"/>
          <p:nvPr/>
        </p:nvSpPr>
        <p:spPr>
          <a:xfrm>
            <a:off x="5076056" y="3827142"/>
            <a:ext cx="3528391" cy="307777"/>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Valider</a:t>
            </a:r>
            <a:r>
              <a:rPr lang="fr-FR" sz="1400" dirty="0">
                <a:solidFill>
                  <a:schemeClr val="accent1"/>
                </a:solidFill>
                <a:latin typeface="Arial Narrow" panose="020B0606020202030204" pitchFamily="34" charset="0"/>
                <a:cs typeface="Arial" panose="020B0604020202020204" pitchFamily="34" charset="0"/>
              </a:rPr>
              <a:t> le QE </a:t>
            </a:r>
            <a:r>
              <a:rPr lang="fr-FR" sz="1400" dirty="0">
                <a:latin typeface="Arial Narrow" panose="020B0606020202030204" pitchFamily="34" charset="0"/>
                <a:cs typeface="Arial" panose="020B0604020202020204" pitchFamily="34" charset="0"/>
              </a:rPr>
              <a:t>dans PrevIAS avant le 30/09/24</a:t>
            </a:r>
          </a:p>
        </p:txBody>
      </p:sp>
      <p:sp>
        <p:nvSpPr>
          <p:cNvPr id="36" name="ZoneTexte 35"/>
          <p:cNvSpPr txBox="1"/>
          <p:nvPr/>
        </p:nvSpPr>
        <p:spPr>
          <a:xfrm>
            <a:off x="611560" y="3137467"/>
            <a:ext cx="4283610" cy="523220"/>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Saisir et enregistrer </a:t>
            </a:r>
            <a:r>
              <a:rPr lang="fr-FR" sz="1400" dirty="0">
                <a:solidFill>
                  <a:schemeClr val="accent1"/>
                </a:solidFill>
                <a:latin typeface="Arial Narrow" panose="020B0606020202030204" pitchFamily="34" charset="0"/>
                <a:cs typeface="Arial" panose="020B0604020202020204" pitchFamily="34" charset="0"/>
              </a:rPr>
              <a:t>les questionnaires résident (QR) </a:t>
            </a:r>
            <a:r>
              <a:rPr lang="fr-FR" sz="1400" dirty="0">
                <a:latin typeface="Arial Narrow" panose="020B0606020202030204" pitchFamily="34" charset="0"/>
                <a:cs typeface="Arial" panose="020B0604020202020204" pitchFamily="34" charset="0"/>
              </a:rPr>
              <a:t>dans PrevIAS avant le 30/09/24</a:t>
            </a:r>
          </a:p>
        </p:txBody>
      </p:sp>
      <p:sp>
        <p:nvSpPr>
          <p:cNvPr id="47" name="ZoneTexte 46"/>
          <p:cNvSpPr txBox="1"/>
          <p:nvPr/>
        </p:nvSpPr>
        <p:spPr>
          <a:xfrm>
            <a:off x="5076056" y="3130941"/>
            <a:ext cx="3528392" cy="523220"/>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Saisir et enregistrer </a:t>
            </a:r>
            <a:r>
              <a:rPr lang="fr-FR" sz="1400" dirty="0">
                <a:solidFill>
                  <a:schemeClr val="accent1"/>
                </a:solidFill>
                <a:latin typeface="Arial Narrow" panose="020B0606020202030204" pitchFamily="34" charset="0"/>
                <a:cs typeface="Arial" panose="020B0604020202020204" pitchFamily="34" charset="0"/>
              </a:rPr>
              <a:t>le questionnaire établissement (QE) </a:t>
            </a:r>
            <a:r>
              <a:rPr lang="fr-FR" sz="1400" dirty="0">
                <a:latin typeface="Arial Narrow" panose="020B0606020202030204" pitchFamily="34" charset="0"/>
                <a:cs typeface="Arial" panose="020B0604020202020204" pitchFamily="34" charset="0"/>
              </a:rPr>
              <a:t>dans </a:t>
            </a:r>
            <a:r>
              <a:rPr lang="fr-FR" sz="1400" dirty="0" err="1">
                <a:latin typeface="Arial Narrow" panose="020B0606020202030204" pitchFamily="34" charset="0"/>
                <a:cs typeface="Arial" panose="020B0604020202020204" pitchFamily="34" charset="0"/>
              </a:rPr>
              <a:t>PrevIAS</a:t>
            </a:r>
            <a:r>
              <a:rPr lang="fr-FR" sz="1400" dirty="0">
                <a:latin typeface="Arial Narrow" panose="020B0606020202030204" pitchFamily="34" charset="0"/>
                <a:cs typeface="Arial" panose="020B0604020202020204" pitchFamily="34" charset="0"/>
              </a:rPr>
              <a:t> avant le 30/09/24</a:t>
            </a:r>
          </a:p>
        </p:txBody>
      </p:sp>
      <p:sp>
        <p:nvSpPr>
          <p:cNvPr id="54" name="ZoneTexte 53"/>
          <p:cNvSpPr txBox="1"/>
          <p:nvPr/>
        </p:nvSpPr>
        <p:spPr>
          <a:xfrm>
            <a:off x="611560" y="3827142"/>
            <a:ext cx="4283610"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Valider</a:t>
            </a:r>
            <a:r>
              <a:rPr lang="fr-FR" sz="1400" dirty="0">
                <a:solidFill>
                  <a:schemeClr val="accent1"/>
                </a:solidFill>
                <a:latin typeface="Arial Narrow" panose="020B0606020202030204" pitchFamily="34" charset="0"/>
                <a:cs typeface="Arial" panose="020B0604020202020204" pitchFamily="34" charset="0"/>
              </a:rPr>
              <a:t> les QR </a:t>
            </a:r>
            <a:r>
              <a:rPr lang="fr-FR" sz="1400" dirty="0">
                <a:latin typeface="Arial Narrow" panose="020B0606020202030204" pitchFamily="34" charset="0"/>
                <a:cs typeface="Arial" panose="020B0604020202020204" pitchFamily="34" charset="0"/>
              </a:rPr>
              <a:t>dans PrevIAS avant le 31/12/24</a:t>
            </a:r>
          </a:p>
        </p:txBody>
      </p:sp>
      <p:cxnSp>
        <p:nvCxnSpPr>
          <p:cNvPr id="55" name="Connecteur droit 54"/>
          <p:cNvCxnSpPr/>
          <p:nvPr/>
        </p:nvCxnSpPr>
        <p:spPr>
          <a:xfrm>
            <a:off x="2843808" y="3654278"/>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6718720" y="3641827"/>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609667" y="2141378"/>
            <a:ext cx="4283611" cy="797336"/>
          </a:xfrm>
          <a:prstGeom prst="rect">
            <a:avLst/>
          </a:prstGeom>
          <a:noFill/>
          <a:ln>
            <a:solidFill>
              <a:schemeClr val="tx1"/>
            </a:solidFill>
          </a:ln>
        </p:spPr>
        <p:txBody>
          <a:bodyPr wrap="square" rtlCol="0" anchor="ctr" anchorCtr="0">
            <a:noAutofit/>
          </a:bodyPr>
          <a:lstStyle/>
          <a:p>
            <a:pPr algn="ctr"/>
            <a:r>
              <a:rPr lang="fr-FR" sz="1400" b="1" dirty="0">
                <a:solidFill>
                  <a:schemeClr val="tx2"/>
                </a:solidFill>
                <a:latin typeface="Arial Narrow" panose="020B0606020202030204" pitchFamily="34" charset="0"/>
                <a:cs typeface="Arial" panose="020B0604020202020204" pitchFamily="34" charset="0"/>
              </a:rPr>
              <a:t>Valider les données par le correspondant médical </a:t>
            </a:r>
            <a:r>
              <a:rPr lang="fr-FR" sz="1400" dirty="0">
                <a:latin typeface="Arial Narrow" panose="020B0606020202030204" pitchFamily="34" charset="0"/>
                <a:cs typeface="Arial" panose="020B0604020202020204" pitchFamily="34" charset="0"/>
              </a:rPr>
              <a:t>:</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diagnostic des sites d’infectieux</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contexte de prescription et indications de traitements</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La réévaluation des traitements anti-infectieux </a:t>
            </a:r>
          </a:p>
        </p:txBody>
      </p:sp>
      <p:sp>
        <p:nvSpPr>
          <p:cNvPr id="40" name="ZoneTexte 39"/>
          <p:cNvSpPr txBox="1"/>
          <p:nvPr/>
        </p:nvSpPr>
        <p:spPr>
          <a:xfrm>
            <a:off x="609667" y="1210473"/>
            <a:ext cx="4283611" cy="738664"/>
          </a:xfrm>
          <a:prstGeom prst="rect">
            <a:avLst/>
          </a:prstGeom>
          <a:noFill/>
          <a:ln>
            <a:solidFill>
              <a:schemeClr val="tx1"/>
            </a:solidFill>
          </a:ln>
        </p:spPr>
        <p:txBody>
          <a:bodyPr wrap="square" rtlCol="0">
            <a:spAutoFit/>
          </a:bodyPr>
          <a:lstStyle/>
          <a:p>
            <a:pPr algn="ctr"/>
            <a:r>
              <a:rPr lang="fr-FR" sz="1400" b="1" dirty="0">
                <a:solidFill>
                  <a:schemeClr val="tx2"/>
                </a:solidFill>
                <a:latin typeface="Arial Narrow" panose="020B0606020202030204" pitchFamily="34" charset="0"/>
                <a:cs typeface="Arial" panose="020B0604020202020204" pitchFamily="34" charset="0"/>
              </a:rPr>
              <a:t>Compléter</a:t>
            </a:r>
            <a:r>
              <a:rPr lang="fr-FR" sz="1400" b="1" dirty="0">
                <a:solidFill>
                  <a:srgbClr val="373739"/>
                </a:solidFill>
                <a:latin typeface="Arial Narrow" panose="020B0606020202030204" pitchFamily="34" charset="0"/>
                <a:cs typeface="Arial" panose="020B0604020202020204" pitchFamily="34" charset="0"/>
              </a:rPr>
              <a:t> </a:t>
            </a:r>
            <a:r>
              <a:rPr lang="fr-FR" sz="1400" dirty="0">
                <a:solidFill>
                  <a:srgbClr val="373739"/>
                </a:solidFill>
                <a:latin typeface="Arial Narrow" panose="020B0606020202030204" pitchFamily="34" charset="0"/>
                <a:cs typeface="Arial" panose="020B0604020202020204" pitchFamily="34" charset="0"/>
              </a:rPr>
              <a:t>les </a:t>
            </a:r>
            <a:r>
              <a:rPr lang="fr-FR" sz="1400" b="1" dirty="0">
                <a:solidFill>
                  <a:schemeClr val="accent1"/>
                </a:solidFill>
                <a:latin typeface="Arial Narrow" panose="020B0606020202030204" pitchFamily="34" charset="0"/>
                <a:cs typeface="Arial" panose="020B0604020202020204" pitchFamily="34" charset="0"/>
              </a:rPr>
              <a:t>résultats d’examens paracliniques (microbiologiques, imagerie) </a:t>
            </a:r>
            <a:r>
              <a:rPr lang="fr-FR" sz="1400" dirty="0">
                <a:solidFill>
                  <a:srgbClr val="373739"/>
                </a:solidFill>
                <a:latin typeface="Arial Narrow" panose="020B0606020202030204" pitchFamily="34" charset="0"/>
                <a:cs typeface="Arial" panose="020B0604020202020204" pitchFamily="34" charset="0"/>
              </a:rPr>
              <a:t>pour les sites infectieux documentés</a:t>
            </a:r>
          </a:p>
        </p:txBody>
      </p:sp>
      <p:cxnSp>
        <p:nvCxnSpPr>
          <p:cNvPr id="41" name="Connecteur droit 40"/>
          <p:cNvCxnSpPr/>
          <p:nvPr/>
        </p:nvCxnSpPr>
        <p:spPr>
          <a:xfrm>
            <a:off x="2843808" y="2945626"/>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2843808" y="1956063"/>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635896" y="4233833"/>
            <a:ext cx="2232248" cy="685348"/>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44000" rtlCol="0">
            <a:spAutoFit/>
          </a:bodyPr>
          <a:lstStyle/>
          <a:p>
            <a:r>
              <a:rPr lang="fr-FR" sz="1400" b="1" dirty="0">
                <a:solidFill>
                  <a:srgbClr val="373739"/>
                </a:solidFill>
                <a:hlinkClick r:id="rId3" action="ppaction://hlinksldjump"/>
              </a:rPr>
              <a:t>Comment accéder à l’application </a:t>
            </a:r>
            <a:r>
              <a:rPr lang="fr-FR" sz="1400" b="1" dirty="0" err="1">
                <a:solidFill>
                  <a:srgbClr val="373739"/>
                </a:solidFill>
                <a:hlinkClick r:id="rId3" action="ppaction://hlinksldjump"/>
              </a:rPr>
              <a:t>PrevIAS</a:t>
            </a:r>
            <a:r>
              <a:rPr lang="fr-FR" sz="1400" b="1" dirty="0">
                <a:solidFill>
                  <a:srgbClr val="373739"/>
                </a:solidFill>
                <a:hlinkClick r:id="rId3" action="ppaction://hlinksldjump"/>
              </a:rPr>
              <a:t> ?</a:t>
            </a:r>
            <a:endParaRPr lang="fr-FR" sz="1400" b="1" dirty="0">
              <a:solidFill>
                <a:srgbClr val="373739"/>
              </a:solidFill>
            </a:endParaRPr>
          </a:p>
        </p:txBody>
      </p:sp>
    </p:spTree>
    <p:extLst>
      <p:ext uri="{BB962C8B-B14F-4D97-AF65-F5344CB8AC3E}">
        <p14:creationId xmlns:p14="http://schemas.microsoft.com/office/powerpoint/2010/main" val="3795404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plus proche du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5076100" y="5686804"/>
            <a:ext cx="3528346" cy="694524"/>
          </a:xfrm>
          <a:prstGeom prst="rect">
            <a:avLst/>
          </a:prstGeom>
          <a:noFill/>
          <a:ln>
            <a:solidFill>
              <a:schemeClr val="tx1"/>
            </a:solidFill>
          </a:ln>
        </p:spPr>
        <p:txBody>
          <a:bodyPr wrap="square" rtlCol="0">
            <a:noAutofit/>
          </a:bodyPr>
          <a:lstStyle/>
          <a:p>
            <a:pPr algn="ctr"/>
            <a:r>
              <a:rPr lang="fr-FR" sz="1400" b="1" dirty="0">
                <a:solidFill>
                  <a:schemeClr val="accent1"/>
                </a:solidFill>
                <a:latin typeface="Arial Narrow" panose="020B0606020202030204" pitchFamily="34" charset="0"/>
                <a:cs typeface="Arial" panose="020B0604020202020204" pitchFamily="34" charset="0"/>
              </a:rPr>
              <a:t>Recueillir les informations manquantes du questionnaire établissement </a:t>
            </a:r>
            <a:r>
              <a:rPr lang="fr-FR" sz="1400" dirty="0">
                <a:latin typeface="Arial Narrow" panose="020B0606020202030204" pitchFamily="34" charset="0"/>
                <a:cs typeface="Arial" panose="020B0604020202020204" pitchFamily="34" charset="0"/>
              </a:rPr>
              <a:t>avec l’appui de l’administration de l’établissement</a:t>
            </a:r>
          </a:p>
          <a:p>
            <a:pPr algn="ctr"/>
            <a:endParaRPr lang="fr-FR" sz="1400" dirty="0">
              <a:solidFill>
                <a:schemeClr val="accent1"/>
              </a:solidFill>
              <a:latin typeface="Arial Narrow" panose="020B0606020202030204" pitchFamily="34" charset="0"/>
              <a:cs typeface="Arial" panose="020B0604020202020204" pitchFamily="34" charset="0"/>
            </a:endParaRPr>
          </a:p>
        </p:txBody>
      </p:sp>
      <p:sp>
        <p:nvSpPr>
          <p:cNvPr id="19" name="ZoneTexte 18"/>
          <p:cNvSpPr txBox="1"/>
          <p:nvPr/>
        </p:nvSpPr>
        <p:spPr>
          <a:xfrm>
            <a:off x="609667" y="5686804"/>
            <a:ext cx="4283611" cy="694524"/>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Recueillir les informations manquantes des questionnaires des résidents</a:t>
            </a:r>
            <a:r>
              <a:rPr lang="fr-FR" sz="1400" b="1" dirty="0">
                <a:latin typeface="Arial Narrow" panose="020B0606020202030204" pitchFamily="34" charset="0"/>
                <a:cs typeface="Arial" panose="020B0604020202020204" pitchFamily="34" charset="0"/>
              </a:rPr>
              <a:t> </a:t>
            </a:r>
            <a:r>
              <a:rPr lang="fr-FR" sz="1400" dirty="0">
                <a:latin typeface="Arial Narrow" panose="020B0606020202030204" pitchFamily="34" charset="0"/>
                <a:cs typeface="Arial" panose="020B0604020202020204" pitchFamily="34" charset="0"/>
              </a:rPr>
              <a:t>à partir des dossiers médicaux, dossiers soignants</a:t>
            </a:r>
          </a:p>
        </p:txBody>
      </p:sp>
      <p:sp>
        <p:nvSpPr>
          <p:cNvPr id="35" name="ZoneTexte 34"/>
          <p:cNvSpPr txBox="1"/>
          <p:nvPr/>
        </p:nvSpPr>
        <p:spPr>
          <a:xfrm>
            <a:off x="5076056" y="3827142"/>
            <a:ext cx="3528391" cy="307777"/>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Valider</a:t>
            </a:r>
            <a:r>
              <a:rPr lang="fr-FR" sz="1400" dirty="0">
                <a:solidFill>
                  <a:schemeClr val="accent1"/>
                </a:solidFill>
                <a:latin typeface="Arial Narrow" panose="020B0606020202030204" pitchFamily="34" charset="0"/>
                <a:cs typeface="Arial" panose="020B0604020202020204" pitchFamily="34" charset="0"/>
              </a:rPr>
              <a:t> le QE </a:t>
            </a:r>
            <a:r>
              <a:rPr lang="fr-FR" sz="1400" dirty="0">
                <a:latin typeface="Arial Narrow" panose="020B0606020202030204" pitchFamily="34" charset="0"/>
                <a:cs typeface="Arial" panose="020B0604020202020204" pitchFamily="34" charset="0"/>
              </a:rPr>
              <a:t>dans PrevIAS avant le 30/09/24</a:t>
            </a:r>
          </a:p>
        </p:txBody>
      </p:sp>
      <p:sp>
        <p:nvSpPr>
          <p:cNvPr id="36" name="ZoneTexte 35"/>
          <p:cNvSpPr txBox="1"/>
          <p:nvPr/>
        </p:nvSpPr>
        <p:spPr>
          <a:xfrm>
            <a:off x="611560" y="3137467"/>
            <a:ext cx="4283610" cy="523220"/>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Saisir et enregistrer </a:t>
            </a:r>
            <a:r>
              <a:rPr lang="fr-FR" sz="1400" dirty="0">
                <a:solidFill>
                  <a:schemeClr val="accent1"/>
                </a:solidFill>
                <a:latin typeface="Arial Narrow" panose="020B0606020202030204" pitchFamily="34" charset="0"/>
                <a:cs typeface="Arial" panose="020B0604020202020204" pitchFamily="34" charset="0"/>
              </a:rPr>
              <a:t>les questionnaires résident (QR) </a:t>
            </a:r>
            <a:r>
              <a:rPr lang="fr-FR" sz="1400" dirty="0">
                <a:latin typeface="Arial Narrow" panose="020B0606020202030204" pitchFamily="34" charset="0"/>
                <a:cs typeface="Arial" panose="020B0604020202020204" pitchFamily="34" charset="0"/>
              </a:rPr>
              <a:t>dans PrevIAS avant le 30/09/24</a:t>
            </a:r>
          </a:p>
        </p:txBody>
      </p:sp>
      <p:sp>
        <p:nvSpPr>
          <p:cNvPr id="37" name="ZoneTexte 36"/>
          <p:cNvSpPr txBox="1"/>
          <p:nvPr/>
        </p:nvSpPr>
        <p:spPr>
          <a:xfrm>
            <a:off x="2339752" y="4729278"/>
            <a:ext cx="4896544" cy="523220"/>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Générer le rapport automatisé </a:t>
            </a:r>
            <a:r>
              <a:rPr lang="fr-FR" sz="1400" dirty="0">
                <a:latin typeface="Arial Narrow" panose="020B0606020202030204" pitchFamily="34" charset="0"/>
                <a:cs typeface="Arial" panose="020B0604020202020204" pitchFamily="34" charset="0"/>
              </a:rPr>
              <a:t>des résultats de l’enquête dans l’établissement et </a:t>
            </a:r>
            <a:r>
              <a:rPr lang="fr-FR" sz="1400" b="1" dirty="0">
                <a:solidFill>
                  <a:schemeClr val="accent1"/>
                </a:solidFill>
                <a:latin typeface="Arial Narrow" panose="020B0606020202030204" pitchFamily="34" charset="0"/>
                <a:cs typeface="Arial" panose="020B0604020202020204" pitchFamily="34" charset="0"/>
              </a:rPr>
              <a:t>exporter les données</a:t>
            </a:r>
          </a:p>
        </p:txBody>
      </p:sp>
      <p:sp>
        <p:nvSpPr>
          <p:cNvPr id="47" name="ZoneTexte 46"/>
          <p:cNvSpPr txBox="1"/>
          <p:nvPr/>
        </p:nvSpPr>
        <p:spPr>
          <a:xfrm>
            <a:off x="5076056" y="3130941"/>
            <a:ext cx="3528392" cy="523220"/>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Saisir et enregistrer </a:t>
            </a:r>
            <a:r>
              <a:rPr lang="fr-FR" sz="1400" dirty="0">
                <a:solidFill>
                  <a:schemeClr val="accent1"/>
                </a:solidFill>
                <a:latin typeface="Arial Narrow" panose="020B0606020202030204" pitchFamily="34" charset="0"/>
                <a:cs typeface="Arial" panose="020B0604020202020204" pitchFamily="34" charset="0"/>
              </a:rPr>
              <a:t>le questionnaire établissement (QE) </a:t>
            </a:r>
            <a:r>
              <a:rPr lang="fr-FR" sz="1400" dirty="0">
                <a:latin typeface="Arial Narrow" panose="020B0606020202030204" pitchFamily="34" charset="0"/>
                <a:cs typeface="Arial" panose="020B0604020202020204" pitchFamily="34" charset="0"/>
              </a:rPr>
              <a:t>dans </a:t>
            </a:r>
            <a:r>
              <a:rPr lang="fr-FR" sz="1400" dirty="0" err="1">
                <a:latin typeface="Arial Narrow" panose="020B0606020202030204" pitchFamily="34" charset="0"/>
                <a:cs typeface="Arial" panose="020B0604020202020204" pitchFamily="34" charset="0"/>
              </a:rPr>
              <a:t>PrevIAS</a:t>
            </a:r>
            <a:r>
              <a:rPr lang="fr-FR" sz="1400" dirty="0">
                <a:latin typeface="Arial Narrow" panose="020B0606020202030204" pitchFamily="34" charset="0"/>
                <a:cs typeface="Arial" panose="020B0604020202020204" pitchFamily="34" charset="0"/>
              </a:rPr>
              <a:t> avant le 30/09/24</a:t>
            </a:r>
          </a:p>
        </p:txBody>
      </p:sp>
      <p:grpSp>
        <p:nvGrpSpPr>
          <p:cNvPr id="48" name="Groupe 47"/>
          <p:cNvGrpSpPr/>
          <p:nvPr/>
        </p:nvGrpSpPr>
        <p:grpSpPr>
          <a:xfrm>
            <a:off x="2559817" y="4141845"/>
            <a:ext cx="644031" cy="596799"/>
            <a:chOff x="2630826" y="1044338"/>
            <a:chExt cx="483023" cy="629627"/>
          </a:xfrm>
        </p:grpSpPr>
        <p:cxnSp>
          <p:nvCxnSpPr>
            <p:cNvPr id="49" name="Connecteur droit 48"/>
            <p:cNvCxnSpPr/>
            <p:nvPr/>
          </p:nvCxnSpPr>
          <p:spPr>
            <a:xfrm>
              <a:off x="2872337" y="1044338"/>
              <a:ext cx="0" cy="156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e 49"/>
            <p:cNvGrpSpPr/>
            <p:nvPr/>
          </p:nvGrpSpPr>
          <p:grpSpPr>
            <a:xfrm>
              <a:off x="2630826" y="1185990"/>
              <a:ext cx="483023" cy="324707"/>
              <a:chOff x="4321266" y="1474022"/>
              <a:chExt cx="483023" cy="324707"/>
            </a:xfrm>
          </p:grpSpPr>
          <p:sp>
            <p:nvSpPr>
              <p:cNvPr id="52" name="ZoneTexte 51"/>
              <p:cNvSpPr txBox="1"/>
              <p:nvPr/>
            </p:nvSpPr>
            <p:spPr>
              <a:xfrm>
                <a:off x="4377472" y="1474022"/>
                <a:ext cx="357496" cy="324707"/>
              </a:xfrm>
              <a:prstGeom prst="rect">
                <a:avLst/>
              </a:prstGeom>
              <a:noFill/>
            </p:spPr>
            <p:txBody>
              <a:bodyPr wrap="square" rtlCol="0">
                <a:spAutoFit/>
              </a:bodyPr>
              <a:lstStyle/>
              <a:p>
                <a:pPr algn="ctr"/>
                <a:r>
                  <a:rPr lang="fr-FR" sz="1400" dirty="0">
                    <a:latin typeface="Arial Narrow" panose="020B0606020202030204" pitchFamily="34" charset="0"/>
                    <a:cs typeface="Arial" panose="020B0604020202020204" pitchFamily="34" charset="0"/>
                  </a:rPr>
                  <a:t>OUI</a:t>
                </a:r>
              </a:p>
            </p:txBody>
          </p:sp>
          <p:sp>
            <p:nvSpPr>
              <p:cNvPr id="53" name="Losange 52"/>
              <p:cNvSpPr/>
              <p:nvPr/>
            </p:nvSpPr>
            <p:spPr>
              <a:xfrm>
                <a:off x="4321266" y="1488606"/>
                <a:ext cx="483023" cy="301104"/>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grpSp>
        <p:cxnSp>
          <p:nvCxnSpPr>
            <p:cNvPr id="51" name="Connecteur droit 50"/>
            <p:cNvCxnSpPr/>
            <p:nvPr/>
          </p:nvCxnSpPr>
          <p:spPr>
            <a:xfrm>
              <a:off x="2872337" y="1501678"/>
              <a:ext cx="0" cy="17228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54" name="ZoneTexte 53"/>
          <p:cNvSpPr txBox="1"/>
          <p:nvPr/>
        </p:nvSpPr>
        <p:spPr>
          <a:xfrm>
            <a:off x="611560" y="3827142"/>
            <a:ext cx="4283610"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Valider</a:t>
            </a:r>
            <a:r>
              <a:rPr lang="fr-FR" sz="1400" dirty="0">
                <a:solidFill>
                  <a:schemeClr val="accent1"/>
                </a:solidFill>
                <a:latin typeface="Arial Narrow" panose="020B0606020202030204" pitchFamily="34" charset="0"/>
                <a:cs typeface="Arial" panose="020B0604020202020204" pitchFamily="34" charset="0"/>
              </a:rPr>
              <a:t> les QR </a:t>
            </a:r>
            <a:r>
              <a:rPr lang="fr-FR" sz="1400" dirty="0">
                <a:latin typeface="Arial Narrow" panose="020B0606020202030204" pitchFamily="34" charset="0"/>
                <a:cs typeface="Arial" panose="020B0604020202020204" pitchFamily="34" charset="0"/>
              </a:rPr>
              <a:t>dans PrevIAS avant le 31/12/24</a:t>
            </a:r>
          </a:p>
        </p:txBody>
      </p:sp>
      <p:cxnSp>
        <p:nvCxnSpPr>
          <p:cNvPr id="55" name="Connecteur droit 54"/>
          <p:cNvCxnSpPr/>
          <p:nvPr/>
        </p:nvCxnSpPr>
        <p:spPr>
          <a:xfrm>
            <a:off x="2843808" y="3654278"/>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6718720" y="3641827"/>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66" name="Groupe 65"/>
          <p:cNvGrpSpPr/>
          <p:nvPr/>
        </p:nvGrpSpPr>
        <p:grpSpPr>
          <a:xfrm>
            <a:off x="6396705" y="4122802"/>
            <a:ext cx="644031" cy="596799"/>
            <a:chOff x="2630826" y="1044338"/>
            <a:chExt cx="483023" cy="629627"/>
          </a:xfrm>
        </p:grpSpPr>
        <p:cxnSp>
          <p:nvCxnSpPr>
            <p:cNvPr id="67" name="Connecteur droit 66"/>
            <p:cNvCxnSpPr/>
            <p:nvPr/>
          </p:nvCxnSpPr>
          <p:spPr>
            <a:xfrm>
              <a:off x="2872337" y="1044338"/>
              <a:ext cx="0" cy="156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 name="Groupe 67"/>
            <p:cNvGrpSpPr/>
            <p:nvPr/>
          </p:nvGrpSpPr>
          <p:grpSpPr>
            <a:xfrm>
              <a:off x="2630826" y="1185990"/>
              <a:ext cx="483023" cy="324707"/>
              <a:chOff x="4321266" y="1474022"/>
              <a:chExt cx="483023" cy="324707"/>
            </a:xfrm>
          </p:grpSpPr>
          <p:sp>
            <p:nvSpPr>
              <p:cNvPr id="70" name="ZoneTexte 69"/>
              <p:cNvSpPr txBox="1"/>
              <p:nvPr/>
            </p:nvSpPr>
            <p:spPr>
              <a:xfrm>
                <a:off x="4377472" y="1474022"/>
                <a:ext cx="357496" cy="324707"/>
              </a:xfrm>
              <a:prstGeom prst="rect">
                <a:avLst/>
              </a:prstGeom>
              <a:noFill/>
            </p:spPr>
            <p:txBody>
              <a:bodyPr wrap="square" rtlCol="0">
                <a:spAutoFit/>
              </a:bodyPr>
              <a:lstStyle/>
              <a:p>
                <a:pPr algn="ctr"/>
                <a:r>
                  <a:rPr lang="fr-FR" sz="1400" dirty="0">
                    <a:latin typeface="Arial Narrow" panose="020B0606020202030204" pitchFamily="34" charset="0"/>
                    <a:cs typeface="Arial" panose="020B0604020202020204" pitchFamily="34" charset="0"/>
                  </a:rPr>
                  <a:t>OUI</a:t>
                </a:r>
              </a:p>
            </p:txBody>
          </p:sp>
          <p:sp>
            <p:nvSpPr>
              <p:cNvPr id="71" name="Losange 70"/>
              <p:cNvSpPr/>
              <p:nvPr/>
            </p:nvSpPr>
            <p:spPr>
              <a:xfrm>
                <a:off x="4321266" y="1488606"/>
                <a:ext cx="483023" cy="301104"/>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grpSp>
        <p:cxnSp>
          <p:nvCxnSpPr>
            <p:cNvPr id="69" name="Connecteur droit 68"/>
            <p:cNvCxnSpPr/>
            <p:nvPr/>
          </p:nvCxnSpPr>
          <p:spPr>
            <a:xfrm>
              <a:off x="2872337" y="1501678"/>
              <a:ext cx="0" cy="17228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5" name="Groupe 4"/>
          <p:cNvGrpSpPr/>
          <p:nvPr/>
        </p:nvGrpSpPr>
        <p:grpSpPr>
          <a:xfrm>
            <a:off x="1284248" y="4134919"/>
            <a:ext cx="678850" cy="1551885"/>
            <a:chOff x="1284248" y="2776794"/>
            <a:chExt cx="678850" cy="1551885"/>
          </a:xfrm>
        </p:grpSpPr>
        <p:grpSp>
          <p:nvGrpSpPr>
            <p:cNvPr id="3" name="Groupe 2"/>
            <p:cNvGrpSpPr/>
            <p:nvPr/>
          </p:nvGrpSpPr>
          <p:grpSpPr>
            <a:xfrm>
              <a:off x="1284248" y="2776794"/>
              <a:ext cx="678850" cy="440421"/>
              <a:chOff x="1366848" y="3875179"/>
              <a:chExt cx="678850" cy="452113"/>
            </a:xfrm>
          </p:grpSpPr>
          <p:sp>
            <p:nvSpPr>
              <p:cNvPr id="61" name="Losange 60"/>
              <p:cNvSpPr/>
              <p:nvPr/>
            </p:nvSpPr>
            <p:spPr>
              <a:xfrm>
                <a:off x="1366848" y="4020119"/>
                <a:ext cx="678850" cy="307173"/>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sp>
            <p:nvSpPr>
              <p:cNvPr id="60" name="ZoneTexte 59"/>
              <p:cNvSpPr txBox="1"/>
              <p:nvPr/>
            </p:nvSpPr>
            <p:spPr>
              <a:xfrm>
                <a:off x="1419436" y="4015173"/>
                <a:ext cx="573674" cy="307777"/>
              </a:xfrm>
              <a:prstGeom prst="rect">
                <a:avLst/>
              </a:prstGeom>
              <a:noFill/>
            </p:spPr>
            <p:txBody>
              <a:bodyPr wrap="square" rtlCol="0">
                <a:spAutoFit/>
              </a:bodyPr>
              <a:lstStyle/>
              <a:p>
                <a:pPr algn="ctr"/>
                <a:r>
                  <a:rPr lang="fr-FR" sz="1400" dirty="0">
                    <a:latin typeface="Arial Narrow" panose="020B0606020202030204" pitchFamily="34" charset="0"/>
                    <a:cs typeface="Arial" panose="020B0604020202020204" pitchFamily="34" charset="0"/>
                  </a:rPr>
                  <a:t>NON</a:t>
                </a:r>
              </a:p>
            </p:txBody>
          </p:sp>
          <p:cxnSp>
            <p:nvCxnSpPr>
              <p:cNvPr id="64" name="Connecteur droit 63"/>
              <p:cNvCxnSpPr/>
              <p:nvPr/>
            </p:nvCxnSpPr>
            <p:spPr>
              <a:xfrm>
                <a:off x="1704697" y="3875179"/>
                <a:ext cx="0" cy="148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Connecteur droit 44"/>
            <p:cNvCxnSpPr/>
            <p:nvPr/>
          </p:nvCxnSpPr>
          <p:spPr>
            <a:xfrm>
              <a:off x="1622097" y="3225763"/>
              <a:ext cx="0" cy="1102916"/>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6" name="Groupe 5"/>
          <p:cNvGrpSpPr/>
          <p:nvPr/>
        </p:nvGrpSpPr>
        <p:grpSpPr>
          <a:xfrm>
            <a:off x="7579033" y="4138217"/>
            <a:ext cx="678850" cy="1548587"/>
            <a:chOff x="7579033" y="2780092"/>
            <a:chExt cx="678850" cy="1548587"/>
          </a:xfrm>
        </p:grpSpPr>
        <p:grpSp>
          <p:nvGrpSpPr>
            <p:cNvPr id="74" name="Groupe 73"/>
            <p:cNvGrpSpPr/>
            <p:nvPr/>
          </p:nvGrpSpPr>
          <p:grpSpPr>
            <a:xfrm>
              <a:off x="7579033" y="2780092"/>
              <a:ext cx="678850" cy="440421"/>
              <a:chOff x="1366848" y="3875179"/>
              <a:chExt cx="678850" cy="452113"/>
            </a:xfrm>
          </p:grpSpPr>
          <p:sp>
            <p:nvSpPr>
              <p:cNvPr id="75" name="Losange 74"/>
              <p:cNvSpPr/>
              <p:nvPr/>
            </p:nvSpPr>
            <p:spPr>
              <a:xfrm>
                <a:off x="1366848" y="4020119"/>
                <a:ext cx="678850" cy="307173"/>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sp>
            <p:nvSpPr>
              <p:cNvPr id="76" name="ZoneTexte 75"/>
              <p:cNvSpPr txBox="1"/>
              <p:nvPr/>
            </p:nvSpPr>
            <p:spPr>
              <a:xfrm>
                <a:off x="1419436" y="4015173"/>
                <a:ext cx="573674" cy="307777"/>
              </a:xfrm>
              <a:prstGeom prst="rect">
                <a:avLst/>
              </a:prstGeom>
              <a:noFill/>
            </p:spPr>
            <p:txBody>
              <a:bodyPr wrap="square" rtlCol="0">
                <a:spAutoFit/>
              </a:bodyPr>
              <a:lstStyle/>
              <a:p>
                <a:pPr algn="ctr"/>
                <a:r>
                  <a:rPr lang="fr-FR" sz="1400" dirty="0">
                    <a:latin typeface="Arial Narrow" panose="020B0606020202030204" pitchFamily="34" charset="0"/>
                    <a:cs typeface="Arial" panose="020B0604020202020204" pitchFamily="34" charset="0"/>
                  </a:rPr>
                  <a:t>NON</a:t>
                </a:r>
              </a:p>
            </p:txBody>
          </p:sp>
          <p:cxnSp>
            <p:nvCxnSpPr>
              <p:cNvPr id="77" name="Connecteur droit 76"/>
              <p:cNvCxnSpPr/>
              <p:nvPr/>
            </p:nvCxnSpPr>
            <p:spPr>
              <a:xfrm>
                <a:off x="1704697" y="3875179"/>
                <a:ext cx="0" cy="148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6" name="Connecteur droit 55"/>
            <p:cNvCxnSpPr/>
            <p:nvPr/>
          </p:nvCxnSpPr>
          <p:spPr>
            <a:xfrm>
              <a:off x="7916882" y="3225763"/>
              <a:ext cx="0" cy="1102916"/>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38" name="ZoneTexte 37"/>
          <p:cNvSpPr txBox="1"/>
          <p:nvPr/>
        </p:nvSpPr>
        <p:spPr>
          <a:xfrm>
            <a:off x="609667" y="2141378"/>
            <a:ext cx="4283611" cy="797336"/>
          </a:xfrm>
          <a:prstGeom prst="rect">
            <a:avLst/>
          </a:prstGeom>
          <a:noFill/>
          <a:ln>
            <a:solidFill>
              <a:schemeClr val="tx1"/>
            </a:solidFill>
          </a:ln>
        </p:spPr>
        <p:txBody>
          <a:bodyPr wrap="square" rtlCol="0" anchor="ctr" anchorCtr="0">
            <a:noAutofit/>
          </a:bodyPr>
          <a:lstStyle/>
          <a:p>
            <a:pPr algn="ctr"/>
            <a:r>
              <a:rPr lang="fr-FR" sz="1400" b="1" dirty="0">
                <a:solidFill>
                  <a:schemeClr val="tx2"/>
                </a:solidFill>
                <a:latin typeface="Arial Narrow" panose="020B0606020202030204" pitchFamily="34" charset="0"/>
                <a:cs typeface="Arial" panose="020B0604020202020204" pitchFamily="34" charset="0"/>
              </a:rPr>
              <a:t>Valider les données par le correspondant médical </a:t>
            </a:r>
            <a:r>
              <a:rPr lang="fr-FR" sz="1400" dirty="0">
                <a:latin typeface="Arial Narrow" panose="020B0606020202030204" pitchFamily="34" charset="0"/>
                <a:cs typeface="Arial" panose="020B0604020202020204" pitchFamily="34" charset="0"/>
              </a:rPr>
              <a:t>:</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diagnostic des sites d’infectieux</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contexte de prescription et indications de traitements</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La réévaluation des traitements anti-infectieux </a:t>
            </a:r>
          </a:p>
        </p:txBody>
      </p:sp>
      <p:sp>
        <p:nvSpPr>
          <p:cNvPr id="40" name="ZoneTexte 39"/>
          <p:cNvSpPr txBox="1"/>
          <p:nvPr/>
        </p:nvSpPr>
        <p:spPr>
          <a:xfrm>
            <a:off x="609667" y="1210473"/>
            <a:ext cx="4283611" cy="738664"/>
          </a:xfrm>
          <a:prstGeom prst="rect">
            <a:avLst/>
          </a:prstGeom>
          <a:noFill/>
          <a:ln>
            <a:solidFill>
              <a:schemeClr val="tx1"/>
            </a:solidFill>
          </a:ln>
        </p:spPr>
        <p:txBody>
          <a:bodyPr wrap="square" rtlCol="0">
            <a:spAutoFit/>
          </a:bodyPr>
          <a:lstStyle/>
          <a:p>
            <a:pPr algn="ctr"/>
            <a:r>
              <a:rPr lang="fr-FR" sz="1400" b="1" dirty="0">
                <a:solidFill>
                  <a:schemeClr val="tx2"/>
                </a:solidFill>
                <a:latin typeface="Arial Narrow" panose="020B0606020202030204" pitchFamily="34" charset="0"/>
                <a:cs typeface="Arial" panose="020B0604020202020204" pitchFamily="34" charset="0"/>
              </a:rPr>
              <a:t>Compléter</a:t>
            </a:r>
            <a:r>
              <a:rPr lang="fr-FR" sz="1400" b="1" dirty="0">
                <a:solidFill>
                  <a:srgbClr val="373739"/>
                </a:solidFill>
                <a:latin typeface="Arial Narrow" panose="020B0606020202030204" pitchFamily="34" charset="0"/>
                <a:cs typeface="Arial" panose="020B0604020202020204" pitchFamily="34" charset="0"/>
              </a:rPr>
              <a:t> </a:t>
            </a:r>
            <a:r>
              <a:rPr lang="fr-FR" sz="1400" dirty="0">
                <a:solidFill>
                  <a:srgbClr val="373739"/>
                </a:solidFill>
                <a:latin typeface="Arial Narrow" panose="020B0606020202030204" pitchFamily="34" charset="0"/>
                <a:cs typeface="Arial" panose="020B0604020202020204" pitchFamily="34" charset="0"/>
              </a:rPr>
              <a:t>les </a:t>
            </a:r>
            <a:r>
              <a:rPr lang="fr-FR" sz="1400" b="1" dirty="0">
                <a:solidFill>
                  <a:schemeClr val="accent1"/>
                </a:solidFill>
                <a:latin typeface="Arial Narrow" panose="020B0606020202030204" pitchFamily="34" charset="0"/>
                <a:cs typeface="Arial" panose="020B0604020202020204" pitchFamily="34" charset="0"/>
              </a:rPr>
              <a:t>résultats d’examens paracliniques (microbiologiques, imagerie) </a:t>
            </a:r>
            <a:r>
              <a:rPr lang="fr-FR" sz="1400" dirty="0">
                <a:solidFill>
                  <a:srgbClr val="373739"/>
                </a:solidFill>
                <a:latin typeface="Arial Narrow" panose="020B0606020202030204" pitchFamily="34" charset="0"/>
                <a:cs typeface="Arial" panose="020B0604020202020204" pitchFamily="34" charset="0"/>
              </a:rPr>
              <a:t>pour les sites infectieux documentés</a:t>
            </a:r>
          </a:p>
        </p:txBody>
      </p:sp>
      <p:cxnSp>
        <p:nvCxnSpPr>
          <p:cNvPr id="41" name="Connecteur droit 40"/>
          <p:cNvCxnSpPr/>
          <p:nvPr/>
        </p:nvCxnSpPr>
        <p:spPr>
          <a:xfrm>
            <a:off x="2843808" y="2945626"/>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2843808" y="1956063"/>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Flèche courbée vers la gauche 8"/>
          <p:cNvSpPr/>
          <p:nvPr/>
        </p:nvSpPr>
        <p:spPr>
          <a:xfrm rot="10800000">
            <a:off x="218597" y="3872834"/>
            <a:ext cx="405424" cy="2211598"/>
          </a:xfrm>
          <a:prstGeom prst="curvedLeftArrow">
            <a:avLst/>
          </a:prstGeom>
          <a:solidFill>
            <a:srgbClr val="373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courbée vers la droite 9"/>
          <p:cNvSpPr/>
          <p:nvPr/>
        </p:nvSpPr>
        <p:spPr>
          <a:xfrm rot="10800000">
            <a:off x="8601091" y="3896265"/>
            <a:ext cx="386017" cy="2189245"/>
          </a:xfrm>
          <a:prstGeom prst="curvedRightArrow">
            <a:avLst/>
          </a:prstGeom>
          <a:solidFill>
            <a:srgbClr val="373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944155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Équipe en charge de l’enquête</a:t>
            </a:r>
            <a:endParaRPr lang="fr-FR" dirty="0"/>
          </a:p>
        </p:txBody>
      </p:sp>
      <p:sp>
        <p:nvSpPr>
          <p:cNvPr id="4" name="Espace réservé du texte 3"/>
          <p:cNvSpPr>
            <a:spLocks noGrp="1"/>
          </p:cNvSpPr>
          <p:nvPr>
            <p:ph type="body" sz="quarter" idx="12"/>
          </p:nvPr>
        </p:nvSpPr>
        <p:spPr>
          <a:xfrm>
            <a:off x="611561" y="1412776"/>
            <a:ext cx="8208911" cy="5184576"/>
          </a:xfrm>
        </p:spPr>
        <p:txBody>
          <a:bodyPr/>
          <a:lstStyle/>
          <a:p>
            <a:pPr marL="0" lvl="2" indent="0">
              <a:spcBef>
                <a:spcPts val="600"/>
              </a:spcBef>
              <a:buNone/>
            </a:pPr>
            <a:r>
              <a:rPr lang="fr-FR" sz="1800" dirty="0">
                <a:solidFill>
                  <a:schemeClr val="accent4"/>
                </a:solidFill>
                <a:latin typeface="Arial" charset="0"/>
                <a:cs typeface="Arial" charset="0"/>
              </a:rPr>
              <a:t>Constitution de l’équipe </a:t>
            </a:r>
          </a:p>
          <a:p>
            <a:pPr marL="180000" lvl="4" indent="-252000">
              <a:spcBef>
                <a:spcPts val="300"/>
              </a:spcBef>
              <a:buFont typeface="Wingdings" panose="05000000000000000000" pitchFamily="2" charset="2"/>
              <a:buChar char="Ø"/>
            </a:pPr>
            <a:r>
              <a:rPr lang="fr-FR" sz="1600" dirty="0"/>
              <a:t>Une </a:t>
            </a:r>
            <a:r>
              <a:rPr lang="fr-FR" sz="1600" dirty="0">
                <a:solidFill>
                  <a:schemeClr val="tx2"/>
                </a:solidFill>
                <a:latin typeface="Arial" charset="0"/>
                <a:cs typeface="Arial" charset="0"/>
              </a:rPr>
              <a:t>équipe en charge de l’enquête </a:t>
            </a:r>
            <a:r>
              <a:rPr lang="fr-FR" sz="1600" dirty="0"/>
              <a:t>est constituée </a:t>
            </a:r>
            <a:r>
              <a:rPr lang="fr-FR" sz="1600" dirty="0">
                <a:solidFill>
                  <a:schemeClr val="tx2"/>
                </a:solidFill>
                <a:latin typeface="Arial" charset="0"/>
                <a:cs typeface="Arial" charset="0"/>
              </a:rPr>
              <a:t>dans chaque établissement </a:t>
            </a:r>
            <a:r>
              <a:rPr lang="fr-FR" sz="1600" dirty="0"/>
              <a:t>participant</a:t>
            </a:r>
          </a:p>
          <a:p>
            <a:pPr marL="180000" lvl="4" indent="-252000">
              <a:spcBef>
                <a:spcPts val="300"/>
              </a:spcBef>
              <a:buFont typeface="Wingdings" panose="05000000000000000000" pitchFamily="2" charset="2"/>
              <a:buChar char="Ø"/>
            </a:pPr>
            <a:r>
              <a:rPr lang="fr-FR" sz="1600" dirty="0"/>
              <a:t>Si l’EMS dispose d’un temps de </a:t>
            </a:r>
            <a:r>
              <a:rPr lang="fr-FR" sz="1600" dirty="0">
                <a:solidFill>
                  <a:schemeClr val="tx2"/>
                </a:solidFill>
                <a:latin typeface="Arial" charset="0"/>
                <a:cs typeface="Arial" charset="0"/>
              </a:rPr>
              <a:t>praticien ou d’infirmier hygiéniste</a:t>
            </a:r>
            <a:r>
              <a:rPr lang="fr-FR" sz="1600" dirty="0"/>
              <a:t>, ces personnes seront systématiquement </a:t>
            </a:r>
            <a:r>
              <a:rPr lang="fr-FR" sz="1600" dirty="0">
                <a:solidFill>
                  <a:schemeClr val="tx2"/>
                </a:solidFill>
                <a:latin typeface="Arial" charset="0"/>
                <a:cs typeface="Arial" charset="0"/>
              </a:rPr>
              <a:t>associées à l’organisation de l’enquête</a:t>
            </a:r>
          </a:p>
          <a:p>
            <a:pPr marL="180000" lvl="4" indent="-252000">
              <a:spcBef>
                <a:spcPts val="300"/>
              </a:spcBef>
              <a:buFont typeface="Wingdings" panose="05000000000000000000" pitchFamily="2" charset="2"/>
              <a:buChar char="Ø"/>
            </a:pPr>
            <a:endParaRPr lang="fr-FR" sz="1600" dirty="0"/>
          </a:p>
          <a:p>
            <a:pPr marL="0" lvl="2" indent="0">
              <a:spcBef>
                <a:spcPts val="600"/>
              </a:spcBef>
              <a:buNone/>
            </a:pPr>
            <a:r>
              <a:rPr lang="fr-FR" sz="1800" dirty="0">
                <a:solidFill>
                  <a:schemeClr val="accent4"/>
                </a:solidFill>
                <a:latin typeface="Arial" charset="0"/>
                <a:cs typeface="Arial" charset="0"/>
              </a:rPr>
              <a:t>Composition de l’équipe</a:t>
            </a:r>
          </a:p>
          <a:p>
            <a:pPr marL="180000" lvl="4" indent="-252000">
              <a:spcBef>
                <a:spcPts val="300"/>
              </a:spcBef>
              <a:buFont typeface="Wingdings" panose="05000000000000000000" pitchFamily="2" charset="2"/>
              <a:buChar char="Ø"/>
            </a:pPr>
            <a:r>
              <a:rPr lang="fr-FR" sz="1600" dirty="0"/>
              <a:t>La composition de l’équipe peut </a:t>
            </a:r>
            <a:r>
              <a:rPr lang="fr-FR" sz="1600" dirty="0">
                <a:solidFill>
                  <a:schemeClr val="accent1"/>
                </a:solidFill>
              </a:rPr>
              <a:t>varier selon la taille de l’établissement</a:t>
            </a:r>
          </a:p>
          <a:p>
            <a:pPr marL="360000" lvl="2">
              <a:spcBef>
                <a:spcPts val="600"/>
              </a:spcBef>
            </a:pPr>
            <a:r>
              <a:rPr lang="fr-FR" b="0" dirty="0">
                <a:latin typeface="Arial" charset="0"/>
                <a:cs typeface="Arial" charset="0"/>
              </a:rPr>
              <a:t>Un </a:t>
            </a:r>
            <a:r>
              <a:rPr lang="fr-FR" b="0" dirty="0">
                <a:solidFill>
                  <a:schemeClr val="tx2"/>
                </a:solidFill>
                <a:latin typeface="Arial" charset="0"/>
                <a:cs typeface="Arial" charset="0"/>
              </a:rPr>
              <a:t>référent de l’enquête </a:t>
            </a:r>
            <a:r>
              <a:rPr lang="fr-FR" b="0" dirty="0">
                <a:latin typeface="Arial" charset="0"/>
                <a:cs typeface="Arial" charset="0"/>
              </a:rPr>
              <a:t>: </a:t>
            </a:r>
            <a:r>
              <a:rPr lang="fr-FR" dirty="0">
                <a:latin typeface="Arial" charset="0"/>
                <a:cs typeface="Arial" charset="0"/>
              </a:rPr>
              <a:t>médecin ou infirmier coordonnateur</a:t>
            </a:r>
            <a:r>
              <a:rPr lang="fr-FR" b="0" dirty="0">
                <a:latin typeface="Arial" charset="0"/>
                <a:cs typeface="Arial" charset="0"/>
              </a:rPr>
              <a:t>, </a:t>
            </a:r>
            <a:r>
              <a:rPr lang="fr-FR" dirty="0">
                <a:latin typeface="Arial" charset="0"/>
                <a:cs typeface="Arial" charset="0"/>
              </a:rPr>
              <a:t>cadre de l’établissement</a:t>
            </a:r>
            <a:r>
              <a:rPr lang="fr-FR" b="0" dirty="0">
                <a:latin typeface="Arial" charset="0"/>
                <a:cs typeface="Arial" charset="0"/>
              </a:rPr>
              <a:t>, </a:t>
            </a:r>
            <a:r>
              <a:rPr lang="fr-FR" dirty="0">
                <a:latin typeface="Arial" charset="0"/>
                <a:cs typeface="Arial" charset="0"/>
              </a:rPr>
              <a:t>hygiéniste de l’établissement</a:t>
            </a:r>
          </a:p>
          <a:p>
            <a:pPr marL="360000" lvl="2">
              <a:spcBef>
                <a:spcPts val="600"/>
              </a:spcBef>
            </a:pPr>
            <a:r>
              <a:rPr lang="fr-FR" b="0" dirty="0">
                <a:latin typeface="Arial" charset="0"/>
                <a:cs typeface="Arial" charset="0"/>
              </a:rPr>
              <a:t>Un ou plusieurs </a:t>
            </a:r>
            <a:r>
              <a:rPr lang="fr-FR" b="0" dirty="0">
                <a:solidFill>
                  <a:schemeClr val="tx2"/>
                </a:solidFill>
                <a:latin typeface="Arial" charset="0"/>
                <a:cs typeface="Arial" charset="0"/>
              </a:rPr>
              <a:t>enquêteurs</a:t>
            </a:r>
            <a:r>
              <a:rPr lang="fr-FR" b="0" dirty="0">
                <a:latin typeface="Arial" charset="0"/>
                <a:cs typeface="Arial" charset="0"/>
              </a:rPr>
              <a:t> : </a:t>
            </a:r>
            <a:r>
              <a:rPr lang="fr-FR" dirty="0">
                <a:latin typeface="Arial" charset="0"/>
                <a:cs typeface="Arial" charset="0"/>
              </a:rPr>
              <a:t>professionnels de santé de l’établissement </a:t>
            </a:r>
            <a:r>
              <a:rPr lang="fr-FR" b="0" dirty="0">
                <a:latin typeface="Arial" charset="0"/>
                <a:cs typeface="Arial" charset="0"/>
              </a:rPr>
              <a:t>(hygiéniste, IDEC, IDE)</a:t>
            </a:r>
          </a:p>
          <a:p>
            <a:pPr marL="360000" lvl="2">
              <a:spcBef>
                <a:spcPts val="600"/>
              </a:spcBef>
            </a:pPr>
            <a:r>
              <a:rPr lang="fr-FR" b="0" dirty="0">
                <a:latin typeface="Arial" charset="0"/>
                <a:cs typeface="Arial" charset="0"/>
              </a:rPr>
              <a:t>Un </a:t>
            </a:r>
            <a:r>
              <a:rPr lang="fr-FR" b="0" dirty="0">
                <a:solidFill>
                  <a:schemeClr val="tx2"/>
                </a:solidFill>
                <a:latin typeface="Arial" charset="0"/>
                <a:cs typeface="Arial" charset="0"/>
              </a:rPr>
              <a:t>correspondant médical </a:t>
            </a:r>
            <a:r>
              <a:rPr lang="fr-FR" b="0" dirty="0">
                <a:latin typeface="Arial" charset="0"/>
                <a:cs typeface="Arial" charset="0"/>
              </a:rPr>
              <a:t>de l’établissement : </a:t>
            </a:r>
            <a:r>
              <a:rPr lang="fr-FR" dirty="0">
                <a:latin typeface="Arial" charset="0"/>
                <a:cs typeface="Arial" charset="0"/>
              </a:rPr>
              <a:t>médecin coordonnateur</a:t>
            </a:r>
            <a:r>
              <a:rPr lang="fr-FR" b="0" dirty="0">
                <a:latin typeface="Arial" charset="0"/>
                <a:cs typeface="Arial" charset="0"/>
              </a:rPr>
              <a:t>,</a:t>
            </a:r>
            <a:r>
              <a:rPr lang="fr-FR" dirty="0">
                <a:latin typeface="Arial" charset="0"/>
                <a:cs typeface="Arial" charset="0"/>
              </a:rPr>
              <a:t> médecin traitant des résidents enquêtés</a:t>
            </a:r>
            <a:br>
              <a:rPr lang="fr-FR" dirty="0">
                <a:latin typeface="Arial" charset="0"/>
                <a:cs typeface="Arial" charset="0"/>
              </a:rPr>
            </a:br>
            <a:endParaRPr lang="fr-FR" b="0" dirty="0">
              <a:latin typeface="Arial" charset="0"/>
              <a:cs typeface="Arial" charset="0"/>
            </a:endParaRP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861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Rôle du référent</a:t>
            </a:r>
            <a:endParaRPr lang="fr-FR" dirty="0"/>
          </a:p>
        </p:txBody>
      </p:sp>
      <p:sp>
        <p:nvSpPr>
          <p:cNvPr id="4" name="Espace réservé du texte 3"/>
          <p:cNvSpPr>
            <a:spLocks noGrp="1"/>
          </p:cNvSpPr>
          <p:nvPr>
            <p:ph type="body" sz="quarter" idx="12"/>
          </p:nvPr>
        </p:nvSpPr>
        <p:spPr>
          <a:xfrm>
            <a:off x="611560" y="1412776"/>
            <a:ext cx="8280919" cy="5256584"/>
          </a:xfrm>
        </p:spPr>
        <p:txBody>
          <a:bodyPr/>
          <a:lstStyle/>
          <a:p>
            <a:pPr marL="0" lvl="2" indent="0">
              <a:spcBef>
                <a:spcPts val="300"/>
              </a:spcBef>
              <a:buNone/>
            </a:pPr>
            <a:r>
              <a:rPr lang="fr-FR" dirty="0">
                <a:cs typeface="Arial" charset="0"/>
                <a:sym typeface="Wingdings" panose="05000000000000000000" pitchFamily="2" charset="2"/>
              </a:rPr>
              <a:t> </a:t>
            </a:r>
            <a:r>
              <a:rPr lang="fr-FR" dirty="0">
                <a:solidFill>
                  <a:schemeClr val="accent1"/>
                </a:solidFill>
              </a:rPr>
              <a:t>Responsable de la réalisation </a:t>
            </a:r>
            <a:r>
              <a:rPr lang="fr-FR" dirty="0">
                <a:solidFill>
                  <a:schemeClr val="tx2"/>
                </a:solidFill>
              </a:rPr>
              <a:t>de l'enquête </a:t>
            </a:r>
            <a:r>
              <a:rPr lang="fr-FR" dirty="0"/>
              <a:t>dans l’établissement de sa préparation jusqu'à la diffusion des résultats</a:t>
            </a:r>
          </a:p>
          <a:p>
            <a:pPr marL="0" lvl="2" indent="0">
              <a:spcBef>
                <a:spcPts val="300"/>
              </a:spcBef>
              <a:buNone/>
            </a:pPr>
            <a:endParaRPr lang="fr-FR" dirty="0"/>
          </a:p>
          <a:p>
            <a:pPr marL="0" lvl="2" indent="0">
              <a:spcBef>
                <a:spcPts val="600"/>
              </a:spcBef>
              <a:buNone/>
            </a:pPr>
            <a:r>
              <a:rPr lang="fr-FR" sz="1800" dirty="0">
                <a:solidFill>
                  <a:schemeClr val="accent4"/>
                </a:solidFill>
                <a:latin typeface="Arial" charset="0"/>
                <a:cs typeface="Arial" charset="0"/>
              </a:rPr>
              <a:t>Avant l’enquête</a:t>
            </a:r>
          </a:p>
          <a:p>
            <a:pPr lvl="2">
              <a:spcBef>
                <a:spcPts val="200"/>
              </a:spcBef>
            </a:pPr>
            <a:r>
              <a:rPr lang="fr-FR" sz="1400" b="0" dirty="0"/>
              <a:t>Informe le </a:t>
            </a:r>
            <a:r>
              <a:rPr lang="fr-FR" sz="1400" b="0" dirty="0">
                <a:solidFill>
                  <a:schemeClr val="tx2"/>
                </a:solidFill>
              </a:rPr>
              <a:t>directeur de l’établissement, le délégué à la protection des données (si disponible) et les personnels de l’établissement</a:t>
            </a:r>
            <a:r>
              <a:rPr lang="fr-FR" sz="1400" b="0" dirty="0"/>
              <a:t> de l’enquête</a:t>
            </a:r>
          </a:p>
          <a:p>
            <a:pPr lvl="2">
              <a:spcBef>
                <a:spcPts val="200"/>
              </a:spcBef>
            </a:pPr>
            <a:r>
              <a:rPr lang="fr-FR" sz="1400" b="0" dirty="0"/>
              <a:t>Organise la diffusion de l’</a:t>
            </a:r>
            <a:r>
              <a:rPr lang="fr-FR" sz="1400" b="0" dirty="0">
                <a:solidFill>
                  <a:schemeClr val="accent1"/>
                </a:solidFill>
              </a:rPr>
              <a:t>information aux résidents </a:t>
            </a:r>
            <a:r>
              <a:rPr lang="fr-FR" sz="1400" b="0" dirty="0"/>
              <a:t>inclus ou aux représentants légaux</a:t>
            </a:r>
          </a:p>
          <a:p>
            <a:pPr lvl="2">
              <a:spcBef>
                <a:spcPts val="200"/>
              </a:spcBef>
            </a:pPr>
            <a:r>
              <a:rPr lang="fr-FR" sz="1400" b="0" dirty="0"/>
              <a:t>Identifie, coordonne et forme </a:t>
            </a:r>
            <a:r>
              <a:rPr lang="fr-FR" sz="1400" b="0" dirty="0">
                <a:solidFill>
                  <a:schemeClr val="accent1"/>
                </a:solidFill>
              </a:rPr>
              <a:t>les </a:t>
            </a:r>
            <a:r>
              <a:rPr lang="fr-FR" sz="1400" b="0" dirty="0">
                <a:solidFill>
                  <a:schemeClr val="tx2"/>
                </a:solidFill>
              </a:rPr>
              <a:t>enquêteurs</a:t>
            </a:r>
          </a:p>
          <a:p>
            <a:pPr lvl="2">
              <a:spcBef>
                <a:spcPts val="200"/>
              </a:spcBef>
            </a:pPr>
            <a:r>
              <a:rPr lang="fr-FR" sz="1400" b="0" dirty="0"/>
              <a:t>Assure le rôle d’</a:t>
            </a:r>
            <a:r>
              <a:rPr lang="fr-FR" sz="1400" b="0" dirty="0">
                <a:solidFill>
                  <a:schemeClr val="accent1"/>
                </a:solidFill>
              </a:rPr>
              <a:t>administrateur local dans l’application </a:t>
            </a:r>
            <a:r>
              <a:rPr lang="fr-FR" sz="1400" b="0" dirty="0" err="1">
                <a:solidFill>
                  <a:schemeClr val="accent1"/>
                </a:solidFill>
              </a:rPr>
              <a:t>PrevIAS</a:t>
            </a:r>
            <a:endParaRPr lang="fr-FR" sz="1400" b="0" dirty="0">
              <a:solidFill>
                <a:schemeClr val="accent1"/>
              </a:solidFill>
              <a:sym typeface="Wingdings" charset="0"/>
            </a:endParaRPr>
          </a:p>
          <a:p>
            <a:pPr lvl="2">
              <a:spcBef>
                <a:spcPts val="200"/>
              </a:spcBef>
            </a:pPr>
            <a:r>
              <a:rPr lang="fr-FR" sz="1400" b="0" dirty="0"/>
              <a:t>Détermine le </a:t>
            </a:r>
            <a:r>
              <a:rPr lang="fr-FR" sz="1400" b="0" dirty="0">
                <a:solidFill>
                  <a:schemeClr val="accent1"/>
                </a:solidFill>
              </a:rPr>
              <a:t>périmètre de l’enquête </a:t>
            </a:r>
            <a:r>
              <a:rPr lang="fr-FR" sz="1400" b="0" dirty="0"/>
              <a:t>(groupement d’établissements ou non)</a:t>
            </a:r>
          </a:p>
          <a:p>
            <a:pPr lvl="2">
              <a:spcBef>
                <a:spcPts val="200"/>
              </a:spcBef>
            </a:pPr>
            <a:r>
              <a:rPr lang="fr-FR" sz="1400" b="0" dirty="0"/>
              <a:t>Établit par secteur ou unité de vie </a:t>
            </a:r>
            <a:r>
              <a:rPr lang="fr-FR" sz="1400" b="0" dirty="0">
                <a:solidFill>
                  <a:schemeClr val="accent1"/>
                </a:solidFill>
              </a:rPr>
              <a:t>la liste des résidents éligibles </a:t>
            </a:r>
            <a:r>
              <a:rPr lang="fr-FR" sz="1400" b="0" dirty="0"/>
              <a:t>à l’enquête</a:t>
            </a:r>
          </a:p>
          <a:p>
            <a:pPr lvl="2">
              <a:spcBef>
                <a:spcPts val="200"/>
              </a:spcBef>
            </a:pPr>
            <a:r>
              <a:rPr lang="fr-FR" sz="1400" b="0" dirty="0"/>
              <a:t>Renseigne les information relatives au </a:t>
            </a:r>
            <a:r>
              <a:rPr lang="fr-FR" sz="1400" b="0" dirty="0">
                <a:solidFill>
                  <a:schemeClr val="accent1"/>
                </a:solidFill>
              </a:rPr>
              <a:t>questionnaire établissement</a:t>
            </a:r>
            <a:endParaRPr lang="fr-FR" sz="1400" b="0" dirty="0">
              <a:solidFill>
                <a:schemeClr val="accent1"/>
              </a:solidFill>
              <a:sym typeface="Wingdings" charset="0"/>
            </a:endParaRPr>
          </a:p>
          <a:p>
            <a:pPr marL="0" lvl="2" indent="0">
              <a:spcBef>
                <a:spcPts val="600"/>
              </a:spcBef>
              <a:buNone/>
            </a:pPr>
            <a:r>
              <a:rPr lang="fr-FR" sz="1800" dirty="0">
                <a:solidFill>
                  <a:schemeClr val="accent4"/>
                </a:solidFill>
                <a:latin typeface="Arial" charset="0"/>
                <a:cs typeface="Arial" charset="0"/>
              </a:rPr>
              <a:t>Le jour de l’enquête</a:t>
            </a:r>
          </a:p>
          <a:p>
            <a:pPr lvl="2">
              <a:spcBef>
                <a:spcPts val="200"/>
              </a:spcBef>
            </a:pPr>
            <a:r>
              <a:rPr lang="fr-FR" sz="1400" b="0" dirty="0"/>
              <a:t>Fournit aux enquêteurs </a:t>
            </a:r>
            <a:r>
              <a:rPr lang="fr-FR" sz="1400" b="0" dirty="0">
                <a:solidFill>
                  <a:schemeClr val="accent1"/>
                </a:solidFill>
              </a:rPr>
              <a:t>la liste des résidents éligibles </a:t>
            </a:r>
            <a:r>
              <a:rPr lang="fr-FR" sz="1400" b="0" dirty="0"/>
              <a:t>à l’enquête</a:t>
            </a:r>
          </a:p>
          <a:p>
            <a:pPr lvl="2">
              <a:spcBef>
                <a:spcPts val="200"/>
              </a:spcBef>
            </a:pPr>
            <a:r>
              <a:rPr lang="fr-FR" sz="1400" b="0" dirty="0"/>
              <a:t>S’assure de la bonne application des </a:t>
            </a:r>
            <a:r>
              <a:rPr lang="fr-FR" sz="1400" b="0" dirty="0">
                <a:solidFill>
                  <a:schemeClr val="accent1"/>
                </a:solidFill>
              </a:rPr>
              <a:t>critères d’inclusion des résidents</a:t>
            </a:r>
          </a:p>
          <a:p>
            <a:pPr lvl="2">
              <a:spcBef>
                <a:spcPts val="200"/>
              </a:spcBef>
            </a:pPr>
            <a:r>
              <a:rPr lang="fr-FR" sz="1400" b="0" dirty="0"/>
              <a:t>Fournit aux enquêteurs </a:t>
            </a:r>
            <a:r>
              <a:rPr lang="fr-FR" sz="1400" b="0" dirty="0">
                <a:solidFill>
                  <a:schemeClr val="accent1"/>
                </a:solidFill>
              </a:rPr>
              <a:t>les questionnaires </a:t>
            </a:r>
            <a:r>
              <a:rPr lang="fr-FR" sz="1400" b="0" dirty="0">
                <a:solidFill>
                  <a:schemeClr val="tx2"/>
                </a:solidFill>
              </a:rPr>
              <a:t>résident au format papier</a:t>
            </a:r>
          </a:p>
          <a:p>
            <a:pPr lvl="2">
              <a:spcBef>
                <a:spcPts val="200"/>
              </a:spcBef>
            </a:pPr>
            <a:r>
              <a:rPr lang="fr-FR" sz="1400" b="0" dirty="0"/>
              <a:t>Coordonne le </a:t>
            </a:r>
            <a:r>
              <a:rPr lang="fr-FR" sz="1400" b="0" dirty="0">
                <a:solidFill>
                  <a:schemeClr val="accent1"/>
                </a:solidFill>
              </a:rPr>
              <a:t>recueil des données </a:t>
            </a:r>
            <a:r>
              <a:rPr lang="fr-FR" sz="1400" b="0" dirty="0"/>
              <a:t>des questionnaires résident</a:t>
            </a:r>
          </a:p>
          <a:p>
            <a:pPr lvl="2">
              <a:spcBef>
                <a:spcPts val="200"/>
              </a:spcBef>
            </a:pPr>
            <a:r>
              <a:rPr lang="fr-FR" sz="1400" b="0" dirty="0"/>
              <a:t>Anime les </a:t>
            </a:r>
            <a:r>
              <a:rPr lang="fr-FR" sz="1400" b="0" dirty="0">
                <a:solidFill>
                  <a:schemeClr val="accent1"/>
                </a:solidFill>
              </a:rPr>
              <a:t>échanges </a:t>
            </a:r>
            <a:r>
              <a:rPr lang="fr-FR" sz="1400" b="0" dirty="0"/>
              <a:t>pour le diagnostic des IAS et la documentation des traitements AI</a:t>
            </a:r>
            <a:endParaRPr lang="fr-FR" sz="1400" b="0" dirty="0">
              <a:sym typeface="Wingdings" charset="0"/>
            </a:endParaRPr>
          </a:p>
          <a:p>
            <a:pPr lvl="2">
              <a:spcBef>
                <a:spcPts val="200"/>
              </a:spcBef>
            </a:pPr>
            <a:r>
              <a:rPr lang="fr-FR" sz="1400" b="0" dirty="0"/>
              <a:t>Facilite l’</a:t>
            </a:r>
            <a:r>
              <a:rPr lang="fr-FR" sz="1400" b="0" dirty="0">
                <a:solidFill>
                  <a:schemeClr val="accent1"/>
                </a:solidFill>
              </a:rPr>
              <a:t>accès</a:t>
            </a:r>
            <a:r>
              <a:rPr lang="fr-FR" sz="1400" b="0" dirty="0"/>
              <a:t> des enquêteurs </a:t>
            </a:r>
            <a:r>
              <a:rPr lang="fr-FR" sz="1400" b="0" dirty="0">
                <a:solidFill>
                  <a:schemeClr val="accent1"/>
                </a:solidFill>
              </a:rPr>
              <a:t>aux dossiers des résidents</a:t>
            </a:r>
          </a:p>
        </p:txBody>
      </p:sp>
      <p:pic>
        <p:nvPicPr>
          <p:cNvPr id="6"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585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Rôle du référent</a:t>
            </a:r>
            <a:endParaRPr lang="fr-FR" dirty="0"/>
          </a:p>
        </p:txBody>
      </p:sp>
      <p:sp>
        <p:nvSpPr>
          <p:cNvPr id="4" name="Espace réservé du texte 3"/>
          <p:cNvSpPr>
            <a:spLocks noGrp="1"/>
          </p:cNvSpPr>
          <p:nvPr>
            <p:ph type="body" sz="quarter" idx="12"/>
          </p:nvPr>
        </p:nvSpPr>
        <p:spPr>
          <a:xfrm>
            <a:off x="611560" y="1340768"/>
            <a:ext cx="8352928" cy="5472608"/>
          </a:xfrm>
        </p:spPr>
        <p:txBody>
          <a:bodyPr/>
          <a:lstStyle/>
          <a:p>
            <a:pPr marL="0" lvl="2" indent="0">
              <a:spcBef>
                <a:spcPts val="600"/>
              </a:spcBef>
              <a:buNone/>
            </a:pPr>
            <a:r>
              <a:rPr lang="fr-FR" sz="1800" dirty="0">
                <a:solidFill>
                  <a:schemeClr val="accent4"/>
                </a:solidFill>
                <a:latin typeface="Arial" charset="0"/>
                <a:cs typeface="Arial" charset="0"/>
              </a:rPr>
              <a:t>Le plus proche possible du jour de l’enquête</a:t>
            </a:r>
          </a:p>
          <a:p>
            <a:pPr lvl="2">
              <a:spcBef>
                <a:spcPts val="200"/>
              </a:spcBef>
            </a:pPr>
            <a:r>
              <a:rPr lang="fr-FR" sz="1400" b="0" dirty="0">
                <a:sym typeface="Wingdings" charset="0"/>
              </a:rPr>
              <a:t>S’assure de la </a:t>
            </a:r>
            <a:r>
              <a:rPr lang="fr-FR" sz="1400" b="0" dirty="0">
                <a:solidFill>
                  <a:schemeClr val="accent1"/>
                </a:solidFill>
                <a:sym typeface="Wingdings" charset="0"/>
              </a:rPr>
              <a:t>validation clinique des diagnostics d’infection et des prescriptions d’anti-infectieux par le correspondant médical</a:t>
            </a:r>
          </a:p>
          <a:p>
            <a:pPr lvl="2">
              <a:spcBef>
                <a:spcPts val="200"/>
              </a:spcBef>
            </a:pPr>
            <a:r>
              <a:rPr lang="fr-FR" sz="1400" b="0" dirty="0">
                <a:sym typeface="Wingdings" charset="0"/>
              </a:rPr>
              <a:t>Vérifie que le </a:t>
            </a:r>
            <a:r>
              <a:rPr lang="fr-FR" sz="1400" b="0" dirty="0">
                <a:solidFill>
                  <a:schemeClr val="accent1"/>
                </a:solidFill>
                <a:sym typeface="Wingdings" charset="0"/>
              </a:rPr>
              <a:t>nombre de questionnaires résident </a:t>
            </a:r>
            <a:r>
              <a:rPr lang="fr-FR" sz="1400" b="0" dirty="0">
                <a:sym typeface="Wingdings" charset="0"/>
              </a:rPr>
              <a:t>complétés par secteur ou unité de vie correspond au nombre de résidents éligibles</a:t>
            </a:r>
          </a:p>
          <a:p>
            <a:pPr lvl="2">
              <a:spcBef>
                <a:spcPts val="200"/>
              </a:spcBef>
            </a:pPr>
            <a:r>
              <a:rPr lang="fr-FR" sz="1400" b="0" dirty="0">
                <a:sym typeface="Wingdings" charset="0"/>
              </a:rPr>
              <a:t>Valide le </a:t>
            </a:r>
            <a:r>
              <a:rPr lang="fr-FR" sz="1400" b="0" dirty="0">
                <a:solidFill>
                  <a:schemeClr val="accent1"/>
                </a:solidFill>
                <a:sym typeface="Wingdings" charset="0"/>
              </a:rPr>
              <a:t>contenu des questionnaires résidents </a:t>
            </a:r>
            <a:r>
              <a:rPr lang="fr-FR" sz="1400" b="0" dirty="0">
                <a:sym typeface="Wingdings" charset="0"/>
              </a:rPr>
              <a:t>: il vérifie les données aberrantes, complète les données manquantes</a:t>
            </a:r>
          </a:p>
          <a:p>
            <a:pPr lvl="2">
              <a:spcBef>
                <a:spcPts val="200"/>
              </a:spcBef>
            </a:pPr>
            <a:r>
              <a:rPr lang="fr-FR" sz="1400" b="0" dirty="0">
                <a:sym typeface="Wingdings" charset="0"/>
              </a:rPr>
              <a:t>Vérifie que les enquêteurs qui effectuent la saisie dans </a:t>
            </a:r>
            <a:r>
              <a:rPr lang="fr-FR" sz="1400" b="0" dirty="0" err="1">
                <a:sym typeface="Wingdings" charset="0"/>
              </a:rPr>
              <a:t>PrevIAS</a:t>
            </a:r>
            <a:r>
              <a:rPr lang="fr-FR" sz="1400" b="0" dirty="0">
                <a:sym typeface="Wingdings" charset="0"/>
              </a:rPr>
              <a:t> disposent d’un </a:t>
            </a:r>
            <a:r>
              <a:rPr lang="fr-FR" sz="1400" b="0" dirty="0">
                <a:solidFill>
                  <a:schemeClr val="accent1"/>
                </a:solidFill>
                <a:sym typeface="Wingdings" charset="0"/>
              </a:rPr>
              <a:t>compte utilisateur</a:t>
            </a:r>
          </a:p>
          <a:p>
            <a:pPr lvl="2">
              <a:spcBef>
                <a:spcPts val="200"/>
              </a:spcBef>
            </a:pPr>
            <a:r>
              <a:rPr lang="fr-FR" sz="1400" b="0" dirty="0">
                <a:sym typeface="Wingdings" charset="0"/>
              </a:rPr>
              <a:t>Organise </a:t>
            </a:r>
            <a:r>
              <a:rPr lang="fr-FR" sz="1400" b="0" dirty="0">
                <a:solidFill>
                  <a:schemeClr val="tx2"/>
                </a:solidFill>
                <a:sym typeface="Wingdings" charset="0"/>
              </a:rPr>
              <a:t>la saisie des questionnaires résidents </a:t>
            </a:r>
            <a:r>
              <a:rPr lang="fr-FR" sz="1400" b="0" dirty="0">
                <a:sym typeface="Wingdings" charset="0"/>
              </a:rPr>
              <a:t>dans </a:t>
            </a:r>
            <a:r>
              <a:rPr lang="fr-FR" sz="1400" b="0" dirty="0" err="1">
                <a:sym typeface="Wingdings" charset="0"/>
              </a:rPr>
              <a:t>PrevIAS</a:t>
            </a:r>
            <a:r>
              <a:rPr lang="fr-FR" sz="1400" b="0" dirty="0">
                <a:sym typeface="Wingdings" charset="0"/>
              </a:rPr>
              <a:t> et la validation des données</a:t>
            </a:r>
          </a:p>
          <a:p>
            <a:pPr lvl="2">
              <a:spcBef>
                <a:spcPts val="200"/>
              </a:spcBef>
            </a:pPr>
            <a:r>
              <a:rPr lang="fr-FR" sz="1400" b="0" dirty="0"/>
              <a:t>Effectue la </a:t>
            </a:r>
            <a:r>
              <a:rPr lang="fr-FR" sz="1400" b="0" dirty="0">
                <a:solidFill>
                  <a:schemeClr val="accent1"/>
                </a:solidFill>
              </a:rPr>
              <a:t>saisie du questionnaire établissement </a:t>
            </a:r>
            <a:r>
              <a:rPr lang="fr-FR" sz="1400" b="0" dirty="0"/>
              <a:t>dans </a:t>
            </a:r>
            <a:r>
              <a:rPr lang="fr-FR" sz="1400" b="0" dirty="0" err="1"/>
              <a:t>PrevIAS</a:t>
            </a:r>
            <a:endParaRPr lang="fr-FR" sz="1400" b="0" dirty="0"/>
          </a:p>
          <a:p>
            <a:pPr lvl="2">
              <a:spcBef>
                <a:spcPts val="200"/>
              </a:spcBef>
            </a:pPr>
            <a:r>
              <a:rPr lang="fr-FR" sz="1400" b="0" dirty="0">
                <a:sym typeface="Wingdings" charset="0"/>
              </a:rPr>
              <a:t>Garantit </a:t>
            </a:r>
            <a:r>
              <a:rPr lang="fr-FR" sz="1400" b="0" dirty="0">
                <a:solidFill>
                  <a:schemeClr val="tx2"/>
                </a:solidFill>
                <a:sym typeface="Wingdings" charset="0"/>
              </a:rPr>
              <a:t>la </a:t>
            </a:r>
            <a:r>
              <a:rPr lang="fr-FR" sz="1400" b="0" dirty="0">
                <a:solidFill>
                  <a:schemeClr val="tx2"/>
                </a:solidFill>
              </a:rPr>
              <a:t>protection des données personnelles </a:t>
            </a:r>
            <a:r>
              <a:rPr lang="fr-FR" sz="1400" b="0" dirty="0"/>
              <a:t>(</a:t>
            </a:r>
            <a:r>
              <a:rPr lang="fr-FR" sz="1400" b="0" i="1" dirty="0"/>
              <a:t>cf. annexe 9 du guide de l’enquêteur page 84</a:t>
            </a:r>
            <a:r>
              <a:rPr lang="fr-FR" sz="1400" b="0" dirty="0"/>
              <a:t>)</a:t>
            </a:r>
            <a:endParaRPr lang="fr-FR" sz="1400" b="0" dirty="0">
              <a:sym typeface="Wingdings" charset="0"/>
            </a:endParaRPr>
          </a:p>
          <a:p>
            <a:pPr lvl="2">
              <a:spcBef>
                <a:spcPts val="200"/>
              </a:spcBef>
            </a:pPr>
            <a:r>
              <a:rPr lang="fr-FR" sz="1400" b="0" dirty="0">
                <a:sym typeface="Wingdings" charset="0"/>
              </a:rPr>
              <a:t>Assure le </a:t>
            </a:r>
            <a:r>
              <a:rPr lang="fr-FR" sz="1400" b="0" dirty="0">
                <a:solidFill>
                  <a:schemeClr val="accent1"/>
                </a:solidFill>
                <a:sym typeface="Wingdings" charset="0"/>
              </a:rPr>
              <a:t>relais auprès du </a:t>
            </a:r>
            <a:r>
              <a:rPr lang="fr-FR" sz="1400" b="0" dirty="0" err="1">
                <a:solidFill>
                  <a:schemeClr val="accent1"/>
                </a:solidFill>
                <a:sym typeface="Wingdings" charset="0"/>
              </a:rPr>
              <a:t>CPias</a:t>
            </a:r>
            <a:r>
              <a:rPr lang="fr-FR" sz="1400" b="0" dirty="0">
                <a:solidFill>
                  <a:schemeClr val="accent1"/>
                </a:solidFill>
                <a:sym typeface="Wingdings" charset="0"/>
              </a:rPr>
              <a:t> et de </a:t>
            </a:r>
            <a:r>
              <a:rPr lang="fr-FR" sz="1400" b="0" dirty="0" err="1">
                <a:solidFill>
                  <a:schemeClr val="accent1"/>
                </a:solidFill>
                <a:sym typeface="Wingdings" charset="0"/>
              </a:rPr>
              <a:t>SpFrance</a:t>
            </a:r>
            <a:r>
              <a:rPr lang="fr-FR" sz="1400" b="0" dirty="0">
                <a:solidFill>
                  <a:schemeClr val="accent1"/>
                </a:solidFill>
                <a:sym typeface="Wingdings" charset="0"/>
              </a:rPr>
              <a:t> </a:t>
            </a:r>
            <a:r>
              <a:rPr lang="fr-FR" sz="1400" b="0" dirty="0">
                <a:sym typeface="Wingdings" charset="0"/>
              </a:rPr>
              <a:t>de toute demande concernant l’enquête</a:t>
            </a:r>
            <a:endParaRPr lang="fr-FR" sz="1400" b="0" dirty="0">
              <a:solidFill>
                <a:schemeClr val="accent1"/>
              </a:solidFill>
              <a:sym typeface="Wingdings" charset="0"/>
            </a:endParaRPr>
          </a:p>
          <a:p>
            <a:pPr marL="0" lvl="2" indent="0">
              <a:spcBef>
                <a:spcPts val="600"/>
              </a:spcBef>
              <a:buNone/>
            </a:pPr>
            <a:r>
              <a:rPr lang="fr-FR" sz="1800" dirty="0">
                <a:solidFill>
                  <a:schemeClr val="accent4"/>
                </a:solidFill>
                <a:latin typeface="Arial" charset="0"/>
                <a:cs typeface="Arial" charset="0"/>
              </a:rPr>
              <a:t>Après la saisie des données</a:t>
            </a:r>
          </a:p>
          <a:p>
            <a:pPr lvl="2">
              <a:spcBef>
                <a:spcPts val="200"/>
              </a:spcBef>
            </a:pPr>
            <a:r>
              <a:rPr lang="fr-FR" sz="1400" b="0" dirty="0">
                <a:sym typeface="Wingdings" charset="0"/>
              </a:rPr>
              <a:t>Garantit </a:t>
            </a:r>
            <a:r>
              <a:rPr lang="fr-FR" sz="1400" b="0" dirty="0">
                <a:solidFill>
                  <a:schemeClr val="accent1"/>
                </a:solidFill>
                <a:sym typeface="Wingdings" charset="0"/>
              </a:rPr>
              <a:t>l’archivage des questionnaires résidents </a:t>
            </a:r>
            <a:r>
              <a:rPr lang="fr-FR" sz="1400" b="0" dirty="0">
                <a:sym typeface="Wingdings" charset="0"/>
              </a:rPr>
              <a:t>et leur </a:t>
            </a:r>
            <a:r>
              <a:rPr lang="fr-FR" sz="1400" b="0" dirty="0">
                <a:solidFill>
                  <a:schemeClr val="accent1"/>
                </a:solidFill>
                <a:sym typeface="Wingdings" charset="0"/>
              </a:rPr>
              <a:t>destruction à la clôture de l’enquête</a:t>
            </a:r>
          </a:p>
          <a:p>
            <a:pPr lvl="2">
              <a:spcBef>
                <a:spcPts val="200"/>
              </a:spcBef>
            </a:pPr>
            <a:r>
              <a:rPr lang="fr-FR" sz="1400" b="0" dirty="0">
                <a:sym typeface="Wingdings" charset="0"/>
              </a:rPr>
              <a:t>Vérifie que </a:t>
            </a:r>
            <a:r>
              <a:rPr lang="fr-FR" sz="1400" b="0" dirty="0">
                <a:solidFill>
                  <a:schemeClr val="accent1"/>
                </a:solidFill>
                <a:sym typeface="Wingdings" charset="0"/>
              </a:rPr>
              <a:t>l’ensemble des questionnaire </a:t>
            </a:r>
            <a:r>
              <a:rPr lang="fr-FR" sz="1400" b="0" dirty="0">
                <a:sym typeface="Wingdings" charset="0"/>
              </a:rPr>
              <a:t>(établissement et résidents) </a:t>
            </a:r>
            <a:r>
              <a:rPr lang="fr-FR" sz="1400" b="0" dirty="0">
                <a:solidFill>
                  <a:schemeClr val="accent1"/>
                </a:solidFill>
                <a:sym typeface="Wingdings" charset="0"/>
              </a:rPr>
              <a:t>sont au statut « validé » dans </a:t>
            </a:r>
            <a:r>
              <a:rPr lang="fr-FR" sz="1400" b="0" dirty="0" err="1">
                <a:solidFill>
                  <a:schemeClr val="accent1"/>
                </a:solidFill>
                <a:sym typeface="Wingdings" charset="0"/>
              </a:rPr>
              <a:t>PrevIAS</a:t>
            </a:r>
            <a:endParaRPr lang="fr-FR" sz="1400" b="0" dirty="0">
              <a:solidFill>
                <a:schemeClr val="accent1"/>
              </a:solidFill>
              <a:sym typeface="Wingdings" charset="0"/>
            </a:endParaRPr>
          </a:p>
          <a:p>
            <a:pPr lvl="2">
              <a:spcBef>
                <a:spcPts val="200"/>
              </a:spcBef>
            </a:pPr>
            <a:r>
              <a:rPr lang="fr-FR" sz="1400" b="0" dirty="0">
                <a:sym typeface="Wingdings" charset="0"/>
              </a:rPr>
              <a:t>Edite le </a:t>
            </a:r>
            <a:r>
              <a:rPr lang="fr-FR" sz="1400" b="0" dirty="0">
                <a:solidFill>
                  <a:schemeClr val="accent1"/>
                </a:solidFill>
                <a:sym typeface="Wingdings" charset="0"/>
              </a:rPr>
              <a:t>rapport automatisé </a:t>
            </a:r>
            <a:r>
              <a:rPr lang="fr-FR" sz="1400" b="0" dirty="0">
                <a:sym typeface="Wingdings" charset="0"/>
              </a:rPr>
              <a:t>et exporte les données</a:t>
            </a:r>
          </a:p>
          <a:p>
            <a:pPr lvl="2">
              <a:spcBef>
                <a:spcPts val="200"/>
              </a:spcBef>
            </a:pPr>
            <a:r>
              <a:rPr lang="fr-FR" sz="1400" b="0" dirty="0">
                <a:sym typeface="Wingdings" charset="0"/>
              </a:rPr>
              <a:t>Organise la </a:t>
            </a:r>
            <a:r>
              <a:rPr lang="fr-FR" sz="1400" b="0" dirty="0">
                <a:solidFill>
                  <a:schemeClr val="accent1"/>
                </a:solidFill>
                <a:sym typeface="Wingdings" charset="0"/>
              </a:rPr>
              <a:t>restitution des résultats </a:t>
            </a:r>
            <a:r>
              <a:rPr lang="fr-FR" sz="1400" b="0" dirty="0">
                <a:sym typeface="Wingdings" charset="0"/>
              </a:rPr>
              <a:t>dans l’établissement et propose des </a:t>
            </a:r>
            <a:r>
              <a:rPr lang="fr-FR" sz="1400" b="0" dirty="0">
                <a:solidFill>
                  <a:schemeClr val="accent1"/>
                </a:solidFill>
                <a:sym typeface="Wingdings" charset="0"/>
              </a:rPr>
              <a:t>pistes d’amélioration, des plans d’actions et programme de PCI et BUA dans l’établissement</a:t>
            </a:r>
          </a:p>
          <a:p>
            <a:pPr lvl="2">
              <a:spcBef>
                <a:spcPts val="200"/>
              </a:spcBef>
            </a:pPr>
            <a:r>
              <a:rPr lang="fr-FR" sz="1400" b="0" dirty="0">
                <a:solidFill>
                  <a:schemeClr val="accent1"/>
                </a:solidFill>
                <a:sym typeface="Wingdings" charset="0"/>
              </a:rPr>
              <a:t>Supprime les questionnaires sur support papier </a:t>
            </a:r>
            <a:r>
              <a:rPr lang="fr-FR" sz="1400" b="0" dirty="0">
                <a:sym typeface="Wingdings" charset="0"/>
              </a:rPr>
              <a:t>au plus part le 31/12/2024</a:t>
            </a:r>
          </a:p>
        </p:txBody>
      </p:sp>
      <p:pic>
        <p:nvPicPr>
          <p:cNvPr id="6"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252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Rôle de l’enquêteur</a:t>
            </a:r>
            <a:endParaRPr lang="fr-FR" dirty="0"/>
          </a:p>
        </p:txBody>
      </p:sp>
      <p:sp>
        <p:nvSpPr>
          <p:cNvPr id="4" name="Espace réservé du texte 3"/>
          <p:cNvSpPr>
            <a:spLocks noGrp="1"/>
          </p:cNvSpPr>
          <p:nvPr>
            <p:ph type="body" sz="quarter" idx="12"/>
          </p:nvPr>
        </p:nvSpPr>
        <p:spPr>
          <a:xfrm>
            <a:off x="611560" y="1412776"/>
            <a:ext cx="8532440" cy="5328592"/>
          </a:xfrm>
        </p:spPr>
        <p:txBody>
          <a:bodyPr/>
          <a:lstStyle/>
          <a:p>
            <a:pPr marL="0" lvl="2" indent="0">
              <a:spcBef>
                <a:spcPts val="600"/>
              </a:spcBef>
              <a:buNone/>
            </a:pPr>
            <a:r>
              <a:rPr lang="fr-FR" dirty="0">
                <a:cs typeface="Arial" charset="0"/>
                <a:sym typeface="Wingdings" panose="05000000000000000000" pitchFamily="2" charset="2"/>
              </a:rPr>
              <a:t> </a:t>
            </a:r>
            <a:r>
              <a:rPr lang="fr-FR" dirty="0">
                <a:solidFill>
                  <a:schemeClr val="accent1"/>
                </a:solidFill>
                <a:sym typeface="Wingdings" panose="05000000000000000000" pitchFamily="2" charset="2"/>
              </a:rPr>
              <a:t>Chargé du recueil et de la saisie des données </a:t>
            </a:r>
            <a:r>
              <a:rPr lang="fr-FR" dirty="0">
                <a:sym typeface="Wingdings" panose="05000000000000000000" pitchFamily="2" charset="2"/>
              </a:rPr>
              <a:t>des questionnaires résidents</a:t>
            </a:r>
          </a:p>
          <a:p>
            <a:pPr marL="0" lvl="2" indent="0">
              <a:spcBef>
                <a:spcPts val="600"/>
              </a:spcBef>
              <a:buNone/>
            </a:pPr>
            <a:endParaRPr lang="fr-FR" dirty="0">
              <a:sym typeface="Wingdings" panose="05000000000000000000" pitchFamily="2" charset="2"/>
            </a:endParaRPr>
          </a:p>
          <a:p>
            <a:pPr marL="0" lvl="2" indent="0">
              <a:spcBef>
                <a:spcPts val="600"/>
              </a:spcBef>
              <a:buNone/>
            </a:pPr>
            <a:r>
              <a:rPr lang="fr-FR" sz="1800" dirty="0">
                <a:solidFill>
                  <a:schemeClr val="accent4"/>
                </a:solidFill>
                <a:latin typeface="Arial" charset="0"/>
                <a:cs typeface="Arial" charset="0"/>
              </a:rPr>
              <a:t>Avant l’enquête</a:t>
            </a:r>
          </a:p>
          <a:p>
            <a:pPr lvl="2">
              <a:spcBef>
                <a:spcPts val="300"/>
              </a:spcBef>
            </a:pPr>
            <a:r>
              <a:rPr lang="fr-FR" sz="1400" b="0" dirty="0"/>
              <a:t>Prend </a:t>
            </a:r>
            <a:r>
              <a:rPr lang="fr-FR" sz="1400" b="0" dirty="0">
                <a:solidFill>
                  <a:schemeClr val="accent1"/>
                </a:solidFill>
              </a:rPr>
              <a:t>contact avec les professionnels de santé </a:t>
            </a:r>
            <a:r>
              <a:rPr lang="fr-FR" sz="1400" b="0" dirty="0"/>
              <a:t>du ou des unités à enquêter</a:t>
            </a:r>
          </a:p>
          <a:p>
            <a:pPr lvl="2">
              <a:spcBef>
                <a:spcPts val="300"/>
              </a:spcBef>
            </a:pPr>
            <a:r>
              <a:rPr lang="fr-FR" sz="1400" b="0" dirty="0"/>
              <a:t>S’assure avoir reçu la </a:t>
            </a:r>
            <a:r>
              <a:rPr lang="fr-FR" sz="1400" b="0" dirty="0">
                <a:solidFill>
                  <a:schemeClr val="accent1"/>
                </a:solidFill>
              </a:rPr>
              <a:t>formation à l’enquête</a:t>
            </a:r>
          </a:p>
          <a:p>
            <a:pPr marL="0" lvl="2" indent="0">
              <a:spcBef>
                <a:spcPts val="600"/>
              </a:spcBef>
              <a:buNone/>
            </a:pPr>
            <a:r>
              <a:rPr lang="fr-FR" sz="1800" dirty="0">
                <a:solidFill>
                  <a:schemeClr val="accent4"/>
                </a:solidFill>
                <a:latin typeface="Arial" charset="0"/>
                <a:cs typeface="Arial" charset="0"/>
              </a:rPr>
              <a:t>Le jour de l’enquête</a:t>
            </a:r>
          </a:p>
          <a:p>
            <a:pPr lvl="2">
              <a:spcBef>
                <a:spcPts val="300"/>
              </a:spcBef>
            </a:pPr>
            <a:r>
              <a:rPr lang="fr-FR" sz="1400" b="0" dirty="0">
                <a:solidFill>
                  <a:schemeClr val="accent1"/>
                </a:solidFill>
              </a:rPr>
              <a:t>Récupère</a:t>
            </a:r>
            <a:r>
              <a:rPr lang="fr-FR" sz="1400" b="0" dirty="0"/>
              <a:t> auprès du référent </a:t>
            </a:r>
            <a:r>
              <a:rPr lang="fr-FR" sz="1400" b="0" dirty="0">
                <a:solidFill>
                  <a:schemeClr val="accent1"/>
                </a:solidFill>
              </a:rPr>
              <a:t>la liste des résidents éligibles</a:t>
            </a:r>
            <a:r>
              <a:rPr lang="fr-FR" sz="1400" b="0" dirty="0"/>
              <a:t> et </a:t>
            </a:r>
            <a:r>
              <a:rPr lang="fr-FR" sz="1400" b="0" dirty="0">
                <a:solidFill>
                  <a:schemeClr val="accent1"/>
                </a:solidFill>
              </a:rPr>
              <a:t>prépare les questionnaires papier</a:t>
            </a:r>
          </a:p>
          <a:p>
            <a:pPr lvl="2">
              <a:spcBef>
                <a:spcPts val="300"/>
              </a:spcBef>
            </a:pPr>
            <a:r>
              <a:rPr lang="fr-FR" sz="1400" b="0" dirty="0">
                <a:solidFill>
                  <a:schemeClr val="accent1"/>
                </a:solidFill>
              </a:rPr>
              <a:t>Vérifier les critères d’inclusion </a:t>
            </a:r>
            <a:r>
              <a:rPr lang="fr-FR" sz="1400" b="0" dirty="0"/>
              <a:t>des résidents support papier</a:t>
            </a:r>
          </a:p>
          <a:p>
            <a:pPr lvl="2">
              <a:spcBef>
                <a:spcPts val="300"/>
              </a:spcBef>
            </a:pPr>
            <a:r>
              <a:rPr lang="fr-FR" sz="1400" b="0" dirty="0">
                <a:solidFill>
                  <a:schemeClr val="accent1"/>
                </a:solidFill>
              </a:rPr>
              <a:t>Informe les résidents enquêtés </a:t>
            </a:r>
            <a:r>
              <a:rPr lang="fr-FR" sz="1400" b="0" dirty="0"/>
              <a:t>ou leur représentant légal dans chaque service</a:t>
            </a:r>
          </a:p>
          <a:p>
            <a:pPr lvl="2">
              <a:spcBef>
                <a:spcPts val="300"/>
              </a:spcBef>
            </a:pPr>
            <a:r>
              <a:rPr lang="fr-FR" sz="1400" b="0" dirty="0"/>
              <a:t>Complète les </a:t>
            </a:r>
            <a:r>
              <a:rPr lang="fr-FR" sz="1400" b="0" dirty="0">
                <a:solidFill>
                  <a:schemeClr val="accent1"/>
                </a:solidFill>
              </a:rPr>
              <a:t>questionnaires résidents </a:t>
            </a:r>
            <a:r>
              <a:rPr lang="fr-FR" sz="1400" b="0" dirty="0">
                <a:cs typeface="Arial" charset="0"/>
              </a:rPr>
              <a:t>sur support papier </a:t>
            </a:r>
            <a:r>
              <a:rPr lang="fr-FR" sz="1400" b="0" dirty="0"/>
              <a:t>à partir :</a:t>
            </a:r>
          </a:p>
          <a:p>
            <a:pPr marL="357750" lvl="3" indent="-285750">
              <a:buFont typeface="Wingdings" panose="05000000000000000000" pitchFamily="2" charset="2"/>
              <a:buChar char="Ø"/>
            </a:pPr>
            <a:r>
              <a:rPr lang="fr-FR" sz="1400" u="sng" dirty="0">
                <a:solidFill>
                  <a:srgbClr val="373739"/>
                </a:solidFill>
                <a:cs typeface="Arial" charset="0"/>
              </a:rPr>
              <a:t>De plusieurs sources d’information</a:t>
            </a:r>
            <a:r>
              <a:rPr lang="fr-FR" sz="1400" dirty="0">
                <a:solidFill>
                  <a:srgbClr val="373739"/>
                </a:solidFill>
                <a:cs typeface="Arial" charset="0"/>
              </a:rPr>
              <a:t> (dossier soignant, dossier médical)</a:t>
            </a:r>
          </a:p>
          <a:p>
            <a:pPr marL="357750" lvl="3" indent="-285750">
              <a:buFont typeface="Wingdings" panose="05000000000000000000" pitchFamily="2" charset="2"/>
              <a:buChar char="Ø"/>
            </a:pPr>
            <a:r>
              <a:rPr lang="fr-FR" sz="1400" u="sng" dirty="0">
                <a:solidFill>
                  <a:srgbClr val="373739"/>
                </a:solidFill>
                <a:cs typeface="Arial" charset="0"/>
              </a:rPr>
              <a:t>L’appui d’un professionnel de santé</a:t>
            </a:r>
            <a:r>
              <a:rPr lang="fr-FR" sz="1400" dirty="0">
                <a:solidFill>
                  <a:srgbClr val="373739"/>
                </a:solidFill>
                <a:cs typeface="Arial" charset="0"/>
              </a:rPr>
              <a:t> du secteur ou unité de vie enquêtée</a:t>
            </a:r>
          </a:p>
          <a:p>
            <a:pPr lvl="2">
              <a:spcBef>
                <a:spcPts val="300"/>
              </a:spcBef>
            </a:pPr>
            <a:r>
              <a:rPr lang="fr-FR" sz="1400" b="0" dirty="0"/>
              <a:t>Etablit la liste des </a:t>
            </a:r>
            <a:r>
              <a:rPr lang="fr-FR" sz="1400" b="0" dirty="0">
                <a:solidFill>
                  <a:schemeClr val="accent1"/>
                </a:solidFill>
              </a:rPr>
              <a:t>résultats microbiologiques en attente </a:t>
            </a:r>
            <a:r>
              <a:rPr lang="fr-FR" sz="1400" b="0" dirty="0"/>
              <a:t>pour les IAS identifiées</a:t>
            </a:r>
          </a:p>
          <a:p>
            <a:pPr lvl="2">
              <a:spcBef>
                <a:spcPts val="300"/>
              </a:spcBef>
            </a:pPr>
            <a:r>
              <a:rPr lang="fr-FR" sz="1400" b="0" dirty="0">
                <a:solidFill>
                  <a:schemeClr val="accent1"/>
                </a:solidFill>
              </a:rPr>
              <a:t>Fait confirmer les diagnostics </a:t>
            </a:r>
            <a:r>
              <a:rPr lang="fr-FR" sz="1400" b="0" dirty="0"/>
              <a:t>de chaque IAS et indications de chaque traitement AI </a:t>
            </a:r>
            <a:r>
              <a:rPr lang="fr-FR" sz="1400" b="0" dirty="0">
                <a:solidFill>
                  <a:schemeClr val="accent1"/>
                </a:solidFill>
              </a:rPr>
              <a:t>par le correspondant médical</a:t>
            </a:r>
          </a:p>
          <a:p>
            <a:pPr lvl="2">
              <a:spcBef>
                <a:spcPts val="300"/>
              </a:spcBef>
            </a:pPr>
            <a:r>
              <a:rPr lang="fr-FR" sz="1400" b="0" dirty="0">
                <a:solidFill>
                  <a:schemeClr val="accent1"/>
                </a:solidFill>
              </a:rPr>
              <a:t>Remet les questionnaires complétés</a:t>
            </a:r>
            <a:r>
              <a:rPr lang="fr-FR" sz="1400" b="0" dirty="0"/>
              <a:t> de l’ensemble des résident </a:t>
            </a:r>
            <a:r>
              <a:rPr lang="fr-FR" sz="1400" b="0" dirty="0">
                <a:solidFill>
                  <a:schemeClr val="accent1"/>
                </a:solidFill>
              </a:rPr>
              <a:t>au référent </a:t>
            </a:r>
            <a:r>
              <a:rPr lang="fr-FR" sz="1400" b="0" dirty="0"/>
              <a:t>de l’enquête</a:t>
            </a:r>
          </a:p>
          <a:p>
            <a:pPr marL="0" lvl="2" indent="0">
              <a:spcBef>
                <a:spcPts val="600"/>
              </a:spcBef>
              <a:buNone/>
            </a:pPr>
            <a:r>
              <a:rPr lang="fr-FR" sz="1800" dirty="0">
                <a:solidFill>
                  <a:schemeClr val="accent4"/>
                </a:solidFill>
                <a:latin typeface="Arial" charset="0"/>
                <a:cs typeface="Arial" charset="0"/>
              </a:rPr>
              <a:t>Le plus proche possible de l’enquête</a:t>
            </a:r>
          </a:p>
          <a:p>
            <a:pPr lvl="2">
              <a:spcBef>
                <a:spcPts val="300"/>
              </a:spcBef>
            </a:pPr>
            <a:r>
              <a:rPr lang="fr-FR" sz="1400" b="0" dirty="0"/>
              <a:t>Participe à la </a:t>
            </a:r>
            <a:r>
              <a:rPr lang="fr-FR" sz="1400" b="0" dirty="0">
                <a:solidFill>
                  <a:schemeClr val="accent1"/>
                </a:solidFill>
              </a:rPr>
              <a:t>saisie des questionnaires résidents </a:t>
            </a:r>
            <a:r>
              <a:rPr lang="fr-FR" sz="1400" b="0" dirty="0"/>
              <a:t>dans </a:t>
            </a:r>
            <a:r>
              <a:rPr lang="fr-FR" sz="1400" b="0" dirty="0" err="1"/>
              <a:t>PrevIAS</a:t>
            </a:r>
            <a:endParaRPr lang="fr-FR" sz="1400" b="0"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029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Rôle du correspondant médical</a:t>
            </a:r>
            <a:endParaRPr lang="fr-FR" dirty="0"/>
          </a:p>
        </p:txBody>
      </p:sp>
      <p:sp>
        <p:nvSpPr>
          <p:cNvPr id="4" name="Espace réservé du texte 3"/>
          <p:cNvSpPr>
            <a:spLocks noGrp="1"/>
          </p:cNvSpPr>
          <p:nvPr>
            <p:ph type="body" sz="quarter" idx="12"/>
          </p:nvPr>
        </p:nvSpPr>
        <p:spPr>
          <a:xfrm>
            <a:off x="611560" y="1412776"/>
            <a:ext cx="8280921" cy="4824535"/>
          </a:xfrm>
        </p:spPr>
        <p:txBody>
          <a:bodyPr/>
          <a:lstStyle/>
          <a:p>
            <a:pPr marL="0" lvl="2" indent="0">
              <a:spcBef>
                <a:spcPts val="600"/>
              </a:spcBef>
              <a:buNone/>
            </a:pPr>
            <a:r>
              <a:rPr lang="fr-FR" dirty="0">
                <a:cs typeface="Arial" charset="0"/>
                <a:sym typeface="Wingdings" panose="05000000000000000000" pitchFamily="2" charset="2"/>
              </a:rPr>
              <a:t> </a:t>
            </a:r>
            <a:r>
              <a:rPr lang="fr-FR" dirty="0">
                <a:solidFill>
                  <a:schemeClr val="accent1"/>
                </a:solidFill>
                <a:cs typeface="Arial" charset="0"/>
                <a:sym typeface="Wingdings" panose="05000000000000000000" pitchFamily="2" charset="2"/>
              </a:rPr>
              <a:t>Confirme les infections associées aux soins et les traitements anti-infectieux</a:t>
            </a:r>
          </a:p>
          <a:p>
            <a:pPr marL="0" lvl="2" indent="0">
              <a:spcBef>
                <a:spcPts val="600"/>
              </a:spcBef>
              <a:buNone/>
            </a:pPr>
            <a:endParaRPr lang="fr-FR" dirty="0">
              <a:solidFill>
                <a:schemeClr val="accent1"/>
              </a:solidFill>
              <a:cs typeface="Arial" charset="0"/>
              <a:sym typeface="Wingdings" panose="05000000000000000000" pitchFamily="2" charset="2"/>
            </a:endParaRPr>
          </a:p>
          <a:p>
            <a:pPr marL="0" lvl="2" indent="0">
              <a:spcBef>
                <a:spcPts val="600"/>
              </a:spcBef>
              <a:buNone/>
            </a:pPr>
            <a:r>
              <a:rPr lang="fr-FR" sz="1800" dirty="0">
                <a:solidFill>
                  <a:schemeClr val="accent4"/>
                </a:solidFill>
                <a:latin typeface="Arial" charset="0"/>
                <a:cs typeface="Arial" charset="0"/>
                <a:sym typeface="Wingdings" panose="05000000000000000000" pitchFamily="2" charset="2"/>
              </a:rPr>
              <a:t>Le jour de l’enquête ou le plus proche possible de l’enquête</a:t>
            </a:r>
          </a:p>
          <a:p>
            <a:pPr lvl="2">
              <a:spcBef>
                <a:spcPts val="300"/>
              </a:spcBef>
            </a:pPr>
            <a:r>
              <a:rPr lang="fr-FR" sz="1400" b="0" dirty="0">
                <a:solidFill>
                  <a:schemeClr val="accent1"/>
                </a:solidFill>
                <a:sym typeface="Wingdings" panose="05000000000000000000" pitchFamily="2" charset="2"/>
              </a:rPr>
              <a:t>Confirme le diagnostic des infections associées aux soins </a:t>
            </a:r>
            <a:r>
              <a:rPr lang="fr-FR" sz="1400" b="0" dirty="0">
                <a:sym typeface="Wingdings" panose="05000000000000000000" pitchFamily="2" charset="2"/>
              </a:rPr>
              <a:t>(variable « sites infectieux »)</a:t>
            </a:r>
          </a:p>
          <a:p>
            <a:pPr lvl="2">
              <a:spcBef>
                <a:spcPts val="300"/>
              </a:spcBef>
            </a:pPr>
            <a:r>
              <a:rPr lang="fr-FR" sz="1400" b="0" dirty="0">
                <a:solidFill>
                  <a:schemeClr val="accent1"/>
                </a:solidFill>
                <a:sym typeface="Wingdings" panose="05000000000000000000" pitchFamily="2" charset="2"/>
              </a:rPr>
              <a:t>Confirme l’indication des traitements anti-infectieux </a:t>
            </a:r>
            <a:r>
              <a:rPr lang="fr-FR" sz="1400" b="0" dirty="0">
                <a:sym typeface="Wingdings" panose="05000000000000000000" pitchFamily="2" charset="2"/>
              </a:rPr>
              <a:t>(variables « contexte de prescription » et « diagnostic associé aux traitement ») </a:t>
            </a:r>
          </a:p>
          <a:p>
            <a:pPr lvl="2">
              <a:spcBef>
                <a:spcPts val="300"/>
              </a:spcBef>
            </a:pPr>
            <a:r>
              <a:rPr lang="fr-FR" sz="1400" b="0" dirty="0">
                <a:solidFill>
                  <a:schemeClr val="accent1"/>
                </a:solidFill>
                <a:sym typeface="Wingdings" panose="05000000000000000000" pitchFamily="2" charset="2"/>
              </a:rPr>
              <a:t>Confirme l’indication de réévaluation des prescriptions d’anti-infectieux </a:t>
            </a:r>
            <a:r>
              <a:rPr lang="fr-FR" sz="1400" b="0" dirty="0">
                <a:sym typeface="Wingdings" panose="05000000000000000000" pitchFamily="2" charset="2"/>
              </a:rPr>
              <a:t>(variable « réévaluation de l’antibiothérapie)</a:t>
            </a:r>
          </a:p>
          <a:p>
            <a:pPr marL="0" lvl="2" indent="0">
              <a:spcBef>
                <a:spcPts val="600"/>
              </a:spcBef>
              <a:buNone/>
            </a:pPr>
            <a:endParaRPr lang="fr-FR" dirty="0">
              <a:solidFill>
                <a:schemeClr val="accent1"/>
              </a:solidFill>
            </a:endParaRPr>
          </a:p>
          <a:p>
            <a:pPr marL="0" lvl="2" indent="0">
              <a:spcBef>
                <a:spcPts val="600"/>
              </a:spcBef>
              <a:buNone/>
            </a:pPr>
            <a:r>
              <a:rPr lang="fr-FR" b="0" dirty="0">
                <a:cs typeface="Arial" charset="0"/>
                <a:sym typeface="Wingdings" panose="05000000000000000000" pitchFamily="2" charset="2"/>
              </a:rPr>
              <a:t> </a:t>
            </a:r>
            <a:r>
              <a:rPr lang="fr-FR" b="0" dirty="0">
                <a:solidFill>
                  <a:schemeClr val="accent1"/>
                </a:solidFill>
                <a:cs typeface="Arial" charset="0"/>
                <a:sym typeface="Wingdings" panose="05000000000000000000" pitchFamily="2" charset="2"/>
              </a:rPr>
              <a:t>En l’absence de correspond médical</a:t>
            </a:r>
            <a:r>
              <a:rPr lang="fr-FR" b="0" dirty="0">
                <a:cs typeface="Arial" charset="0"/>
                <a:sym typeface="Wingdings" panose="05000000000000000000" pitchFamily="2" charset="2"/>
              </a:rPr>
              <a:t>, </a:t>
            </a:r>
            <a:r>
              <a:rPr lang="fr-FR" b="0" dirty="0">
                <a:cs typeface="Arial" charset="0"/>
              </a:rPr>
              <a:t>le référent de l’enquête mentionne dans le questionnaire établissement en cochant « Non » à la question : « Validation des infections et des traitements anti-infectieux »</a:t>
            </a:r>
          </a:p>
        </p:txBody>
      </p:sp>
      <p:pic>
        <p:nvPicPr>
          <p:cNvPr id="6"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059832" y="5949280"/>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3" action="ppaction://hlinksldjump"/>
              </a:rPr>
              <a:t>Partie 3 : organisation de l’enquête – en amont de l’enquête</a:t>
            </a:r>
            <a:endParaRPr lang="fr-FR" sz="1200" dirty="0">
              <a:solidFill>
                <a:srgbClr val="373739"/>
              </a:solidFill>
            </a:endParaRPr>
          </a:p>
        </p:txBody>
      </p:sp>
    </p:spTree>
    <p:extLst>
      <p:ext uri="{BB962C8B-B14F-4D97-AF65-F5344CB8AC3E}">
        <p14:creationId xmlns:p14="http://schemas.microsoft.com/office/powerpoint/2010/main" val="3572465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Rôle des CPias et de SPF</a:t>
            </a:r>
          </a:p>
        </p:txBody>
      </p:sp>
      <p:sp>
        <p:nvSpPr>
          <p:cNvPr id="4" name="Espace réservé du texte 3"/>
          <p:cNvSpPr>
            <a:spLocks noGrp="1"/>
          </p:cNvSpPr>
          <p:nvPr>
            <p:ph type="body" sz="quarter" idx="12"/>
          </p:nvPr>
        </p:nvSpPr>
        <p:spPr>
          <a:xfrm>
            <a:off x="611561" y="1268760"/>
            <a:ext cx="8208912" cy="5328592"/>
          </a:xfrm>
        </p:spPr>
        <p:txBody>
          <a:bodyPr/>
          <a:lstStyle/>
          <a:p>
            <a:pPr marL="0" lvl="2" indent="0">
              <a:spcBef>
                <a:spcPts val="600"/>
              </a:spcBef>
              <a:buNone/>
            </a:pPr>
            <a:r>
              <a:rPr lang="fr-FR" sz="1800" dirty="0">
                <a:solidFill>
                  <a:schemeClr val="accent4"/>
                </a:solidFill>
                <a:latin typeface="Arial" charset="0"/>
                <a:cs typeface="Arial" charset="0"/>
              </a:rPr>
              <a:t>CPias</a:t>
            </a:r>
          </a:p>
          <a:p>
            <a:pPr lvl="2">
              <a:lnSpc>
                <a:spcPct val="100000"/>
              </a:lnSpc>
              <a:spcBef>
                <a:spcPts val="300"/>
              </a:spcBef>
            </a:pPr>
            <a:r>
              <a:rPr lang="fr-FR" sz="1400" b="0" dirty="0">
                <a:solidFill>
                  <a:schemeClr val="tx2"/>
                </a:solidFill>
              </a:rPr>
              <a:t>Contacte l’ensemble des EMS ciblés et indiquer aux EHPAD de l’échantillon </a:t>
            </a:r>
            <a:r>
              <a:rPr lang="fr-FR" sz="1400" b="0" dirty="0"/>
              <a:t>qu’ils ont été tirés au sort et les encourager à participer à l’enquête</a:t>
            </a:r>
          </a:p>
          <a:p>
            <a:pPr lvl="2">
              <a:lnSpc>
                <a:spcPct val="100000"/>
              </a:lnSpc>
              <a:spcBef>
                <a:spcPts val="300"/>
              </a:spcBef>
            </a:pPr>
            <a:r>
              <a:rPr lang="fr-FR" sz="1400" b="0" dirty="0">
                <a:solidFill>
                  <a:schemeClr val="accent1"/>
                </a:solidFill>
              </a:rPr>
              <a:t>Transmet la liste des EHPAD de l’échantillon à l’ARS </a:t>
            </a:r>
            <a:r>
              <a:rPr lang="fr-FR" sz="1400" b="0" dirty="0"/>
              <a:t>de leur région si demandée</a:t>
            </a:r>
          </a:p>
          <a:p>
            <a:pPr lvl="2">
              <a:lnSpc>
                <a:spcPct val="100000"/>
              </a:lnSpc>
              <a:spcBef>
                <a:spcPts val="300"/>
              </a:spcBef>
            </a:pPr>
            <a:r>
              <a:rPr lang="fr-FR" sz="1400" b="0" dirty="0">
                <a:solidFill>
                  <a:schemeClr val="tx2"/>
                </a:solidFill>
              </a:rPr>
              <a:t>Met à jour l’annuaire des CPias </a:t>
            </a:r>
            <a:r>
              <a:rPr lang="fr-FR" sz="1400" b="0" dirty="0"/>
              <a:t>pour les EMS ciblés (EHPAD, EAM/FAM, MAS)</a:t>
            </a:r>
          </a:p>
          <a:p>
            <a:pPr lvl="2">
              <a:lnSpc>
                <a:spcPct val="100000"/>
              </a:lnSpc>
              <a:spcBef>
                <a:spcPts val="300"/>
              </a:spcBef>
            </a:pPr>
            <a:r>
              <a:rPr lang="fr-FR" sz="1400" b="0" dirty="0">
                <a:solidFill>
                  <a:schemeClr val="tx2"/>
                </a:solidFill>
              </a:rPr>
              <a:t>Organise des formations</a:t>
            </a:r>
            <a:r>
              <a:rPr lang="fr-FR" sz="1400" b="0" dirty="0"/>
              <a:t> pour les établissements et fournir les supports de formation aux référents de l’enquête dans les établissements</a:t>
            </a:r>
            <a:endParaRPr lang="fr-FR" sz="1400" b="0" dirty="0">
              <a:solidFill>
                <a:schemeClr val="tx2"/>
              </a:solidFill>
              <a:cs typeface="Arial" charset="0"/>
            </a:endParaRPr>
          </a:p>
          <a:p>
            <a:pPr lvl="2">
              <a:lnSpc>
                <a:spcPct val="100000"/>
              </a:lnSpc>
              <a:spcBef>
                <a:spcPts val="300"/>
              </a:spcBef>
            </a:pPr>
            <a:r>
              <a:rPr lang="fr-FR" sz="1400" b="0" dirty="0">
                <a:solidFill>
                  <a:schemeClr val="tx2"/>
                </a:solidFill>
              </a:rPr>
              <a:t>Suit la participation</a:t>
            </a:r>
            <a:r>
              <a:rPr lang="fr-FR" sz="1400" b="0" dirty="0"/>
              <a:t> à l’enquête dans leur région (à l’aide de l’outil </a:t>
            </a:r>
            <a:r>
              <a:rPr lang="fr-FR" sz="1400" b="0" dirty="0" err="1"/>
              <a:t>PrevIAS</a:t>
            </a:r>
            <a:r>
              <a:rPr lang="fr-FR" sz="1400" b="0" dirty="0"/>
              <a:t>)</a:t>
            </a:r>
          </a:p>
          <a:p>
            <a:pPr lvl="2">
              <a:lnSpc>
                <a:spcPct val="100000"/>
              </a:lnSpc>
              <a:spcBef>
                <a:spcPts val="300"/>
              </a:spcBef>
            </a:pPr>
            <a:r>
              <a:rPr lang="fr-FR" sz="1400" b="0" dirty="0">
                <a:solidFill>
                  <a:schemeClr val="tx2"/>
                </a:solidFill>
              </a:rPr>
              <a:t>Encourage tous les établissements</a:t>
            </a:r>
            <a:r>
              <a:rPr lang="fr-FR" sz="1400" b="0" dirty="0"/>
              <a:t> à la réalisation de l’enquête (TAS et non TAS)</a:t>
            </a:r>
          </a:p>
          <a:p>
            <a:pPr lvl="2">
              <a:lnSpc>
                <a:spcPct val="100000"/>
              </a:lnSpc>
              <a:spcBef>
                <a:spcPts val="300"/>
              </a:spcBef>
            </a:pPr>
            <a:r>
              <a:rPr lang="fr-FR" sz="1400" b="0" dirty="0">
                <a:solidFill>
                  <a:schemeClr val="tx2"/>
                </a:solidFill>
              </a:rPr>
              <a:t>Fournit une assistance méthodologique</a:t>
            </a:r>
            <a:r>
              <a:rPr lang="fr-FR" sz="1400" b="0" dirty="0"/>
              <a:t> aux établissements participants à l’enquête</a:t>
            </a:r>
          </a:p>
          <a:p>
            <a:pPr marL="0" lvl="2" indent="0">
              <a:spcBef>
                <a:spcPts val="600"/>
              </a:spcBef>
              <a:buNone/>
            </a:pPr>
            <a:r>
              <a:rPr lang="fr-FR" sz="1800" dirty="0" err="1">
                <a:solidFill>
                  <a:schemeClr val="accent4"/>
                </a:solidFill>
                <a:latin typeface="Arial" charset="0"/>
                <a:cs typeface="Arial" charset="0"/>
              </a:rPr>
              <a:t>SpFrance</a:t>
            </a:r>
            <a:endParaRPr lang="fr-FR" sz="1800" dirty="0">
              <a:solidFill>
                <a:schemeClr val="accent4"/>
              </a:solidFill>
              <a:latin typeface="Arial" charset="0"/>
              <a:cs typeface="Arial" charset="0"/>
            </a:endParaRPr>
          </a:p>
          <a:p>
            <a:pPr lvl="2">
              <a:lnSpc>
                <a:spcPct val="100000"/>
              </a:lnSpc>
              <a:spcBef>
                <a:spcPts val="300"/>
              </a:spcBef>
            </a:pPr>
            <a:r>
              <a:rPr lang="fr-FR" sz="1400" b="0" dirty="0">
                <a:solidFill>
                  <a:schemeClr val="tx2"/>
                </a:solidFill>
              </a:rPr>
              <a:t>Coordonne la rédaction et la mise à disposition </a:t>
            </a:r>
            <a:r>
              <a:rPr lang="fr-FR" sz="1400" b="0" dirty="0"/>
              <a:t>des outils d’enquête (guide, FAQ, questionnaires)</a:t>
            </a:r>
          </a:p>
          <a:p>
            <a:pPr lvl="2">
              <a:lnSpc>
                <a:spcPct val="100000"/>
              </a:lnSpc>
              <a:spcBef>
                <a:spcPts val="300"/>
              </a:spcBef>
            </a:pPr>
            <a:r>
              <a:rPr lang="fr-FR" sz="1400" b="0" dirty="0">
                <a:solidFill>
                  <a:schemeClr val="tx2"/>
                </a:solidFill>
              </a:rPr>
              <a:t>Coordonne la mise en œuvre de l’enquête </a:t>
            </a:r>
            <a:r>
              <a:rPr lang="fr-FR" sz="1400" b="0" dirty="0"/>
              <a:t>au niveau national</a:t>
            </a:r>
          </a:p>
          <a:p>
            <a:pPr lvl="2">
              <a:lnSpc>
                <a:spcPct val="100000"/>
              </a:lnSpc>
              <a:spcBef>
                <a:spcPts val="300"/>
              </a:spcBef>
            </a:pPr>
            <a:r>
              <a:rPr lang="fr-FR" sz="1400" b="0" dirty="0">
                <a:solidFill>
                  <a:schemeClr val="accent1"/>
                </a:solidFill>
              </a:rPr>
              <a:t>Assure la conformité du traitement </a:t>
            </a:r>
            <a:r>
              <a:rPr lang="fr-FR" sz="1400" b="0" dirty="0"/>
              <a:t>mis en œuvre suivant la MR-004 de la Cnil</a:t>
            </a:r>
          </a:p>
          <a:p>
            <a:pPr lvl="2">
              <a:lnSpc>
                <a:spcPct val="100000"/>
              </a:lnSpc>
              <a:spcBef>
                <a:spcPts val="300"/>
              </a:spcBef>
            </a:pPr>
            <a:r>
              <a:rPr lang="fr-FR" sz="1400" b="0" dirty="0">
                <a:solidFill>
                  <a:schemeClr val="tx2"/>
                </a:solidFill>
              </a:rPr>
              <a:t>Organise des formations </a:t>
            </a:r>
            <a:r>
              <a:rPr lang="fr-FR" sz="1400" b="0" dirty="0"/>
              <a:t>sur l’application </a:t>
            </a:r>
            <a:r>
              <a:rPr lang="fr-FR" sz="1400" b="0" dirty="0" err="1"/>
              <a:t>PrevIAS</a:t>
            </a:r>
            <a:endParaRPr lang="fr-FR" sz="1400" b="0" dirty="0"/>
          </a:p>
          <a:p>
            <a:pPr lvl="2">
              <a:lnSpc>
                <a:spcPct val="100000"/>
              </a:lnSpc>
              <a:spcBef>
                <a:spcPts val="300"/>
              </a:spcBef>
            </a:pPr>
            <a:r>
              <a:rPr lang="fr-FR" sz="1400" b="0" dirty="0">
                <a:solidFill>
                  <a:schemeClr val="tx2"/>
                </a:solidFill>
              </a:rPr>
              <a:t>Assure le développement et le support applicatif </a:t>
            </a:r>
            <a:r>
              <a:rPr lang="fr-FR" sz="1400" b="0" dirty="0"/>
              <a:t>de </a:t>
            </a:r>
            <a:r>
              <a:rPr lang="fr-FR" sz="1400" b="0" dirty="0" err="1"/>
              <a:t>PrevIAS</a:t>
            </a:r>
            <a:endParaRPr lang="fr-FR" sz="1400" b="0" dirty="0"/>
          </a:p>
          <a:p>
            <a:pPr lvl="2">
              <a:lnSpc>
                <a:spcPct val="100000"/>
              </a:lnSpc>
              <a:spcBef>
                <a:spcPts val="300"/>
              </a:spcBef>
            </a:pPr>
            <a:r>
              <a:rPr lang="fr-FR" sz="1400" b="0" dirty="0">
                <a:solidFill>
                  <a:schemeClr val="tx2"/>
                </a:solidFill>
              </a:rPr>
              <a:t>Effectue les regroupements des établissements dans PrevIAS </a:t>
            </a:r>
            <a:r>
              <a:rPr lang="fr-FR" sz="1400" b="0" dirty="0"/>
              <a:t>communiqués par les établissements</a:t>
            </a:r>
          </a:p>
          <a:p>
            <a:pPr lvl="2">
              <a:lnSpc>
                <a:spcPct val="100000"/>
              </a:lnSpc>
              <a:spcBef>
                <a:spcPts val="300"/>
              </a:spcBef>
            </a:pPr>
            <a:r>
              <a:rPr lang="fr-FR" sz="1400" b="0" dirty="0">
                <a:solidFill>
                  <a:schemeClr val="tx2"/>
                </a:solidFill>
              </a:rPr>
              <a:t>Réalise l’analyse des données </a:t>
            </a:r>
            <a:r>
              <a:rPr lang="fr-FR" sz="1400" b="0" dirty="0"/>
              <a:t>au niveaux régional et national</a:t>
            </a:r>
          </a:p>
          <a:p>
            <a:pPr lvl="2">
              <a:lnSpc>
                <a:spcPct val="100000"/>
              </a:lnSpc>
              <a:spcBef>
                <a:spcPts val="300"/>
              </a:spcBef>
            </a:pPr>
            <a:r>
              <a:rPr lang="fr-FR" sz="1400" b="0" dirty="0">
                <a:solidFill>
                  <a:schemeClr val="tx2"/>
                </a:solidFill>
              </a:rPr>
              <a:t>Coordonne la valorisation des résultats </a:t>
            </a:r>
            <a:r>
              <a:rPr lang="fr-FR" sz="1400" b="0" dirty="0"/>
              <a:t>en lien avec le GT et les CPias</a:t>
            </a:r>
          </a:p>
        </p:txBody>
      </p:sp>
      <p:pic>
        <p:nvPicPr>
          <p:cNvPr id="6"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386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Coordonnées des référents</a:t>
            </a:r>
            <a:br>
              <a:rPr lang="fr-FR" dirty="0">
                <a:latin typeface="Arial" charset="0"/>
                <a:cs typeface="Arial" charset="0"/>
              </a:rPr>
            </a:br>
            <a:r>
              <a:rPr lang="fr-FR" dirty="0">
                <a:latin typeface="Arial" charset="0"/>
                <a:cs typeface="Arial" charset="0"/>
              </a:rPr>
              <a:t>régionaux dans les  CPIAS</a:t>
            </a:r>
          </a:p>
        </p:txBody>
      </p:sp>
      <p:pic>
        <p:nvPicPr>
          <p:cNvPr id="6"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aphicFrame>
        <p:nvGraphicFramePr>
          <p:cNvPr id="3" name="Tableau 2"/>
          <p:cNvGraphicFramePr>
            <a:graphicFrameLocks noGrp="1"/>
          </p:cNvGraphicFramePr>
          <p:nvPr>
            <p:extLst>
              <p:ext uri="{D42A27DB-BD31-4B8C-83A1-F6EECF244321}">
                <p14:modId xmlns:p14="http://schemas.microsoft.com/office/powerpoint/2010/main" val="2411955781"/>
              </p:ext>
            </p:extLst>
          </p:nvPr>
        </p:nvGraphicFramePr>
        <p:xfrm>
          <a:off x="179512" y="1124744"/>
          <a:ext cx="8712969" cy="5689600"/>
        </p:xfrm>
        <a:graphic>
          <a:graphicData uri="http://schemas.openxmlformats.org/drawingml/2006/table">
            <a:tbl>
              <a:tblPr firstRow="1" firstCol="1" bandRow="1">
                <a:tableStyleId>{00A15C55-8517-42AA-B614-E9B94910E393}</a:tableStyleId>
              </a:tblPr>
              <a:tblGrid>
                <a:gridCol w="2952329">
                  <a:extLst>
                    <a:ext uri="{9D8B030D-6E8A-4147-A177-3AD203B41FA5}">
                      <a16:colId xmlns:a16="http://schemas.microsoft.com/office/drawing/2014/main" val="1294565274"/>
                    </a:ext>
                  </a:extLst>
                </a:gridCol>
                <a:gridCol w="2736304">
                  <a:extLst>
                    <a:ext uri="{9D8B030D-6E8A-4147-A177-3AD203B41FA5}">
                      <a16:colId xmlns:a16="http://schemas.microsoft.com/office/drawing/2014/main" val="3602077294"/>
                    </a:ext>
                  </a:extLst>
                </a:gridCol>
                <a:gridCol w="3024336">
                  <a:extLst>
                    <a:ext uri="{9D8B030D-6E8A-4147-A177-3AD203B41FA5}">
                      <a16:colId xmlns:a16="http://schemas.microsoft.com/office/drawing/2014/main" val="2785340516"/>
                    </a:ext>
                  </a:extLst>
                </a:gridCol>
              </a:tblGrid>
              <a:tr h="163818">
                <a:tc>
                  <a:txBody>
                    <a:bodyPr/>
                    <a:lstStyle/>
                    <a:p>
                      <a:pPr algn="ctr">
                        <a:lnSpc>
                          <a:spcPts val="1600"/>
                        </a:lnSpc>
                        <a:spcBef>
                          <a:spcPts val="600"/>
                        </a:spcBef>
                        <a:spcAft>
                          <a:spcPts val="0"/>
                        </a:spcAft>
                      </a:pPr>
                      <a:r>
                        <a:rPr lang="fr-FR" sz="1300" dirty="0" err="1">
                          <a:effectLst/>
                        </a:rPr>
                        <a:t>CPias</a:t>
                      </a:r>
                      <a:endParaRPr lang="fr-FR"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tc>
                <a:tc>
                  <a:txBody>
                    <a:bodyPr/>
                    <a:lstStyle/>
                    <a:p>
                      <a:pPr algn="ctr">
                        <a:lnSpc>
                          <a:spcPts val="1600"/>
                        </a:lnSpc>
                        <a:spcBef>
                          <a:spcPts val="600"/>
                        </a:spcBef>
                        <a:spcAft>
                          <a:spcPts val="0"/>
                        </a:spcAft>
                      </a:pPr>
                      <a:r>
                        <a:rPr lang="fr-FR" sz="1300" dirty="0">
                          <a:solidFill>
                            <a:schemeClr val="lt1"/>
                          </a:solidFill>
                          <a:effectLst/>
                          <a:latin typeface="+mn-lt"/>
                          <a:ea typeface="+mn-ea"/>
                          <a:cs typeface="+mn-cs"/>
                        </a:rPr>
                        <a:t>Référent</a:t>
                      </a:r>
                      <a:endParaRPr lang="fr-FR"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tc>
                <a:tc>
                  <a:txBody>
                    <a:bodyPr/>
                    <a:lstStyle/>
                    <a:p>
                      <a:pPr algn="ctr">
                        <a:lnSpc>
                          <a:spcPts val="1600"/>
                        </a:lnSpc>
                        <a:spcBef>
                          <a:spcPts val="600"/>
                        </a:spcBef>
                        <a:spcAft>
                          <a:spcPts val="0"/>
                        </a:spcAft>
                      </a:pPr>
                      <a:r>
                        <a:rPr lang="fr-FR" sz="1300" u="sng" dirty="0">
                          <a:effectLst/>
                        </a:rPr>
                        <a:t>Email</a:t>
                      </a:r>
                      <a:endParaRPr lang="fr-FR"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tc>
                <a:extLst>
                  <a:ext uri="{0D108BD9-81ED-4DB2-BD59-A6C34878D82A}">
                    <a16:rowId xmlns:a16="http://schemas.microsoft.com/office/drawing/2014/main" val="3659160899"/>
                  </a:ext>
                </a:extLst>
              </a:tr>
              <a:tr h="337822">
                <a:tc>
                  <a:txBody>
                    <a:bodyPr/>
                    <a:lstStyle/>
                    <a:p>
                      <a:pPr algn="just">
                        <a:lnSpc>
                          <a:spcPts val="1600"/>
                        </a:lnSpc>
                        <a:spcBef>
                          <a:spcPts val="600"/>
                        </a:spcBef>
                        <a:spcAft>
                          <a:spcPts val="0"/>
                        </a:spcAft>
                      </a:pPr>
                      <a:r>
                        <a:rPr lang="fr-FR" sz="1300" b="0" dirty="0" err="1">
                          <a:effectLst/>
                        </a:rPr>
                        <a:t>CPias</a:t>
                      </a:r>
                      <a:r>
                        <a:rPr lang="fr-FR" sz="1300" b="0" dirty="0">
                          <a:effectLst/>
                        </a:rPr>
                        <a:t> Auvergne-Rhône-Alpes</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Anaïs MACHUT</a:t>
                      </a:r>
                    </a:p>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Anne SAVEY</a:t>
                      </a:r>
                    </a:p>
                  </a:txBody>
                  <a:tcPr marL="0" marR="0" marT="0" marB="0"/>
                </a:tc>
                <a:tc>
                  <a:txBody>
                    <a:bodyPr/>
                    <a:lstStyle/>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hlinkClick r:id="rId3"/>
                        </a:rPr>
                        <a:t>anais.machut@chu-lyon.fr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anne.savey@chu-lyon.fr</a:t>
                      </a:r>
                    </a:p>
                  </a:txBody>
                  <a:tcPr marL="0" marR="0" marT="0" marB="0"/>
                </a:tc>
                <a:extLst>
                  <a:ext uri="{0D108BD9-81ED-4DB2-BD59-A6C34878D82A}">
                    <a16:rowId xmlns:a16="http://schemas.microsoft.com/office/drawing/2014/main" val="69458719"/>
                  </a:ext>
                </a:extLst>
              </a:tr>
              <a:tr h="337822">
                <a:tc>
                  <a:txBody>
                    <a:bodyPr/>
                    <a:lstStyle/>
                    <a:p>
                      <a:pPr algn="just">
                        <a:lnSpc>
                          <a:spcPts val="1600"/>
                        </a:lnSpc>
                        <a:spcBef>
                          <a:spcPts val="600"/>
                        </a:spcBef>
                        <a:spcAft>
                          <a:spcPts val="0"/>
                        </a:spcAft>
                      </a:pPr>
                      <a:r>
                        <a:rPr lang="fr-FR" sz="1300" b="0" dirty="0">
                          <a:effectLst/>
                        </a:rPr>
                        <a:t>CPias Bourgogne-Franche-Comté</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Isabelle ROUSSEAUX</a:t>
                      </a:r>
                    </a:p>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Nathalie FLORET</a:t>
                      </a:r>
                    </a:p>
                  </a:txBody>
                  <a:tcPr marL="0" marR="0" marT="0" marB="0"/>
                </a:tc>
                <a:tc>
                  <a:txBody>
                    <a:bodyPr/>
                    <a:lstStyle/>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isabelle.rousseaux@chu-dijon.fr</a:t>
                      </a:r>
                    </a:p>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n1floretbassissi@chu-besancon.fr</a:t>
                      </a:r>
                    </a:p>
                  </a:txBody>
                  <a:tcPr marL="0" marR="0" marT="0" marB="0"/>
                </a:tc>
                <a:extLst>
                  <a:ext uri="{0D108BD9-81ED-4DB2-BD59-A6C34878D82A}">
                    <a16:rowId xmlns:a16="http://schemas.microsoft.com/office/drawing/2014/main" val="2974633167"/>
                  </a:ext>
                </a:extLst>
              </a:tr>
              <a:tr h="513087">
                <a:tc>
                  <a:txBody>
                    <a:bodyPr/>
                    <a:lstStyle/>
                    <a:p>
                      <a:pPr algn="just">
                        <a:lnSpc>
                          <a:spcPts val="1600"/>
                        </a:lnSpc>
                        <a:spcBef>
                          <a:spcPts val="600"/>
                        </a:spcBef>
                        <a:spcAft>
                          <a:spcPts val="0"/>
                        </a:spcAft>
                      </a:pPr>
                      <a:r>
                        <a:rPr lang="fr-FR" sz="1300" b="0" dirty="0">
                          <a:effectLst/>
                        </a:rPr>
                        <a:t>CPias Bretagne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marR="0" lvl="0" indent="-36000" algn="l" defTabSz="914400" rtl="0" eaLnBrk="1" fontAlgn="auto" latinLnBrk="0" hangingPunct="1">
                        <a:lnSpc>
                          <a:spcPts val="1600"/>
                        </a:lnSpc>
                        <a:spcBef>
                          <a:spcPts val="0"/>
                        </a:spcBef>
                        <a:spcAft>
                          <a:spcPts val="0"/>
                        </a:spcAft>
                        <a:buClrTx/>
                        <a:buSzTx/>
                        <a:buFontTx/>
                        <a:buNone/>
                        <a:tabLst/>
                        <a:defRPr/>
                      </a:pPr>
                      <a:r>
                        <a:rPr lang="fr-FR" sz="1300" kern="1200" dirty="0">
                          <a:solidFill>
                            <a:srgbClr val="000000"/>
                          </a:solidFill>
                          <a:effectLst/>
                          <a:latin typeface="+mn-lt"/>
                          <a:ea typeface="Calibri" panose="020F0502020204030204" pitchFamily="34" charset="0"/>
                          <a:cs typeface="Times New Roman" panose="02020603050405020304" pitchFamily="18" charset="0"/>
                        </a:rPr>
                        <a:t>Margaux CHARTIER</a:t>
                      </a:r>
                    </a:p>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Marion ANGIBAUD</a:t>
                      </a:r>
                    </a:p>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Stéphanie LEFFLOT</a:t>
                      </a:r>
                    </a:p>
                  </a:txBody>
                  <a:tcPr marL="0" marR="0" marT="0" marB="0"/>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fr-FR" sz="1300" u="sng" kern="1200" dirty="0">
                          <a:solidFill>
                            <a:srgbClr val="E40056"/>
                          </a:solidFill>
                          <a:effectLst/>
                          <a:latin typeface="+mn-lt"/>
                          <a:ea typeface="Calibri" panose="020F0502020204030204" pitchFamily="34" charset="0"/>
                          <a:cs typeface="Times New Roman" panose="02020603050405020304" pitchFamily="18" charset="0"/>
                          <a:hlinkClick r:id="rId4"/>
                        </a:rPr>
                        <a:t>margaux.chartier@chu-rennes.fr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hlinkClick r:id="rId5"/>
                        </a:rPr>
                        <a:t>marion.angibaud@chu-rennes.fr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hlinkClick r:id="rId6"/>
                        </a:rPr>
                        <a:t>stephanie.lefflot@chu-rennes.fr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94842842"/>
                  </a:ext>
                </a:extLst>
              </a:tr>
              <a:tr h="337822">
                <a:tc>
                  <a:txBody>
                    <a:bodyPr/>
                    <a:lstStyle/>
                    <a:p>
                      <a:pPr algn="just">
                        <a:lnSpc>
                          <a:spcPts val="1600"/>
                        </a:lnSpc>
                        <a:spcBef>
                          <a:spcPts val="600"/>
                        </a:spcBef>
                        <a:spcAft>
                          <a:spcPts val="0"/>
                        </a:spcAft>
                      </a:pPr>
                      <a:r>
                        <a:rPr lang="fr-FR" sz="1300" b="0" dirty="0" err="1">
                          <a:effectLst/>
                        </a:rPr>
                        <a:t>CPias</a:t>
                      </a:r>
                      <a:r>
                        <a:rPr lang="fr-FR" sz="1300" b="0" dirty="0">
                          <a:effectLst/>
                        </a:rPr>
                        <a:t> Centre-Val de Loire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Anne-Sophie VALENTIN</a:t>
                      </a:r>
                    </a:p>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Cindy DESCORMIERS</a:t>
                      </a:r>
                    </a:p>
                  </a:txBody>
                  <a:tcPr marL="0" marR="0" marT="0" marB="0"/>
                </a:tc>
                <a:tc>
                  <a:txBody>
                    <a:bodyPr/>
                    <a:lstStyle/>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hlinkClick r:id="rId7"/>
                        </a:rPr>
                        <a:t>as.valentin@chu-tours.fr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hlinkClick r:id="rId8"/>
                        </a:rPr>
                        <a:t>c.descormiers@chu-tours.fr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9516372"/>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Corse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Aba MAHAMAT</a:t>
                      </a:r>
                    </a:p>
                  </a:txBody>
                  <a:tcPr marL="0" marR="0" marT="0" marB="0"/>
                </a:tc>
                <a:tc>
                  <a:txBody>
                    <a:bodyPr/>
                    <a:lstStyle/>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aba.mahamat@ch-ajaccio.fr</a:t>
                      </a:r>
                    </a:p>
                  </a:txBody>
                  <a:tcPr marL="0" marR="0" marT="0" marB="0"/>
                </a:tc>
                <a:extLst>
                  <a:ext uri="{0D108BD9-81ED-4DB2-BD59-A6C34878D82A}">
                    <a16:rowId xmlns:a16="http://schemas.microsoft.com/office/drawing/2014/main" val="2112457144"/>
                  </a:ext>
                </a:extLst>
              </a:tr>
              <a:tr h="337822">
                <a:tc>
                  <a:txBody>
                    <a:bodyPr/>
                    <a:lstStyle/>
                    <a:p>
                      <a:pPr algn="just">
                        <a:lnSpc>
                          <a:spcPts val="1600"/>
                        </a:lnSpc>
                        <a:spcBef>
                          <a:spcPts val="600"/>
                        </a:spcBef>
                        <a:spcAft>
                          <a:spcPts val="0"/>
                        </a:spcAft>
                      </a:pPr>
                      <a:r>
                        <a:rPr lang="fr-FR" sz="1300" b="0" dirty="0" err="1">
                          <a:effectLst/>
                        </a:rPr>
                        <a:t>CPias</a:t>
                      </a:r>
                      <a:r>
                        <a:rPr lang="fr-FR" sz="1300" b="0" dirty="0">
                          <a:effectLst/>
                        </a:rPr>
                        <a:t> Grand Est</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en-GB" sz="1300" kern="1200" dirty="0">
                          <a:solidFill>
                            <a:srgbClr val="000000"/>
                          </a:solidFill>
                          <a:effectLst/>
                          <a:latin typeface="+mn-lt"/>
                          <a:ea typeface="Calibri" panose="020F0502020204030204" pitchFamily="34" charset="0"/>
                          <a:cs typeface="Times New Roman" panose="02020603050405020304" pitchFamily="18" charset="0"/>
                        </a:rPr>
                        <a:t>Sophia MECHKOUR</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p>
                      <a:pPr marL="36000" indent="-36000" algn="l" defTabSz="914400" rtl="0" eaLnBrk="1" latinLnBrk="0" hangingPunct="1">
                        <a:lnSpc>
                          <a:spcPts val="1600"/>
                        </a:lnSpc>
                        <a:spcAft>
                          <a:spcPts val="0"/>
                        </a:spcAft>
                      </a:pPr>
                      <a:r>
                        <a:rPr lang="en-GB" sz="1300" kern="1200" dirty="0">
                          <a:solidFill>
                            <a:srgbClr val="000000"/>
                          </a:solidFill>
                          <a:effectLst/>
                          <a:latin typeface="+mn-lt"/>
                          <a:ea typeface="Calibri" panose="020F0502020204030204" pitchFamily="34" charset="0"/>
                          <a:cs typeface="Times New Roman" panose="02020603050405020304" pitchFamily="18" charset="0"/>
                        </a:rPr>
                        <a:t>Olivia ALI-BRANDMEYER</a:t>
                      </a:r>
                      <a:endParaRPr lang="fr-FR" sz="1300" kern="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algn="l" defTabSz="914400" rtl="0" eaLnBrk="1" latinLnBrk="0" hangingPunct="1">
                        <a:lnSpc>
                          <a:spcPts val="1600"/>
                        </a:lnSpc>
                        <a:spcAft>
                          <a:spcPts val="0"/>
                        </a:spcAft>
                      </a:pPr>
                      <a:r>
                        <a:rPr lang="en-GB" sz="1300" u="sng" kern="1200" dirty="0">
                          <a:solidFill>
                            <a:srgbClr val="E40056"/>
                          </a:solidFill>
                          <a:effectLst/>
                          <a:latin typeface="+mn-lt"/>
                          <a:ea typeface="Calibri" panose="020F0502020204030204" pitchFamily="34" charset="0"/>
                          <a:cs typeface="Times New Roman" panose="02020603050405020304" pitchFamily="18" charset="0"/>
                          <a:hlinkClick r:id="rId9"/>
                        </a:rPr>
                        <a:t>sophia.mechkour@chru-strasbourg.fr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lnSpc>
                          <a:spcPts val="1600"/>
                        </a:lnSpc>
                        <a:spcAft>
                          <a:spcPts val="0"/>
                        </a:spcAft>
                      </a:pPr>
                      <a:r>
                        <a:rPr lang="en-GB" sz="1300" u="sng" kern="1200" dirty="0">
                          <a:solidFill>
                            <a:srgbClr val="E40056"/>
                          </a:solidFill>
                          <a:effectLst/>
                          <a:latin typeface="+mn-lt"/>
                          <a:ea typeface="Calibri" panose="020F0502020204030204" pitchFamily="34" charset="0"/>
                          <a:cs typeface="Times New Roman" panose="02020603050405020304" pitchFamily="18" charset="0"/>
                        </a:rPr>
                        <a:t>o.ali-brandmeyer@chru-nancy.fr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16018401"/>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Guadeloupe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Bruno JARRIGE</a:t>
                      </a:r>
                    </a:p>
                  </a:txBody>
                  <a:tcPr marL="0" marR="0" marT="0" marB="0"/>
                </a:tc>
                <a:tc>
                  <a:txBody>
                    <a:bodyPr/>
                    <a:lstStyle/>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bruno.jarrige@chu-guadeloupe.fr</a:t>
                      </a:r>
                    </a:p>
                  </a:txBody>
                  <a:tcPr marL="0" marR="0" marT="0" marB="0"/>
                </a:tc>
                <a:extLst>
                  <a:ext uri="{0D108BD9-81ED-4DB2-BD59-A6C34878D82A}">
                    <a16:rowId xmlns:a16="http://schemas.microsoft.com/office/drawing/2014/main" val="1695199347"/>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Guyane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Pétronille KOUASSI JUPITER</a:t>
                      </a:r>
                    </a:p>
                  </a:txBody>
                  <a:tcPr marL="0" marR="0" marT="0" marB="0"/>
                </a:tc>
                <a:tc>
                  <a:txBody>
                    <a:bodyPr/>
                    <a:lstStyle/>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petronille.kouassi@ch-cayenne.fr</a:t>
                      </a:r>
                    </a:p>
                  </a:txBody>
                  <a:tcPr marL="0" marR="0" marT="0" marB="0"/>
                </a:tc>
                <a:extLst>
                  <a:ext uri="{0D108BD9-81ED-4DB2-BD59-A6C34878D82A}">
                    <a16:rowId xmlns:a16="http://schemas.microsoft.com/office/drawing/2014/main" val="4026343825"/>
                  </a:ext>
                </a:extLst>
              </a:tr>
              <a:tr h="337822">
                <a:tc>
                  <a:txBody>
                    <a:bodyPr/>
                    <a:lstStyle/>
                    <a:p>
                      <a:pPr algn="just">
                        <a:lnSpc>
                          <a:spcPts val="1600"/>
                        </a:lnSpc>
                        <a:spcBef>
                          <a:spcPts val="600"/>
                        </a:spcBef>
                        <a:spcAft>
                          <a:spcPts val="0"/>
                        </a:spcAft>
                      </a:pPr>
                      <a:r>
                        <a:rPr lang="fr-FR" sz="1300" b="0" dirty="0" err="1">
                          <a:effectLst/>
                        </a:rPr>
                        <a:t>CPias</a:t>
                      </a:r>
                      <a:r>
                        <a:rPr lang="fr-FR" sz="1300" b="0" dirty="0">
                          <a:effectLst/>
                        </a:rPr>
                        <a:t> Hauts-de-France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Pierre PAROUX</a:t>
                      </a:r>
                    </a:p>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Gwenaelle LOCHER</a:t>
                      </a:r>
                    </a:p>
                  </a:txBody>
                  <a:tcPr marL="0" marR="0" marT="0" marB="0"/>
                </a:tc>
                <a:tc>
                  <a:txBody>
                    <a:bodyPr/>
                    <a:lstStyle/>
                    <a:p>
                      <a:pPr>
                        <a:lnSpc>
                          <a:spcPts val="1600"/>
                        </a:lnSpc>
                      </a:pPr>
                      <a:r>
                        <a:rPr lang="fr-FR" sz="1300" u="sng" kern="1200" dirty="0">
                          <a:solidFill>
                            <a:srgbClr val="E40056"/>
                          </a:solidFill>
                          <a:effectLst/>
                          <a:latin typeface="+mn-lt"/>
                          <a:ea typeface="Calibri" panose="020F0502020204030204" pitchFamily="34" charset="0"/>
                          <a:cs typeface="Times New Roman" panose="02020603050405020304" pitchFamily="18" charset="0"/>
                          <a:hlinkClick r:id="rId10"/>
                        </a:rPr>
                        <a:t>pierre.paroux@chu-lille.fr</a:t>
                      </a:r>
                      <a:endParaRPr lang="fr-FR" sz="1300" u="sng" kern="1200" dirty="0">
                        <a:solidFill>
                          <a:srgbClr val="E40056"/>
                        </a:solidFill>
                        <a:effectLst/>
                        <a:latin typeface="+mn-lt"/>
                        <a:ea typeface="Calibri" panose="020F0502020204030204" pitchFamily="34" charset="0"/>
                        <a:cs typeface="Times New Roman" panose="02020603050405020304" pitchFamily="18" charset="0"/>
                      </a:endParaRPr>
                    </a:p>
                    <a:p>
                      <a:pPr>
                        <a:lnSpc>
                          <a:spcPts val="1600"/>
                        </a:lnSpc>
                      </a:pPr>
                      <a:r>
                        <a:rPr lang="fr-FR" sz="1300" u="sng" kern="1200" dirty="0">
                          <a:solidFill>
                            <a:srgbClr val="E40056"/>
                          </a:solidFill>
                          <a:effectLst/>
                          <a:latin typeface="+mn-lt"/>
                          <a:ea typeface="Calibri" panose="020F0502020204030204" pitchFamily="34" charset="0"/>
                          <a:cs typeface="Times New Roman" panose="02020603050405020304" pitchFamily="18" charset="0"/>
                        </a:rPr>
                        <a:t>locher.gwenaelle@chu-amiens.fr</a:t>
                      </a:r>
                    </a:p>
                  </a:txBody>
                  <a:tcPr marL="0" marR="0" marT="0" marB="0"/>
                </a:tc>
                <a:extLst>
                  <a:ext uri="{0D108BD9-81ED-4DB2-BD59-A6C34878D82A}">
                    <a16:rowId xmlns:a16="http://schemas.microsoft.com/office/drawing/2014/main" val="3186075043"/>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Île-de-France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Hervé BLANCHARD</a:t>
                      </a:r>
                    </a:p>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Franck VAREY</a:t>
                      </a:r>
                    </a:p>
                  </a:txBody>
                  <a:tcPr marL="0" marR="0" marT="0" marB="0"/>
                </a:tc>
                <a:tc>
                  <a:txBody>
                    <a:bodyPr/>
                    <a:lstStyle/>
                    <a:p>
                      <a:pPr>
                        <a:lnSpc>
                          <a:spcPts val="1600"/>
                        </a:lnSpc>
                        <a:spcAft>
                          <a:spcPts val="0"/>
                        </a:spcAft>
                      </a:pPr>
                      <a:r>
                        <a:rPr lang="fr-FR" sz="1300" u="sng" dirty="0">
                          <a:solidFill>
                            <a:srgbClr val="E40056"/>
                          </a:solidFill>
                          <a:effectLst/>
                          <a:latin typeface="+mn-lt"/>
                          <a:ea typeface="Calibri" panose="020F0502020204030204" pitchFamily="34" charset="0"/>
                          <a:cs typeface="Times New Roman" panose="02020603050405020304" pitchFamily="18" charset="0"/>
                          <a:hlinkClick r:id="rId11"/>
                        </a:rPr>
                        <a:t>herve.blanchard@aphp.fr</a:t>
                      </a:r>
                      <a:endParaRPr lang="fr-FR" sz="1300" u="sng" dirty="0">
                        <a:solidFill>
                          <a:srgbClr val="E40056"/>
                        </a:solidFill>
                        <a:effectLst/>
                        <a:latin typeface="+mn-lt"/>
                        <a:ea typeface="Calibri" panose="020F0502020204030204" pitchFamily="34" charset="0"/>
                        <a:cs typeface="Times New Roman" panose="02020603050405020304" pitchFamily="18" charset="0"/>
                      </a:endParaRPr>
                    </a:p>
                    <a:p>
                      <a:pPr>
                        <a:lnSpc>
                          <a:spcPts val="1600"/>
                        </a:lnSpc>
                        <a:spcAft>
                          <a:spcPts val="0"/>
                        </a:spcAft>
                      </a:pPr>
                      <a:r>
                        <a:rPr lang="fr-FR" sz="1300" u="sng" dirty="0">
                          <a:solidFill>
                            <a:srgbClr val="E40056"/>
                          </a:solidFill>
                          <a:effectLst/>
                          <a:latin typeface="+mn-lt"/>
                          <a:ea typeface="Calibri" panose="020F0502020204030204" pitchFamily="34" charset="0"/>
                          <a:cs typeface="Times New Roman" panose="02020603050405020304" pitchFamily="18" charset="0"/>
                        </a:rPr>
                        <a:t>franck.varey@aphp.fr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94101593"/>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La Réunion et Mayotte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Christine BANGUY</a:t>
                      </a:r>
                    </a:p>
                  </a:txBody>
                  <a:tcPr marL="0" marR="0" marT="0" marB="0"/>
                </a:tc>
                <a:tc>
                  <a:txBody>
                    <a:bodyPr/>
                    <a:lstStyle/>
                    <a:p>
                      <a:pPr>
                        <a:lnSpc>
                          <a:spcPts val="1600"/>
                        </a:lnSpc>
                        <a:spcAft>
                          <a:spcPts val="0"/>
                        </a:spcAft>
                      </a:pPr>
                      <a:r>
                        <a:rPr lang="fr-FR" sz="1300" u="sng" dirty="0">
                          <a:solidFill>
                            <a:srgbClr val="000000"/>
                          </a:solidFill>
                          <a:effectLst/>
                          <a:latin typeface="+mn-lt"/>
                          <a:ea typeface="Calibri" panose="020F0502020204030204" pitchFamily="34" charset="0"/>
                          <a:cs typeface="Times New Roman" panose="02020603050405020304" pitchFamily="18" charset="0"/>
                          <a:hlinkClick r:id="rId12"/>
                        </a:rPr>
                        <a:t>christine.banguy@chu-reunion.fr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95384056"/>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Martinique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Christophe CAZETTE</a:t>
                      </a:r>
                    </a:p>
                  </a:txBody>
                  <a:tcPr marL="0" marR="0" marT="0" marB="0"/>
                </a:tc>
                <a:tc>
                  <a:txBody>
                    <a:bodyPr/>
                    <a:lstStyle/>
                    <a:p>
                      <a:pPr>
                        <a:lnSpc>
                          <a:spcPts val="1600"/>
                        </a:lnSpc>
                        <a:spcAft>
                          <a:spcPts val="0"/>
                        </a:spcAft>
                      </a:pPr>
                      <a:r>
                        <a:rPr lang="fr-FR" sz="1300" u="sng" dirty="0">
                          <a:solidFill>
                            <a:srgbClr val="E40056"/>
                          </a:solidFill>
                          <a:effectLst/>
                          <a:latin typeface="+mn-lt"/>
                          <a:ea typeface="Calibri" panose="020F0502020204030204" pitchFamily="34" charset="0"/>
                          <a:cs typeface="Times New Roman" panose="02020603050405020304" pitchFamily="18" charset="0"/>
                        </a:rPr>
                        <a:t>christophe.cazette@chu-martinique.fr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42357550"/>
                  </a:ext>
                </a:extLst>
              </a:tr>
              <a:tr h="344715">
                <a:tc>
                  <a:txBody>
                    <a:bodyPr/>
                    <a:lstStyle/>
                    <a:p>
                      <a:pPr algn="just">
                        <a:lnSpc>
                          <a:spcPts val="1600"/>
                        </a:lnSpc>
                        <a:spcBef>
                          <a:spcPts val="600"/>
                        </a:spcBef>
                        <a:spcAft>
                          <a:spcPts val="0"/>
                        </a:spcAft>
                      </a:pPr>
                      <a:r>
                        <a:rPr lang="fr-FR" sz="1300" b="0" dirty="0" err="1">
                          <a:effectLst/>
                        </a:rPr>
                        <a:t>CPias</a:t>
                      </a:r>
                      <a:r>
                        <a:rPr lang="fr-FR" sz="1300" b="0" dirty="0">
                          <a:effectLst/>
                        </a:rPr>
                        <a:t> Normandie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Pascal THIBON</a:t>
                      </a:r>
                    </a:p>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Denis THILLARD</a:t>
                      </a:r>
                    </a:p>
                  </a:txBody>
                  <a:tcPr marL="0" marR="0" marT="0" marB="0"/>
                </a:tc>
                <a:tc>
                  <a:txBody>
                    <a:bodyPr/>
                    <a:lstStyle/>
                    <a:p>
                      <a:pPr>
                        <a:lnSpc>
                          <a:spcPts val="1600"/>
                        </a:lnSpc>
                        <a:spcAft>
                          <a:spcPts val="0"/>
                        </a:spcAft>
                      </a:pPr>
                      <a:r>
                        <a:rPr lang="fr-FR" sz="1300" u="none" strike="noStrike" dirty="0">
                          <a:solidFill>
                            <a:srgbClr val="E40056"/>
                          </a:solidFill>
                          <a:effectLst/>
                          <a:latin typeface="+mn-lt"/>
                          <a:ea typeface="Calibri" panose="020F0502020204030204" pitchFamily="34" charset="0"/>
                          <a:cs typeface="Times New Roman" panose="02020603050405020304" pitchFamily="18" charset="0"/>
                          <a:hlinkClick r:id="rId13"/>
                        </a:rPr>
                        <a:t>thibon-p@chu-caen.fr</a:t>
                      </a:r>
                      <a:endParaRPr lang="fr-FR" sz="1300" u="none" strike="noStrike" dirty="0">
                        <a:solidFill>
                          <a:srgbClr val="E40056"/>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lnSpc>
                          <a:spcPts val="1600"/>
                        </a:lnSpc>
                        <a:spcAft>
                          <a:spcPts val="0"/>
                        </a:spcAft>
                      </a:pPr>
                      <a:r>
                        <a:rPr lang="fr-FR" sz="1300" u="sng" kern="1200" dirty="0">
                          <a:solidFill>
                            <a:srgbClr val="E40056"/>
                          </a:solidFill>
                          <a:effectLst/>
                          <a:latin typeface="+mn-lt"/>
                          <a:ea typeface="Calibri" panose="020F0502020204030204" pitchFamily="34" charset="0"/>
                          <a:cs typeface="Times New Roman" panose="02020603050405020304" pitchFamily="18" charset="0"/>
                        </a:rPr>
                        <a:t>denis.thillard@chu-rouen.fr</a:t>
                      </a:r>
                    </a:p>
                  </a:txBody>
                  <a:tcPr marL="0" marR="0" marT="0" marB="0"/>
                </a:tc>
                <a:extLst>
                  <a:ext uri="{0D108BD9-81ED-4DB2-BD59-A6C34878D82A}">
                    <a16:rowId xmlns:a16="http://schemas.microsoft.com/office/drawing/2014/main" val="4266043482"/>
                  </a:ext>
                </a:extLst>
              </a:tr>
              <a:tr h="337822">
                <a:tc>
                  <a:txBody>
                    <a:bodyPr/>
                    <a:lstStyle/>
                    <a:p>
                      <a:pPr algn="just">
                        <a:lnSpc>
                          <a:spcPts val="1600"/>
                        </a:lnSpc>
                        <a:spcBef>
                          <a:spcPts val="600"/>
                        </a:spcBef>
                        <a:spcAft>
                          <a:spcPts val="0"/>
                        </a:spcAft>
                      </a:pPr>
                      <a:r>
                        <a:rPr lang="fr-FR" sz="1300" b="0" dirty="0" err="1">
                          <a:effectLst/>
                        </a:rPr>
                        <a:t>CPias</a:t>
                      </a:r>
                      <a:r>
                        <a:rPr lang="fr-FR" sz="1300" b="0" dirty="0">
                          <a:effectLst/>
                        </a:rPr>
                        <a:t> Nouvelle-Aquitaine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Caroline BERVAS</a:t>
                      </a:r>
                    </a:p>
                    <a:p>
                      <a:pPr marL="36000" marR="0" lvl="0" indent="-36000" algn="l" defTabSz="914400" rtl="0" eaLnBrk="1" fontAlgn="auto" latinLnBrk="0" hangingPunct="1">
                        <a:lnSpc>
                          <a:spcPts val="1600"/>
                        </a:lnSpc>
                        <a:spcBef>
                          <a:spcPts val="0"/>
                        </a:spcBef>
                        <a:spcAft>
                          <a:spcPts val="0"/>
                        </a:spcAft>
                        <a:buClrTx/>
                        <a:buSzTx/>
                        <a:buFontTx/>
                        <a:buNone/>
                        <a:tabLst/>
                        <a:defRPr/>
                      </a:pPr>
                      <a:r>
                        <a:rPr lang="fr-FR" sz="1300" kern="1200" dirty="0">
                          <a:solidFill>
                            <a:srgbClr val="000000"/>
                          </a:solidFill>
                          <a:effectLst/>
                          <a:latin typeface="+mn-lt"/>
                          <a:ea typeface="Calibri" panose="020F0502020204030204" pitchFamily="34" charset="0"/>
                          <a:cs typeface="Times New Roman" panose="02020603050405020304" pitchFamily="18" charset="0"/>
                        </a:rPr>
                        <a:t>Muriel PÉFAU</a:t>
                      </a:r>
                    </a:p>
                  </a:txBody>
                  <a:tcPr marL="0" marR="0" marT="0" marB="0"/>
                </a:tc>
                <a:tc>
                  <a:txBody>
                    <a:bodyPr/>
                    <a:lstStyle/>
                    <a:p>
                      <a:pPr>
                        <a:lnSpc>
                          <a:spcPts val="1600"/>
                        </a:lnSpc>
                        <a:spcAft>
                          <a:spcPts val="0"/>
                        </a:spcAft>
                      </a:pPr>
                      <a:r>
                        <a:rPr lang="fr-FR" sz="1300" u="sng" dirty="0">
                          <a:solidFill>
                            <a:srgbClr val="E40056"/>
                          </a:solidFill>
                          <a:effectLst/>
                          <a:latin typeface="+mn-lt"/>
                          <a:ea typeface="Calibri" panose="020F0502020204030204" pitchFamily="34" charset="0"/>
                          <a:cs typeface="Times New Roman" panose="02020603050405020304" pitchFamily="18" charset="0"/>
                          <a:hlinkClick r:id="rId14"/>
                        </a:rPr>
                        <a:t>caroline.bervas@chu-bordeaux.fr</a:t>
                      </a:r>
                      <a:endParaRPr lang="fr-FR" sz="1300" u="sng" dirty="0">
                        <a:solidFill>
                          <a:srgbClr val="E40056"/>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1600"/>
                        </a:lnSpc>
                        <a:spcBef>
                          <a:spcPts val="0"/>
                        </a:spcBef>
                        <a:spcAft>
                          <a:spcPts val="0"/>
                        </a:spcAft>
                        <a:buClrTx/>
                        <a:buSzTx/>
                        <a:buFontTx/>
                        <a:buNone/>
                        <a:tabLst/>
                        <a:defRPr/>
                      </a:pPr>
                      <a:r>
                        <a:rPr lang="fr-FR" sz="1300" u="sng" dirty="0">
                          <a:solidFill>
                            <a:srgbClr val="E40056"/>
                          </a:solidFill>
                          <a:effectLst/>
                          <a:latin typeface="+mn-lt"/>
                          <a:ea typeface="Calibri" panose="020F0502020204030204" pitchFamily="34" charset="0"/>
                          <a:cs typeface="Times New Roman" panose="02020603050405020304" pitchFamily="18" charset="0"/>
                        </a:rPr>
                        <a:t>muriel.pefau@chu-bordeaux.fr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1345457"/>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Occitanie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Sandrine CANOUET</a:t>
                      </a:r>
                    </a:p>
                  </a:txBody>
                  <a:tcPr marL="0" marR="0" marT="0" marB="0"/>
                </a:tc>
                <a:tc>
                  <a:txBody>
                    <a:bodyPr/>
                    <a:lstStyle/>
                    <a:p>
                      <a:pPr>
                        <a:lnSpc>
                          <a:spcPts val="1600"/>
                        </a:lnSpc>
                        <a:spcAft>
                          <a:spcPts val="0"/>
                        </a:spcAft>
                      </a:pPr>
                      <a:r>
                        <a:rPr lang="fr-FR" sz="1300" u="sng" dirty="0">
                          <a:solidFill>
                            <a:srgbClr val="E40056"/>
                          </a:solidFill>
                          <a:effectLst/>
                          <a:latin typeface="+mn-lt"/>
                          <a:ea typeface="Calibri" panose="020F0502020204030204" pitchFamily="34" charset="0"/>
                          <a:cs typeface="Times New Roman" panose="02020603050405020304" pitchFamily="18" charset="0"/>
                          <a:hlinkClick r:id="rId15"/>
                        </a:rPr>
                        <a:t>canouet.s@chu-toulouse.fr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30042869"/>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Pays de la Loire</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Céline POULAIN</a:t>
                      </a:r>
                    </a:p>
                  </a:txBody>
                  <a:tcPr marL="0" marR="0" marT="0" marB="0"/>
                </a:tc>
                <a:tc>
                  <a:txBody>
                    <a:bodyPr/>
                    <a:lstStyle/>
                    <a:p>
                      <a:pPr>
                        <a:lnSpc>
                          <a:spcPts val="1600"/>
                        </a:lnSpc>
                        <a:spcAft>
                          <a:spcPts val="0"/>
                        </a:spcAft>
                      </a:pPr>
                      <a:r>
                        <a:rPr lang="fr-FR" sz="1300" u="sng" dirty="0">
                          <a:solidFill>
                            <a:srgbClr val="E40056"/>
                          </a:solidFill>
                          <a:effectLst/>
                          <a:latin typeface="+mn-lt"/>
                          <a:ea typeface="Calibri" panose="020F0502020204030204" pitchFamily="34" charset="0"/>
                          <a:cs typeface="Times New Roman" panose="02020603050405020304" pitchFamily="18" charset="0"/>
                        </a:rPr>
                        <a:t>cepoulain@chu-nantes.fr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33228594"/>
                  </a:ext>
                </a:extLst>
              </a:tr>
              <a:tr h="163818">
                <a:tc>
                  <a:txBody>
                    <a:bodyPr/>
                    <a:lstStyle/>
                    <a:p>
                      <a:pPr algn="just">
                        <a:lnSpc>
                          <a:spcPts val="1600"/>
                        </a:lnSpc>
                        <a:spcBef>
                          <a:spcPts val="600"/>
                        </a:spcBef>
                        <a:spcAft>
                          <a:spcPts val="0"/>
                        </a:spcAft>
                      </a:pPr>
                      <a:r>
                        <a:rPr lang="fr-FR" sz="1300" b="0" dirty="0" err="1">
                          <a:effectLst/>
                        </a:rPr>
                        <a:t>CPias</a:t>
                      </a:r>
                      <a:r>
                        <a:rPr lang="fr-FR" sz="1300" b="0" dirty="0">
                          <a:effectLst/>
                        </a:rPr>
                        <a:t> Provence-Alpes-Côte d’Azur</a:t>
                      </a:r>
                      <a:endParaRPr lang="fr-FR" sz="13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tc>
                <a:tc>
                  <a:txBody>
                    <a:bodyPr/>
                    <a:lstStyle/>
                    <a:p>
                      <a:pPr marL="36000" indent="-36000" algn="l" defTabSz="914400" rtl="0" eaLnBrk="1" latinLnBrk="0" hangingPunct="1">
                        <a:lnSpc>
                          <a:spcPts val="1600"/>
                        </a:lnSpc>
                        <a:spcAft>
                          <a:spcPts val="0"/>
                        </a:spcAft>
                      </a:pPr>
                      <a:r>
                        <a:rPr lang="fr-FR" sz="1300" kern="1200" dirty="0">
                          <a:solidFill>
                            <a:srgbClr val="000000"/>
                          </a:solidFill>
                          <a:effectLst/>
                          <a:latin typeface="+mn-lt"/>
                          <a:ea typeface="Calibri" panose="020F0502020204030204" pitchFamily="34" charset="0"/>
                          <a:cs typeface="Times New Roman" panose="02020603050405020304" pitchFamily="18" charset="0"/>
                        </a:rPr>
                        <a:t>Jean-Christophe DELAROZIERE</a:t>
                      </a:r>
                    </a:p>
                  </a:txBody>
                  <a:tcPr marL="0" marR="0" marT="0" marB="0"/>
                </a:tc>
                <a:tc>
                  <a:txBody>
                    <a:bodyPr/>
                    <a:lstStyle/>
                    <a:p>
                      <a:pPr>
                        <a:lnSpc>
                          <a:spcPts val="1600"/>
                        </a:lnSpc>
                        <a:spcAft>
                          <a:spcPts val="0"/>
                        </a:spcAft>
                      </a:pPr>
                      <a:r>
                        <a:rPr lang="fr-FR" sz="1300" u="sng" dirty="0">
                          <a:solidFill>
                            <a:srgbClr val="E40056"/>
                          </a:solidFill>
                          <a:effectLst/>
                          <a:latin typeface="+mn-lt"/>
                          <a:ea typeface="Calibri" panose="020F0502020204030204" pitchFamily="34" charset="0"/>
                          <a:cs typeface="Times New Roman" panose="02020603050405020304" pitchFamily="18" charset="0"/>
                          <a:hlinkClick r:id="rId16"/>
                        </a:rPr>
                        <a:t>jeanchristophe.delaroziere@ap-hm.fr</a:t>
                      </a:r>
                      <a:endParaRPr lang="fr-FR" sz="13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5519673"/>
                  </a:ext>
                </a:extLst>
              </a:tr>
            </a:tbl>
          </a:graphicData>
        </a:graphic>
      </p:graphicFrame>
    </p:spTree>
    <p:extLst>
      <p:ext uri="{BB962C8B-B14F-4D97-AF65-F5344CB8AC3E}">
        <p14:creationId xmlns:p14="http://schemas.microsoft.com/office/powerpoint/2010/main" val="3717517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Contacts </a:t>
            </a:r>
            <a:r>
              <a:rPr lang="fr-FR" dirty="0" err="1">
                <a:latin typeface="Arial" charset="0"/>
                <a:cs typeface="Arial" charset="0"/>
              </a:rPr>
              <a:t>Spfrance</a:t>
            </a:r>
            <a:endParaRPr lang="fr-FR" dirty="0">
              <a:latin typeface="Arial" charset="0"/>
              <a:cs typeface="Arial" charset="0"/>
            </a:endParaRPr>
          </a:p>
        </p:txBody>
      </p:sp>
      <p:sp>
        <p:nvSpPr>
          <p:cNvPr id="4" name="Espace réservé du texte 3"/>
          <p:cNvSpPr>
            <a:spLocks noGrp="1"/>
          </p:cNvSpPr>
          <p:nvPr>
            <p:ph type="body" sz="quarter" idx="12"/>
          </p:nvPr>
        </p:nvSpPr>
        <p:spPr>
          <a:xfrm>
            <a:off x="611561" y="1412776"/>
            <a:ext cx="8136903" cy="4824535"/>
          </a:xfrm>
        </p:spPr>
        <p:txBody>
          <a:bodyPr/>
          <a:lstStyle/>
          <a:p>
            <a:r>
              <a:rPr lang="fr-FR" cap="none" dirty="0"/>
              <a:t>Santé publique France</a:t>
            </a:r>
          </a:p>
          <a:p>
            <a:pPr lvl="2">
              <a:spcBef>
                <a:spcPts val="600"/>
              </a:spcBef>
            </a:pPr>
            <a:r>
              <a:rPr lang="fr-FR" sz="1400" dirty="0">
                <a:latin typeface="Arial" charset="0"/>
                <a:cs typeface="Arial" charset="0"/>
              </a:rPr>
              <a:t>Question sur la mise en œuvre du protocole</a:t>
            </a:r>
            <a:r>
              <a:rPr lang="fr-FR" sz="1400" b="0" dirty="0">
                <a:latin typeface="Arial" charset="0"/>
                <a:cs typeface="Arial" charset="0"/>
              </a:rPr>
              <a:t> : Côme </a:t>
            </a:r>
            <a:r>
              <a:rPr lang="fr-FR" sz="1400" b="0" dirty="0" err="1">
                <a:latin typeface="Arial" charset="0"/>
                <a:cs typeface="Arial" charset="0"/>
              </a:rPr>
              <a:t>Daniau</a:t>
            </a:r>
            <a:r>
              <a:rPr lang="fr-FR" sz="1400" b="0" dirty="0">
                <a:latin typeface="Arial" charset="0"/>
                <a:cs typeface="Arial" charset="0"/>
              </a:rPr>
              <a:t> </a:t>
            </a:r>
            <a:r>
              <a:rPr lang="fr-FR" sz="1400" b="0" dirty="0">
                <a:latin typeface="Arial" charset="0"/>
                <a:cs typeface="Arial" charset="0"/>
                <a:hlinkClick r:id="rId2"/>
              </a:rPr>
              <a:t>come.daniau@santepubliquefrance.fr</a:t>
            </a:r>
            <a:endParaRPr lang="fr-FR" sz="1400" b="0" dirty="0">
              <a:latin typeface="Arial" charset="0"/>
              <a:cs typeface="Arial" charset="0"/>
            </a:endParaRPr>
          </a:p>
          <a:p>
            <a:pPr lvl="2">
              <a:spcBef>
                <a:spcPts val="600"/>
              </a:spcBef>
            </a:pPr>
            <a:r>
              <a:rPr lang="fr-FR" sz="1400" dirty="0">
                <a:latin typeface="Arial" charset="0"/>
                <a:cs typeface="Arial" charset="0"/>
              </a:rPr>
              <a:t>Question sur le traitement de données à caractère personnel</a:t>
            </a:r>
            <a:r>
              <a:rPr lang="fr-FR" sz="1400" b="0" dirty="0">
                <a:latin typeface="Arial" charset="0"/>
                <a:cs typeface="Arial" charset="0"/>
              </a:rPr>
              <a:t> : Clothilde </a:t>
            </a:r>
            <a:r>
              <a:rPr lang="fr-FR" sz="1400" b="0" dirty="0" err="1">
                <a:latin typeface="Arial" charset="0"/>
                <a:cs typeface="Arial" charset="0"/>
              </a:rPr>
              <a:t>Hachin</a:t>
            </a:r>
            <a:r>
              <a:rPr lang="fr-FR" sz="1400" b="0" dirty="0">
                <a:latin typeface="Arial" charset="0"/>
                <a:cs typeface="Arial" charset="0"/>
              </a:rPr>
              <a:t> </a:t>
            </a:r>
            <a:r>
              <a:rPr lang="fr-FR" sz="1400" b="0" dirty="0">
                <a:latin typeface="Arial" charset="0"/>
                <a:cs typeface="Arial" charset="0"/>
                <a:hlinkClick r:id="rId3"/>
              </a:rPr>
              <a:t>dpo@santepubliquefrance.fr</a:t>
            </a:r>
            <a:endParaRPr lang="fr-FR" sz="1400" b="0" dirty="0">
              <a:latin typeface="Arial" charset="0"/>
              <a:cs typeface="Arial" charset="0"/>
            </a:endParaRPr>
          </a:p>
          <a:p>
            <a:pPr>
              <a:spcBef>
                <a:spcPts val="1800"/>
              </a:spcBef>
            </a:pPr>
            <a:r>
              <a:rPr lang="fr-FR" cap="none" dirty="0"/>
              <a:t>Support applicatif </a:t>
            </a:r>
            <a:r>
              <a:rPr lang="fr-FR" cap="none" dirty="0" err="1"/>
              <a:t>PrevIAS</a:t>
            </a:r>
            <a:endParaRPr lang="fr-FR" cap="none" dirty="0"/>
          </a:p>
          <a:p>
            <a:pPr lvl="2">
              <a:spcBef>
                <a:spcPts val="600"/>
              </a:spcBef>
            </a:pPr>
            <a:r>
              <a:rPr lang="fr-FR" sz="1400" dirty="0">
                <a:latin typeface="Arial" charset="0"/>
                <a:cs typeface="Arial" charset="0"/>
              </a:rPr>
              <a:t>Question sur l’utilisation de l’application </a:t>
            </a:r>
            <a:r>
              <a:rPr lang="fr-FR" sz="1400" dirty="0" err="1">
                <a:latin typeface="Arial" charset="0"/>
                <a:cs typeface="Arial" charset="0"/>
              </a:rPr>
              <a:t>PrevIAS</a:t>
            </a:r>
            <a:r>
              <a:rPr lang="fr-FR" sz="1400" dirty="0">
                <a:latin typeface="Arial" charset="0"/>
                <a:cs typeface="Arial" charset="0"/>
              </a:rPr>
              <a:t> :</a:t>
            </a:r>
            <a:br>
              <a:rPr lang="fr-FR" sz="1400" b="0" dirty="0">
                <a:latin typeface="Arial" charset="0"/>
                <a:cs typeface="Arial" charset="0"/>
              </a:rPr>
            </a:br>
            <a:r>
              <a:rPr lang="fr-FR" sz="1400" b="0" dirty="0">
                <a:latin typeface="Arial" charset="0"/>
                <a:cs typeface="Arial" charset="0"/>
                <a:hlinkClick r:id="rId4"/>
              </a:rPr>
              <a:t>previas-support@santepubliquefrance.fr</a:t>
            </a:r>
            <a:endParaRPr lang="fr-FR" sz="1400" b="0" dirty="0">
              <a:latin typeface="Arial" charset="0"/>
              <a:cs typeface="Arial" charset="0"/>
            </a:endParaRPr>
          </a:p>
        </p:txBody>
      </p:sp>
      <p:pic>
        <p:nvPicPr>
          <p:cNvPr id="6" name="Picture 6" descr="CPIAS Nouvelle-Aquitaine lutte contre les infections nosocomia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737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Contexte</a:t>
            </a:r>
            <a:endParaRPr lang="fr-FR" dirty="0"/>
          </a:p>
        </p:txBody>
      </p:sp>
      <p:sp>
        <p:nvSpPr>
          <p:cNvPr id="4" name="Espace réservé du texte 3"/>
          <p:cNvSpPr>
            <a:spLocks noGrp="1"/>
          </p:cNvSpPr>
          <p:nvPr>
            <p:ph type="body" sz="quarter" idx="12"/>
          </p:nvPr>
        </p:nvSpPr>
        <p:spPr>
          <a:xfrm>
            <a:off x="611560" y="1412776"/>
            <a:ext cx="8208912" cy="5400600"/>
          </a:xfrm>
        </p:spPr>
        <p:txBody>
          <a:bodyPr/>
          <a:lstStyle/>
          <a:p>
            <a:r>
              <a:rPr lang="fr-FR" cap="none" dirty="0">
                <a:solidFill>
                  <a:schemeClr val="accent4"/>
                </a:solidFill>
              </a:rPr>
              <a:t>Deux précédentes ENP en EHPAD en France</a:t>
            </a:r>
          </a:p>
          <a:p>
            <a:pPr lvl="2">
              <a:spcBef>
                <a:spcPts val="300"/>
              </a:spcBef>
            </a:pPr>
            <a:r>
              <a:rPr lang="fr-FR" b="0" dirty="0">
                <a:latin typeface="Arial" charset="0"/>
                <a:cs typeface="Arial" charset="0"/>
              </a:rPr>
              <a:t>Coordonnées par l’ECDC au niveau européen : </a:t>
            </a:r>
            <a:r>
              <a:rPr lang="fr-FR" sz="1400" b="0" i="1" dirty="0">
                <a:latin typeface="Arial" charset="0"/>
                <a:cs typeface="Arial" charset="0"/>
              </a:rPr>
              <a:t>Healthcare-Associated infections in Long-</a:t>
            </a:r>
            <a:r>
              <a:rPr lang="fr-FR" sz="1400" b="0" i="1" dirty="0" err="1">
                <a:latin typeface="Arial" charset="0"/>
                <a:cs typeface="Arial" charset="0"/>
              </a:rPr>
              <a:t>Term</a:t>
            </a:r>
            <a:r>
              <a:rPr lang="fr-FR" sz="1400" b="0" i="1" dirty="0">
                <a:latin typeface="Arial" charset="0"/>
                <a:cs typeface="Arial" charset="0"/>
              </a:rPr>
              <a:t> care </a:t>
            </a:r>
            <a:r>
              <a:rPr lang="fr-FR" sz="1400" b="0" i="1" dirty="0" err="1">
                <a:latin typeface="Arial" charset="0"/>
                <a:cs typeface="Arial" charset="0"/>
              </a:rPr>
              <a:t>facilities</a:t>
            </a:r>
            <a:r>
              <a:rPr lang="fr-FR" sz="1400" b="0" i="1" dirty="0">
                <a:latin typeface="Arial" charset="0"/>
                <a:cs typeface="Arial" charset="0"/>
              </a:rPr>
              <a:t> (HALT)</a:t>
            </a:r>
          </a:p>
          <a:p>
            <a:pPr lvl="2">
              <a:spcBef>
                <a:spcPts val="300"/>
              </a:spcBef>
            </a:pPr>
            <a:r>
              <a:rPr lang="fr-FR" b="0" dirty="0">
                <a:latin typeface="Arial" charset="0"/>
                <a:cs typeface="Arial" charset="0"/>
              </a:rPr>
              <a:t>Coordonnées par le </a:t>
            </a:r>
            <a:r>
              <a:rPr lang="fr-FR" b="0" dirty="0" err="1">
                <a:latin typeface="Arial" charset="0"/>
                <a:cs typeface="Arial" charset="0"/>
              </a:rPr>
              <a:t>CPias</a:t>
            </a:r>
            <a:r>
              <a:rPr lang="fr-FR" b="0" dirty="0">
                <a:latin typeface="Arial" charset="0"/>
                <a:cs typeface="Arial" charset="0"/>
              </a:rPr>
              <a:t> ARA (2016) et </a:t>
            </a:r>
            <a:r>
              <a:rPr lang="fr-FR" b="0" dirty="0" err="1">
                <a:latin typeface="Arial" charset="0"/>
                <a:cs typeface="Arial" charset="0"/>
              </a:rPr>
              <a:t>SpFrance</a:t>
            </a:r>
            <a:r>
              <a:rPr lang="fr-FR" b="0" dirty="0">
                <a:latin typeface="Arial" charset="0"/>
                <a:cs typeface="Arial" charset="0"/>
              </a:rPr>
              <a:t> (2010)</a:t>
            </a:r>
          </a:p>
          <a:p>
            <a:endParaRPr lang="fr-FR" dirty="0"/>
          </a:p>
          <a:p>
            <a:endParaRPr lang="fr-FR" dirty="0"/>
          </a:p>
          <a:p>
            <a:endParaRPr lang="fr-FR" dirty="0"/>
          </a:p>
          <a:p>
            <a:endParaRPr lang="fr-FR" dirty="0"/>
          </a:p>
          <a:p>
            <a:endParaRPr lang="fr-FR" dirty="0"/>
          </a:p>
          <a:p>
            <a:pPr lvl="1"/>
            <a:endParaRPr lang="fr-FR" sz="1800" dirty="0"/>
          </a:p>
          <a:p>
            <a:pPr lvl="1"/>
            <a:r>
              <a:rPr lang="fr-FR" sz="1400" i="1" dirty="0"/>
              <a:t>HALT-2 a été réalisée en 2013 dans 19 pays de l’UE (la France n’a pas participé)</a:t>
            </a:r>
          </a:p>
          <a:p>
            <a:pPr lvl="1">
              <a:spcBef>
                <a:spcPts val="1200"/>
              </a:spcBef>
            </a:pPr>
            <a:r>
              <a:rPr lang="fr-FR" sz="1800" b="1" dirty="0">
                <a:solidFill>
                  <a:schemeClr val="accent4"/>
                </a:solidFill>
              </a:rPr>
              <a:t>Des résultats difficilement comparables</a:t>
            </a:r>
          </a:p>
          <a:p>
            <a:pPr lvl="2">
              <a:spcBef>
                <a:spcPts val="300"/>
              </a:spcBef>
            </a:pPr>
            <a:r>
              <a:rPr lang="fr-FR" b="0" dirty="0">
                <a:latin typeface="Arial" charset="0"/>
                <a:cs typeface="Arial" charset="0"/>
              </a:rPr>
              <a:t>Sites infectieux différents : </a:t>
            </a:r>
            <a:r>
              <a:rPr lang="fr-FR" sz="1400" b="0" dirty="0">
                <a:latin typeface="Arial" charset="0"/>
                <a:cs typeface="Arial" charset="0"/>
              </a:rPr>
              <a:t>bactériémies, fièvres inexpliquées, gastro-entérites, infections ORL et infections respiratoires hautes absentes de l’enquête Prev’Ehpad 2016</a:t>
            </a:r>
          </a:p>
          <a:p>
            <a:pPr lvl="2">
              <a:spcBef>
                <a:spcPts val="300"/>
              </a:spcBef>
            </a:pPr>
            <a:r>
              <a:rPr lang="fr-FR" b="0" dirty="0">
                <a:latin typeface="Arial" charset="0"/>
                <a:cs typeface="Arial" charset="0"/>
              </a:rPr>
              <a:t>Périodes d’enquêtes différentes : </a:t>
            </a:r>
            <a:r>
              <a:rPr lang="fr-FR" sz="1400" b="0" dirty="0">
                <a:latin typeface="Arial" charset="0"/>
                <a:cs typeface="Arial" charset="0"/>
              </a:rPr>
              <a:t>juin-sept. pour HALT-1 et mai-juin pour HALT-3</a:t>
            </a:r>
          </a:p>
        </p:txBody>
      </p:sp>
      <p:graphicFrame>
        <p:nvGraphicFramePr>
          <p:cNvPr id="5" name="Tableau 4"/>
          <p:cNvGraphicFramePr>
            <a:graphicFrameLocks noGrp="1"/>
          </p:cNvGraphicFramePr>
          <p:nvPr>
            <p:extLst>
              <p:ext uri="{D42A27DB-BD31-4B8C-83A1-F6EECF244321}">
                <p14:modId xmlns:p14="http://schemas.microsoft.com/office/powerpoint/2010/main" val="3258655599"/>
              </p:ext>
            </p:extLst>
          </p:nvPr>
        </p:nvGraphicFramePr>
        <p:xfrm>
          <a:off x="610833" y="2564904"/>
          <a:ext cx="6868545" cy="2677112"/>
        </p:xfrm>
        <a:graphic>
          <a:graphicData uri="http://schemas.openxmlformats.org/drawingml/2006/table">
            <a:tbl>
              <a:tblPr firstRow="1" bandRow="1">
                <a:tableStyleId>{00A15C55-8517-42AA-B614-E9B94910E393}</a:tableStyleId>
              </a:tblPr>
              <a:tblGrid>
                <a:gridCol w="4128599">
                  <a:extLst>
                    <a:ext uri="{9D8B030D-6E8A-4147-A177-3AD203B41FA5}">
                      <a16:colId xmlns:a16="http://schemas.microsoft.com/office/drawing/2014/main" val="20000"/>
                    </a:ext>
                  </a:extLst>
                </a:gridCol>
                <a:gridCol w="1369973">
                  <a:extLst>
                    <a:ext uri="{9D8B030D-6E8A-4147-A177-3AD203B41FA5}">
                      <a16:colId xmlns:a16="http://schemas.microsoft.com/office/drawing/2014/main" val="20004"/>
                    </a:ext>
                  </a:extLst>
                </a:gridCol>
                <a:gridCol w="1369973">
                  <a:extLst>
                    <a:ext uri="{9D8B030D-6E8A-4147-A177-3AD203B41FA5}">
                      <a16:colId xmlns:a16="http://schemas.microsoft.com/office/drawing/2014/main" val="20005"/>
                    </a:ext>
                  </a:extLst>
                </a:gridCol>
              </a:tblGrid>
              <a:tr h="288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Arial" charset="0"/>
                        <a:cs typeface="Arial" charset="0"/>
                      </a:endParaRP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Arial" charset="0"/>
                          <a:cs typeface="Arial" charset="0"/>
                        </a:rPr>
                        <a:t>2010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Arial" charset="0"/>
                          <a:cs typeface="Arial" charset="0"/>
                        </a:rPr>
                        <a:t>HALT-1</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kern="1200" cap="none" normalizeH="0" baseline="0" dirty="0">
                          <a:ln>
                            <a:noFill/>
                          </a:ln>
                          <a:solidFill>
                            <a:schemeClr val="bg1"/>
                          </a:solidFill>
                          <a:effectLst/>
                          <a:latin typeface="Arial" charset="0"/>
                          <a:ea typeface="+mn-ea"/>
                          <a:cs typeface="Arial" charset="0"/>
                        </a:rPr>
                        <a:t>2016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kern="1200" cap="none" normalizeH="0" baseline="0" dirty="0">
                          <a:ln>
                            <a:noFill/>
                          </a:ln>
                          <a:solidFill>
                            <a:schemeClr val="bg1"/>
                          </a:solidFill>
                          <a:effectLst/>
                          <a:latin typeface="Arial" charset="0"/>
                          <a:ea typeface="+mn-ea"/>
                          <a:cs typeface="Arial" charset="0"/>
                        </a:rPr>
                        <a:t>HALT-3</a:t>
                      </a:r>
                      <a:br>
                        <a:rPr kumimoji="0" lang="fr-FR" sz="1600" b="1" i="0" u="none" strike="noStrike" kern="1200" cap="none" normalizeH="0" baseline="0" dirty="0">
                          <a:ln>
                            <a:noFill/>
                          </a:ln>
                          <a:solidFill>
                            <a:schemeClr val="bg1"/>
                          </a:solidFill>
                          <a:effectLst/>
                          <a:latin typeface="Arial" charset="0"/>
                          <a:ea typeface="+mn-ea"/>
                          <a:cs typeface="Arial" charset="0"/>
                        </a:rPr>
                      </a:br>
                      <a:r>
                        <a:rPr kumimoji="0" lang="fr-FR" sz="1600" b="1" i="0" u="none" strike="noStrike" kern="1200" cap="none" normalizeH="0" baseline="0" dirty="0">
                          <a:ln>
                            <a:noFill/>
                          </a:ln>
                          <a:solidFill>
                            <a:schemeClr val="bg1"/>
                          </a:solidFill>
                          <a:effectLst/>
                          <a:latin typeface="Arial" charset="0"/>
                          <a:ea typeface="+mn-ea"/>
                          <a:cs typeface="Arial" charset="0"/>
                        </a:rPr>
                        <a:t>Prev’Ehpad</a:t>
                      </a:r>
                    </a:p>
                  </a:txBody>
                  <a:tcPr marL="91432" marR="91432" marT="45756" marB="45756"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Nombre d’EHPAD</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65</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367</a:t>
                      </a:r>
                    </a:p>
                  </a:txBody>
                  <a:tcPr marL="91432" marR="91432" marT="45756" marB="45756" horzOverflow="overflow"/>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Nombre de résidents</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6 255</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28 277</a:t>
                      </a:r>
                    </a:p>
                  </a:txBody>
                  <a:tcPr marL="91432" marR="91432" marT="45756" marB="45756" horzOverflow="overflow"/>
                </a:tc>
                <a:extLst>
                  <a:ext uri="{0D108BD9-81ED-4DB2-BD59-A6C34878D82A}">
                    <a16:rowId xmlns:a16="http://schemas.microsoft.com/office/drawing/2014/main" val="1177543536"/>
                  </a:ext>
                </a:extLst>
              </a:tr>
              <a:tr h="37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Prévalence des résidents infectés</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3,93%</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2,93%</a:t>
                      </a:r>
                    </a:p>
                  </a:txBody>
                  <a:tcPr marL="91432" marR="91432" marT="45756" marB="45756" horzOverflow="overflow"/>
                </a:tc>
                <a:extLst>
                  <a:ext uri="{0D108BD9-81ED-4DB2-BD59-A6C34878D82A}">
                    <a16:rowId xmlns:a16="http://schemas.microsoft.com/office/drawing/2014/main" val="10003"/>
                  </a:ext>
                </a:extLst>
              </a:tr>
              <a:tr h="37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Prévalence des IAS</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4,12%</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3,04%</a:t>
                      </a:r>
                    </a:p>
                  </a:txBody>
                  <a:tcPr marL="91432" marR="91432" marT="45756" marB="45756" horzOverflow="overflow"/>
                </a:tc>
                <a:extLst>
                  <a:ext uri="{0D108BD9-81ED-4DB2-BD59-A6C34878D82A}">
                    <a16:rowId xmlns:a16="http://schemas.microsoft.com/office/drawing/2014/main" val="2342259185"/>
                  </a:ext>
                </a:extLst>
              </a:tr>
              <a:tr h="37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Prévalence des résidents traités par ATB</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3,13%</a:t>
                      </a:r>
                    </a:p>
                  </a:txBody>
                  <a:tcPr marL="91432" marR="91432" marT="45756" marB="4575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373739"/>
                          </a:solidFill>
                          <a:effectLst/>
                          <a:latin typeface="Arial" charset="0"/>
                          <a:cs typeface="Arial" charset="0"/>
                        </a:rPr>
                        <a:t>2,76%</a:t>
                      </a:r>
                    </a:p>
                  </a:txBody>
                  <a:tcPr marL="91432" marR="91432" marT="45756" marB="45756" horzOverflow="overflow"/>
                </a:tc>
                <a:extLst>
                  <a:ext uri="{0D108BD9-81ED-4DB2-BD59-A6C34878D82A}">
                    <a16:rowId xmlns:a16="http://schemas.microsoft.com/office/drawing/2014/main" val="3635298568"/>
                  </a:ext>
                </a:extLst>
              </a:tr>
            </a:tbl>
          </a:graphicData>
        </a:graphic>
      </p:graphicFrame>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049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Information des résidents</a:t>
            </a:r>
            <a:endParaRPr lang="fr-FR" dirty="0"/>
          </a:p>
        </p:txBody>
      </p:sp>
      <p:sp>
        <p:nvSpPr>
          <p:cNvPr id="4" name="Espace réservé du texte 3"/>
          <p:cNvSpPr>
            <a:spLocks noGrp="1"/>
          </p:cNvSpPr>
          <p:nvPr>
            <p:ph type="body" sz="quarter" idx="12"/>
          </p:nvPr>
        </p:nvSpPr>
        <p:spPr>
          <a:xfrm>
            <a:off x="611560" y="1412776"/>
            <a:ext cx="8208912" cy="5328592"/>
          </a:xfrm>
        </p:spPr>
        <p:txBody>
          <a:bodyPr/>
          <a:lstStyle/>
          <a:p>
            <a:pPr lvl="2">
              <a:lnSpc>
                <a:spcPct val="100000"/>
              </a:lnSpc>
              <a:spcBef>
                <a:spcPts val="600"/>
              </a:spcBef>
            </a:pPr>
            <a:r>
              <a:rPr lang="fr-FR" b="0" dirty="0">
                <a:cs typeface="Arial" charset="0"/>
              </a:rPr>
              <a:t>Effectuée </a:t>
            </a:r>
            <a:r>
              <a:rPr lang="fr-FR" dirty="0">
                <a:solidFill>
                  <a:schemeClr val="accent1"/>
                </a:solidFill>
                <a:cs typeface="Arial" charset="0"/>
              </a:rPr>
              <a:t>en amont de l’enquête </a:t>
            </a:r>
            <a:r>
              <a:rPr lang="fr-FR" b="0" dirty="0">
                <a:cs typeface="Arial" charset="0"/>
              </a:rPr>
              <a:t>(ou lors du passage dans les unités et secteurs de vie le jour de l’enquête)</a:t>
            </a:r>
          </a:p>
          <a:p>
            <a:pPr lvl="2">
              <a:lnSpc>
                <a:spcPct val="100000"/>
              </a:lnSpc>
              <a:spcBef>
                <a:spcPts val="600"/>
              </a:spcBef>
            </a:pPr>
            <a:r>
              <a:rPr lang="fr-FR" b="0" dirty="0"/>
              <a:t>Réalisée par les enquêteurs sous la supervision</a:t>
            </a:r>
            <a:br>
              <a:rPr lang="fr-FR" b="0" dirty="0"/>
            </a:br>
            <a:r>
              <a:rPr lang="fr-FR" b="0" dirty="0"/>
              <a:t>du référent de l’enquête dans l’établissement</a:t>
            </a:r>
          </a:p>
          <a:p>
            <a:pPr lvl="2">
              <a:lnSpc>
                <a:spcPct val="100000"/>
              </a:lnSpc>
              <a:spcBef>
                <a:spcPts val="600"/>
              </a:spcBef>
            </a:pPr>
            <a:r>
              <a:rPr lang="fr-FR" b="0" dirty="0"/>
              <a:t>Information des résidents ou</a:t>
            </a:r>
          </a:p>
          <a:p>
            <a:pPr lvl="2">
              <a:lnSpc>
                <a:spcPct val="100000"/>
              </a:lnSpc>
              <a:spcBef>
                <a:spcPts val="600"/>
              </a:spcBef>
            </a:pPr>
            <a:r>
              <a:rPr lang="fr-FR" b="0" dirty="0">
                <a:cs typeface="Arial" charset="0"/>
              </a:rPr>
              <a:t>Deux </a:t>
            </a:r>
            <a:r>
              <a:rPr lang="fr-FR" dirty="0">
                <a:solidFill>
                  <a:schemeClr val="accent1"/>
                </a:solidFill>
                <a:cs typeface="Arial" charset="0"/>
              </a:rPr>
              <a:t>modalités d’information</a:t>
            </a:r>
            <a:r>
              <a:rPr lang="fr-FR" b="0" dirty="0">
                <a:solidFill>
                  <a:schemeClr val="accent1"/>
                </a:solidFill>
                <a:cs typeface="Arial" charset="0"/>
              </a:rPr>
              <a:t> :</a:t>
            </a:r>
          </a:p>
          <a:p>
            <a:pPr marL="357750" lvl="3" indent="-285750">
              <a:spcBef>
                <a:spcPts val="300"/>
              </a:spcBef>
              <a:buFont typeface="Wingdings" panose="05000000000000000000" pitchFamily="2" charset="2"/>
              <a:buChar char="Ø"/>
            </a:pPr>
            <a:r>
              <a:rPr lang="fr-FR" b="1" dirty="0">
                <a:solidFill>
                  <a:srgbClr val="373739"/>
                </a:solidFill>
                <a:latin typeface="Arial" charset="0"/>
                <a:cs typeface="Arial" charset="0"/>
              </a:rPr>
              <a:t>Information individuelle </a:t>
            </a:r>
            <a:r>
              <a:rPr lang="fr-FR" dirty="0">
                <a:solidFill>
                  <a:srgbClr val="373739"/>
                </a:solidFill>
                <a:latin typeface="Arial" charset="0"/>
                <a:cs typeface="Arial" charset="0"/>
              </a:rPr>
              <a:t>réalisée</a:t>
            </a:r>
            <a:br>
              <a:rPr lang="fr-FR" dirty="0">
                <a:solidFill>
                  <a:srgbClr val="373739"/>
                </a:solidFill>
                <a:latin typeface="Arial" charset="0"/>
                <a:cs typeface="Arial" charset="0"/>
              </a:rPr>
            </a:br>
            <a:r>
              <a:rPr lang="fr-FR" dirty="0">
                <a:solidFill>
                  <a:srgbClr val="373739"/>
                </a:solidFill>
                <a:latin typeface="Arial" charset="0"/>
                <a:cs typeface="Arial" charset="0"/>
              </a:rPr>
              <a:t>par distribution de la lettre d’information</a:t>
            </a:r>
          </a:p>
          <a:p>
            <a:pPr marL="357750" lvl="3" indent="-285750">
              <a:spcBef>
                <a:spcPts val="300"/>
              </a:spcBef>
              <a:buFont typeface="Wingdings" panose="05000000000000000000" pitchFamily="2" charset="2"/>
              <a:buChar char="Ø"/>
            </a:pPr>
            <a:r>
              <a:rPr lang="fr-FR" b="1" dirty="0">
                <a:solidFill>
                  <a:srgbClr val="373739"/>
                </a:solidFill>
                <a:latin typeface="Arial" charset="0"/>
                <a:cs typeface="Arial" charset="0"/>
              </a:rPr>
              <a:t>Information collective </a:t>
            </a:r>
            <a:r>
              <a:rPr lang="fr-FR" dirty="0">
                <a:solidFill>
                  <a:srgbClr val="373739"/>
                </a:solidFill>
                <a:latin typeface="Arial" charset="0"/>
                <a:cs typeface="Arial" charset="0"/>
              </a:rPr>
              <a:t>par affichage</a:t>
            </a:r>
            <a:br>
              <a:rPr lang="fr-FR" dirty="0">
                <a:solidFill>
                  <a:srgbClr val="373739"/>
                </a:solidFill>
                <a:latin typeface="Arial" charset="0"/>
                <a:cs typeface="Arial" charset="0"/>
              </a:rPr>
            </a:br>
            <a:r>
              <a:rPr lang="fr-FR" dirty="0">
                <a:solidFill>
                  <a:srgbClr val="373739"/>
                </a:solidFill>
                <a:latin typeface="Arial" charset="0"/>
                <a:cs typeface="Arial" charset="0"/>
              </a:rPr>
              <a:t>de la lettre d’information</a:t>
            </a:r>
          </a:p>
          <a:p>
            <a:pPr lvl="2">
              <a:lnSpc>
                <a:spcPct val="100000"/>
              </a:lnSpc>
              <a:spcBef>
                <a:spcPts val="600"/>
              </a:spcBef>
            </a:pPr>
            <a:r>
              <a:rPr lang="fr-FR" b="0" dirty="0">
                <a:cs typeface="Arial" charset="0"/>
              </a:rPr>
              <a:t>La lettre d’information prévoit au résident</a:t>
            </a:r>
            <a:br>
              <a:rPr lang="fr-FR" b="0" dirty="0">
                <a:cs typeface="Arial" charset="0"/>
              </a:rPr>
            </a:br>
            <a:r>
              <a:rPr lang="fr-FR" b="0" dirty="0">
                <a:cs typeface="Arial" charset="0"/>
              </a:rPr>
              <a:t>d’exercer leur </a:t>
            </a:r>
            <a:r>
              <a:rPr lang="fr-FR" dirty="0">
                <a:solidFill>
                  <a:schemeClr val="accent1"/>
                </a:solidFill>
                <a:cs typeface="Arial" charset="0"/>
              </a:rPr>
              <a:t>droit d’opposition </a:t>
            </a:r>
          </a:p>
          <a:p>
            <a:pPr marL="357750" lvl="3" indent="-285750">
              <a:spcBef>
                <a:spcPts val="300"/>
              </a:spcBef>
              <a:buFont typeface="Wingdings" panose="05000000000000000000" pitchFamily="2" charset="2"/>
              <a:buChar char="Ø"/>
            </a:pPr>
            <a:endParaRPr lang="fr-FR" dirty="0">
              <a:solidFill>
                <a:srgbClr val="373739"/>
              </a:solidFill>
              <a:latin typeface="Arial" charset="0"/>
              <a:cs typeface="Arial" charset="0"/>
            </a:endParaRP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588224" y="4149080"/>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3" action="ppaction://hlinksldjump"/>
              </a:rPr>
              <a:t>Partie 3 : organisation de l’enquête – en amont de l’enquête</a:t>
            </a:r>
            <a:endParaRPr lang="fr-FR" sz="1200" dirty="0">
              <a:solidFill>
                <a:srgbClr val="373739"/>
              </a:solidFill>
            </a:endParaRPr>
          </a:p>
        </p:txBody>
      </p:sp>
      <p:pic>
        <p:nvPicPr>
          <p:cNvPr id="3" name="Image 2"/>
          <p:cNvPicPr>
            <a:picLocks noChangeAspect="1"/>
          </p:cNvPicPr>
          <p:nvPr/>
        </p:nvPicPr>
        <p:blipFill>
          <a:blip r:embed="rId4"/>
          <a:stretch>
            <a:fillRect/>
          </a:stretch>
        </p:blipFill>
        <p:spPr>
          <a:xfrm>
            <a:off x="5278332" y="1916832"/>
            <a:ext cx="3805951" cy="2160240"/>
          </a:xfrm>
          <a:prstGeom prst="rect">
            <a:avLst/>
          </a:prstGeom>
          <a:ln>
            <a:solidFill>
              <a:srgbClr val="373739"/>
            </a:solidFill>
          </a:ln>
        </p:spPr>
      </p:pic>
      <p:pic>
        <p:nvPicPr>
          <p:cNvPr id="5" name="Image 4"/>
          <p:cNvPicPr>
            <a:picLocks noChangeAspect="1"/>
          </p:cNvPicPr>
          <p:nvPr/>
        </p:nvPicPr>
        <p:blipFill>
          <a:blip r:embed="rId5"/>
          <a:stretch>
            <a:fillRect/>
          </a:stretch>
        </p:blipFill>
        <p:spPr>
          <a:xfrm>
            <a:off x="776773" y="4975248"/>
            <a:ext cx="7056784" cy="1777963"/>
          </a:xfrm>
          <a:prstGeom prst="rect">
            <a:avLst/>
          </a:prstGeom>
          <a:ln>
            <a:solidFill>
              <a:srgbClr val="373739"/>
            </a:solidFill>
          </a:ln>
        </p:spPr>
      </p:pic>
    </p:spTree>
    <p:extLst>
      <p:ext uri="{BB962C8B-B14F-4D97-AF65-F5344CB8AC3E}">
        <p14:creationId xmlns:p14="http://schemas.microsoft.com/office/powerpoint/2010/main" val="618590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t>Analyse des données</a:t>
            </a:r>
          </a:p>
        </p:txBody>
      </p:sp>
      <p:sp>
        <p:nvSpPr>
          <p:cNvPr id="4" name="Espace réservé du texte 3"/>
          <p:cNvSpPr>
            <a:spLocks noGrp="1"/>
          </p:cNvSpPr>
          <p:nvPr>
            <p:ph type="body" sz="quarter" idx="12"/>
          </p:nvPr>
        </p:nvSpPr>
        <p:spPr>
          <a:xfrm>
            <a:off x="611560" y="1412776"/>
            <a:ext cx="8280921" cy="5184576"/>
          </a:xfrm>
        </p:spPr>
        <p:txBody>
          <a:bodyPr/>
          <a:lstStyle/>
          <a:p>
            <a:pPr lvl="2">
              <a:spcBef>
                <a:spcPts val="600"/>
              </a:spcBef>
            </a:pPr>
            <a:r>
              <a:rPr lang="fr-FR" dirty="0">
                <a:solidFill>
                  <a:schemeClr val="tx2"/>
                </a:solidFill>
              </a:rPr>
              <a:t>Rapport automatisé </a:t>
            </a:r>
            <a:r>
              <a:rPr lang="fr-FR" dirty="0"/>
              <a:t>:</a:t>
            </a:r>
            <a:endParaRPr lang="fr-FR" b="0" dirty="0"/>
          </a:p>
          <a:p>
            <a:pPr marL="357750" lvl="3" indent="-285750">
              <a:spcBef>
                <a:spcPts val="300"/>
              </a:spcBef>
              <a:buFont typeface="Wingdings" panose="05000000000000000000" pitchFamily="2" charset="2"/>
              <a:buChar char="Ø"/>
            </a:pPr>
            <a:r>
              <a:rPr lang="fr-FR" sz="1400" b="1" dirty="0">
                <a:solidFill>
                  <a:srgbClr val="373739"/>
                </a:solidFill>
                <a:latin typeface="Arial" charset="0"/>
                <a:cs typeface="Arial" charset="0"/>
              </a:rPr>
              <a:t>Généré automatiquement </a:t>
            </a:r>
            <a:r>
              <a:rPr lang="fr-FR" sz="1400" dirty="0">
                <a:solidFill>
                  <a:srgbClr val="373739"/>
                </a:solidFill>
                <a:latin typeface="Arial" charset="0"/>
                <a:cs typeface="Arial" charset="0"/>
              </a:rPr>
              <a:t>(menu « Rapport automatisé ») </a:t>
            </a:r>
            <a:r>
              <a:rPr lang="fr-FR" sz="1400" b="1" dirty="0">
                <a:solidFill>
                  <a:srgbClr val="373739"/>
                </a:solidFill>
                <a:latin typeface="Arial" charset="0"/>
                <a:cs typeface="Arial" charset="0"/>
              </a:rPr>
              <a:t>par </a:t>
            </a:r>
            <a:r>
              <a:rPr lang="fr-FR" sz="1400" b="1" dirty="0" err="1">
                <a:solidFill>
                  <a:srgbClr val="373739"/>
                </a:solidFill>
                <a:latin typeface="Arial" charset="0"/>
                <a:cs typeface="Arial" charset="0"/>
              </a:rPr>
              <a:t>PrevIAS</a:t>
            </a:r>
            <a:r>
              <a:rPr lang="fr-FR" sz="1400" b="1" dirty="0">
                <a:solidFill>
                  <a:srgbClr val="373739"/>
                </a:solidFill>
                <a:latin typeface="Arial" charset="0"/>
                <a:cs typeface="Arial" charset="0"/>
              </a:rPr>
              <a:t> à partir</a:t>
            </a:r>
            <a:br>
              <a:rPr lang="fr-FR" sz="1400" b="1" dirty="0">
                <a:solidFill>
                  <a:srgbClr val="373739"/>
                </a:solidFill>
                <a:latin typeface="Arial" charset="0"/>
                <a:cs typeface="Arial" charset="0"/>
              </a:rPr>
            </a:br>
            <a:r>
              <a:rPr lang="fr-FR" sz="1400" b="1" dirty="0">
                <a:solidFill>
                  <a:srgbClr val="373739"/>
                </a:solidFill>
                <a:latin typeface="Arial" charset="0"/>
                <a:cs typeface="Arial" charset="0"/>
              </a:rPr>
              <a:t>des données des questionnaires établissement et résidents validées</a:t>
            </a:r>
            <a:r>
              <a:rPr lang="fr-FR" sz="1400" dirty="0">
                <a:solidFill>
                  <a:srgbClr val="373739"/>
                </a:solidFill>
                <a:latin typeface="Arial" charset="0"/>
                <a:cs typeface="Arial" charset="0"/>
              </a:rPr>
              <a:t> </a:t>
            </a:r>
          </a:p>
          <a:p>
            <a:pPr marL="357750" lvl="3" indent="-285750">
              <a:spcBef>
                <a:spcPts val="300"/>
              </a:spcBef>
              <a:buFont typeface="Wingdings" panose="05000000000000000000" pitchFamily="2" charset="2"/>
              <a:buChar char="Ø"/>
            </a:pPr>
            <a:r>
              <a:rPr lang="fr-FR" sz="1400" dirty="0">
                <a:solidFill>
                  <a:srgbClr val="373739"/>
                </a:solidFill>
                <a:latin typeface="Arial" charset="0"/>
                <a:cs typeface="Arial" charset="0"/>
              </a:rPr>
              <a:t>Présente les résultats de l’enquête </a:t>
            </a:r>
            <a:r>
              <a:rPr lang="fr-FR" sz="1400" b="1" dirty="0">
                <a:solidFill>
                  <a:srgbClr val="373739"/>
                </a:solidFill>
                <a:latin typeface="Arial" charset="0"/>
                <a:cs typeface="Arial" charset="0"/>
              </a:rPr>
              <a:t>au niveau de l’établissement ou du groupement </a:t>
            </a:r>
            <a:r>
              <a:rPr lang="fr-FR" sz="1400" b="1" dirty="0" err="1">
                <a:solidFill>
                  <a:srgbClr val="373739"/>
                </a:solidFill>
                <a:latin typeface="Arial" charset="0"/>
                <a:cs typeface="Arial" charset="0"/>
              </a:rPr>
              <a:t>multisites</a:t>
            </a:r>
            <a:r>
              <a:rPr lang="fr-FR" sz="1400" dirty="0">
                <a:solidFill>
                  <a:srgbClr val="373739"/>
                </a:solidFill>
                <a:latin typeface="Arial" charset="0"/>
                <a:cs typeface="Arial" charset="0"/>
              </a:rPr>
              <a:t> (si mentionné dans le questionnaire établissement)</a:t>
            </a:r>
          </a:p>
          <a:p>
            <a:pPr marL="357750" lvl="3" indent="-285750">
              <a:spcBef>
                <a:spcPts val="300"/>
              </a:spcBef>
              <a:buFont typeface="Wingdings" panose="05000000000000000000" pitchFamily="2" charset="2"/>
              <a:buChar char="Ø"/>
            </a:pPr>
            <a:r>
              <a:rPr lang="fr-FR" sz="1400" dirty="0">
                <a:solidFill>
                  <a:srgbClr val="373739"/>
                </a:solidFill>
                <a:latin typeface="Arial" charset="0"/>
                <a:cs typeface="Arial" charset="0"/>
              </a:rPr>
              <a:t>Résultats (effectif, prévalence, part relative) sous la forme de </a:t>
            </a:r>
            <a:r>
              <a:rPr lang="fr-FR" sz="1400" b="1" dirty="0">
                <a:solidFill>
                  <a:srgbClr val="373739"/>
                </a:solidFill>
                <a:latin typeface="Arial" charset="0"/>
                <a:cs typeface="Arial" charset="0"/>
              </a:rPr>
              <a:t>texte dynamique, de graphiques et de tableaux</a:t>
            </a:r>
            <a:r>
              <a:rPr lang="fr-FR" sz="1400" dirty="0">
                <a:solidFill>
                  <a:srgbClr val="373739"/>
                </a:solidFill>
                <a:latin typeface="Arial" charset="0"/>
                <a:cs typeface="Arial" charset="0"/>
              </a:rPr>
              <a:t> descriptifs</a:t>
            </a:r>
          </a:p>
          <a:p>
            <a:pPr marL="357750" lvl="3" indent="-285750">
              <a:spcBef>
                <a:spcPts val="300"/>
              </a:spcBef>
              <a:buFont typeface="Wingdings" panose="05000000000000000000" pitchFamily="2" charset="2"/>
              <a:buChar char="Ø"/>
            </a:pPr>
            <a:r>
              <a:rPr lang="fr-FR" sz="1400" dirty="0">
                <a:solidFill>
                  <a:srgbClr val="373739"/>
                </a:solidFill>
                <a:latin typeface="Arial" charset="0"/>
                <a:cs typeface="Arial" charset="0"/>
              </a:rPr>
              <a:t>Résultats permettent la </a:t>
            </a:r>
            <a:r>
              <a:rPr lang="fr-FR" sz="1400" b="1" dirty="0">
                <a:solidFill>
                  <a:srgbClr val="373739"/>
                </a:solidFill>
                <a:latin typeface="Arial" charset="0"/>
                <a:cs typeface="Arial" charset="0"/>
              </a:rPr>
              <a:t>comparaison avec ceux de l’enquête </a:t>
            </a:r>
            <a:r>
              <a:rPr lang="fr-FR" sz="1400" b="1" dirty="0" err="1">
                <a:solidFill>
                  <a:srgbClr val="373739"/>
                </a:solidFill>
                <a:latin typeface="Arial" charset="0"/>
                <a:cs typeface="Arial" charset="0"/>
              </a:rPr>
              <a:t>Prev’Ehpad</a:t>
            </a:r>
            <a:r>
              <a:rPr lang="fr-FR" sz="1400" b="1" dirty="0">
                <a:solidFill>
                  <a:srgbClr val="373739"/>
                </a:solidFill>
                <a:latin typeface="Arial" charset="0"/>
                <a:cs typeface="Arial" charset="0"/>
              </a:rPr>
              <a:t> 2016</a:t>
            </a:r>
          </a:p>
          <a:p>
            <a:pPr marL="612000" lvl="4" indent="-216000">
              <a:spcBef>
                <a:spcPts val="300"/>
              </a:spcBef>
              <a:buFont typeface="Arial" panose="020B0604020202020204" pitchFamily="34" charset="0"/>
              <a:buChar char="•"/>
            </a:pPr>
            <a:r>
              <a:rPr lang="fr-FR" dirty="0"/>
              <a:t>Description de </a:t>
            </a:r>
            <a:r>
              <a:rPr lang="fr-FR" b="1" dirty="0"/>
              <a:t>l’établissement</a:t>
            </a:r>
            <a:r>
              <a:rPr lang="fr-FR" dirty="0"/>
              <a:t> </a:t>
            </a:r>
            <a:r>
              <a:rPr lang="fr-FR" sz="1200" dirty="0"/>
              <a:t>(ou des établissements dans le cas d’un groupement </a:t>
            </a:r>
            <a:r>
              <a:rPr lang="fr-FR" sz="1200" dirty="0" err="1"/>
              <a:t>multisites</a:t>
            </a:r>
            <a:r>
              <a:rPr lang="fr-FR" sz="1200" dirty="0"/>
              <a:t>)</a:t>
            </a:r>
          </a:p>
          <a:p>
            <a:pPr marL="612000" lvl="4" indent="-216000">
              <a:spcBef>
                <a:spcPts val="300"/>
              </a:spcBef>
              <a:buFont typeface="Arial" panose="020B0604020202020204" pitchFamily="34" charset="0"/>
              <a:buChar char="•"/>
            </a:pPr>
            <a:r>
              <a:rPr lang="fr-FR" dirty="0"/>
              <a:t>Résumé des </a:t>
            </a:r>
            <a:r>
              <a:rPr lang="fr-FR" b="1" dirty="0"/>
              <a:t>indicateurs</a:t>
            </a:r>
            <a:r>
              <a:rPr lang="fr-FR" dirty="0"/>
              <a:t> </a:t>
            </a:r>
            <a:r>
              <a:rPr lang="fr-FR" sz="1200" dirty="0"/>
              <a:t>(« dénominateurs résidents éligibles »)</a:t>
            </a:r>
          </a:p>
          <a:p>
            <a:pPr marL="612000" lvl="4" indent="-216000">
              <a:spcBef>
                <a:spcPts val="300"/>
              </a:spcBef>
              <a:buFont typeface="Arial" panose="020B0604020202020204" pitchFamily="34" charset="0"/>
              <a:buChar char="•"/>
            </a:pPr>
            <a:r>
              <a:rPr lang="fr-FR" dirty="0"/>
              <a:t>Description des </a:t>
            </a:r>
            <a:r>
              <a:rPr lang="fr-FR" b="1" dirty="0"/>
              <a:t>caractéristiques des résidents </a:t>
            </a:r>
            <a:r>
              <a:rPr lang="fr-FR" sz="1200" dirty="0"/>
              <a:t>: répartition selon le sexe, l’âge (graphique), l’état de santé (6 variables), l’exposition aux DI</a:t>
            </a:r>
          </a:p>
          <a:p>
            <a:pPr marL="612000" lvl="4" indent="-216000">
              <a:spcBef>
                <a:spcPts val="300"/>
              </a:spcBef>
              <a:buFont typeface="Arial" panose="020B0604020202020204" pitchFamily="34" charset="0"/>
              <a:buChar char="•"/>
            </a:pPr>
            <a:r>
              <a:rPr lang="fr-FR" dirty="0"/>
              <a:t>Description des </a:t>
            </a:r>
            <a:r>
              <a:rPr lang="fr-FR" b="1" dirty="0"/>
              <a:t>infections associées aux soins </a:t>
            </a:r>
            <a:r>
              <a:rPr lang="fr-FR" sz="1200" dirty="0"/>
              <a:t>: répartition des résidents infectés et des infections par unité ou secteur de vie, selon les caractéristiques des résidents ; description des sites infectieux, des MO isolés et de la sensibilité aux ATB de certains MO</a:t>
            </a:r>
          </a:p>
          <a:p>
            <a:pPr marL="612000" lvl="4" indent="-216000">
              <a:spcBef>
                <a:spcPts val="300"/>
              </a:spcBef>
              <a:buFont typeface="Arial" panose="020B0604020202020204" pitchFamily="34" charset="0"/>
              <a:buChar char="•"/>
            </a:pPr>
            <a:r>
              <a:rPr lang="fr-FR" dirty="0"/>
              <a:t>Description des </a:t>
            </a:r>
            <a:r>
              <a:rPr lang="fr-FR" b="1" dirty="0"/>
              <a:t>traitements anti-infectieux </a:t>
            </a:r>
            <a:r>
              <a:rPr lang="fr-FR" sz="1200" dirty="0"/>
              <a:t>: description par famille d’ATB ; répartition des résidents traités par ATB et des traitements par unité ou secteur de vie, selon les caractéristiques des résidents ; répartition des familles et molécules d'antibiotiques selon le contexte de prescription ; répartition des antibiotiques selon la durée prévue du traitement ; description de la réévaluation de l’antibiothérapie</a:t>
            </a:r>
          </a:p>
          <a:p>
            <a:pPr lvl="2">
              <a:spcBef>
                <a:spcPts val="600"/>
              </a:spcBef>
            </a:pPr>
            <a:r>
              <a:rPr lang="fr-FR" dirty="0">
                <a:solidFill>
                  <a:schemeClr val="tx2"/>
                </a:solidFill>
              </a:rPr>
              <a:t>Rapport des résultats nationaux / synthèses des données régionales </a:t>
            </a:r>
            <a:r>
              <a:rPr lang="fr-FR" dirty="0"/>
              <a:t>: année 2025</a:t>
            </a:r>
          </a:p>
        </p:txBody>
      </p:sp>
      <p:pic>
        <p:nvPicPr>
          <p:cNvPr id="6" name="Image 5"/>
          <p:cNvPicPr>
            <a:picLocks noChangeAspect="1"/>
          </p:cNvPicPr>
          <p:nvPr/>
        </p:nvPicPr>
        <p:blipFill>
          <a:blip r:embed="rId2"/>
          <a:stretch>
            <a:fillRect/>
          </a:stretch>
        </p:blipFill>
        <p:spPr>
          <a:xfrm>
            <a:off x="7509950" y="1268760"/>
            <a:ext cx="1385716" cy="843866"/>
          </a:xfrm>
          <a:prstGeom prst="rect">
            <a:avLst/>
          </a:prstGeom>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421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325" y="1138139"/>
            <a:ext cx="3861156" cy="5315198"/>
          </a:xfrm>
          <a:prstGeom prst="rect">
            <a:avLst/>
          </a:prstGeom>
        </p:spPr>
      </p:pic>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Outils d’enquête</a:t>
            </a:r>
          </a:p>
        </p:txBody>
      </p:sp>
      <p:sp>
        <p:nvSpPr>
          <p:cNvPr id="4" name="Espace réservé du texte 3"/>
          <p:cNvSpPr>
            <a:spLocks noGrp="1"/>
          </p:cNvSpPr>
          <p:nvPr>
            <p:ph type="body" sz="quarter" idx="12"/>
          </p:nvPr>
        </p:nvSpPr>
        <p:spPr>
          <a:xfrm>
            <a:off x="611561" y="1412776"/>
            <a:ext cx="4608512" cy="5184576"/>
          </a:xfrm>
        </p:spPr>
        <p:txBody>
          <a:bodyPr/>
          <a:lstStyle/>
          <a:p>
            <a:pPr marL="0" lvl="2" indent="0">
              <a:spcBef>
                <a:spcPts val="600"/>
              </a:spcBef>
              <a:buNone/>
            </a:pPr>
            <a:r>
              <a:rPr lang="fr-FR" sz="1800" dirty="0">
                <a:solidFill>
                  <a:schemeClr val="accent4"/>
                </a:solidFill>
                <a:latin typeface="Arial" charset="0"/>
                <a:cs typeface="Arial" charset="0"/>
              </a:rPr>
              <a:t>Sur la méthode d’enquête</a:t>
            </a:r>
          </a:p>
          <a:p>
            <a:pPr lvl="2">
              <a:spcBef>
                <a:spcPts val="600"/>
              </a:spcBef>
            </a:pPr>
            <a:r>
              <a:rPr lang="fr-FR" b="0" dirty="0">
                <a:solidFill>
                  <a:schemeClr val="tx2"/>
                </a:solidFill>
              </a:rPr>
              <a:t>Guide de l’enquêteur</a:t>
            </a:r>
          </a:p>
          <a:p>
            <a:pPr marL="0" lvl="2" indent="0">
              <a:spcBef>
                <a:spcPts val="600"/>
              </a:spcBef>
              <a:buNone/>
            </a:pPr>
            <a:r>
              <a:rPr lang="fr-FR" b="0" dirty="0"/>
              <a:t>   - sur le site de </a:t>
            </a:r>
            <a:r>
              <a:rPr lang="fr-FR" b="0" dirty="0" err="1"/>
              <a:t>SpFrance</a:t>
            </a:r>
            <a:r>
              <a:rPr lang="fr-FR" b="0" dirty="0"/>
              <a:t> / études et enquêtes</a:t>
            </a:r>
          </a:p>
          <a:p>
            <a:pPr marL="0" lvl="2" indent="0">
              <a:spcBef>
                <a:spcPts val="300"/>
              </a:spcBef>
              <a:buNone/>
            </a:pPr>
            <a:r>
              <a:rPr lang="fr-FR" b="0" i="1" dirty="0">
                <a:solidFill>
                  <a:schemeClr val="tx2"/>
                </a:solidFill>
                <a:latin typeface="Arial" charset="0"/>
                <a:cs typeface="Arial" charset="0"/>
              </a:rPr>
              <a:t>   </a:t>
            </a:r>
            <a:r>
              <a:rPr lang="fr-FR" sz="1400" b="0" i="1" u="sng" dirty="0">
                <a:solidFill>
                  <a:schemeClr val="tx2"/>
                </a:solidFill>
                <a:latin typeface="Arial" charset="0"/>
                <a:cs typeface="Arial" charset="0"/>
              </a:rPr>
              <a:t>https://www.santepubliquefrance.fr/etudes-et-enquetes</a:t>
            </a:r>
          </a:p>
          <a:p>
            <a:pPr lvl="2">
              <a:spcBef>
                <a:spcPts val="600"/>
              </a:spcBef>
            </a:pPr>
            <a:r>
              <a:rPr lang="fr-FR" b="0" dirty="0">
                <a:solidFill>
                  <a:schemeClr val="tx2"/>
                </a:solidFill>
              </a:rPr>
              <a:t>Questionnaires établissement et résident</a:t>
            </a:r>
          </a:p>
          <a:p>
            <a:pPr lvl="2">
              <a:spcBef>
                <a:spcPts val="600"/>
              </a:spcBef>
            </a:pPr>
            <a:r>
              <a:rPr lang="fr-FR" b="0" dirty="0">
                <a:solidFill>
                  <a:schemeClr val="tx2"/>
                </a:solidFill>
              </a:rPr>
              <a:t>Lettre d’information </a:t>
            </a:r>
            <a:r>
              <a:rPr lang="fr-FR" b="0" dirty="0"/>
              <a:t>des résidents</a:t>
            </a:r>
          </a:p>
          <a:p>
            <a:pPr lvl="2">
              <a:spcBef>
                <a:spcPts val="600"/>
              </a:spcBef>
            </a:pPr>
            <a:r>
              <a:rPr lang="fr-FR" b="0" dirty="0">
                <a:solidFill>
                  <a:schemeClr val="tx2"/>
                </a:solidFill>
              </a:rPr>
              <a:t>FAQ </a:t>
            </a:r>
            <a:r>
              <a:rPr lang="fr-FR" b="0" dirty="0"/>
              <a:t>mise à jour au cours de l’enquête</a:t>
            </a:r>
          </a:p>
          <a:p>
            <a:pPr lvl="2">
              <a:spcBef>
                <a:spcPts val="600"/>
              </a:spcBef>
            </a:pPr>
            <a:r>
              <a:rPr lang="fr-FR" b="0" dirty="0">
                <a:solidFill>
                  <a:schemeClr val="tx2"/>
                </a:solidFill>
                <a:latin typeface="Arial" charset="0"/>
                <a:cs typeface="Arial" charset="0"/>
              </a:rPr>
              <a:t>Présentation de formation </a:t>
            </a:r>
            <a:r>
              <a:rPr lang="fr-FR" b="0" dirty="0">
                <a:latin typeface="Arial" charset="0"/>
                <a:cs typeface="Arial" charset="0"/>
              </a:rPr>
              <a:t>:</a:t>
            </a:r>
          </a:p>
          <a:p>
            <a:pPr marL="0" lvl="2" indent="0">
              <a:spcBef>
                <a:spcPts val="300"/>
              </a:spcBef>
              <a:buNone/>
            </a:pPr>
            <a:r>
              <a:rPr lang="fr-FR" b="0" dirty="0"/>
              <a:t>    - méthode d’enquête</a:t>
            </a:r>
          </a:p>
          <a:p>
            <a:pPr marL="0" lvl="2" indent="0">
              <a:spcBef>
                <a:spcPts val="300"/>
              </a:spcBef>
              <a:buNone/>
            </a:pPr>
            <a:r>
              <a:rPr lang="fr-FR" b="0" dirty="0"/>
              <a:t>    - cas cliniques</a:t>
            </a:r>
          </a:p>
          <a:p>
            <a:pPr marL="0" lvl="2" indent="0">
              <a:spcBef>
                <a:spcPts val="1200"/>
              </a:spcBef>
              <a:buNone/>
            </a:pPr>
            <a:r>
              <a:rPr lang="fr-FR" sz="1800" dirty="0">
                <a:solidFill>
                  <a:schemeClr val="accent4"/>
                </a:solidFill>
                <a:latin typeface="Arial" charset="0"/>
                <a:cs typeface="Arial" charset="0"/>
              </a:rPr>
              <a:t>Sur l’application </a:t>
            </a:r>
            <a:r>
              <a:rPr lang="fr-FR" sz="1800" dirty="0" err="1">
                <a:solidFill>
                  <a:schemeClr val="accent4"/>
                </a:solidFill>
                <a:latin typeface="Arial" charset="0"/>
                <a:cs typeface="Arial" charset="0"/>
              </a:rPr>
              <a:t>PrevIAS</a:t>
            </a:r>
            <a:endParaRPr lang="fr-FR" sz="1800" dirty="0">
              <a:solidFill>
                <a:schemeClr val="accent4"/>
              </a:solidFill>
              <a:latin typeface="Arial" charset="0"/>
              <a:cs typeface="Arial" charset="0"/>
            </a:endParaRPr>
          </a:p>
          <a:p>
            <a:pPr marL="0" lvl="2" indent="0">
              <a:spcBef>
                <a:spcPts val="300"/>
              </a:spcBef>
              <a:buNone/>
            </a:pPr>
            <a:r>
              <a:rPr lang="fr-FR" sz="1800" i="1" dirty="0">
                <a:solidFill>
                  <a:schemeClr val="tx2"/>
                </a:solidFill>
                <a:latin typeface="Arial" charset="0"/>
                <a:cs typeface="Arial" charset="0"/>
              </a:rPr>
              <a:t>   </a:t>
            </a:r>
            <a:r>
              <a:rPr lang="fr-FR" sz="1400" b="0" i="1" u="sng" dirty="0">
                <a:solidFill>
                  <a:schemeClr val="tx2"/>
                </a:solidFill>
                <a:latin typeface="Arial" charset="0"/>
                <a:cs typeface="Arial" charset="0"/>
              </a:rPr>
              <a:t>https://previas.santepubliquefrance.fr</a:t>
            </a:r>
          </a:p>
          <a:p>
            <a:pPr lvl="2">
              <a:spcBef>
                <a:spcPts val="600"/>
              </a:spcBef>
            </a:pPr>
            <a:r>
              <a:rPr lang="fr-FR" b="0" dirty="0">
                <a:solidFill>
                  <a:schemeClr val="tx2"/>
                </a:solidFill>
              </a:rPr>
              <a:t>Annexe 4 du guide de l’enquêteur</a:t>
            </a:r>
          </a:p>
          <a:p>
            <a:pPr lvl="2">
              <a:spcBef>
                <a:spcPts val="600"/>
              </a:spcBef>
            </a:pPr>
            <a:r>
              <a:rPr lang="fr-FR" b="0" dirty="0">
                <a:solidFill>
                  <a:schemeClr val="tx2"/>
                </a:solidFill>
              </a:rPr>
              <a:t>Guide d’utilisation de </a:t>
            </a:r>
            <a:r>
              <a:rPr lang="fr-FR" b="0" dirty="0" err="1">
                <a:solidFill>
                  <a:schemeClr val="tx2"/>
                </a:solidFill>
              </a:rPr>
              <a:t>PrevIAS</a:t>
            </a:r>
            <a:endParaRPr lang="fr-FR" b="0" dirty="0"/>
          </a:p>
          <a:p>
            <a:pPr lvl="2">
              <a:spcBef>
                <a:spcPts val="600"/>
              </a:spcBef>
            </a:pPr>
            <a:r>
              <a:rPr lang="fr-FR" b="0" dirty="0">
                <a:solidFill>
                  <a:schemeClr val="tx2"/>
                </a:solidFill>
              </a:rPr>
              <a:t>Présentation de formation</a:t>
            </a:r>
          </a:p>
        </p:txBody>
      </p:sp>
      <p:pic>
        <p:nvPicPr>
          <p:cNvPr id="6"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118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a:solidFill>
                  <a:schemeClr val="accent1"/>
                </a:solidFill>
              </a:rPr>
              <a:t>Questionnaire établissement</a:t>
            </a:r>
            <a:br>
              <a:rPr lang="fr-FR" dirty="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a:t>ENP 2024 : PARTIE 4</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586230" y="6021288"/>
            <a:ext cx="2160240" cy="402775"/>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08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Retour vers le </a:t>
            </a:r>
            <a:r>
              <a:rPr lang="fr-FR" sz="1200" dirty="0">
                <a:solidFill>
                  <a:srgbClr val="373739"/>
                </a:solidFill>
                <a:hlinkClick r:id="rId3" action="ppaction://hlinksldjump"/>
              </a:rPr>
              <a:t>sommaire</a:t>
            </a:r>
            <a:endParaRPr lang="fr-FR" sz="1200" dirty="0">
              <a:solidFill>
                <a:srgbClr val="373739"/>
              </a:solidFill>
            </a:endParaRPr>
          </a:p>
        </p:txBody>
      </p:sp>
    </p:spTree>
    <p:extLst>
      <p:ext uri="{BB962C8B-B14F-4D97-AF65-F5344CB8AC3E}">
        <p14:creationId xmlns:p14="http://schemas.microsoft.com/office/powerpoint/2010/main" val="590865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479" y="1149282"/>
            <a:ext cx="3921296" cy="5664094"/>
          </a:xfrm>
          <a:prstGeom prst="rect">
            <a:avLst/>
          </a:prstGeom>
          <a:ln w="15875">
            <a:solidFill>
              <a:schemeClr val="accent6">
                <a:lumMod val="60000"/>
                <a:lumOff val="40000"/>
              </a:schemeClr>
            </a:solidFill>
          </a:ln>
        </p:spPr>
      </p:pic>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Questionnaires établissement</a:t>
            </a:r>
            <a:endParaRPr lang="fr-FR" dirty="0"/>
          </a:p>
        </p:txBody>
      </p:sp>
      <p:pic>
        <p:nvPicPr>
          <p:cNvPr id="9"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0" name="Espace réservé du texte 3"/>
          <p:cNvSpPr txBox="1">
            <a:spLocks/>
          </p:cNvSpPr>
          <p:nvPr/>
        </p:nvSpPr>
        <p:spPr>
          <a:xfrm>
            <a:off x="586132" y="1628800"/>
            <a:ext cx="3303984" cy="2151856"/>
          </a:xfrm>
          <a:prstGeom prst="rect">
            <a:avLst/>
          </a:prstGeom>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spcBef>
                <a:spcPts val="600"/>
              </a:spcBef>
              <a:buFont typeface="Symbol" panose="05050102010706020507" pitchFamily="18" charset="2"/>
              <a:buNone/>
            </a:pPr>
            <a:r>
              <a:rPr lang="fr-FR" sz="1800" dirty="0">
                <a:solidFill>
                  <a:schemeClr val="accent4"/>
                </a:solidFill>
                <a:latin typeface="Arial" charset="0"/>
                <a:cs typeface="Arial" charset="0"/>
              </a:rPr>
              <a:t>4 sections :</a:t>
            </a:r>
          </a:p>
          <a:p>
            <a:pPr lvl="2">
              <a:spcBef>
                <a:spcPts val="600"/>
              </a:spcBef>
            </a:pPr>
            <a:r>
              <a:rPr lang="fr-FR" b="0" dirty="0">
                <a:latin typeface="Arial" charset="0"/>
                <a:cs typeface="Arial" charset="0"/>
              </a:rPr>
              <a:t>Données administratives</a:t>
            </a:r>
          </a:p>
          <a:p>
            <a:pPr lvl="2">
              <a:spcBef>
                <a:spcPts val="600"/>
              </a:spcBef>
            </a:pPr>
            <a:r>
              <a:rPr lang="fr-FR" b="0" dirty="0">
                <a:latin typeface="Arial" charset="0"/>
                <a:cs typeface="Arial" charset="0"/>
              </a:rPr>
              <a:t>Périmètre de l’enquête</a:t>
            </a:r>
          </a:p>
          <a:p>
            <a:pPr lvl="2">
              <a:spcBef>
                <a:spcPts val="600"/>
              </a:spcBef>
            </a:pPr>
            <a:r>
              <a:rPr lang="fr-FR" b="0" dirty="0">
                <a:latin typeface="Arial" charset="0"/>
                <a:cs typeface="Arial" charset="0"/>
              </a:rPr>
              <a:t>Capacité et charge en soins</a:t>
            </a:r>
          </a:p>
          <a:p>
            <a:pPr lvl="2">
              <a:spcBef>
                <a:spcPts val="600"/>
              </a:spcBef>
            </a:pPr>
            <a:r>
              <a:rPr lang="fr-FR" b="0" dirty="0">
                <a:latin typeface="Arial" charset="0"/>
                <a:cs typeface="Arial" charset="0"/>
              </a:rPr>
              <a:t>Organisation des soins</a:t>
            </a:r>
          </a:p>
        </p:txBody>
      </p:sp>
    </p:spTree>
    <p:extLst>
      <p:ext uri="{BB962C8B-B14F-4D97-AF65-F5344CB8AC3E}">
        <p14:creationId xmlns:p14="http://schemas.microsoft.com/office/powerpoint/2010/main" val="1899010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1" y="1216201"/>
            <a:ext cx="2293179" cy="3312370"/>
          </a:xfrm>
          <a:prstGeom prst="rect">
            <a:avLst/>
          </a:prstGeom>
          <a:ln w="15875">
            <a:solidFill>
              <a:schemeClr val="accent6">
                <a:lumMod val="60000"/>
                <a:lumOff val="40000"/>
              </a:schemeClr>
            </a:solid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établissement</a:t>
            </a:r>
            <a:endParaRPr lang="fr-FR" dirty="0"/>
          </a:p>
        </p:txBody>
      </p:sp>
      <p:sp>
        <p:nvSpPr>
          <p:cNvPr id="2" name="Rectangle 1"/>
          <p:cNvSpPr/>
          <p:nvPr/>
        </p:nvSpPr>
        <p:spPr>
          <a:xfrm>
            <a:off x="2627784" y="1410980"/>
            <a:ext cx="5976664" cy="1557349"/>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Données administratives »</a:t>
            </a:r>
          </a:p>
          <a:p>
            <a:pPr marL="144000" lvl="2" indent="-144000">
              <a:lnSpc>
                <a:spcPct val="110000"/>
              </a:lnSpc>
              <a:spcBef>
                <a:spcPts val="300"/>
              </a:spcBef>
              <a:buClr>
                <a:schemeClr val="tx2"/>
              </a:buClr>
              <a:buFont typeface="Symbol" panose="05050102010706020507" pitchFamily="18" charset="2"/>
              <a:buChar char="·"/>
            </a:pPr>
            <a:r>
              <a:rPr lang="fr-FR" sz="1600" b="1" u="sng" dirty="0">
                <a:solidFill>
                  <a:srgbClr val="373739"/>
                </a:solidFill>
              </a:rPr>
              <a:t>Les données sont pré-remplies dans l’application</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Le </a:t>
            </a:r>
            <a:r>
              <a:rPr lang="fr-FR" sz="1600" b="1" dirty="0">
                <a:solidFill>
                  <a:srgbClr val="373739"/>
                </a:solidFill>
              </a:rPr>
              <a:t>référent de l’enquête dans l’établissement vérifie les données pré-remplies dans le questionnaire </a:t>
            </a:r>
            <a:r>
              <a:rPr lang="fr-FR" sz="1600" dirty="0">
                <a:solidFill>
                  <a:srgbClr val="373739"/>
                </a:solidFill>
              </a:rPr>
              <a:t>au moment de la saisie dans </a:t>
            </a:r>
            <a:r>
              <a:rPr lang="fr-FR" sz="1600" dirty="0" err="1">
                <a:solidFill>
                  <a:srgbClr val="373739"/>
                </a:solidFill>
              </a:rPr>
              <a:t>PrevIAS</a:t>
            </a:r>
            <a:endParaRPr lang="fr-FR" sz="1600" dirty="0">
              <a:solidFill>
                <a:srgbClr val="373739"/>
              </a:solidFill>
            </a:endParaRPr>
          </a:p>
        </p:txBody>
      </p:sp>
      <p:sp>
        <p:nvSpPr>
          <p:cNvPr id="9" name="Rectangle 8"/>
          <p:cNvSpPr/>
          <p:nvPr/>
        </p:nvSpPr>
        <p:spPr>
          <a:xfrm>
            <a:off x="179513" y="1410981"/>
            <a:ext cx="2293178" cy="79388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187624" y="2223548"/>
            <a:ext cx="939493" cy="1473902"/>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719380"/>
            <a:ext cx="7321915" cy="2517785"/>
          </a:xfrm>
          <a:prstGeom prst="rect">
            <a:avLst/>
          </a:prstGeom>
          <a:solidFill>
            <a:schemeClr val="bg1"/>
          </a:solidFill>
          <a:ln w="25400">
            <a:solidFill>
              <a:schemeClr val="accent1"/>
            </a:solidFill>
          </a:ln>
        </p:spPr>
      </p:pic>
    </p:spTree>
    <p:extLst>
      <p:ext uri="{BB962C8B-B14F-4D97-AF65-F5344CB8AC3E}">
        <p14:creationId xmlns:p14="http://schemas.microsoft.com/office/powerpoint/2010/main" val="2760305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Données administratives</a:t>
            </a:r>
            <a:endParaRPr lang="fr-FR" dirty="0"/>
          </a:p>
        </p:txBody>
      </p:sp>
      <p:sp>
        <p:nvSpPr>
          <p:cNvPr id="8" name="Espace réservé du texte 3"/>
          <p:cNvSpPr>
            <a:spLocks noGrp="1"/>
          </p:cNvSpPr>
          <p:nvPr>
            <p:ph type="body" sz="quarter" idx="12"/>
          </p:nvPr>
        </p:nvSpPr>
        <p:spPr>
          <a:xfrm>
            <a:off x="596212" y="3758582"/>
            <a:ext cx="7864219" cy="2982785"/>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ym typeface="Wingdings" panose="05000000000000000000" pitchFamily="2" charset="2"/>
              </a:rPr>
              <a:t></a:t>
            </a:r>
            <a:r>
              <a:rPr lang="fr-FR" sz="1600" b="1" dirty="0">
                <a:solidFill>
                  <a:schemeClr val="accent1"/>
                </a:solidFill>
                <a:sym typeface="Wingdings" panose="05000000000000000000" pitchFamily="2" charset="2"/>
              </a:rPr>
              <a:t> </a:t>
            </a:r>
            <a:r>
              <a:rPr lang="fr-FR" sz="1600" b="1" dirty="0">
                <a:solidFill>
                  <a:schemeClr val="accent1"/>
                </a:solidFill>
              </a:rPr>
              <a:t>Données administratives de l’établissement </a:t>
            </a:r>
            <a:r>
              <a:rPr lang="fr-FR" sz="1600" b="1" dirty="0"/>
              <a:t>: raison sociale, </a:t>
            </a:r>
            <a:r>
              <a:rPr lang="fr-FR" sz="1600" b="1" dirty="0" err="1"/>
              <a:t>finess</a:t>
            </a:r>
            <a:r>
              <a:rPr lang="fr-FR" sz="1600" b="1" dirty="0"/>
              <a:t> géographique et juridique, région, département, commune et code postal,</a:t>
            </a:r>
            <a:br>
              <a:rPr lang="fr-FR" sz="1600" b="1" dirty="0"/>
            </a:br>
            <a:r>
              <a:rPr lang="fr-FR" sz="1600" b="1" dirty="0"/>
              <a:t>statut juridique et catégorie d’établissement</a:t>
            </a:r>
          </a:p>
          <a:p>
            <a:pPr marL="0" lvl="4" indent="0">
              <a:spcBef>
                <a:spcPts val="300"/>
              </a:spcBef>
              <a:buNone/>
            </a:pPr>
            <a:r>
              <a:rPr lang="fr-FR" dirty="0">
                <a:cs typeface="Arial" charset="0"/>
                <a:sym typeface="Wingdings" panose="05000000000000000000" pitchFamily="2" charset="2"/>
              </a:rPr>
              <a:t> </a:t>
            </a:r>
            <a:r>
              <a:rPr lang="fr-FR" dirty="0"/>
              <a:t>Données </a:t>
            </a:r>
            <a:r>
              <a:rPr lang="fr-FR" b="1" dirty="0"/>
              <a:t>pré-remplies dans l’application </a:t>
            </a:r>
            <a:r>
              <a:rPr lang="fr-FR" dirty="0"/>
              <a:t>à partir des données </a:t>
            </a:r>
            <a:r>
              <a:rPr lang="fr-FR" dirty="0" err="1"/>
              <a:t>Finess</a:t>
            </a:r>
            <a:endParaRPr lang="fr-FR" dirty="0"/>
          </a:p>
          <a:p>
            <a:pPr marL="0" lvl="4" indent="0">
              <a:spcBef>
                <a:spcPts val="300"/>
              </a:spcBef>
              <a:buNone/>
            </a:pPr>
            <a:r>
              <a:rPr lang="fr-FR" dirty="0">
                <a:cs typeface="Arial" charset="0"/>
                <a:sym typeface="Wingdings" panose="05000000000000000000" pitchFamily="2" charset="2"/>
              </a:rPr>
              <a:t> Dans le cas d’un groupement multi-sites, les données administratives correspondent à celles de </a:t>
            </a:r>
            <a:r>
              <a:rPr lang="fr-FR" b="1" dirty="0">
                <a:cs typeface="Arial" charset="0"/>
                <a:sym typeface="Wingdings" panose="05000000000000000000" pitchFamily="2" charset="2"/>
              </a:rPr>
              <a:t>l’établissement référent du groupement</a:t>
            </a:r>
          </a:p>
          <a:p>
            <a:pPr marL="0" lvl="4" indent="0">
              <a:spcBef>
                <a:spcPts val="300"/>
              </a:spcBef>
              <a:buNone/>
            </a:pPr>
            <a:r>
              <a:rPr lang="fr-FR" dirty="0">
                <a:cs typeface="Arial" charset="0"/>
                <a:sym typeface="Wingdings" panose="05000000000000000000" pitchFamily="2" charset="2"/>
              </a:rPr>
              <a:t> </a:t>
            </a:r>
            <a:r>
              <a:rPr lang="fr-FR" dirty="0"/>
              <a:t>Le référent de l’enquête vérifie les données pré-remplies auprès de l’administration</a:t>
            </a:r>
            <a:endParaRPr lang="fr-FR" b="1" dirty="0"/>
          </a:p>
          <a:p>
            <a:pPr marL="0" lvl="4" indent="0">
              <a:spcBef>
                <a:spcPts val="600"/>
              </a:spcBef>
              <a:buNone/>
            </a:pPr>
            <a:r>
              <a:rPr lang="fr-FR" dirty="0">
                <a:sym typeface="Wingdings" panose="05000000000000000000" pitchFamily="2" charset="2"/>
              </a:rPr>
              <a:t></a:t>
            </a:r>
            <a:r>
              <a:rPr lang="fr-FR" dirty="0"/>
              <a:t> </a:t>
            </a:r>
            <a:r>
              <a:rPr lang="fr-FR" u="sng" dirty="0">
                <a:cs typeface="Arial" charset="0"/>
                <a:sym typeface="Wingdings" panose="05000000000000000000" pitchFamily="2" charset="2"/>
              </a:rPr>
              <a:t>Dans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Les données peuvent être modifiées dans </a:t>
            </a:r>
            <a:r>
              <a:rPr lang="fr-FR" dirty="0" err="1">
                <a:cs typeface="Arial" charset="0"/>
                <a:sym typeface="Wingdings" panose="05000000000000000000" pitchFamily="2" charset="2"/>
              </a:rPr>
              <a:t>Pr</a:t>
            </a:r>
            <a:r>
              <a:rPr lang="fr-FR" dirty="0" err="1"/>
              <a:t>evIAS</a:t>
            </a:r>
            <a:r>
              <a:rPr lang="fr-FR" dirty="0"/>
              <a:t> par l’administrateur local dans le menu </a:t>
            </a:r>
            <a:r>
              <a:rPr lang="fr-FR" i="1" dirty="0"/>
              <a:t>Administration / Gestion des établissements</a:t>
            </a:r>
            <a:endParaRPr lang="fr-FR" dirty="0">
              <a:cs typeface="Arial" charset="0"/>
              <a:sym typeface="Wingdings" panose="05000000000000000000" pitchFamily="2" charset="2"/>
            </a:endParaRPr>
          </a:p>
          <a:p>
            <a:pPr marL="0" lvl="4" indent="0">
              <a:buNone/>
            </a:pPr>
            <a:r>
              <a:rPr lang="fr-FR" dirty="0">
                <a:cs typeface="Arial" charset="0"/>
                <a:sym typeface="Wingdings" panose="05000000000000000000" pitchFamily="2" charset="2"/>
              </a:rPr>
              <a:t>Dans le cas d’une erreur sur les numéros de </a:t>
            </a:r>
            <a:r>
              <a:rPr lang="fr-FR" dirty="0" err="1">
                <a:cs typeface="Arial" charset="0"/>
                <a:sym typeface="Wingdings" panose="05000000000000000000" pitchFamily="2" charset="2"/>
              </a:rPr>
              <a:t>Finess</a:t>
            </a:r>
            <a:r>
              <a:rPr lang="fr-FR" dirty="0">
                <a:cs typeface="Arial" charset="0"/>
                <a:sym typeface="Wingdings" panose="05000000000000000000" pitchFamily="2" charset="2"/>
              </a:rPr>
              <a:t> géographique ou juridique, l’administrateur local contacte le support applicatif de </a:t>
            </a:r>
            <a:r>
              <a:rPr lang="fr-FR" dirty="0" err="1">
                <a:cs typeface="Arial" charset="0"/>
                <a:sym typeface="Wingdings" panose="05000000000000000000" pitchFamily="2" charset="2"/>
              </a:rPr>
              <a:t>PrevIAS</a:t>
            </a:r>
            <a:endParaRPr lang="fr-FR" i="1"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5" y="1127238"/>
            <a:ext cx="7321915" cy="2517785"/>
          </a:xfrm>
          <a:prstGeom prst="rect">
            <a:avLst/>
          </a:prstGeom>
        </p:spPr>
      </p:pic>
      <p:sp>
        <p:nvSpPr>
          <p:cNvPr id="9" name="Rectangle 8"/>
          <p:cNvSpPr/>
          <p:nvPr/>
        </p:nvSpPr>
        <p:spPr>
          <a:xfrm>
            <a:off x="899592" y="1516856"/>
            <a:ext cx="7128792" cy="12640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p:nvGrpSpPr>
        <p:grpSpPr>
          <a:xfrm>
            <a:off x="7738106" y="3501008"/>
            <a:ext cx="1080119" cy="648072"/>
            <a:chOff x="7934586" y="3985071"/>
            <a:chExt cx="1080119" cy="648072"/>
          </a:xfrm>
        </p:grpSpPr>
        <p:sp>
          <p:nvSpPr>
            <p:cNvPr id="12" name="Rectangle à coins arrondis 11"/>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2752442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Données administratives</a:t>
            </a:r>
            <a:endParaRPr lang="fr-FR" dirty="0"/>
          </a:p>
        </p:txBody>
      </p:sp>
      <p:sp>
        <p:nvSpPr>
          <p:cNvPr id="8" name="Espace réservé du texte 3"/>
          <p:cNvSpPr>
            <a:spLocks noGrp="1"/>
          </p:cNvSpPr>
          <p:nvPr>
            <p:ph type="body" sz="quarter" idx="12"/>
          </p:nvPr>
        </p:nvSpPr>
        <p:spPr>
          <a:xfrm>
            <a:off x="864271" y="4221088"/>
            <a:ext cx="6868545" cy="187220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180000" lvl="4" indent="-252000">
              <a:spcBef>
                <a:spcPts val="300"/>
              </a:spcBef>
              <a:buFont typeface="Wingdings" panose="05000000000000000000" pitchFamily="2" charset="2"/>
              <a:buChar char="Ø"/>
            </a:pPr>
            <a:r>
              <a:rPr lang="fr-FR" sz="1600" b="1" dirty="0"/>
              <a:t>Renseigner</a:t>
            </a:r>
            <a:r>
              <a:rPr lang="fr-FR" sz="1600" b="1" dirty="0">
                <a:solidFill>
                  <a:schemeClr val="accent1"/>
                </a:solidFill>
              </a:rPr>
              <a:t> l’option tarifaire de l’établissement</a:t>
            </a:r>
            <a:endParaRPr lang="fr-FR" sz="1600" dirty="0">
              <a:solidFill>
                <a:schemeClr val="accent1"/>
              </a:solidFill>
            </a:endParaRPr>
          </a:p>
          <a:p>
            <a:pPr marL="0" lvl="4" indent="0">
              <a:spcBef>
                <a:spcPts val="300"/>
              </a:spcBef>
              <a:buNone/>
            </a:pPr>
            <a:r>
              <a:rPr lang="fr-FR" dirty="0">
                <a:sym typeface="Wingdings" panose="05000000000000000000" pitchFamily="2" charset="2"/>
              </a:rPr>
              <a:t> </a:t>
            </a:r>
            <a:r>
              <a:rPr lang="fr-FR" dirty="0">
                <a:cs typeface="Arial" charset="0"/>
                <a:sym typeface="Wingdings" panose="05000000000000000000" pitchFamily="2" charset="2"/>
              </a:rPr>
              <a:t>Cocher tarif « </a:t>
            </a:r>
            <a:r>
              <a:rPr lang="fr-FR" b="1" dirty="0">
                <a:cs typeface="Arial" charset="0"/>
                <a:sym typeface="Wingdings" panose="05000000000000000000" pitchFamily="2" charset="2"/>
              </a:rPr>
              <a:t>Global</a:t>
            </a:r>
            <a:r>
              <a:rPr lang="fr-FR" dirty="0">
                <a:cs typeface="Arial" charset="0"/>
                <a:sym typeface="Wingdings" panose="05000000000000000000" pitchFamily="2" charset="2"/>
              </a:rPr>
              <a:t> » ou tarif « </a:t>
            </a:r>
            <a:r>
              <a:rPr lang="fr-FR" b="1" dirty="0">
                <a:cs typeface="Arial" charset="0"/>
                <a:sym typeface="Wingdings" panose="05000000000000000000" pitchFamily="2" charset="2"/>
              </a:rPr>
              <a:t>Partiel</a:t>
            </a:r>
            <a:r>
              <a:rPr lang="fr-FR" dirty="0">
                <a:cs typeface="Arial" charset="0"/>
                <a:sym typeface="Wingdings" panose="05000000000000000000" pitchFamily="2" charset="2"/>
              </a:rPr>
              <a:t> »</a:t>
            </a:r>
          </a:p>
          <a:p>
            <a:pPr marL="0" lvl="4" indent="0">
              <a:spcBef>
                <a:spcPts val="300"/>
              </a:spcBef>
              <a:buNone/>
            </a:pPr>
            <a:r>
              <a:rPr lang="fr-FR" dirty="0">
                <a:sym typeface="Wingdings" panose="05000000000000000000" pitchFamily="2" charset="2"/>
              </a:rPr>
              <a:t> </a:t>
            </a:r>
            <a:r>
              <a:rPr lang="fr-FR" dirty="0"/>
              <a:t>Donnée </a:t>
            </a:r>
            <a:r>
              <a:rPr lang="fr-FR" b="1" dirty="0"/>
              <a:t>pré-remplie dans l’application </a:t>
            </a:r>
            <a:r>
              <a:rPr lang="fr-FR" dirty="0"/>
              <a:t>à partir des données </a:t>
            </a:r>
            <a:r>
              <a:rPr lang="fr-FR" dirty="0" err="1"/>
              <a:t>Finess</a:t>
            </a:r>
            <a:endParaRPr lang="fr-FR" dirty="0"/>
          </a:p>
          <a:p>
            <a:pPr marL="0" lvl="4" indent="0">
              <a:spcBef>
                <a:spcPts val="300"/>
              </a:spcBef>
              <a:buNone/>
            </a:pPr>
            <a:r>
              <a:rPr lang="fr-FR" dirty="0">
                <a:sym typeface="Wingdings" panose="05000000000000000000" pitchFamily="2" charset="2"/>
              </a:rPr>
              <a:t> </a:t>
            </a:r>
            <a:r>
              <a:rPr lang="fr-FR" dirty="0"/>
              <a:t>Le référent de l’enquête vérifie la donnée pré-remplie auprès de l’administration</a:t>
            </a:r>
          </a:p>
          <a:p>
            <a:pPr marL="0" lvl="4" indent="0">
              <a:spcBef>
                <a:spcPts val="300"/>
              </a:spcBef>
              <a:buNone/>
            </a:pPr>
            <a:r>
              <a:rPr lang="fr-FR" dirty="0">
                <a:sym typeface="Wingdings" panose="05000000000000000000" pitchFamily="2" charset="2"/>
              </a:rPr>
              <a:t></a:t>
            </a:r>
            <a:r>
              <a:rPr lang="fr-FR" dirty="0"/>
              <a:t> </a:t>
            </a:r>
            <a:r>
              <a:rPr lang="fr-FR" u="sng" dirty="0">
                <a:cs typeface="Arial" charset="0"/>
                <a:sym typeface="Wingdings" panose="05000000000000000000" pitchFamily="2" charset="2"/>
              </a:rPr>
              <a:t>Dans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Les données peuvent être modifiées directement dans le questionnaire établissement</a:t>
            </a:r>
            <a:br>
              <a:rPr lang="fr-FR" dirty="0">
                <a:cs typeface="Arial" charset="0"/>
                <a:sym typeface="Wingdings" panose="05000000000000000000" pitchFamily="2" charset="2"/>
              </a:rPr>
            </a:br>
            <a:r>
              <a:rPr lang="fr-FR" dirty="0">
                <a:cs typeface="Arial" charset="0"/>
                <a:sym typeface="Wingdings" panose="05000000000000000000" pitchFamily="2" charset="2"/>
              </a:rPr>
              <a:t>Si l’information n’est pas disponible, cocher « Inconnu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5" y="1127238"/>
            <a:ext cx="7321915" cy="2517785"/>
          </a:xfrm>
          <a:prstGeom prst="rect">
            <a:avLst/>
          </a:prstGeom>
        </p:spPr>
      </p:pic>
      <p:sp>
        <p:nvSpPr>
          <p:cNvPr id="9" name="Rectangle 8"/>
          <p:cNvSpPr/>
          <p:nvPr/>
        </p:nvSpPr>
        <p:spPr>
          <a:xfrm>
            <a:off x="899592" y="2852936"/>
            <a:ext cx="2880320" cy="3600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p:nvGrpSpPr>
        <p:grpSpPr>
          <a:xfrm>
            <a:off x="6997371" y="4005064"/>
            <a:ext cx="1080119" cy="648072"/>
            <a:chOff x="7934586" y="3985071"/>
            <a:chExt cx="1080119" cy="648072"/>
          </a:xfrm>
        </p:grpSpPr>
        <p:sp>
          <p:nvSpPr>
            <p:cNvPr id="12" name="Rectangle à coins arrondis 11"/>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501728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Données administratives</a:t>
            </a:r>
            <a:endParaRPr lang="fr-FR" dirty="0"/>
          </a:p>
        </p:txBody>
      </p:sp>
      <p:sp>
        <p:nvSpPr>
          <p:cNvPr id="8" name="Espace réservé du texte 3"/>
          <p:cNvSpPr>
            <a:spLocks noGrp="1"/>
          </p:cNvSpPr>
          <p:nvPr>
            <p:ph type="body" sz="quarter" idx="12"/>
          </p:nvPr>
        </p:nvSpPr>
        <p:spPr>
          <a:xfrm>
            <a:off x="864271" y="4221088"/>
            <a:ext cx="6868545" cy="187220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180000" lvl="4" indent="-252000">
              <a:spcBef>
                <a:spcPts val="300"/>
              </a:spcBef>
              <a:buFont typeface="Wingdings" panose="05000000000000000000" pitchFamily="2" charset="2"/>
              <a:buChar char="Ø"/>
            </a:pPr>
            <a:r>
              <a:rPr lang="fr-FR" sz="1600" b="1" dirty="0"/>
              <a:t>Indiquer </a:t>
            </a:r>
            <a:r>
              <a:rPr lang="fr-FR" sz="1600" b="1" dirty="0">
                <a:solidFill>
                  <a:schemeClr val="accent1"/>
                </a:solidFill>
              </a:rPr>
              <a:t>si l’établissement est rattaché à un établissement de santé</a:t>
            </a:r>
            <a:endParaRPr lang="fr-FR" sz="1600" dirty="0">
              <a:solidFill>
                <a:schemeClr val="accent1"/>
              </a:solidFill>
            </a:endParaRPr>
          </a:p>
          <a:p>
            <a:pPr>
              <a:spcBef>
                <a:spcPts val="300"/>
              </a:spcBef>
            </a:pPr>
            <a:r>
              <a:rPr lang="fr-FR" sz="1400" b="0" dirty="0">
                <a:solidFill>
                  <a:srgbClr val="373739"/>
                </a:solidFill>
                <a:sym typeface="Wingdings" panose="05000000000000000000" pitchFamily="2" charset="2"/>
              </a:rPr>
              <a:t> </a:t>
            </a:r>
            <a:r>
              <a:rPr lang="fr-FR" sz="1400" b="0" cap="none" dirty="0">
                <a:solidFill>
                  <a:srgbClr val="373739"/>
                </a:solidFill>
                <a:sym typeface="Wingdings" panose="05000000000000000000" pitchFamily="2" charset="2"/>
              </a:rPr>
              <a:t>Cocher « </a:t>
            </a:r>
            <a:r>
              <a:rPr lang="fr-FR" sz="1400" cap="none" dirty="0">
                <a:solidFill>
                  <a:srgbClr val="373739"/>
                </a:solidFill>
                <a:sym typeface="Wingdings" panose="05000000000000000000" pitchFamily="2" charset="2"/>
              </a:rPr>
              <a:t>Non </a:t>
            </a:r>
            <a:r>
              <a:rPr lang="fr-FR" sz="1400" b="0" cap="none" dirty="0">
                <a:solidFill>
                  <a:srgbClr val="373739"/>
                </a:solidFill>
                <a:sym typeface="Wingdings" panose="05000000000000000000" pitchFamily="2" charset="2"/>
              </a:rPr>
              <a:t>» ou « </a:t>
            </a:r>
            <a:r>
              <a:rPr lang="fr-FR" sz="1400" cap="none" dirty="0">
                <a:solidFill>
                  <a:srgbClr val="373739"/>
                </a:solidFill>
                <a:sym typeface="Wingdings" panose="05000000000000000000" pitchFamily="2" charset="2"/>
              </a:rPr>
              <a:t>Oui</a:t>
            </a:r>
            <a:r>
              <a:rPr lang="fr-FR" sz="1400" b="0" cap="none" dirty="0">
                <a:solidFill>
                  <a:srgbClr val="373739"/>
                </a:solidFill>
                <a:sym typeface="Wingdings" panose="05000000000000000000" pitchFamily="2" charset="2"/>
              </a:rPr>
              <a:t> »</a:t>
            </a:r>
          </a:p>
          <a:p>
            <a:pPr marL="0" lvl="4" indent="0">
              <a:spcBef>
                <a:spcPts val="300"/>
              </a:spcBef>
              <a:buNone/>
            </a:pPr>
            <a:r>
              <a:rPr lang="fr-FR" dirty="0">
                <a:sym typeface="Wingdings" panose="05000000000000000000" pitchFamily="2" charset="2"/>
              </a:rPr>
              <a:t> </a:t>
            </a:r>
            <a:r>
              <a:rPr lang="fr-FR" dirty="0"/>
              <a:t>Donnée </a:t>
            </a:r>
            <a:r>
              <a:rPr lang="fr-FR" b="1" dirty="0"/>
              <a:t>pré-remplie dans l’application </a:t>
            </a:r>
            <a:r>
              <a:rPr lang="fr-FR" dirty="0"/>
              <a:t>à partir des données </a:t>
            </a:r>
            <a:r>
              <a:rPr lang="fr-FR" dirty="0" err="1"/>
              <a:t>Finess</a:t>
            </a:r>
            <a:endParaRPr lang="fr-FR" dirty="0"/>
          </a:p>
          <a:p>
            <a:pPr marL="0" lvl="4" indent="0">
              <a:spcBef>
                <a:spcPts val="300"/>
              </a:spcBef>
              <a:buNone/>
            </a:pPr>
            <a:r>
              <a:rPr lang="fr-FR" dirty="0">
                <a:sym typeface="Wingdings" panose="05000000000000000000" pitchFamily="2" charset="2"/>
              </a:rPr>
              <a:t> </a:t>
            </a:r>
            <a:r>
              <a:rPr lang="fr-FR" dirty="0"/>
              <a:t>Le référent de l’enquête vérifie la donnée pré-remplie auprès de l’administration</a:t>
            </a:r>
          </a:p>
          <a:p>
            <a:pPr marL="0" lvl="4" indent="0">
              <a:spcBef>
                <a:spcPts val="300"/>
              </a:spcBef>
              <a:buNone/>
            </a:pPr>
            <a:r>
              <a:rPr lang="fr-FR" dirty="0">
                <a:sym typeface="Wingdings" panose="05000000000000000000" pitchFamily="2" charset="2"/>
              </a:rPr>
              <a:t></a:t>
            </a:r>
            <a:r>
              <a:rPr lang="fr-FR" dirty="0"/>
              <a:t> </a:t>
            </a:r>
            <a:r>
              <a:rPr lang="fr-FR" u="sng" dirty="0">
                <a:cs typeface="Arial" charset="0"/>
                <a:sym typeface="Wingdings" panose="05000000000000000000" pitchFamily="2" charset="2"/>
              </a:rPr>
              <a:t>Dans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Les données peuvent être modifiées directement dans le questionnaire établissement</a:t>
            </a:r>
            <a:br>
              <a:rPr lang="fr-FR" dirty="0">
                <a:cs typeface="Arial" charset="0"/>
                <a:sym typeface="Wingdings" panose="05000000000000000000" pitchFamily="2" charset="2"/>
              </a:rPr>
            </a:br>
            <a:r>
              <a:rPr lang="fr-FR" dirty="0">
                <a:cs typeface="Arial" charset="0"/>
                <a:sym typeface="Wingdings" panose="05000000000000000000" pitchFamily="2" charset="2"/>
              </a:rPr>
              <a:t>Si l’information n’est pas disponible, cocher « Inconnu »</a:t>
            </a:r>
          </a:p>
          <a:p>
            <a:pPr marL="285750" lvl="4" indent="-285750">
              <a:spcBef>
                <a:spcPts val="300"/>
              </a:spcBef>
              <a:buFont typeface="Wingdings" panose="05000000000000000000" pitchFamily="2" charset="2"/>
              <a:buChar char="è"/>
            </a:pPr>
            <a:endParaRPr lang="fr-FR" dirty="0">
              <a:cs typeface="Arial" charset="0"/>
              <a:sym typeface="Wingdings" panose="05000000000000000000" pitchFamily="2" charset="2"/>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5" y="1127238"/>
            <a:ext cx="7321915" cy="2517785"/>
          </a:xfrm>
          <a:prstGeom prst="rect">
            <a:avLst/>
          </a:prstGeom>
        </p:spPr>
      </p:pic>
      <p:sp>
        <p:nvSpPr>
          <p:cNvPr id="9" name="Rectangle 8"/>
          <p:cNvSpPr/>
          <p:nvPr/>
        </p:nvSpPr>
        <p:spPr>
          <a:xfrm>
            <a:off x="3779912" y="2852936"/>
            <a:ext cx="4248472" cy="3600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p:nvGrpSpPr>
        <p:grpSpPr>
          <a:xfrm>
            <a:off x="7732816" y="4077072"/>
            <a:ext cx="1080119" cy="648072"/>
            <a:chOff x="7934586" y="3985071"/>
            <a:chExt cx="1080119" cy="648072"/>
          </a:xfrm>
        </p:grpSpPr>
        <p:sp>
          <p:nvSpPr>
            <p:cNvPr id="12" name="Rectangle à coins arrondis 11"/>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118655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Données administratives</a:t>
            </a:r>
            <a:endParaRPr lang="fr-FR" dirty="0"/>
          </a:p>
        </p:txBody>
      </p:sp>
      <p:sp>
        <p:nvSpPr>
          <p:cNvPr id="8" name="Espace réservé du texte 3"/>
          <p:cNvSpPr>
            <a:spLocks noGrp="1"/>
          </p:cNvSpPr>
          <p:nvPr>
            <p:ph type="body" sz="quarter" idx="12"/>
          </p:nvPr>
        </p:nvSpPr>
        <p:spPr>
          <a:xfrm>
            <a:off x="467543" y="4005064"/>
            <a:ext cx="8443765" cy="259228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180000" lvl="4" indent="-252000">
              <a:spcBef>
                <a:spcPts val="300"/>
              </a:spcBef>
              <a:buFont typeface="Wingdings" panose="05000000000000000000" pitchFamily="2" charset="2"/>
              <a:buChar char="Ø"/>
            </a:pPr>
            <a:r>
              <a:rPr lang="fr-FR" sz="1600" b="1" dirty="0">
                <a:solidFill>
                  <a:schemeClr val="tx2"/>
                </a:solidFill>
              </a:rPr>
              <a:t>Utilisateur au profil « Administrateur local » pour l’établissement</a:t>
            </a:r>
            <a:endParaRPr lang="fr-FR" sz="1600" dirty="0"/>
          </a:p>
          <a:p>
            <a:pPr marL="0" lvl="4" indent="0">
              <a:spcBef>
                <a:spcPts val="300"/>
              </a:spcBef>
              <a:buNone/>
            </a:pPr>
            <a:r>
              <a:rPr lang="fr-FR" dirty="0">
                <a:cs typeface="Arial" charset="0"/>
                <a:sym typeface="Wingdings" panose="05000000000000000000" pitchFamily="2" charset="2"/>
              </a:rPr>
              <a:t> </a:t>
            </a:r>
            <a:r>
              <a:rPr lang="fr-FR" dirty="0"/>
              <a:t>Données </a:t>
            </a:r>
            <a:r>
              <a:rPr lang="fr-FR" b="1" dirty="0"/>
              <a:t>pré-remplies dans l’application </a:t>
            </a:r>
            <a:r>
              <a:rPr lang="fr-FR" dirty="0"/>
              <a:t>à partir de l’annuaire national des </a:t>
            </a:r>
            <a:r>
              <a:rPr lang="fr-FR" dirty="0" err="1"/>
              <a:t>CPias</a:t>
            </a:r>
            <a:endParaRPr lang="fr-FR" dirty="0"/>
          </a:p>
          <a:p>
            <a:pPr marL="0" lvl="4" indent="0">
              <a:spcBef>
                <a:spcPts val="300"/>
              </a:spcBef>
              <a:buNone/>
            </a:pPr>
            <a:r>
              <a:rPr lang="fr-FR" dirty="0">
                <a:cs typeface="Arial" charset="0"/>
                <a:sym typeface="Wingdings" panose="05000000000000000000" pitchFamily="2" charset="2"/>
              </a:rPr>
              <a:t> L’administrateur local est préférentiellement le </a:t>
            </a:r>
            <a:r>
              <a:rPr lang="fr-FR" b="1" dirty="0">
                <a:cs typeface="Arial" charset="0"/>
                <a:sym typeface="Wingdings" panose="05000000000000000000" pitchFamily="2" charset="2"/>
              </a:rPr>
              <a:t>référent de l’enquête </a:t>
            </a:r>
            <a:r>
              <a:rPr lang="fr-FR" dirty="0">
                <a:cs typeface="Arial" charset="0"/>
                <a:sym typeface="Wingdings" panose="05000000000000000000" pitchFamily="2" charset="2"/>
              </a:rPr>
              <a:t>dans l’établissement</a:t>
            </a:r>
          </a:p>
          <a:p>
            <a:pPr marL="0" lvl="4" indent="0">
              <a:spcBef>
                <a:spcPts val="300"/>
              </a:spcBef>
              <a:buNone/>
            </a:pPr>
            <a:r>
              <a:rPr lang="fr-FR" dirty="0">
                <a:cs typeface="Arial" charset="0"/>
                <a:sym typeface="Wingdings" panose="05000000000000000000" pitchFamily="2" charset="2"/>
              </a:rPr>
              <a:t> L’administrateur local dispose de</a:t>
            </a:r>
            <a:r>
              <a:rPr lang="fr-FR" dirty="0"/>
              <a:t> </a:t>
            </a:r>
            <a:r>
              <a:rPr lang="fr-FR" b="1" dirty="0"/>
              <a:t>droits de gestion de l’établissement et des utilisateurs </a:t>
            </a:r>
            <a:r>
              <a:rPr lang="fr-FR" dirty="0"/>
              <a:t>de l’établissement (</a:t>
            </a:r>
            <a:r>
              <a:rPr lang="fr-FR" i="1" dirty="0"/>
              <a:t>cf. Annexe 6 page 72 pour le détail du profil de l’administrateur local</a:t>
            </a:r>
            <a:r>
              <a:rPr lang="fr-FR" dirty="0"/>
              <a:t>)</a:t>
            </a:r>
          </a:p>
          <a:p>
            <a:pPr marL="0" lvl="4" indent="0">
              <a:spcBef>
                <a:spcPts val="600"/>
              </a:spcBef>
              <a:buNone/>
            </a:pPr>
            <a:r>
              <a:rPr lang="fr-FR" dirty="0">
                <a:sym typeface="Wingdings" panose="05000000000000000000" pitchFamily="2" charset="2"/>
              </a:rPr>
              <a:t></a:t>
            </a:r>
            <a:r>
              <a:rPr lang="fr-FR" dirty="0"/>
              <a:t> </a:t>
            </a:r>
            <a:r>
              <a:rPr lang="fr-FR" u="sng" dirty="0">
                <a:cs typeface="Arial" charset="0"/>
                <a:sym typeface="Wingdings" panose="05000000000000000000" pitchFamily="2" charset="2"/>
              </a:rPr>
              <a:t>Dans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Si aucun utilisateur n’est indiqué comme administrateur local, le référent de l’enquête contacte le support applicatif de </a:t>
            </a:r>
            <a:r>
              <a:rPr lang="fr-FR" dirty="0" err="1">
                <a:cs typeface="Arial" charset="0"/>
                <a:sym typeface="Wingdings" panose="05000000000000000000" pitchFamily="2" charset="2"/>
              </a:rPr>
              <a:t>PrevIAS</a:t>
            </a:r>
            <a:r>
              <a:rPr lang="fr-FR" dirty="0">
                <a:cs typeface="Arial" charset="0"/>
                <a:sym typeface="Wingdings" panose="05000000000000000000" pitchFamily="2" charset="2"/>
              </a:rPr>
              <a:t> pour indiquer le Prénom, Nom et email de la personne désignée comme administrateur</a:t>
            </a:r>
          </a:p>
          <a:p>
            <a:pPr marL="0" lvl="4" indent="0">
              <a:buNone/>
            </a:pPr>
            <a:r>
              <a:rPr lang="fr-FR" dirty="0">
                <a:cs typeface="Arial" charset="0"/>
                <a:sym typeface="Wingdings" panose="05000000000000000000" pitchFamily="2" charset="2"/>
              </a:rPr>
              <a:t>L’administrateur local peut désigner un autre utilisateur de l’établissement pour lui transmettre ses droits (Menu </a:t>
            </a:r>
            <a:r>
              <a:rPr lang="fr-FR" i="1" dirty="0">
                <a:cs typeface="Arial" charset="0"/>
                <a:sym typeface="Wingdings" panose="05000000000000000000" pitchFamily="2" charset="2"/>
              </a:rPr>
              <a:t>Administration</a:t>
            </a:r>
            <a:r>
              <a:rPr lang="fr-FR" dirty="0">
                <a:cs typeface="Arial" charset="0"/>
                <a:sym typeface="Wingdings" panose="05000000000000000000" pitchFamily="2" charset="2"/>
              </a:rPr>
              <a:t> / </a:t>
            </a:r>
            <a:r>
              <a:rPr lang="fr-FR" i="1" dirty="0">
                <a:cs typeface="Arial" charset="0"/>
                <a:sym typeface="Wingdings" panose="05000000000000000000" pitchFamily="2" charset="2"/>
              </a:rPr>
              <a:t>Gestion des établissements</a:t>
            </a:r>
            <a:r>
              <a:rPr lang="fr-FR" dirty="0">
                <a:cs typeface="Arial" charset="0"/>
                <a:sym typeface="Wingdings" panose="05000000000000000000" pitchFamily="2" charset="2"/>
              </a:rPr>
              <a:t>)</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5" y="1127238"/>
            <a:ext cx="7321915" cy="2517785"/>
          </a:xfrm>
          <a:prstGeom prst="rect">
            <a:avLst/>
          </a:prstGeom>
        </p:spPr>
      </p:pic>
      <p:sp>
        <p:nvSpPr>
          <p:cNvPr id="10" name="Rectangle 9"/>
          <p:cNvSpPr/>
          <p:nvPr/>
        </p:nvSpPr>
        <p:spPr>
          <a:xfrm>
            <a:off x="864000" y="3254400"/>
            <a:ext cx="3672408" cy="3600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AutoShape 136"/>
          <p:cNvSpPr>
            <a:spLocks noChangeArrowheads="1"/>
          </p:cNvSpPr>
          <p:nvPr/>
        </p:nvSpPr>
        <p:spPr bwMode="auto">
          <a:xfrm>
            <a:off x="8095658" y="3705026"/>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3780960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Pilotage</a:t>
            </a:r>
            <a:endParaRPr lang="fr-FR" dirty="0"/>
          </a:p>
        </p:txBody>
      </p:sp>
      <p:sp>
        <p:nvSpPr>
          <p:cNvPr id="4" name="Espace réservé du texte 3"/>
          <p:cNvSpPr>
            <a:spLocks noGrp="1"/>
          </p:cNvSpPr>
          <p:nvPr>
            <p:ph type="body" sz="quarter" idx="12"/>
          </p:nvPr>
        </p:nvSpPr>
        <p:spPr>
          <a:xfrm>
            <a:off x="611561" y="1412776"/>
            <a:ext cx="7560839" cy="4392488"/>
          </a:xfrm>
        </p:spPr>
        <p:txBody>
          <a:bodyPr/>
          <a:lstStyle/>
          <a:p>
            <a:pPr lvl="2">
              <a:spcBef>
                <a:spcPts val="1200"/>
              </a:spcBef>
            </a:pPr>
            <a:r>
              <a:rPr lang="fr-FR" b="0" dirty="0">
                <a:latin typeface="Arial" charset="0"/>
                <a:cs typeface="Arial" charset="0"/>
              </a:rPr>
              <a:t>Réalisée dans le cadre du protocole de l’enquête européenne de l’</a:t>
            </a:r>
            <a:r>
              <a:rPr lang="en-US" dirty="0"/>
              <a:t>European Centre for Disease Prevention and Control </a:t>
            </a:r>
            <a:r>
              <a:rPr lang="fr-FR" dirty="0">
                <a:latin typeface="Arial" charset="0"/>
                <a:cs typeface="Arial" charset="0"/>
              </a:rPr>
              <a:t>(ECDC)</a:t>
            </a:r>
            <a:br>
              <a:rPr lang="fr-FR" dirty="0">
                <a:latin typeface="Arial" charset="0"/>
                <a:cs typeface="Arial" charset="0"/>
              </a:rPr>
            </a:br>
            <a:r>
              <a:rPr lang="fr-FR" dirty="0">
                <a:latin typeface="Arial" charset="0"/>
                <a:cs typeface="Arial" charset="0"/>
                <a:sym typeface="Wingdings" panose="05000000000000000000" pitchFamily="2" charset="2"/>
              </a:rPr>
              <a:t> </a:t>
            </a:r>
            <a:r>
              <a:rPr lang="fr-FR" b="0" i="1" dirty="0">
                <a:latin typeface="Arial" charset="0"/>
                <a:cs typeface="Arial" charset="0"/>
                <a:sym typeface="Wingdings" panose="05000000000000000000" pitchFamily="2" charset="2"/>
              </a:rPr>
              <a:t>P</a:t>
            </a:r>
            <a:r>
              <a:rPr lang="fr-FR" b="0" i="1" dirty="0">
                <a:latin typeface="Arial" charset="0"/>
                <a:cs typeface="Arial" charset="0"/>
              </a:rPr>
              <a:t>oint </a:t>
            </a:r>
            <a:r>
              <a:rPr lang="fr-FR" b="0" i="1" dirty="0" err="1">
                <a:latin typeface="Arial" charset="0"/>
                <a:cs typeface="Arial" charset="0"/>
              </a:rPr>
              <a:t>prevalence</a:t>
            </a:r>
            <a:r>
              <a:rPr lang="fr-FR" b="0" i="1" dirty="0">
                <a:latin typeface="Arial" charset="0"/>
                <a:cs typeface="Arial" charset="0"/>
              </a:rPr>
              <a:t> </a:t>
            </a:r>
            <a:r>
              <a:rPr lang="fr-FR" b="0" i="1" dirty="0" err="1">
                <a:latin typeface="Arial" charset="0"/>
                <a:cs typeface="Arial" charset="0"/>
              </a:rPr>
              <a:t>survey</a:t>
            </a:r>
            <a:r>
              <a:rPr lang="fr-FR" b="0" i="1" dirty="0">
                <a:latin typeface="Arial" charset="0"/>
                <a:cs typeface="Arial" charset="0"/>
              </a:rPr>
              <a:t> of </a:t>
            </a:r>
            <a:r>
              <a:rPr lang="fr-FR" b="0" i="1" dirty="0" err="1">
                <a:latin typeface="Arial" charset="0"/>
                <a:cs typeface="Arial" charset="0"/>
              </a:rPr>
              <a:t>healthcare-associated</a:t>
            </a:r>
            <a:r>
              <a:rPr lang="fr-FR" b="0" i="1" dirty="0">
                <a:latin typeface="Arial" charset="0"/>
                <a:cs typeface="Arial" charset="0"/>
              </a:rPr>
              <a:t> infections and </a:t>
            </a:r>
            <a:r>
              <a:rPr lang="fr-FR" b="0" i="1" dirty="0" err="1">
                <a:latin typeface="Arial" charset="0"/>
                <a:cs typeface="Arial" charset="0"/>
              </a:rPr>
              <a:t>antimicrobial</a:t>
            </a:r>
            <a:r>
              <a:rPr lang="fr-FR" b="0" i="1" dirty="0">
                <a:latin typeface="Arial" charset="0"/>
                <a:cs typeface="Arial" charset="0"/>
              </a:rPr>
              <a:t> use in </a:t>
            </a:r>
            <a:r>
              <a:rPr lang="fr-FR" b="0" i="1" dirty="0" err="1">
                <a:latin typeface="Arial" charset="0"/>
                <a:cs typeface="Arial" charset="0"/>
              </a:rPr>
              <a:t>European</a:t>
            </a:r>
            <a:r>
              <a:rPr lang="fr-FR" b="0" i="1" dirty="0">
                <a:latin typeface="Arial" charset="0"/>
                <a:cs typeface="Arial" charset="0"/>
              </a:rPr>
              <a:t> long-</a:t>
            </a:r>
            <a:r>
              <a:rPr lang="fr-FR" b="0" i="1" dirty="0" err="1">
                <a:latin typeface="Arial" charset="0"/>
                <a:cs typeface="Arial" charset="0"/>
              </a:rPr>
              <a:t>term</a:t>
            </a:r>
            <a:r>
              <a:rPr lang="fr-FR" b="0" i="1" dirty="0">
                <a:latin typeface="Arial" charset="0"/>
                <a:cs typeface="Arial" charset="0"/>
              </a:rPr>
              <a:t> care </a:t>
            </a:r>
            <a:r>
              <a:rPr lang="fr-FR" b="0" i="1" dirty="0" err="1">
                <a:latin typeface="Arial" charset="0"/>
                <a:cs typeface="Arial" charset="0"/>
              </a:rPr>
              <a:t>facilities</a:t>
            </a:r>
            <a:r>
              <a:rPr lang="fr-FR" b="0" i="1" dirty="0">
                <a:latin typeface="Arial" charset="0"/>
                <a:cs typeface="Arial" charset="0"/>
              </a:rPr>
              <a:t> (HALT-4)</a:t>
            </a:r>
          </a:p>
          <a:p>
            <a:pPr lvl="2">
              <a:spcBef>
                <a:spcPts val="1200"/>
              </a:spcBef>
            </a:pPr>
            <a:r>
              <a:rPr lang="fr-FR" b="0" dirty="0">
                <a:latin typeface="Arial" charset="0"/>
                <a:cs typeface="Arial" charset="0"/>
              </a:rPr>
              <a:t>Pilotée par le </a:t>
            </a:r>
            <a:r>
              <a:rPr lang="fr-FR" dirty="0">
                <a:latin typeface="Arial" charset="0"/>
                <a:cs typeface="Arial" charset="0"/>
              </a:rPr>
              <a:t>Réseau de prévention des infections associées aux soins (</a:t>
            </a:r>
            <a:r>
              <a:rPr lang="fr-FR" dirty="0" err="1">
                <a:latin typeface="Arial" charset="0"/>
                <a:cs typeface="Arial" charset="0"/>
              </a:rPr>
              <a:t>RéPIAS</a:t>
            </a:r>
            <a:r>
              <a:rPr lang="fr-FR" dirty="0">
                <a:latin typeface="Arial" charset="0"/>
                <a:cs typeface="Arial" charset="0"/>
              </a:rPr>
              <a:t>)</a:t>
            </a:r>
          </a:p>
          <a:p>
            <a:pPr lvl="2">
              <a:spcBef>
                <a:spcPts val="1200"/>
              </a:spcBef>
            </a:pPr>
            <a:r>
              <a:rPr lang="fr-FR" b="0" dirty="0">
                <a:latin typeface="Arial" charset="0"/>
                <a:cs typeface="Arial" charset="0"/>
              </a:rPr>
              <a:t>Portée par la </a:t>
            </a:r>
            <a:r>
              <a:rPr lang="fr-FR" dirty="0">
                <a:latin typeface="Arial" charset="0"/>
                <a:cs typeface="Arial" charset="0"/>
              </a:rPr>
              <a:t>Stratégie nationale 2022-2025 de Prévention des infections et de l’antibiorésistance* </a:t>
            </a:r>
            <a:r>
              <a:rPr lang="fr-FR" b="0" dirty="0">
                <a:latin typeface="Arial" charset="0"/>
                <a:cs typeface="Arial" charset="0"/>
              </a:rPr>
              <a:t>du ministère des solidarité et de la santé</a:t>
            </a:r>
          </a:p>
          <a:p>
            <a:pPr lvl="2">
              <a:spcBef>
                <a:spcPts val="1200"/>
              </a:spcBef>
            </a:pPr>
            <a:r>
              <a:rPr lang="fr-FR" b="0" dirty="0">
                <a:latin typeface="Arial" charset="0"/>
                <a:cs typeface="Arial" charset="0"/>
              </a:rPr>
              <a:t>Réflexion/adaptation nationale du protocole européen menée par un </a:t>
            </a:r>
            <a:r>
              <a:rPr lang="fr-FR" dirty="0">
                <a:latin typeface="Arial" charset="0"/>
                <a:cs typeface="Arial" charset="0"/>
              </a:rPr>
              <a:t>groupe de travail </a:t>
            </a:r>
            <a:r>
              <a:rPr lang="fr-FR" b="0" dirty="0">
                <a:latin typeface="Arial" charset="0"/>
                <a:cs typeface="Arial" charset="0"/>
              </a:rPr>
              <a:t>constitué de représentants de CPias, d’EHPAD, d’ARS, de la DGCS et de sociétés savantes</a:t>
            </a:r>
          </a:p>
        </p:txBody>
      </p:sp>
      <p:sp>
        <p:nvSpPr>
          <p:cNvPr id="3" name="Rectangle 2"/>
          <p:cNvSpPr/>
          <p:nvPr/>
        </p:nvSpPr>
        <p:spPr>
          <a:xfrm>
            <a:off x="643157" y="5937046"/>
            <a:ext cx="8289810" cy="430887"/>
          </a:xfrm>
          <a:prstGeom prst="rect">
            <a:avLst/>
          </a:prstGeom>
        </p:spPr>
        <p:txBody>
          <a:bodyPr wrap="square">
            <a:spAutoFit/>
          </a:bodyPr>
          <a:lstStyle/>
          <a:p>
            <a:r>
              <a:rPr lang="fr-FR" sz="1200" baseline="30000" dirty="0">
                <a:solidFill>
                  <a:srgbClr val="000000"/>
                </a:solidFill>
              </a:rPr>
              <a:t>* </a:t>
            </a:r>
            <a:r>
              <a:rPr lang="fr-FR" sz="1200" dirty="0">
                <a:solidFill>
                  <a:srgbClr val="000000"/>
                </a:solidFill>
              </a:rPr>
              <a:t>Stratégie nationale 2022-2025 accessible sur le site :</a:t>
            </a:r>
            <a:br>
              <a:rPr lang="fr-FR" sz="1200" dirty="0">
                <a:solidFill>
                  <a:srgbClr val="000000"/>
                </a:solidFill>
              </a:rPr>
            </a:br>
            <a:r>
              <a:rPr lang="fr-FR" sz="1000" dirty="0">
                <a:solidFill>
                  <a:srgbClr val="E40056"/>
                </a:solidFill>
              </a:rPr>
              <a:t>https://solidarites-sante.gouv.fr/IMG/pdf/strategie_nationale_2022-2025_prevention_des_infections_et_de_l_antibioresistance.pdf</a:t>
            </a:r>
            <a:endParaRPr lang="fr-FR" sz="1000" dirty="0"/>
          </a:p>
        </p:txBody>
      </p:sp>
      <p:pic>
        <p:nvPicPr>
          <p:cNvPr id="8"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178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1" y="1216201"/>
            <a:ext cx="2293179" cy="3312370"/>
          </a:xfrm>
          <a:prstGeom prst="rect">
            <a:avLst/>
          </a:prstGeom>
          <a:ln w="15875">
            <a:solidFill>
              <a:schemeClr val="accent6">
                <a:lumMod val="60000"/>
                <a:lumOff val="40000"/>
              </a:schemeClr>
            </a:solid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établissement</a:t>
            </a:r>
            <a:endParaRPr lang="fr-FR" dirty="0"/>
          </a:p>
        </p:txBody>
      </p:sp>
      <p:sp>
        <p:nvSpPr>
          <p:cNvPr id="2" name="Rectangle 1"/>
          <p:cNvSpPr/>
          <p:nvPr/>
        </p:nvSpPr>
        <p:spPr>
          <a:xfrm>
            <a:off x="2627784" y="1410980"/>
            <a:ext cx="6192688" cy="2911566"/>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périmètre de l’enquête »</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Le </a:t>
            </a:r>
            <a:r>
              <a:rPr lang="fr-FR" sz="1600" b="1" dirty="0">
                <a:solidFill>
                  <a:srgbClr val="373739"/>
                </a:solidFill>
              </a:rPr>
              <a:t>référent de l’enquête </a:t>
            </a:r>
            <a:r>
              <a:rPr lang="fr-FR" sz="1600" dirty="0">
                <a:solidFill>
                  <a:srgbClr val="373739"/>
                </a:solidFill>
              </a:rPr>
              <a:t>indique dans cette section si le questionnaire établissement est complété pour un seul établissement au sens du </a:t>
            </a:r>
            <a:r>
              <a:rPr lang="fr-FR" sz="1600" dirty="0" err="1">
                <a:solidFill>
                  <a:srgbClr val="373739"/>
                </a:solidFill>
              </a:rPr>
              <a:t>Finess</a:t>
            </a:r>
            <a:r>
              <a:rPr lang="fr-FR" sz="1600" dirty="0">
                <a:solidFill>
                  <a:srgbClr val="373739"/>
                </a:solidFill>
              </a:rPr>
              <a:t> géographique ou pour un groupement d’établissements</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cs typeface="Arial" charset="0"/>
              </a:rPr>
              <a:t>Si le questionnaire établissement est complété pour un groupement </a:t>
            </a:r>
            <a:r>
              <a:rPr lang="fr-FR" sz="1600" dirty="0" err="1">
                <a:solidFill>
                  <a:srgbClr val="373739"/>
                </a:solidFill>
                <a:cs typeface="Arial" charset="0"/>
              </a:rPr>
              <a:t>multisites</a:t>
            </a:r>
            <a:r>
              <a:rPr lang="fr-FR" sz="1600" dirty="0">
                <a:solidFill>
                  <a:srgbClr val="373739"/>
                </a:solidFill>
                <a:cs typeface="Arial" charset="0"/>
              </a:rPr>
              <a:t> le référent de l’enquête </a:t>
            </a:r>
            <a:r>
              <a:rPr lang="fr-FR" sz="1600" b="1" dirty="0">
                <a:solidFill>
                  <a:srgbClr val="373739"/>
                </a:solidFill>
                <a:cs typeface="Arial" charset="0"/>
              </a:rPr>
              <a:t>communique au support applicatif de </a:t>
            </a:r>
            <a:r>
              <a:rPr lang="fr-FR" sz="1600" b="1" dirty="0" err="1">
                <a:solidFill>
                  <a:srgbClr val="373739"/>
                </a:solidFill>
                <a:cs typeface="Arial" charset="0"/>
              </a:rPr>
              <a:t>PrevIAS</a:t>
            </a:r>
            <a:r>
              <a:rPr lang="fr-FR" sz="1600" b="1" dirty="0">
                <a:solidFill>
                  <a:srgbClr val="373739"/>
                </a:solidFill>
                <a:cs typeface="Arial" charset="0"/>
              </a:rPr>
              <a:t> la liste des établissements regroupés </a:t>
            </a:r>
            <a:r>
              <a:rPr lang="fr-FR" sz="1600" dirty="0">
                <a:solidFill>
                  <a:schemeClr val="accent1"/>
                </a:solidFill>
                <a:cs typeface="Arial" charset="0"/>
              </a:rPr>
              <a:t>(! Le rapport automatisé sera généré pour le groupement !)</a:t>
            </a:r>
          </a:p>
        </p:txBody>
      </p:sp>
      <p:sp>
        <p:nvSpPr>
          <p:cNvPr id="9" name="Rectangle 8"/>
          <p:cNvSpPr/>
          <p:nvPr/>
        </p:nvSpPr>
        <p:spPr>
          <a:xfrm>
            <a:off x="179513" y="2178000"/>
            <a:ext cx="2293178" cy="6749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547664" y="2872386"/>
            <a:ext cx="1080119" cy="1567360"/>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4439746"/>
            <a:ext cx="7457755" cy="2284162"/>
          </a:xfrm>
          <a:prstGeom prst="rect">
            <a:avLst/>
          </a:prstGeom>
          <a:solidFill>
            <a:schemeClr val="bg1"/>
          </a:solidFill>
          <a:ln w="25400">
            <a:solidFill>
              <a:schemeClr val="accent1"/>
            </a:solidFill>
          </a:ln>
        </p:spPr>
      </p:pic>
    </p:spTree>
    <p:extLst>
      <p:ext uri="{BB962C8B-B14F-4D97-AF65-F5344CB8AC3E}">
        <p14:creationId xmlns:p14="http://schemas.microsoft.com/office/powerpoint/2010/main" val="2873550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Périmètre de l’enquête</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59112"/>
            <a:ext cx="7434632" cy="2277080"/>
          </a:xfrm>
          <a:prstGeom prst="rect">
            <a:avLst/>
          </a:prstGeom>
        </p:spPr>
      </p:pic>
      <p:sp>
        <p:nvSpPr>
          <p:cNvPr id="5" name="Espace réservé du texte 3"/>
          <p:cNvSpPr>
            <a:spLocks noGrp="1"/>
          </p:cNvSpPr>
          <p:nvPr>
            <p:ph type="body" sz="quarter" idx="12"/>
          </p:nvPr>
        </p:nvSpPr>
        <p:spPr>
          <a:xfrm>
            <a:off x="813372" y="3645024"/>
            <a:ext cx="7704857" cy="291784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le </a:t>
            </a:r>
            <a:r>
              <a:rPr lang="fr-FR" sz="1600" b="1" dirty="0">
                <a:solidFill>
                  <a:schemeClr val="accent1"/>
                </a:solidFill>
              </a:rPr>
              <a:t>questionnaire établissement est renseigné pour un seul établissement</a:t>
            </a:r>
          </a:p>
          <a:p>
            <a:pPr marL="0" lvl="4" indent="0">
              <a:spcBef>
                <a:spcPts val="300"/>
              </a:spcBef>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Un seul établissement</a:t>
            </a:r>
            <a:r>
              <a:rPr lang="fr-FR" dirty="0">
                <a:cs typeface="Arial" charset="0"/>
                <a:sym typeface="Wingdings" panose="05000000000000000000" pitchFamily="2" charset="2"/>
              </a:rPr>
              <a:t> » </a:t>
            </a:r>
            <a:r>
              <a:rPr lang="fr-FR" dirty="0"/>
              <a:t>(recommandé) </a:t>
            </a:r>
            <a:r>
              <a:rPr lang="fr-FR" dirty="0">
                <a:cs typeface="Arial" charset="0"/>
                <a:sym typeface="Wingdings" panose="05000000000000000000" pitchFamily="2" charset="2"/>
              </a:rPr>
              <a:t>si le questionnaire établissement est renseigné pour un </a:t>
            </a:r>
            <a:r>
              <a:rPr lang="fr-FR" dirty="0"/>
              <a:t>établissement au sens du </a:t>
            </a:r>
            <a:r>
              <a:rPr lang="fr-FR" dirty="0" err="1"/>
              <a:t>Finess</a:t>
            </a:r>
            <a:r>
              <a:rPr lang="fr-FR" dirty="0"/>
              <a:t> géographique</a:t>
            </a:r>
          </a:p>
          <a:p>
            <a:pPr marL="0" lvl="4" indent="0">
              <a:spcBef>
                <a:spcPts val="300"/>
              </a:spcBef>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Un groupement d’établissements</a:t>
            </a:r>
            <a:r>
              <a:rPr lang="fr-FR" dirty="0">
                <a:cs typeface="Arial" charset="0"/>
                <a:sym typeface="Wingdings" panose="05000000000000000000" pitchFamily="2" charset="2"/>
              </a:rPr>
              <a:t> » si le questionnaire établissement est renseigné pour </a:t>
            </a:r>
            <a:r>
              <a:rPr lang="fr-FR" dirty="0"/>
              <a:t>plusieurs établissements ou groupement multi-sites : </a:t>
            </a:r>
          </a:p>
          <a:p>
            <a:pPr marL="360000" lvl="4"/>
            <a:r>
              <a:rPr lang="fr-FR" dirty="0"/>
              <a:t>appartenant à la </a:t>
            </a:r>
            <a:r>
              <a:rPr lang="fr-FR" b="1" dirty="0">
                <a:cs typeface="Arial" charset="0"/>
              </a:rPr>
              <a:t>même entité juridique</a:t>
            </a:r>
          </a:p>
          <a:p>
            <a:pPr marL="360000" lvl="4"/>
            <a:r>
              <a:rPr lang="fr-FR" dirty="0"/>
              <a:t>présentant une </a:t>
            </a:r>
            <a:r>
              <a:rPr lang="fr-FR" b="1" dirty="0">
                <a:cs typeface="Arial" charset="0"/>
              </a:rPr>
              <a:t>proximité géographique </a:t>
            </a:r>
            <a:r>
              <a:rPr lang="fr-FR" dirty="0"/>
              <a:t>(même département)</a:t>
            </a:r>
            <a:endParaRPr lang="fr-FR" dirty="0">
              <a:solidFill>
                <a:schemeClr val="tx2"/>
              </a:solidFill>
              <a:cs typeface="Arial" charset="0"/>
            </a:endParaRPr>
          </a:p>
          <a:p>
            <a:pPr marL="360000" lvl="4"/>
            <a:r>
              <a:rPr lang="fr-FR" dirty="0"/>
              <a:t>présentant une </a:t>
            </a:r>
            <a:r>
              <a:rPr lang="fr-FR" b="1" dirty="0">
                <a:cs typeface="Arial" charset="0"/>
              </a:rPr>
              <a:t>homogénéité d’organisation des soins</a:t>
            </a:r>
          </a:p>
          <a:p>
            <a:pPr marL="0" lvl="4" indent="0">
              <a:spcBef>
                <a:spcPts val="600"/>
              </a:spcBef>
              <a:buNone/>
            </a:pPr>
            <a:r>
              <a:rPr lang="fr-FR" dirty="0">
                <a:sym typeface="Wingdings" panose="05000000000000000000" pitchFamily="2" charset="2"/>
              </a:rPr>
              <a:t></a:t>
            </a:r>
            <a:r>
              <a:rPr lang="fr-FR" dirty="0"/>
              <a:t> </a:t>
            </a:r>
            <a:r>
              <a:rPr lang="fr-FR" u="sng" dirty="0"/>
              <a:t>Saisie d</a:t>
            </a:r>
            <a:r>
              <a:rPr lang="fr-FR" u="sng" dirty="0">
                <a:cs typeface="Arial" charset="0"/>
                <a:sym typeface="Wingdings" panose="05000000000000000000" pitchFamily="2" charset="2"/>
              </a:rPr>
              <a:t>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si la case « Un groupement d’établissements » est cochée, il est obligatoire de renseigner au moins un établissement regroupé</a:t>
            </a:r>
            <a:endParaRPr lang="fr-FR" b="1" dirty="0">
              <a:cs typeface="Arial" charset="0"/>
            </a:endParaRPr>
          </a:p>
        </p:txBody>
      </p:sp>
      <p:grpSp>
        <p:nvGrpSpPr>
          <p:cNvPr id="6" name="Groupe 5"/>
          <p:cNvGrpSpPr/>
          <p:nvPr/>
        </p:nvGrpSpPr>
        <p:grpSpPr>
          <a:xfrm>
            <a:off x="8028384" y="3356992"/>
            <a:ext cx="1080120" cy="1008000"/>
            <a:chOff x="6228184" y="4121061"/>
            <a:chExt cx="1080120" cy="1008000"/>
          </a:xfrm>
        </p:grpSpPr>
        <p:sp>
          <p:nvSpPr>
            <p:cNvPr id="8" name="Ellipse 7"/>
            <p:cNvSpPr/>
            <p:nvPr/>
          </p:nvSpPr>
          <p:spPr>
            <a:xfrm>
              <a:off x="6228184" y="4121061"/>
              <a:ext cx="1008112" cy="1008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318000" y="4316381"/>
              <a:ext cx="990304" cy="600164"/>
            </a:xfrm>
            <a:prstGeom prst="rect">
              <a:avLst/>
            </a:prstGeom>
            <a:noFill/>
          </p:spPr>
          <p:txBody>
            <a:bodyPr wrap="square" lIns="36000" tIns="0" rIns="36000" bIns="0" rtlCol="0">
              <a:spAutoFit/>
            </a:bodyPr>
            <a:lstStyle/>
            <a:p>
              <a:r>
                <a:rPr lang="fr-FR" sz="1300" dirty="0">
                  <a:solidFill>
                    <a:schemeClr val="accent6"/>
                  </a:solidFill>
                </a:rPr>
                <a:t>Modifié </a:t>
              </a:r>
              <a:r>
                <a:rPr lang="fr-FR" sz="1300" dirty="0" err="1">
                  <a:solidFill>
                    <a:schemeClr val="accent6"/>
                  </a:solidFill>
                </a:rPr>
                <a:t>Prev’Ehpad</a:t>
              </a:r>
              <a:r>
                <a:rPr lang="fr-FR" sz="1300" dirty="0">
                  <a:solidFill>
                    <a:schemeClr val="accent6"/>
                  </a:solidFill>
                </a:rPr>
                <a:t> 2016</a:t>
              </a:r>
            </a:p>
          </p:txBody>
        </p:sp>
      </p:grpSp>
      <p:sp>
        <p:nvSpPr>
          <p:cNvPr id="10" name="Rectangle 9"/>
          <p:cNvSpPr/>
          <p:nvPr/>
        </p:nvSpPr>
        <p:spPr>
          <a:xfrm>
            <a:off x="813372" y="1484784"/>
            <a:ext cx="5990876" cy="3600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7826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Périmètre de l’enquête</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59112"/>
            <a:ext cx="7434632" cy="2277080"/>
          </a:xfrm>
          <a:prstGeom prst="rect">
            <a:avLst/>
          </a:prstGeom>
        </p:spPr>
      </p:pic>
      <p:sp>
        <p:nvSpPr>
          <p:cNvPr id="5" name="Espace réservé du texte 3"/>
          <p:cNvSpPr>
            <a:spLocks noGrp="1"/>
          </p:cNvSpPr>
          <p:nvPr>
            <p:ph type="body" sz="quarter" idx="12"/>
          </p:nvPr>
        </p:nvSpPr>
        <p:spPr>
          <a:xfrm>
            <a:off x="523348" y="3881635"/>
            <a:ext cx="8153108" cy="271571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i="1" dirty="0">
                <a:sym typeface="Wingdings" panose="05000000000000000000" pitchFamily="2" charset="2"/>
              </a:rPr>
              <a:t>Si le questionnaire établissement fait l’objet d’un groupement d’établissements ou groupement </a:t>
            </a:r>
            <a:r>
              <a:rPr lang="fr-FR" i="1" dirty="0" err="1">
                <a:sym typeface="Wingdings" panose="05000000000000000000" pitchFamily="2" charset="2"/>
              </a:rPr>
              <a:t>multisites</a:t>
            </a:r>
            <a:r>
              <a:rPr lang="fr-FR" i="1" dirty="0">
                <a:sym typeface="Wingdings" panose="05000000000000000000" pitchFamily="2" charset="2"/>
              </a:rPr>
              <a:t> et </a:t>
            </a:r>
            <a:r>
              <a:rPr lang="fr-FR" i="1" u="sng" dirty="0">
                <a:sym typeface="Wingdings" panose="05000000000000000000" pitchFamily="2" charset="2"/>
              </a:rPr>
              <a:t>après avoir communiqué à </a:t>
            </a:r>
            <a:r>
              <a:rPr lang="fr-FR" i="1" u="sng" dirty="0" err="1">
                <a:sym typeface="Wingdings" panose="05000000000000000000" pitchFamily="2" charset="2"/>
              </a:rPr>
              <a:t>SpFrance</a:t>
            </a:r>
            <a:r>
              <a:rPr lang="fr-FR" i="1" u="sng" dirty="0">
                <a:sym typeface="Wingdings" panose="05000000000000000000" pitchFamily="2" charset="2"/>
              </a:rPr>
              <a:t> la liste des établissements regroupés</a:t>
            </a:r>
            <a:r>
              <a:rPr lang="fr-FR" i="1" dirty="0">
                <a:sym typeface="Wingdings" panose="05000000000000000000" pitchFamily="2" charset="2"/>
              </a:rPr>
              <a:t> :</a:t>
            </a:r>
          </a:p>
          <a:p>
            <a:pPr marL="0" lvl="4" indent="0">
              <a:spcBef>
                <a:spcPts val="6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R</a:t>
            </a:r>
            <a:r>
              <a:rPr lang="fr-FR" sz="1600" b="1" dirty="0">
                <a:cs typeface="Arial" charset="0"/>
              </a:rPr>
              <a:t>enseigner </a:t>
            </a:r>
            <a:r>
              <a:rPr lang="fr-FR" sz="1600" b="1" dirty="0">
                <a:solidFill>
                  <a:schemeClr val="accent1"/>
                </a:solidFill>
                <a:cs typeface="Arial" charset="0"/>
              </a:rPr>
              <a:t>l’ensemble des établissements regroupés </a:t>
            </a:r>
            <a:r>
              <a:rPr lang="fr-FR" sz="1600" dirty="0">
                <a:solidFill>
                  <a:srgbClr val="373739"/>
                </a:solidFill>
                <a:cs typeface="Arial" charset="0"/>
              </a:rPr>
              <a:t>dans le questionnaire établissement</a:t>
            </a:r>
          </a:p>
          <a:p>
            <a:pPr marL="0" lvl="4" indent="0">
              <a:spcBef>
                <a:spcPts val="300"/>
              </a:spcBef>
              <a:buNone/>
            </a:pPr>
            <a:r>
              <a:rPr lang="fr-FR" dirty="0">
                <a:cs typeface="Arial" charset="0"/>
                <a:sym typeface="Wingdings" panose="05000000000000000000" pitchFamily="2" charset="2"/>
              </a:rPr>
              <a:t> Ne pas indiquer l’établissement référent du groupement dans cette section dont les données sont indiquées dans la section « Données administratives »</a:t>
            </a:r>
            <a:endParaRPr lang="fr-FR" dirty="0"/>
          </a:p>
          <a:p>
            <a:pPr marL="0" lvl="4" indent="0">
              <a:spcBef>
                <a:spcPts val="600"/>
              </a:spcBef>
              <a:buNone/>
            </a:pPr>
            <a:r>
              <a:rPr lang="fr-FR" dirty="0">
                <a:sym typeface="Wingdings" panose="05000000000000000000" pitchFamily="2" charset="2"/>
              </a:rPr>
              <a:t></a:t>
            </a:r>
            <a:r>
              <a:rPr lang="fr-FR" dirty="0"/>
              <a:t> </a:t>
            </a:r>
            <a:r>
              <a:rPr lang="fr-FR" u="sng" dirty="0"/>
              <a:t>Saisie d</a:t>
            </a:r>
            <a:r>
              <a:rPr lang="fr-FR" u="sng" dirty="0">
                <a:solidFill>
                  <a:srgbClr val="373739"/>
                </a:solidFill>
                <a:cs typeface="Arial" charset="0"/>
                <a:sym typeface="Wingdings" panose="05000000000000000000" pitchFamily="2" charset="2"/>
              </a:rPr>
              <a:t>ans </a:t>
            </a:r>
            <a:r>
              <a:rPr lang="fr-FR" u="sng" dirty="0" err="1">
                <a:solidFill>
                  <a:srgbClr val="373739"/>
                </a:solidFill>
                <a:cs typeface="Arial" charset="0"/>
                <a:sym typeface="Wingdings" panose="05000000000000000000" pitchFamily="2" charset="2"/>
              </a:rPr>
              <a:t>PrevIAS</a:t>
            </a:r>
            <a:r>
              <a:rPr lang="fr-FR" dirty="0">
                <a:solidFill>
                  <a:srgbClr val="373739"/>
                </a:solidFill>
                <a:cs typeface="Arial" charset="0"/>
                <a:sym typeface="Wingdings" panose="05000000000000000000" pitchFamily="2" charset="2"/>
              </a:rPr>
              <a:t> : le référent indique</a:t>
            </a:r>
            <a:r>
              <a:rPr lang="fr-FR" dirty="0">
                <a:solidFill>
                  <a:srgbClr val="373739"/>
                </a:solidFill>
                <a:cs typeface="Arial" charset="0"/>
              </a:rPr>
              <a:t> </a:t>
            </a:r>
            <a:r>
              <a:rPr lang="fr-FR" b="1" dirty="0">
                <a:solidFill>
                  <a:srgbClr val="373739"/>
                </a:solidFill>
                <a:cs typeface="Arial" charset="0"/>
              </a:rPr>
              <a:t>l’ensemble des établissements groupés dans le questionnaire établissement</a:t>
            </a:r>
            <a:br>
              <a:rPr lang="fr-FR" b="1" dirty="0">
                <a:solidFill>
                  <a:srgbClr val="373739"/>
                </a:solidFill>
                <a:cs typeface="Arial" charset="0"/>
              </a:rPr>
            </a:br>
            <a:r>
              <a:rPr lang="fr-FR" dirty="0">
                <a:solidFill>
                  <a:srgbClr val="373739"/>
                </a:solidFill>
                <a:cs typeface="Arial" charset="0"/>
              </a:rPr>
              <a:t>La saisie des établissements </a:t>
            </a:r>
            <a:r>
              <a:rPr lang="fr-FR" dirty="0">
                <a:cs typeface="Arial" charset="0"/>
              </a:rPr>
              <a:t>regroupés s’effectue par </a:t>
            </a:r>
            <a:r>
              <a:rPr lang="fr-FR" b="1" dirty="0">
                <a:cs typeface="Arial" charset="0"/>
              </a:rPr>
              <a:t>saisie prédictive </a:t>
            </a:r>
            <a:r>
              <a:rPr lang="fr-FR" dirty="0">
                <a:cs typeface="Arial" charset="0"/>
              </a:rPr>
              <a:t>à partir soit de la raison sociale, soit du </a:t>
            </a:r>
            <a:r>
              <a:rPr lang="fr-FR" dirty="0" err="1">
                <a:cs typeface="Arial" charset="0"/>
              </a:rPr>
              <a:t>Finess</a:t>
            </a:r>
            <a:r>
              <a:rPr lang="fr-FR" dirty="0">
                <a:cs typeface="Arial" charset="0"/>
              </a:rPr>
              <a:t> géographique, soit du </a:t>
            </a:r>
            <a:r>
              <a:rPr lang="fr-FR" dirty="0" err="1">
                <a:cs typeface="Arial" charset="0"/>
              </a:rPr>
              <a:t>Finess</a:t>
            </a:r>
            <a:r>
              <a:rPr lang="fr-FR" dirty="0">
                <a:cs typeface="Arial" charset="0"/>
              </a:rPr>
              <a:t> juridique</a:t>
            </a:r>
            <a:endParaRPr lang="fr-FR" dirty="0">
              <a:solidFill>
                <a:srgbClr val="373739"/>
              </a:solidFill>
              <a:cs typeface="Arial" charset="0"/>
            </a:endParaRPr>
          </a:p>
        </p:txBody>
      </p:sp>
      <p:sp>
        <p:nvSpPr>
          <p:cNvPr id="10" name="Rectangle 9"/>
          <p:cNvSpPr/>
          <p:nvPr/>
        </p:nvSpPr>
        <p:spPr>
          <a:xfrm>
            <a:off x="813372" y="1844824"/>
            <a:ext cx="7304828" cy="16257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788024" y="1433749"/>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12" name="AutoShape 136"/>
          <p:cNvSpPr>
            <a:spLocks noChangeArrowheads="1"/>
          </p:cNvSpPr>
          <p:nvPr/>
        </p:nvSpPr>
        <p:spPr bwMode="auto">
          <a:xfrm>
            <a:off x="8093236" y="3547229"/>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2070165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1" y="1216201"/>
            <a:ext cx="2293179" cy="3312370"/>
          </a:xfrm>
          <a:prstGeom prst="rect">
            <a:avLst/>
          </a:prstGeom>
          <a:ln w="15875">
            <a:solidFill>
              <a:schemeClr val="accent6">
                <a:lumMod val="60000"/>
                <a:lumOff val="40000"/>
              </a:schemeClr>
            </a:solid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établissement</a:t>
            </a:r>
            <a:endParaRPr lang="fr-FR" dirty="0"/>
          </a:p>
        </p:txBody>
      </p:sp>
      <p:sp>
        <p:nvSpPr>
          <p:cNvPr id="2" name="Rectangle 1"/>
          <p:cNvSpPr/>
          <p:nvPr/>
        </p:nvSpPr>
        <p:spPr>
          <a:xfrm>
            <a:off x="2627784" y="1410980"/>
            <a:ext cx="5976664" cy="1557349"/>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Capacité et charge en soins »</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Le </a:t>
            </a:r>
            <a:r>
              <a:rPr lang="fr-FR" sz="1600" b="1" dirty="0">
                <a:solidFill>
                  <a:srgbClr val="373739"/>
                </a:solidFill>
              </a:rPr>
              <a:t>référent de l’enquête </a:t>
            </a:r>
            <a:r>
              <a:rPr lang="fr-FR" sz="1600" dirty="0">
                <a:solidFill>
                  <a:srgbClr val="373739"/>
                </a:solidFill>
              </a:rPr>
              <a:t>dans l’établissement recueille les données </a:t>
            </a:r>
            <a:r>
              <a:rPr lang="fr-FR" sz="1600" b="1" dirty="0">
                <a:solidFill>
                  <a:srgbClr val="373739"/>
                </a:solidFill>
              </a:rPr>
              <a:t>auprès de son administration</a:t>
            </a:r>
          </a:p>
          <a:p>
            <a:pPr marL="144000" lvl="2" indent="-144000">
              <a:lnSpc>
                <a:spcPct val="110000"/>
              </a:lnSpc>
              <a:spcBef>
                <a:spcPts val="300"/>
              </a:spcBef>
              <a:buClr>
                <a:schemeClr val="tx2"/>
              </a:buClr>
              <a:buFont typeface="Symbol" panose="05050102010706020507" pitchFamily="18" charset="2"/>
              <a:buChar char="·"/>
            </a:pPr>
            <a:r>
              <a:rPr lang="fr-FR" sz="1600" dirty="0">
                <a:sym typeface="Wingdings" panose="05000000000000000000" pitchFamily="2" charset="2"/>
              </a:rPr>
              <a:t>Pour un groupe </a:t>
            </a:r>
            <a:r>
              <a:rPr lang="fr-FR" sz="1600" dirty="0" err="1">
                <a:sym typeface="Wingdings" panose="05000000000000000000" pitchFamily="2" charset="2"/>
              </a:rPr>
              <a:t>multisites</a:t>
            </a:r>
            <a:r>
              <a:rPr lang="fr-FR" sz="1600" dirty="0">
                <a:sym typeface="Wingdings" panose="05000000000000000000" pitchFamily="2" charset="2"/>
              </a:rPr>
              <a:t>, les données sont recueillies pour l’ensemble des établissements du groupement</a:t>
            </a:r>
          </a:p>
        </p:txBody>
      </p:sp>
      <p:sp>
        <p:nvSpPr>
          <p:cNvPr id="9" name="Rectangle 8"/>
          <p:cNvSpPr/>
          <p:nvPr/>
        </p:nvSpPr>
        <p:spPr>
          <a:xfrm>
            <a:off x="179513" y="2862000"/>
            <a:ext cx="2293178" cy="403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612828" y="3265200"/>
            <a:ext cx="1014956" cy="1460087"/>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725287"/>
            <a:ext cx="8013796" cy="1440160"/>
          </a:xfrm>
          <a:prstGeom prst="rect">
            <a:avLst/>
          </a:prstGeom>
          <a:solidFill>
            <a:schemeClr val="bg1"/>
          </a:solidFill>
          <a:ln w="25400">
            <a:solidFill>
              <a:schemeClr val="accent1"/>
            </a:solidFill>
          </a:ln>
        </p:spPr>
      </p:pic>
    </p:spTree>
    <p:extLst>
      <p:ext uri="{BB962C8B-B14F-4D97-AF65-F5344CB8AC3E}">
        <p14:creationId xmlns:p14="http://schemas.microsoft.com/office/powerpoint/2010/main" val="3454005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Capacité et charge en soins</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10" y="1155330"/>
            <a:ext cx="8013796" cy="1440160"/>
          </a:xfrm>
          <a:prstGeom prst="rect">
            <a:avLst/>
          </a:prstGeom>
          <a:noFill/>
        </p:spPr>
      </p:pic>
      <p:sp>
        <p:nvSpPr>
          <p:cNvPr id="6" name="Rectangle 5"/>
          <p:cNvSpPr/>
          <p:nvPr/>
        </p:nvSpPr>
        <p:spPr>
          <a:xfrm>
            <a:off x="627446" y="1628800"/>
            <a:ext cx="2432386"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3"/>
          <p:cNvSpPr>
            <a:spLocks noGrp="1"/>
          </p:cNvSpPr>
          <p:nvPr>
            <p:ph type="body" sz="quarter" idx="12"/>
          </p:nvPr>
        </p:nvSpPr>
        <p:spPr>
          <a:xfrm>
            <a:off x="1431844" y="3356992"/>
            <a:ext cx="6048261" cy="1728192"/>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a:t>
            </a:r>
            <a:r>
              <a:rPr lang="fr-FR" sz="1600" b="1" dirty="0">
                <a:solidFill>
                  <a:schemeClr val="accent1"/>
                </a:solidFill>
                <a:sym typeface="Wingdings" panose="05000000000000000000" pitchFamily="2" charset="2"/>
              </a:rPr>
              <a:t>la capacité autorisée de l’établissement au moment de l’enquête </a:t>
            </a:r>
            <a:endParaRPr lang="fr-FR" sz="1600" b="1" dirty="0">
              <a:solidFill>
                <a:schemeClr val="accent1"/>
              </a:solidFill>
            </a:endParaRPr>
          </a:p>
          <a:p>
            <a:pPr marL="0" lvl="4" indent="0">
              <a:spcBef>
                <a:spcPts val="300"/>
              </a:spcBef>
              <a:buNone/>
            </a:pPr>
            <a:r>
              <a:rPr lang="fr-FR" dirty="0">
                <a:cs typeface="Arial" charset="0"/>
                <a:sym typeface="Wingdings" panose="05000000000000000000" pitchFamily="2" charset="2"/>
              </a:rPr>
              <a:t> Renseigner la capacité </a:t>
            </a:r>
            <a:r>
              <a:rPr lang="fr-FR" b="1" dirty="0">
                <a:cs typeface="Arial" charset="0"/>
                <a:sym typeface="Wingdings" panose="05000000000000000000" pitchFamily="2" charset="2"/>
              </a:rPr>
              <a:t>en nombre de lits d’internat complet</a:t>
            </a:r>
            <a:endParaRPr lang="fr-FR" b="1" dirty="0"/>
          </a:p>
          <a:p>
            <a:pPr marL="0" lvl="4" indent="0">
              <a:spcBef>
                <a:spcPts val="300"/>
              </a:spcBef>
              <a:buNone/>
            </a:pPr>
            <a:r>
              <a:rPr lang="fr-FR" dirty="0">
                <a:cs typeface="Arial" charset="0"/>
                <a:sym typeface="Wingdings" panose="05000000000000000000" pitchFamily="2" charset="2"/>
              </a:rPr>
              <a:t> </a:t>
            </a:r>
            <a:r>
              <a:rPr lang="fr-FR" dirty="0"/>
              <a:t>Donnée </a:t>
            </a:r>
            <a:r>
              <a:rPr lang="fr-FR" b="1" dirty="0"/>
              <a:t>pré-remplie dans l’application </a:t>
            </a:r>
            <a:r>
              <a:rPr lang="fr-FR" dirty="0"/>
              <a:t>à partir des données </a:t>
            </a:r>
            <a:r>
              <a:rPr lang="fr-FR" dirty="0" err="1"/>
              <a:t>Finess</a:t>
            </a:r>
            <a:endParaRPr lang="fr-FR" dirty="0"/>
          </a:p>
          <a:p>
            <a:pPr marL="0" lvl="4" indent="0">
              <a:spcBef>
                <a:spcPts val="600"/>
              </a:spcBef>
              <a:buNone/>
            </a:pPr>
            <a:r>
              <a:rPr lang="fr-FR" dirty="0">
                <a:sym typeface="Wingdings" panose="05000000000000000000" pitchFamily="2" charset="2"/>
              </a:rPr>
              <a:t></a:t>
            </a:r>
            <a:r>
              <a:rPr lang="fr-FR" dirty="0"/>
              <a:t> </a:t>
            </a:r>
            <a:r>
              <a:rPr lang="fr-FR" u="sng" dirty="0"/>
              <a:t>Saisie d</a:t>
            </a:r>
            <a:r>
              <a:rPr lang="fr-FR" u="sng" dirty="0">
                <a:cs typeface="Arial" charset="0"/>
                <a:sym typeface="Wingdings" panose="05000000000000000000" pitchFamily="2" charset="2"/>
              </a:rPr>
              <a:t>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a:t>
            </a:r>
            <a:r>
              <a:rPr lang="fr-FR" dirty="0"/>
              <a:t>Le référent de l’enquête vérifie la donnée pré-remplie auprès de l’administration</a:t>
            </a:r>
          </a:p>
        </p:txBody>
      </p:sp>
      <p:grpSp>
        <p:nvGrpSpPr>
          <p:cNvPr id="10" name="Groupe 9"/>
          <p:cNvGrpSpPr/>
          <p:nvPr/>
        </p:nvGrpSpPr>
        <p:grpSpPr>
          <a:xfrm>
            <a:off x="6840252" y="3140968"/>
            <a:ext cx="1080119" cy="648072"/>
            <a:chOff x="7934586" y="3985071"/>
            <a:chExt cx="1080119" cy="648072"/>
          </a:xfrm>
        </p:grpSpPr>
        <p:sp>
          <p:nvSpPr>
            <p:cNvPr id="11" name="Rectangle à coins arrondis 10"/>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0838794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Capacité et charge en soins</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10" y="1155330"/>
            <a:ext cx="8013796" cy="1440160"/>
          </a:xfrm>
          <a:prstGeom prst="rect">
            <a:avLst/>
          </a:prstGeom>
          <a:noFill/>
        </p:spPr>
      </p:pic>
      <p:sp>
        <p:nvSpPr>
          <p:cNvPr id="6" name="Rectangle 5"/>
          <p:cNvSpPr/>
          <p:nvPr/>
        </p:nvSpPr>
        <p:spPr>
          <a:xfrm>
            <a:off x="3347863" y="1628800"/>
            <a:ext cx="4132241"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3"/>
          <p:cNvSpPr>
            <a:spLocks noGrp="1"/>
          </p:cNvSpPr>
          <p:nvPr>
            <p:ph type="body" sz="quarter" idx="12"/>
          </p:nvPr>
        </p:nvSpPr>
        <p:spPr>
          <a:xfrm>
            <a:off x="1259632" y="3396965"/>
            <a:ext cx="6308508" cy="896131"/>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a:t>
            </a:r>
            <a:r>
              <a:rPr lang="fr-FR" sz="1600" b="1" dirty="0">
                <a:solidFill>
                  <a:schemeClr val="accent1"/>
                </a:solidFill>
                <a:sym typeface="Wingdings" panose="05000000000000000000" pitchFamily="2" charset="2"/>
              </a:rPr>
              <a:t>le nombre de jours annuel d’hébergement en 2023</a:t>
            </a:r>
            <a:endParaRPr lang="fr-FR" sz="1600" b="1" dirty="0">
              <a:solidFill>
                <a:schemeClr val="accent1"/>
              </a:solidFill>
            </a:endParaRPr>
          </a:p>
          <a:p>
            <a:pPr marL="0" lvl="4" indent="0">
              <a:spcBef>
                <a:spcPts val="300"/>
              </a:spcBef>
              <a:buNone/>
            </a:pPr>
            <a:r>
              <a:rPr lang="fr-FR" dirty="0">
                <a:cs typeface="Arial" charset="0"/>
                <a:sym typeface="Wingdings" panose="05000000000000000000" pitchFamily="2" charset="2"/>
              </a:rPr>
              <a:t> Renseigner en </a:t>
            </a:r>
            <a:r>
              <a:rPr lang="fr-FR" b="1" dirty="0">
                <a:cs typeface="Arial" charset="0"/>
                <a:sym typeface="Wingdings" panose="05000000000000000000" pitchFamily="2" charset="2"/>
              </a:rPr>
              <a:t>jours d’hébergement </a:t>
            </a:r>
            <a:r>
              <a:rPr lang="fr-FR" b="1" dirty="0">
                <a:sym typeface="Wingdings" panose="05000000000000000000" pitchFamily="2" charset="2"/>
              </a:rPr>
              <a:t>complet </a:t>
            </a:r>
            <a:r>
              <a:rPr lang="fr-FR" dirty="0">
                <a:sym typeface="Wingdings" panose="05000000000000000000" pitchFamily="2" charset="2"/>
              </a:rPr>
              <a:t>(permanent ou temporaire) </a:t>
            </a:r>
            <a:r>
              <a:rPr lang="fr-FR" b="1" dirty="0">
                <a:sym typeface="Wingdings" panose="05000000000000000000" pitchFamily="2" charset="2"/>
              </a:rPr>
              <a:t>ou partiel </a:t>
            </a:r>
            <a:r>
              <a:rPr lang="fr-FR" dirty="0">
                <a:sym typeface="Wingdings" panose="05000000000000000000" pitchFamily="2" charset="2"/>
              </a:rPr>
              <a:t>(accueil de jour, de nuit, de week-end)</a:t>
            </a:r>
            <a:endParaRPr lang="fr-FR" dirty="0"/>
          </a:p>
        </p:txBody>
      </p:sp>
      <p:grpSp>
        <p:nvGrpSpPr>
          <p:cNvPr id="10" name="Groupe 9"/>
          <p:cNvGrpSpPr/>
          <p:nvPr/>
        </p:nvGrpSpPr>
        <p:grpSpPr>
          <a:xfrm>
            <a:off x="7394029" y="3072929"/>
            <a:ext cx="1080119" cy="648072"/>
            <a:chOff x="7934586" y="3985071"/>
            <a:chExt cx="1080119" cy="648072"/>
          </a:xfrm>
        </p:grpSpPr>
        <p:sp>
          <p:nvSpPr>
            <p:cNvPr id="11" name="Rectangle à coins arrondis 10"/>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250120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Capacité et charge en soins</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10" y="1155330"/>
            <a:ext cx="8013796" cy="1440160"/>
          </a:xfrm>
          <a:prstGeom prst="rect">
            <a:avLst/>
          </a:prstGeom>
          <a:noFill/>
        </p:spPr>
      </p:pic>
      <p:sp>
        <p:nvSpPr>
          <p:cNvPr id="6" name="Rectangle 5"/>
          <p:cNvSpPr/>
          <p:nvPr/>
        </p:nvSpPr>
        <p:spPr>
          <a:xfrm>
            <a:off x="683568" y="2106000"/>
            <a:ext cx="5328592" cy="396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3"/>
          <p:cNvSpPr>
            <a:spLocks noGrp="1"/>
          </p:cNvSpPr>
          <p:nvPr>
            <p:ph type="body" sz="quarter" idx="12"/>
          </p:nvPr>
        </p:nvSpPr>
        <p:spPr>
          <a:xfrm>
            <a:off x="827584" y="3452670"/>
            <a:ext cx="7272808" cy="292865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285750" lvl="4" indent="-285750">
              <a:spcBef>
                <a:spcPts val="300"/>
              </a:spcBef>
              <a:buFont typeface="Wingdings" panose="05000000000000000000" pitchFamily="2" charset="2"/>
              <a:buChar char="Ø"/>
            </a:pPr>
            <a:r>
              <a:rPr lang="fr-FR" sz="1600" b="1" dirty="0">
                <a:sym typeface="Wingdings" panose="05000000000000000000" pitchFamily="2" charset="2"/>
              </a:rPr>
              <a:t>Indiquer les</a:t>
            </a:r>
            <a:r>
              <a:rPr lang="fr-FR" sz="1600" b="1" dirty="0">
                <a:solidFill>
                  <a:schemeClr val="accent1"/>
                </a:solidFill>
                <a:sym typeface="Wingdings" panose="05000000000000000000" pitchFamily="2" charset="2"/>
              </a:rPr>
              <a:t> dernières estimations connues du GIR et du PATHOS moyens pondérés de l’EHPAD par rapport à la date de l’enquête</a:t>
            </a:r>
          </a:p>
          <a:p>
            <a:pPr marL="0" lvl="4" indent="0">
              <a:spcBef>
                <a:spcPts val="300"/>
              </a:spcBef>
              <a:buNone/>
            </a:pPr>
            <a:r>
              <a:rPr lang="fr-FR" dirty="0">
                <a:sym typeface="Wingdings" panose="05000000000000000000" pitchFamily="2" charset="2"/>
              </a:rPr>
              <a:t> </a:t>
            </a:r>
            <a:r>
              <a:rPr lang="fr-FR" dirty="0">
                <a:cs typeface="Arial" charset="0"/>
                <a:sym typeface="Wingdings" panose="05000000000000000000" pitchFamily="2" charset="2"/>
              </a:rPr>
              <a:t>Renseigner en </a:t>
            </a:r>
            <a:r>
              <a:rPr lang="fr-FR" b="1" dirty="0">
                <a:cs typeface="Arial" charset="0"/>
                <a:sym typeface="Wingdings" panose="05000000000000000000" pitchFamily="2" charset="2"/>
              </a:rPr>
              <a:t>jours d’hébergement </a:t>
            </a:r>
            <a:r>
              <a:rPr lang="fr-FR" b="1" dirty="0">
                <a:sym typeface="Wingdings" panose="05000000000000000000" pitchFamily="2" charset="2"/>
              </a:rPr>
              <a:t>complet </a:t>
            </a:r>
            <a:r>
              <a:rPr lang="fr-FR" dirty="0">
                <a:sym typeface="Wingdings" panose="05000000000000000000" pitchFamily="2" charset="2"/>
              </a:rPr>
              <a:t>(permanent ou temporaire) </a:t>
            </a:r>
            <a:r>
              <a:rPr lang="fr-FR" b="1" dirty="0">
                <a:sym typeface="Wingdings" panose="05000000000000000000" pitchFamily="2" charset="2"/>
              </a:rPr>
              <a:t>ou partiel </a:t>
            </a:r>
            <a:r>
              <a:rPr lang="fr-FR" dirty="0">
                <a:sym typeface="Wingdings" panose="05000000000000000000" pitchFamily="2" charset="2"/>
              </a:rPr>
              <a:t>(accueil de jour, de nuit, de week-end) </a:t>
            </a:r>
            <a:endParaRPr lang="fr-FR" dirty="0"/>
          </a:p>
          <a:p>
            <a:pPr marL="0" lvl="4" indent="0">
              <a:spcBef>
                <a:spcPts val="300"/>
              </a:spcBef>
              <a:buNone/>
            </a:pPr>
            <a:r>
              <a:rPr lang="fr-FR" dirty="0">
                <a:sym typeface="Wingdings" panose="05000000000000000000" pitchFamily="2" charset="2"/>
              </a:rPr>
              <a:t> A r</a:t>
            </a:r>
            <a:r>
              <a:rPr lang="fr-FR" dirty="0">
                <a:cs typeface="Arial" charset="0"/>
                <a:sym typeface="Wingdings" panose="05000000000000000000" pitchFamily="2" charset="2"/>
              </a:rPr>
              <a:t>enseigner </a:t>
            </a:r>
            <a:r>
              <a:rPr lang="fr-FR" b="1" dirty="0">
                <a:sym typeface="Wingdings" panose="05000000000000000000" pitchFamily="2" charset="2"/>
              </a:rPr>
              <a:t>uniquement pour les EHPAD</a:t>
            </a:r>
          </a:p>
          <a:p>
            <a:pPr marL="0" lvl="4" indent="0">
              <a:spcBef>
                <a:spcPts val="600"/>
              </a:spcBef>
              <a:buNone/>
            </a:pPr>
            <a:r>
              <a:rPr lang="fr-FR" dirty="0">
                <a:sym typeface="Wingdings" panose="05000000000000000000" pitchFamily="2" charset="2"/>
              </a:rPr>
              <a:t> </a:t>
            </a:r>
            <a:r>
              <a:rPr lang="fr-FR" u="sng" dirty="0"/>
              <a:t>Saisie d</a:t>
            </a:r>
            <a:r>
              <a:rPr lang="fr-FR" u="sng" dirty="0">
                <a:cs typeface="Arial" charset="0"/>
                <a:sym typeface="Wingdings" panose="05000000000000000000" pitchFamily="2" charset="2"/>
              </a:rPr>
              <a:t>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Les champs sont grisés non cliquables pour les catégories d’établissement hors EHPAD </a:t>
            </a:r>
          </a:p>
          <a:p>
            <a:pPr marL="0" lvl="4" indent="0">
              <a:spcBef>
                <a:spcPts val="600"/>
              </a:spcBef>
              <a:buNone/>
            </a:pPr>
            <a:r>
              <a:rPr lang="fr-FR" dirty="0">
                <a:cs typeface="Arial" charset="0"/>
                <a:sym typeface="Wingdings" panose="05000000000000000000" pitchFamily="2" charset="2"/>
              </a:rPr>
              <a:t>   Le GIR doit être compris entre 250 et 1000</a:t>
            </a:r>
          </a:p>
          <a:p>
            <a:pPr marL="0" lvl="4" indent="0">
              <a:buNone/>
            </a:pPr>
            <a:r>
              <a:rPr lang="fr-FR" dirty="0">
                <a:cs typeface="Arial" charset="0"/>
                <a:sym typeface="Wingdings" panose="05000000000000000000" pitchFamily="2" charset="2"/>
              </a:rPr>
              <a:t>   Le PATHOS doit être compris entre 100 et 400</a:t>
            </a:r>
          </a:p>
          <a:p>
            <a:pPr marL="0" lvl="4" indent="0">
              <a:buNone/>
            </a:pPr>
            <a:r>
              <a:rPr lang="fr-FR" dirty="0">
                <a:cs typeface="Arial" charset="0"/>
                <a:sym typeface="Wingdings" panose="05000000000000000000" pitchFamily="2" charset="2"/>
              </a:rPr>
              <a:t>   Si l’information n’est pas disponible, coder « INC » sur le questionnaire au format papier et cocher « Inconnu » sur le questionnaire numérique</a:t>
            </a:r>
            <a:endParaRPr lang="fr-FR" dirty="0"/>
          </a:p>
        </p:txBody>
      </p:sp>
      <p:grpSp>
        <p:nvGrpSpPr>
          <p:cNvPr id="10" name="Groupe 9"/>
          <p:cNvGrpSpPr/>
          <p:nvPr/>
        </p:nvGrpSpPr>
        <p:grpSpPr>
          <a:xfrm>
            <a:off x="7637670" y="2996952"/>
            <a:ext cx="1080119" cy="648072"/>
            <a:chOff x="7934586" y="3985071"/>
            <a:chExt cx="1080119" cy="648072"/>
          </a:xfrm>
        </p:grpSpPr>
        <p:sp>
          <p:nvSpPr>
            <p:cNvPr id="11" name="Rectangle à coins arrondis 10"/>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2252500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2293179" cy="3312370"/>
          </a:xfrm>
          <a:prstGeom prst="rect">
            <a:avLst/>
          </a:prstGeom>
          <a:ln w="15875">
            <a:solidFill>
              <a:schemeClr val="accent6">
                <a:lumMod val="60000"/>
                <a:lumOff val="40000"/>
              </a:schemeClr>
            </a:solid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                               Questionnaire</a:t>
            </a:r>
            <a:br>
              <a:rPr lang="fr-FR" dirty="0">
                <a:latin typeface="Arial" charset="0"/>
                <a:cs typeface="Arial" charset="0"/>
              </a:rPr>
            </a:br>
            <a:r>
              <a:rPr lang="fr-FR" dirty="0">
                <a:latin typeface="Arial" charset="0"/>
                <a:cs typeface="Arial" charset="0"/>
              </a:rPr>
              <a:t>                               établissement</a:t>
            </a:r>
            <a:endParaRPr lang="fr-FR" dirty="0"/>
          </a:p>
        </p:txBody>
      </p:sp>
      <p:sp>
        <p:nvSpPr>
          <p:cNvPr id="2" name="Rectangle 1"/>
          <p:cNvSpPr/>
          <p:nvPr/>
        </p:nvSpPr>
        <p:spPr>
          <a:xfrm>
            <a:off x="2627784" y="1410980"/>
            <a:ext cx="5976664" cy="1557349"/>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Organisation des soins »</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Le </a:t>
            </a:r>
            <a:r>
              <a:rPr lang="fr-FR" sz="1600" b="1" dirty="0">
                <a:solidFill>
                  <a:srgbClr val="373739"/>
                </a:solidFill>
              </a:rPr>
              <a:t>référent de l’enquête </a:t>
            </a:r>
            <a:r>
              <a:rPr lang="fr-FR" sz="1600" dirty="0">
                <a:solidFill>
                  <a:srgbClr val="373739"/>
                </a:solidFill>
              </a:rPr>
              <a:t>dans l’établissement recueille les données </a:t>
            </a:r>
            <a:r>
              <a:rPr lang="fr-FR" sz="1600" b="1" dirty="0">
                <a:solidFill>
                  <a:srgbClr val="373739"/>
                </a:solidFill>
              </a:rPr>
              <a:t>auprès de son administration</a:t>
            </a:r>
          </a:p>
          <a:p>
            <a:pPr marL="144000" lvl="2" indent="-144000">
              <a:lnSpc>
                <a:spcPct val="110000"/>
              </a:lnSpc>
              <a:spcBef>
                <a:spcPts val="300"/>
              </a:spcBef>
              <a:buClr>
                <a:schemeClr val="tx2"/>
              </a:buClr>
              <a:buFont typeface="Symbol" panose="05050102010706020507" pitchFamily="18" charset="2"/>
              <a:buChar char="·"/>
            </a:pPr>
            <a:r>
              <a:rPr lang="fr-FR" sz="1600" dirty="0">
                <a:sym typeface="Wingdings" panose="05000000000000000000" pitchFamily="2" charset="2"/>
              </a:rPr>
              <a:t>Pour un groupe </a:t>
            </a:r>
            <a:r>
              <a:rPr lang="fr-FR" sz="1600" dirty="0" err="1">
                <a:sym typeface="Wingdings" panose="05000000000000000000" pitchFamily="2" charset="2"/>
              </a:rPr>
              <a:t>multisites</a:t>
            </a:r>
            <a:r>
              <a:rPr lang="fr-FR" sz="1600" dirty="0">
                <a:sym typeface="Wingdings" panose="05000000000000000000" pitchFamily="2" charset="2"/>
              </a:rPr>
              <a:t>, les données sont recueillies pour l’ensemble des établissements du groupement</a:t>
            </a:r>
          </a:p>
        </p:txBody>
      </p:sp>
      <p:sp>
        <p:nvSpPr>
          <p:cNvPr id="9" name="Rectangle 8"/>
          <p:cNvSpPr/>
          <p:nvPr/>
        </p:nvSpPr>
        <p:spPr>
          <a:xfrm>
            <a:off x="179513" y="2152640"/>
            <a:ext cx="2293178" cy="11323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2472691" y="2617058"/>
            <a:ext cx="803165" cy="837481"/>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3497344"/>
            <a:ext cx="6394667" cy="3273534"/>
          </a:xfrm>
          <a:prstGeom prst="rect">
            <a:avLst/>
          </a:prstGeom>
          <a:solidFill>
            <a:schemeClr val="bg1"/>
          </a:solidFill>
          <a:ln w="25400">
            <a:solidFill>
              <a:schemeClr val="accent1"/>
            </a:solidFill>
          </a:ln>
        </p:spPr>
      </p:pic>
    </p:spTree>
    <p:extLst>
      <p:ext uri="{BB962C8B-B14F-4D97-AF65-F5344CB8AC3E}">
        <p14:creationId xmlns:p14="http://schemas.microsoft.com/office/powerpoint/2010/main" val="19917974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284548" y="4797152"/>
            <a:ext cx="3231006" cy="1686012"/>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un médecin coordonnateur est nommé</a:t>
            </a:r>
            <a:br>
              <a:rPr lang="fr-FR" sz="1600" b="1" dirty="0">
                <a:solidFill>
                  <a:schemeClr val="accent1"/>
                </a:solidFill>
                <a:sym typeface="Wingdings" panose="05000000000000000000" pitchFamily="2" charset="2"/>
              </a:rPr>
            </a:br>
            <a:r>
              <a:rPr lang="fr-FR" sz="1600" b="1" dirty="0">
                <a:solidFill>
                  <a:schemeClr val="accent1"/>
                </a:solidFill>
                <a:sym typeface="Wingdings" panose="05000000000000000000" pitchFamily="2" charset="2"/>
              </a:rPr>
              <a:t>dans l’établissement</a:t>
            </a:r>
            <a:endParaRPr lang="fr-FR" sz="1600" b="1" dirty="0">
              <a:solidFill>
                <a:schemeClr val="accent1"/>
              </a:solidFill>
            </a:endParaRPr>
          </a:p>
          <a:p>
            <a:pPr marL="0" lvl="4" indent="0">
              <a:spcBef>
                <a:spcPts val="300"/>
              </a:spcBef>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endParaRPr lang="fr-FR" dirty="0"/>
          </a:p>
          <a:p>
            <a:pPr marL="0" lvl="4" indent="0">
              <a:spcBef>
                <a:spcPts val="300"/>
              </a:spcBef>
              <a:buNone/>
            </a:pPr>
            <a:r>
              <a:rPr lang="fr-FR" dirty="0">
                <a:sym typeface="Wingdings" panose="05000000000000000000" pitchFamily="2" charset="2"/>
              </a:rPr>
              <a:t> La réponse inconnue n’est pas admise</a:t>
            </a:r>
            <a:endParaRPr lang="fr-FR" dirty="0"/>
          </a:p>
        </p:txBody>
      </p:sp>
      <p:sp>
        <p:nvSpPr>
          <p:cNvPr id="10" name="Rectangle 9"/>
          <p:cNvSpPr/>
          <p:nvPr/>
        </p:nvSpPr>
        <p:spPr>
          <a:xfrm>
            <a:off x="813372" y="1484784"/>
            <a:ext cx="3038548" cy="2880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7105664" y="5167938"/>
            <a:ext cx="1884856" cy="1400383"/>
          </a:xfrm>
          <a:prstGeom prst="rect">
            <a:avLst/>
          </a:prstGeom>
          <a:noFill/>
        </p:spPr>
        <p:txBody>
          <a:bodyPr wrap="square" lIns="36000" tIns="0" rIns="36000" bIns="0" rtlCol="0">
            <a:spAutoFit/>
          </a:bodyPr>
          <a:lstStyle/>
          <a:p>
            <a:r>
              <a:rPr lang="fr-FR" sz="1300" i="1" dirty="0">
                <a:solidFill>
                  <a:schemeClr val="accent6"/>
                </a:solidFill>
              </a:rPr>
              <a:t>Les ETP de médecin </a:t>
            </a:r>
            <a:r>
              <a:rPr lang="fr-FR" sz="1300" i="1" dirty="0" err="1">
                <a:solidFill>
                  <a:schemeClr val="accent6"/>
                </a:solidFill>
              </a:rPr>
              <a:t>co</a:t>
            </a:r>
            <a:r>
              <a:rPr lang="fr-FR" sz="1300" i="1" dirty="0">
                <a:solidFill>
                  <a:schemeClr val="accent6"/>
                </a:solidFill>
              </a:rPr>
              <a:t>, de personnel « soins » et « dépendance » et le nombre de prescripteurs demandés dans </a:t>
            </a:r>
            <a:r>
              <a:rPr lang="fr-FR" sz="1300" i="1" dirty="0" err="1">
                <a:solidFill>
                  <a:schemeClr val="accent6"/>
                </a:solidFill>
              </a:rPr>
              <a:t>Prev’Ehpad</a:t>
            </a:r>
            <a:r>
              <a:rPr lang="fr-FR" sz="1300" i="1" dirty="0">
                <a:solidFill>
                  <a:schemeClr val="accent6"/>
                </a:solidFill>
              </a:rPr>
              <a:t> 2016 sont supprimés</a:t>
            </a:r>
          </a:p>
        </p:txBody>
      </p:sp>
      <p:sp>
        <p:nvSpPr>
          <p:cNvPr id="12" name="Espace réservé du texte 3"/>
          <p:cNvSpPr txBox="1">
            <a:spLocks/>
          </p:cNvSpPr>
          <p:nvPr/>
        </p:nvSpPr>
        <p:spPr>
          <a:xfrm>
            <a:off x="4069363" y="4791665"/>
            <a:ext cx="3008835" cy="1691499"/>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4" indent="0">
              <a:spcBef>
                <a:spcPts val="300"/>
              </a:spcBef>
              <a:buFont typeface="Arial" panose="020B0604020202020204" pitchFamily="34" charset="0"/>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une infirmière diplômée d’état de coordination (IDEC) ou cadre ou référente paramédicale exerce dans l’établissement</a:t>
            </a:r>
            <a:endParaRPr lang="fr-FR" sz="1600" b="1" dirty="0">
              <a:solidFill>
                <a:schemeClr val="accent1"/>
              </a:solidFill>
            </a:endParaRPr>
          </a:p>
          <a:p>
            <a:pPr marL="0" lvl="4" indent="0">
              <a:spcBef>
                <a:spcPts val="300"/>
              </a:spcBef>
              <a:buFont typeface="Arial" panose="020B0604020202020204" pitchFamily="34" charset="0"/>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endParaRPr lang="fr-FR" dirty="0"/>
          </a:p>
        </p:txBody>
      </p:sp>
      <p:sp>
        <p:nvSpPr>
          <p:cNvPr id="14" name="Rectangle 13"/>
          <p:cNvSpPr/>
          <p:nvPr/>
        </p:nvSpPr>
        <p:spPr>
          <a:xfrm>
            <a:off x="4427984" y="1480865"/>
            <a:ext cx="3168352" cy="2880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e 14"/>
          <p:cNvGrpSpPr/>
          <p:nvPr/>
        </p:nvGrpSpPr>
        <p:grpSpPr>
          <a:xfrm>
            <a:off x="2975495" y="4649561"/>
            <a:ext cx="1080119" cy="648072"/>
            <a:chOff x="7934586" y="3985071"/>
            <a:chExt cx="1080119" cy="648072"/>
          </a:xfrm>
        </p:grpSpPr>
        <p:sp>
          <p:nvSpPr>
            <p:cNvPr id="16" name="Rectangle à coins arrondis 15"/>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grpSp>
        <p:nvGrpSpPr>
          <p:cNvPr id="18" name="Groupe 17"/>
          <p:cNvGrpSpPr/>
          <p:nvPr/>
        </p:nvGrpSpPr>
        <p:grpSpPr>
          <a:xfrm>
            <a:off x="6840252" y="4523647"/>
            <a:ext cx="1080119" cy="648072"/>
            <a:chOff x="7934586" y="3985071"/>
            <a:chExt cx="1080119" cy="648072"/>
          </a:xfrm>
        </p:grpSpPr>
        <p:sp>
          <p:nvSpPr>
            <p:cNvPr id="19" name="Rectangle à coins arrondis 18"/>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2178491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3347864" y="4709279"/>
            <a:ext cx="5688632" cy="2104097"/>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l’établissement dispose de l’accès à une expertise en hygiène au moment de l’enquête </a:t>
            </a:r>
            <a:endParaRPr lang="fr-FR" sz="1600" b="1" dirty="0">
              <a:solidFill>
                <a:schemeClr val="accent1"/>
              </a:solidFill>
            </a:endParaRPr>
          </a:p>
          <a:p>
            <a:pPr marL="0" lvl="4" indent="0">
              <a:spcBef>
                <a:spcPts val="300"/>
              </a:spcBef>
              <a:buNone/>
            </a:pPr>
            <a:r>
              <a:rPr lang="fr-FR" sz="1600" dirty="0">
                <a:cs typeface="Arial" charset="0"/>
                <a:sym typeface="Wingdings" panose="05000000000000000000" pitchFamily="2" charset="2"/>
              </a:rPr>
              <a:t> </a:t>
            </a:r>
            <a:r>
              <a:rPr lang="fr-FR" dirty="0">
                <a:cs typeface="Arial" charset="0"/>
                <a:sym typeface="Wingdings" panose="05000000000000000000" pitchFamily="2" charset="2"/>
              </a:rPr>
              <a:t>Possibilité d’obtenir une intervention d’un professionnel de santé spécialisé en hygiène dédiée ou contractualisée ou au moyen d’une convention : </a:t>
            </a:r>
            <a:r>
              <a:rPr lang="fr-FR" b="1" dirty="0">
                <a:cs typeface="Arial" charset="0"/>
                <a:sym typeface="Wingdings" panose="05000000000000000000" pitchFamily="2" charset="2"/>
              </a:rPr>
              <a:t>équipe opérationnelle in situ, ou inter-établissements ou d’une EMH</a:t>
            </a:r>
          </a:p>
          <a:p>
            <a:pPr marL="0" lvl="4" indent="0">
              <a:spcBef>
                <a:spcPts val="300"/>
              </a:spcBef>
              <a:buNone/>
            </a:pPr>
            <a:r>
              <a:rPr lang="fr-FR" dirty="0">
                <a:cs typeface="Arial" charset="0"/>
                <a:sym typeface="Wingdings" panose="05000000000000000000" pitchFamily="2" charset="2"/>
              </a:rPr>
              <a:t> Exclure le recours au personnel du </a:t>
            </a:r>
            <a:r>
              <a:rPr lang="fr-FR" dirty="0" err="1">
                <a:cs typeface="Arial" charset="0"/>
                <a:sym typeface="Wingdings" panose="05000000000000000000" pitchFamily="2" charset="2"/>
              </a:rPr>
              <a:t>CPias</a:t>
            </a:r>
            <a:endParaRPr lang="fr-FR" dirty="0"/>
          </a:p>
          <a:p>
            <a:pPr marL="0" lvl="4" indent="0">
              <a:spcBef>
                <a:spcPts val="300"/>
              </a:spcBef>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endParaRPr lang="fr-FR" dirty="0"/>
          </a:p>
        </p:txBody>
      </p:sp>
      <p:grpSp>
        <p:nvGrpSpPr>
          <p:cNvPr id="6" name="Groupe 5"/>
          <p:cNvGrpSpPr/>
          <p:nvPr/>
        </p:nvGrpSpPr>
        <p:grpSpPr>
          <a:xfrm>
            <a:off x="7956377" y="4061207"/>
            <a:ext cx="1080119" cy="648072"/>
            <a:chOff x="7934586" y="3985071"/>
            <a:chExt cx="1080119" cy="648072"/>
          </a:xfrm>
        </p:grpSpPr>
        <p:sp>
          <p:nvSpPr>
            <p:cNvPr id="8" name="Rectangle à coins arrondis 7"/>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
        <p:nvSpPr>
          <p:cNvPr id="10" name="Rectangle 9"/>
          <p:cNvSpPr/>
          <p:nvPr/>
        </p:nvSpPr>
        <p:spPr>
          <a:xfrm>
            <a:off x="862815" y="1844824"/>
            <a:ext cx="3600000" cy="425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517607" y="1849313"/>
            <a:ext cx="3133122" cy="4214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txBox="1">
            <a:spLocks/>
          </p:cNvSpPr>
          <p:nvPr/>
        </p:nvSpPr>
        <p:spPr>
          <a:xfrm>
            <a:off x="179512" y="4709279"/>
            <a:ext cx="3024336" cy="1403467"/>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4" indent="0">
              <a:spcBef>
                <a:spcPts val="300"/>
              </a:spcBef>
              <a:buFont typeface="Arial" panose="020B0604020202020204" pitchFamily="34" charset="0"/>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au moins un correspondant ou référent en hygiène est identifié parmi le personnel de l’établissement</a:t>
            </a:r>
            <a:endParaRPr lang="fr-FR" sz="1600" b="1" dirty="0">
              <a:solidFill>
                <a:schemeClr val="accent1"/>
              </a:solidFill>
            </a:endParaRPr>
          </a:p>
          <a:p>
            <a:pPr marL="0" lvl="4" indent="0">
              <a:spcBef>
                <a:spcPts val="300"/>
              </a:spcBef>
              <a:buFont typeface="Arial" panose="020B0604020202020204" pitchFamily="34" charset="0"/>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endParaRPr lang="fr-FR" dirty="0"/>
          </a:p>
        </p:txBody>
      </p:sp>
      <p:grpSp>
        <p:nvGrpSpPr>
          <p:cNvPr id="12" name="Groupe 11"/>
          <p:cNvGrpSpPr/>
          <p:nvPr/>
        </p:nvGrpSpPr>
        <p:grpSpPr>
          <a:xfrm>
            <a:off x="2195737" y="6112746"/>
            <a:ext cx="1080119" cy="648072"/>
            <a:chOff x="7934586" y="3985071"/>
            <a:chExt cx="1080119" cy="648072"/>
          </a:xfrm>
        </p:grpSpPr>
        <p:sp>
          <p:nvSpPr>
            <p:cNvPr id="16" name="Rectangle à coins arrondis 15"/>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374730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r>
              <a:rPr lang="fr-FR" dirty="0"/>
              <a:t>Groupe de travail et de pilotage</a:t>
            </a:r>
          </a:p>
        </p:txBody>
      </p:sp>
      <p:pic>
        <p:nvPicPr>
          <p:cNvPr id="9"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a:stretch>
            <a:fillRect/>
          </a:stretch>
        </p:blipFill>
        <p:spPr>
          <a:xfrm>
            <a:off x="179512" y="2296002"/>
            <a:ext cx="5508105" cy="4085325"/>
          </a:xfrm>
          <a:prstGeom prst="rect">
            <a:avLst/>
          </a:prstGeom>
        </p:spPr>
      </p:pic>
      <p:pic>
        <p:nvPicPr>
          <p:cNvPr id="5" name="Image 4"/>
          <p:cNvPicPr>
            <a:picLocks noChangeAspect="1"/>
          </p:cNvPicPr>
          <p:nvPr/>
        </p:nvPicPr>
        <p:blipFill>
          <a:blip r:embed="rId4"/>
          <a:stretch>
            <a:fillRect/>
          </a:stretch>
        </p:blipFill>
        <p:spPr>
          <a:xfrm>
            <a:off x="4108982" y="1412776"/>
            <a:ext cx="5035018" cy="2627225"/>
          </a:xfrm>
          <a:prstGeom prst="rect">
            <a:avLst/>
          </a:prstGeom>
        </p:spPr>
      </p:pic>
    </p:spTree>
    <p:extLst>
      <p:ext uri="{BB962C8B-B14F-4D97-AF65-F5344CB8AC3E}">
        <p14:creationId xmlns:p14="http://schemas.microsoft.com/office/powerpoint/2010/main" val="3713711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5580112" y="4681256"/>
            <a:ext cx="3528392" cy="1700072"/>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l’établissement dispose d’une procédure formelle de réévaluation de l’antibiothérapie</a:t>
            </a:r>
            <a:endParaRPr lang="fr-FR" sz="1600" b="1" dirty="0">
              <a:solidFill>
                <a:schemeClr val="accent1"/>
              </a:solidFill>
            </a:endParaRPr>
          </a:p>
          <a:p>
            <a:pPr marL="0" lvl="4" indent="0">
              <a:spcBef>
                <a:spcPts val="300"/>
              </a:spcBef>
              <a:buNone/>
            </a:pPr>
            <a:r>
              <a:rPr lang="fr-FR" sz="1600" dirty="0">
                <a:cs typeface="Arial" charset="0"/>
                <a:sym typeface="Wingdings" panose="05000000000000000000" pitchFamily="2" charset="2"/>
              </a:rPr>
              <a:t> </a:t>
            </a:r>
            <a:r>
              <a:rPr lang="fr-FR" dirty="0">
                <a:cs typeface="Arial" charset="0"/>
                <a:sym typeface="Wingdings" panose="05000000000000000000" pitchFamily="2" charset="2"/>
              </a:rPr>
              <a:t>Document de bonne pratique visant la maîtrise de la consommation d’antibiotiques</a:t>
            </a:r>
            <a:endParaRPr lang="fr-FR" dirty="0"/>
          </a:p>
          <a:p>
            <a:pPr marL="0" lvl="4" indent="0">
              <a:spcBef>
                <a:spcPts val="300"/>
              </a:spcBef>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endParaRPr lang="fr-FR" dirty="0"/>
          </a:p>
        </p:txBody>
      </p:sp>
      <p:sp>
        <p:nvSpPr>
          <p:cNvPr id="10" name="Rectangle 9"/>
          <p:cNvSpPr/>
          <p:nvPr/>
        </p:nvSpPr>
        <p:spPr>
          <a:xfrm>
            <a:off x="862815" y="2276872"/>
            <a:ext cx="3600000" cy="425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517607" y="2276872"/>
            <a:ext cx="3133122" cy="4214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txBox="1">
            <a:spLocks/>
          </p:cNvSpPr>
          <p:nvPr/>
        </p:nvSpPr>
        <p:spPr>
          <a:xfrm>
            <a:off x="177166" y="4699010"/>
            <a:ext cx="5330938" cy="2114366"/>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a:t>
            </a:r>
            <a:r>
              <a:rPr lang="fr-FR" sz="1600" b="1" dirty="0">
                <a:solidFill>
                  <a:schemeClr val="accent1"/>
                </a:solidFill>
                <a:sym typeface="Wingdings" panose="05000000000000000000" pitchFamily="2" charset="2"/>
              </a:rPr>
              <a:t>si l’établissement dispose d’un accès à un référent en antibiothérapie au moment de l’enquête</a:t>
            </a:r>
            <a:endParaRPr lang="fr-FR" sz="1600" b="1" dirty="0">
              <a:solidFill>
                <a:schemeClr val="accent1"/>
              </a:solidFill>
            </a:endParaRPr>
          </a:p>
          <a:p>
            <a:pPr marL="0" lvl="4" indent="0">
              <a:spcBef>
                <a:spcPts val="300"/>
              </a:spcBef>
              <a:buNone/>
            </a:pPr>
            <a:r>
              <a:rPr lang="fr-FR" dirty="0">
                <a:cs typeface="Arial" charset="0"/>
                <a:sym typeface="Wingdings" panose="05000000000000000000" pitchFamily="2" charset="2"/>
              </a:rPr>
              <a:t> Possibilité d’obtenir rapidement un conseil diagnostique ou thérapeutique (par téléphone ou consultation) auprès d’un professionnel de santé spécialisé ou formé </a:t>
            </a:r>
            <a:r>
              <a:rPr lang="fr-FR" dirty="0"/>
              <a:t>en antibiothérapie : </a:t>
            </a:r>
            <a:r>
              <a:rPr lang="fr-FR" b="1" dirty="0"/>
              <a:t>infectiologue d’un ES ; référent ATB d’une EMA</a:t>
            </a:r>
          </a:p>
          <a:p>
            <a:pPr marL="0" lvl="4" indent="0">
              <a:spcBef>
                <a:spcPts val="300"/>
              </a:spcBef>
              <a:buNone/>
            </a:pPr>
            <a:r>
              <a:rPr lang="fr-FR" dirty="0">
                <a:cs typeface="Arial" charset="0"/>
                <a:sym typeface="Wingdings" panose="05000000000000000000" pitchFamily="2" charset="2"/>
              </a:rPr>
              <a:t> Exclure le recours aux professionnel des </a:t>
            </a:r>
            <a:r>
              <a:rPr lang="fr-FR" dirty="0" err="1">
                <a:cs typeface="Arial" charset="0"/>
                <a:sym typeface="Wingdings" panose="05000000000000000000" pitchFamily="2" charset="2"/>
              </a:rPr>
              <a:t>CRAtb</a:t>
            </a:r>
            <a:endParaRPr lang="fr-FR" dirty="0">
              <a:cs typeface="Arial" charset="0"/>
              <a:sym typeface="Wingdings" panose="05000000000000000000" pitchFamily="2" charset="2"/>
            </a:endParaRPr>
          </a:p>
          <a:p>
            <a:pPr marL="0" lvl="4" indent="0">
              <a:spcBef>
                <a:spcPts val="300"/>
              </a:spcBef>
              <a:buFont typeface="Arial" panose="020B0604020202020204" pitchFamily="34" charset="0"/>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endParaRPr lang="fr-FR" dirty="0"/>
          </a:p>
        </p:txBody>
      </p:sp>
      <p:sp>
        <p:nvSpPr>
          <p:cNvPr id="12" name="AutoShape 136"/>
          <p:cNvSpPr>
            <a:spLocks noChangeArrowheads="1"/>
          </p:cNvSpPr>
          <p:nvPr/>
        </p:nvSpPr>
        <p:spPr bwMode="auto">
          <a:xfrm>
            <a:off x="8199634" y="4197077"/>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grpSp>
        <p:nvGrpSpPr>
          <p:cNvPr id="6" name="Groupe 5"/>
          <p:cNvGrpSpPr/>
          <p:nvPr/>
        </p:nvGrpSpPr>
        <p:grpSpPr>
          <a:xfrm>
            <a:off x="4959275" y="4050938"/>
            <a:ext cx="1080119" cy="648072"/>
            <a:chOff x="7934586" y="3985071"/>
            <a:chExt cx="1080119" cy="648072"/>
          </a:xfrm>
        </p:grpSpPr>
        <p:sp>
          <p:nvSpPr>
            <p:cNvPr id="8" name="Rectangle à coins arrondis 7"/>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3502968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320805" y="4665143"/>
            <a:ext cx="8640960" cy="2127481"/>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l’établissement comporte au moins une unité d’hébergement</a:t>
            </a:r>
            <a:br>
              <a:rPr lang="fr-FR" sz="1600" b="1" dirty="0">
                <a:solidFill>
                  <a:schemeClr val="accent1"/>
                </a:solidFill>
                <a:sym typeface="Wingdings" panose="05000000000000000000" pitchFamily="2" charset="2"/>
              </a:rPr>
            </a:br>
            <a:r>
              <a:rPr lang="fr-FR" sz="1600" b="1" dirty="0">
                <a:solidFill>
                  <a:schemeClr val="accent1"/>
                </a:solidFill>
                <a:sym typeface="Wingdings" panose="05000000000000000000" pitchFamily="2" charset="2"/>
              </a:rPr>
              <a:t>complet aménagée, adaptée à la prise en charge des résidents en situation de perte d’autonomie psychique ou physique</a:t>
            </a:r>
          </a:p>
          <a:p>
            <a:pPr marL="0" lvl="4" indent="0">
              <a:spcBef>
                <a:spcPts val="300"/>
              </a:spcBef>
              <a:buNone/>
            </a:pPr>
            <a:r>
              <a:rPr lang="fr-FR" dirty="0">
                <a:cs typeface="Arial" charset="0"/>
                <a:sym typeface="Wingdings" panose="05000000000000000000" pitchFamily="2" charset="2"/>
              </a:rPr>
              <a:t> Concerne </a:t>
            </a:r>
            <a:r>
              <a:rPr lang="fr-FR" b="1" dirty="0">
                <a:cs typeface="Arial" charset="0"/>
                <a:sym typeface="Wingdings" panose="05000000000000000000" pitchFamily="2" charset="2"/>
              </a:rPr>
              <a:t>uniquement les EHPAD</a:t>
            </a:r>
          </a:p>
          <a:p>
            <a:pPr marL="0" lvl="4" indent="0">
              <a:spcBef>
                <a:spcPts val="300"/>
              </a:spcBef>
              <a:buNone/>
            </a:pPr>
            <a:r>
              <a:rPr lang="fr-FR" dirty="0">
                <a:cs typeface="Arial" charset="0"/>
                <a:sym typeface="Wingdings" panose="05000000000000000000" pitchFamily="2" charset="2"/>
              </a:rPr>
              <a:t> Concerne les u</a:t>
            </a:r>
            <a:r>
              <a:rPr lang="fr-FR" dirty="0"/>
              <a:t>nités de soins adaptés (USA), unités de vie protégées (UVP), CANTOU, unités grands dépendants (UGD), unités grands fragiles (UGF), unités Cocooning, unités d’hébergement renforcées (UHR)</a:t>
            </a:r>
          </a:p>
          <a:p>
            <a:pPr marL="0" lvl="4" indent="0">
              <a:spcBef>
                <a:spcPts val="300"/>
              </a:spcBef>
              <a:buNone/>
            </a:pPr>
            <a:r>
              <a:rPr lang="fr-FR" dirty="0">
                <a:sym typeface="Wingdings" panose="05000000000000000000" pitchFamily="2" charset="2"/>
              </a:rPr>
              <a:t></a:t>
            </a:r>
            <a:r>
              <a:rPr lang="fr-FR" dirty="0"/>
              <a:t> </a:t>
            </a:r>
            <a:r>
              <a:rPr lang="fr-FR" u="sng" dirty="0"/>
              <a:t>Saisie d</a:t>
            </a:r>
            <a:r>
              <a:rPr lang="fr-FR" u="sng" dirty="0">
                <a:cs typeface="Arial" charset="0"/>
                <a:sym typeface="Wingdings" panose="05000000000000000000" pitchFamily="2" charset="2"/>
              </a:rPr>
              <a:t>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a:t>
            </a:r>
            <a:r>
              <a:rPr lang="fr-FR" dirty="0"/>
              <a:t>Champ grisé et non accessible si l’établissement n’est pas un EHPAD</a:t>
            </a:r>
            <a:br>
              <a:rPr lang="fr-FR" dirty="0"/>
            </a:br>
            <a:r>
              <a:rPr lang="fr-FR" dirty="0"/>
              <a:t>(FAM, MAS, EAM)</a:t>
            </a:r>
          </a:p>
        </p:txBody>
      </p:sp>
      <p:grpSp>
        <p:nvGrpSpPr>
          <p:cNvPr id="6" name="Groupe 5"/>
          <p:cNvGrpSpPr/>
          <p:nvPr/>
        </p:nvGrpSpPr>
        <p:grpSpPr>
          <a:xfrm>
            <a:off x="7988297" y="4221088"/>
            <a:ext cx="1080119" cy="648072"/>
            <a:chOff x="7934586" y="3985071"/>
            <a:chExt cx="1080119" cy="648072"/>
          </a:xfrm>
        </p:grpSpPr>
        <p:sp>
          <p:nvSpPr>
            <p:cNvPr id="8" name="Rectangle à coins arrondis 7"/>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
        <p:nvSpPr>
          <p:cNvPr id="10" name="Rectangle 9"/>
          <p:cNvSpPr/>
          <p:nvPr/>
        </p:nvSpPr>
        <p:spPr>
          <a:xfrm>
            <a:off x="827584" y="2698918"/>
            <a:ext cx="3096344" cy="425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7538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467544" y="4941168"/>
            <a:ext cx="8388424" cy="1720436"/>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Renseigner </a:t>
            </a:r>
            <a:r>
              <a:rPr lang="fr-FR" sz="1600" b="1" dirty="0">
                <a:solidFill>
                  <a:schemeClr val="accent1"/>
                </a:solidFill>
                <a:sym typeface="Wingdings" panose="05000000000000000000" pitchFamily="2" charset="2"/>
              </a:rPr>
              <a:t>la quantité de solution hydro-alcoolique utilisée par</a:t>
            </a:r>
            <a:br>
              <a:rPr lang="fr-FR" sz="1600" b="1" dirty="0">
                <a:solidFill>
                  <a:schemeClr val="accent1"/>
                </a:solidFill>
                <a:sym typeface="Wingdings" panose="05000000000000000000" pitchFamily="2" charset="2"/>
              </a:rPr>
            </a:br>
            <a:r>
              <a:rPr lang="fr-FR" sz="1600" b="1" dirty="0">
                <a:solidFill>
                  <a:schemeClr val="accent1"/>
                </a:solidFill>
                <a:sym typeface="Wingdings" panose="05000000000000000000" pitchFamily="2" charset="2"/>
              </a:rPr>
              <a:t>l’établissement pour l’hygiène des mains des soignants et/ou résidents</a:t>
            </a:r>
            <a:endParaRPr lang="fr-FR" sz="1600" b="1" dirty="0">
              <a:solidFill>
                <a:schemeClr val="accent1"/>
              </a:solidFill>
            </a:endParaRPr>
          </a:p>
          <a:p>
            <a:pPr marL="0" lvl="4" indent="0">
              <a:spcBef>
                <a:spcPts val="300"/>
              </a:spcBef>
              <a:buNone/>
            </a:pPr>
            <a:r>
              <a:rPr lang="fr-FR" dirty="0">
                <a:cs typeface="Arial" charset="0"/>
                <a:sym typeface="Wingdings" panose="05000000000000000000" pitchFamily="2" charset="2"/>
              </a:rPr>
              <a:t> </a:t>
            </a:r>
            <a:r>
              <a:rPr lang="fr-FR" b="1" u="sng" dirty="0">
                <a:cs typeface="Arial" charset="0"/>
                <a:sym typeface="Wingdings" panose="05000000000000000000" pitchFamily="2" charset="2"/>
              </a:rPr>
              <a:t>Au cours de l’année 2023</a:t>
            </a:r>
            <a:r>
              <a:rPr lang="fr-FR" b="1" dirty="0">
                <a:cs typeface="Arial" charset="0"/>
                <a:sym typeface="Wingdings" panose="05000000000000000000" pitchFamily="2" charset="2"/>
              </a:rPr>
              <a:t> </a:t>
            </a:r>
          </a:p>
          <a:p>
            <a:pPr marL="0" lvl="4" indent="0">
              <a:spcBef>
                <a:spcPts val="300"/>
              </a:spcBef>
              <a:buNone/>
            </a:pPr>
            <a:r>
              <a:rPr lang="fr-FR" dirty="0">
                <a:cs typeface="Arial" charset="0"/>
                <a:sym typeface="Wingdings" panose="05000000000000000000" pitchFamily="2" charset="2"/>
              </a:rPr>
              <a:t> </a:t>
            </a:r>
            <a:r>
              <a:rPr lang="fr-FR" b="1" dirty="0">
                <a:cs typeface="Arial" charset="0"/>
                <a:sym typeface="Wingdings" panose="05000000000000000000" pitchFamily="2" charset="2"/>
              </a:rPr>
              <a:t>Exprimer </a:t>
            </a:r>
            <a:r>
              <a:rPr lang="fr-FR" b="1" u="sng" dirty="0">
                <a:cs typeface="Arial" charset="0"/>
                <a:sym typeface="Wingdings" panose="05000000000000000000" pitchFamily="2" charset="2"/>
              </a:rPr>
              <a:t>en litres</a:t>
            </a:r>
          </a:p>
          <a:p>
            <a:pPr marL="0" lvl="4" indent="0">
              <a:spcBef>
                <a:spcPts val="300"/>
              </a:spcBef>
              <a:buNone/>
            </a:pPr>
            <a:r>
              <a:rPr lang="fr-FR" dirty="0">
                <a:cs typeface="Arial" charset="0"/>
                <a:sym typeface="Wingdings" panose="05000000000000000000" pitchFamily="2" charset="2"/>
              </a:rPr>
              <a:t> Remplacer par la </a:t>
            </a:r>
            <a:r>
              <a:rPr lang="fr-FR" b="1" dirty="0">
                <a:cs typeface="Arial" charset="0"/>
                <a:sym typeface="Wingdings" panose="05000000000000000000" pitchFamily="2" charset="2"/>
              </a:rPr>
              <a:t>quantité de SHA achetée </a:t>
            </a:r>
            <a:r>
              <a:rPr lang="fr-FR" dirty="0">
                <a:cs typeface="Arial" charset="0"/>
                <a:sym typeface="Wingdings" panose="05000000000000000000" pitchFamily="2" charset="2"/>
              </a:rPr>
              <a:t>si l’information sur la quantité utilisée n’est pas disponible</a:t>
            </a:r>
          </a:p>
          <a:p>
            <a:pPr marL="0" lvl="4" indent="0">
              <a:spcBef>
                <a:spcPts val="300"/>
              </a:spcBef>
              <a:buNone/>
            </a:pPr>
            <a:r>
              <a:rPr lang="fr-FR" dirty="0">
                <a:sym typeface="Wingdings" panose="05000000000000000000" pitchFamily="2" charset="2"/>
              </a:rPr>
              <a:t></a:t>
            </a:r>
            <a:r>
              <a:rPr lang="fr-FR" dirty="0"/>
              <a:t> </a:t>
            </a:r>
            <a:r>
              <a:rPr lang="fr-FR" u="sng" dirty="0"/>
              <a:t>Saisie d</a:t>
            </a:r>
            <a:r>
              <a:rPr lang="fr-FR" u="sng" dirty="0">
                <a:cs typeface="Arial" charset="0"/>
                <a:sym typeface="Wingdings" panose="05000000000000000000" pitchFamily="2" charset="2"/>
              </a:rPr>
              <a:t>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a:t>
            </a:r>
            <a:r>
              <a:rPr lang="fr-FR" dirty="0"/>
              <a:t>Champ grisé non accessible si EMS hors EHPAD (FAM, MAS, EAM)</a:t>
            </a:r>
          </a:p>
        </p:txBody>
      </p:sp>
      <p:sp>
        <p:nvSpPr>
          <p:cNvPr id="10" name="Rectangle 9"/>
          <p:cNvSpPr/>
          <p:nvPr/>
        </p:nvSpPr>
        <p:spPr>
          <a:xfrm>
            <a:off x="4427984" y="2734429"/>
            <a:ext cx="2880320" cy="4065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p:nvGrpSpPr>
        <p:grpSpPr>
          <a:xfrm>
            <a:off x="6840252" y="4177256"/>
            <a:ext cx="1080120" cy="1008000"/>
            <a:chOff x="6228184" y="4121061"/>
            <a:chExt cx="1080120" cy="1008000"/>
          </a:xfrm>
        </p:grpSpPr>
        <p:sp>
          <p:nvSpPr>
            <p:cNvPr id="12" name="Ellipse 11"/>
            <p:cNvSpPr/>
            <p:nvPr/>
          </p:nvSpPr>
          <p:spPr>
            <a:xfrm>
              <a:off x="6228184" y="4121061"/>
              <a:ext cx="1008112" cy="1008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6318000" y="4316381"/>
              <a:ext cx="990304" cy="600164"/>
            </a:xfrm>
            <a:prstGeom prst="rect">
              <a:avLst/>
            </a:prstGeom>
            <a:noFill/>
          </p:spPr>
          <p:txBody>
            <a:bodyPr wrap="square" lIns="36000" tIns="0" rIns="36000" bIns="0" rtlCol="0">
              <a:spAutoFit/>
            </a:bodyPr>
            <a:lstStyle/>
            <a:p>
              <a:r>
                <a:rPr lang="fr-FR" sz="1300" dirty="0">
                  <a:solidFill>
                    <a:schemeClr val="accent6"/>
                  </a:solidFill>
                </a:rPr>
                <a:t>Modifié </a:t>
              </a:r>
              <a:r>
                <a:rPr lang="fr-FR" sz="1300" dirty="0" err="1">
                  <a:solidFill>
                    <a:schemeClr val="accent6"/>
                  </a:solidFill>
                </a:rPr>
                <a:t>Prev’Ehpad</a:t>
              </a:r>
              <a:r>
                <a:rPr lang="fr-FR" sz="1300" dirty="0">
                  <a:solidFill>
                    <a:schemeClr val="accent6"/>
                  </a:solidFill>
                </a:rPr>
                <a:t> 2016</a:t>
              </a:r>
            </a:p>
          </p:txBody>
        </p:sp>
      </p:grpSp>
      <p:sp>
        <p:nvSpPr>
          <p:cNvPr id="15" name="ZoneTexte 14"/>
          <p:cNvSpPr txBox="1"/>
          <p:nvPr/>
        </p:nvSpPr>
        <p:spPr>
          <a:xfrm>
            <a:off x="7812360" y="4413423"/>
            <a:ext cx="1371998" cy="800219"/>
          </a:xfrm>
          <a:prstGeom prst="rect">
            <a:avLst/>
          </a:prstGeom>
          <a:noFill/>
        </p:spPr>
        <p:txBody>
          <a:bodyPr wrap="square" lIns="36000" tIns="0" rIns="36000" bIns="0" rtlCol="0">
            <a:spAutoFit/>
          </a:bodyPr>
          <a:lstStyle/>
          <a:p>
            <a:r>
              <a:rPr lang="fr-FR" sz="1300" i="1" dirty="0">
                <a:solidFill>
                  <a:schemeClr val="accent6"/>
                </a:solidFill>
              </a:rPr>
              <a:t>Disponibilité de SHA (Oui/Non) dans </a:t>
            </a:r>
            <a:r>
              <a:rPr lang="fr-FR" sz="1300" i="1" dirty="0" err="1">
                <a:solidFill>
                  <a:schemeClr val="accent6"/>
                </a:solidFill>
              </a:rPr>
              <a:t>Prev’Ehpad</a:t>
            </a:r>
            <a:r>
              <a:rPr lang="fr-FR" sz="1300" i="1" dirty="0">
                <a:solidFill>
                  <a:schemeClr val="accent6"/>
                </a:solidFill>
              </a:rPr>
              <a:t> 2016</a:t>
            </a:r>
          </a:p>
        </p:txBody>
      </p:sp>
    </p:spTree>
    <p:extLst>
      <p:ext uri="{BB962C8B-B14F-4D97-AF65-F5344CB8AC3E}">
        <p14:creationId xmlns:p14="http://schemas.microsoft.com/office/powerpoint/2010/main" val="5037724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797893" y="4815338"/>
            <a:ext cx="7560840" cy="1896162"/>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a:t>
            </a:r>
            <a:r>
              <a:rPr lang="fr-FR" sz="1600" b="1" dirty="0">
                <a:solidFill>
                  <a:schemeClr val="accent1"/>
                </a:solidFill>
                <a:sym typeface="Wingdings" panose="05000000000000000000" pitchFamily="2" charset="2"/>
              </a:rPr>
              <a:t>la version des recommandations du Comité de l’antibiogramme</a:t>
            </a:r>
            <a:br>
              <a:rPr lang="fr-FR" sz="1600" b="1" dirty="0">
                <a:solidFill>
                  <a:schemeClr val="accent1"/>
                </a:solidFill>
                <a:sym typeface="Wingdings" panose="05000000000000000000" pitchFamily="2" charset="2"/>
              </a:rPr>
            </a:br>
            <a:r>
              <a:rPr lang="fr-FR" sz="1600" b="1" dirty="0">
                <a:solidFill>
                  <a:schemeClr val="accent1"/>
                </a:solidFill>
                <a:sym typeface="Wingdings" panose="05000000000000000000" pitchFamily="2" charset="2"/>
              </a:rPr>
              <a:t>de la société française de microbiologie (CA-SFM) utilisée par le laboratoire de microbiologie de référence de l’établissement</a:t>
            </a:r>
          </a:p>
          <a:p>
            <a:pPr marL="0" lvl="4" indent="0">
              <a:spcBef>
                <a:spcPts val="300"/>
              </a:spcBef>
              <a:buNone/>
            </a:pPr>
            <a:r>
              <a:rPr lang="fr-FR" dirty="0">
                <a:cs typeface="Arial" charset="0"/>
                <a:sym typeface="Wingdings" panose="05000000000000000000" pitchFamily="2" charset="2"/>
              </a:rPr>
              <a:t> Indiquer la </a:t>
            </a:r>
            <a:r>
              <a:rPr lang="fr-FR" b="1" dirty="0">
                <a:cs typeface="Arial" charset="0"/>
                <a:sym typeface="Wingdings" panose="05000000000000000000" pitchFamily="2" charset="2"/>
              </a:rPr>
              <a:t>version utilisée au moment de l’enquête</a:t>
            </a:r>
          </a:p>
          <a:p>
            <a:pPr marL="0" lvl="4" indent="0">
              <a:spcBef>
                <a:spcPts val="300"/>
              </a:spcBef>
              <a:buNone/>
            </a:pPr>
            <a:r>
              <a:rPr lang="fr-FR" dirty="0">
                <a:cs typeface="Arial" charset="0"/>
                <a:sym typeface="Wingdings" panose="05000000000000000000" pitchFamily="2" charset="2"/>
              </a:rPr>
              <a:t> Donnée acquise auprès du laboratoire de microbiologie de référence de l’établissement</a:t>
            </a:r>
          </a:p>
          <a:p>
            <a:pPr marL="0" lvl="4" indent="0">
              <a:spcBef>
                <a:spcPts val="300"/>
              </a:spcBef>
              <a:buNone/>
            </a:pPr>
            <a:r>
              <a:rPr lang="fr-FR" dirty="0">
                <a:cs typeface="Arial" charset="0"/>
                <a:sym typeface="Wingdings" panose="05000000000000000000" pitchFamily="2" charset="2"/>
              </a:rPr>
              <a:t> Nécessaire pour le codage de la sensibilité des MO (</a:t>
            </a:r>
            <a:r>
              <a:rPr lang="fr-FR" i="1" dirty="0">
                <a:cs typeface="Arial" charset="0"/>
                <a:sym typeface="Wingdings" panose="05000000000000000000" pitchFamily="2" charset="2"/>
              </a:rPr>
              <a:t>cf. section « Infection(s) associée(s) aux soins »</a:t>
            </a:r>
            <a:r>
              <a:rPr lang="fr-FR" dirty="0">
                <a:cs typeface="Arial" charset="0"/>
                <a:sym typeface="Wingdings" panose="05000000000000000000" pitchFamily="2" charset="2"/>
              </a:rPr>
              <a:t>)</a:t>
            </a:r>
            <a:endParaRPr lang="fr-FR" b="1" dirty="0">
              <a:cs typeface="Arial" charset="0"/>
              <a:sym typeface="Wingdings" panose="05000000000000000000" pitchFamily="2" charset="2"/>
            </a:endParaRPr>
          </a:p>
        </p:txBody>
      </p:sp>
      <p:sp>
        <p:nvSpPr>
          <p:cNvPr id="10" name="Rectangle 9"/>
          <p:cNvSpPr/>
          <p:nvPr/>
        </p:nvSpPr>
        <p:spPr>
          <a:xfrm>
            <a:off x="780452" y="3240000"/>
            <a:ext cx="5879780" cy="425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AutoShape 136"/>
          <p:cNvSpPr>
            <a:spLocks noChangeArrowheads="1"/>
          </p:cNvSpPr>
          <p:nvPr/>
        </p:nvSpPr>
        <p:spPr bwMode="auto">
          <a:xfrm>
            <a:off x="8100392" y="4545168"/>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2809800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539552" y="4715442"/>
            <a:ext cx="8136904" cy="2088232"/>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a:t>
            </a:r>
            <a:r>
              <a:rPr lang="fr-FR" sz="1600" b="1" dirty="0">
                <a:solidFill>
                  <a:schemeClr val="accent1"/>
                </a:solidFill>
                <a:sym typeface="Wingdings" panose="05000000000000000000" pitchFamily="2" charset="2"/>
              </a:rPr>
              <a:t>la réalisation de l’ENP 2024 dans l’établissement a été</a:t>
            </a:r>
            <a:br>
              <a:rPr lang="fr-FR" sz="1600" b="1" dirty="0">
                <a:solidFill>
                  <a:schemeClr val="accent1"/>
                </a:solidFill>
                <a:sym typeface="Wingdings" panose="05000000000000000000" pitchFamily="2" charset="2"/>
              </a:rPr>
            </a:br>
            <a:r>
              <a:rPr lang="fr-FR" sz="1600" b="1" dirty="0">
                <a:solidFill>
                  <a:schemeClr val="accent1"/>
                </a:solidFill>
                <a:sym typeface="Wingdings" panose="05000000000000000000" pitchFamily="2" charset="2"/>
              </a:rPr>
              <a:t>accompagnée par un ou plusieurs professionnels de santé spécialisé en hygiène</a:t>
            </a:r>
          </a:p>
          <a:p>
            <a:pPr marL="0" lvl="4" indent="0">
              <a:buNone/>
            </a:pPr>
            <a:r>
              <a:rPr lang="fr-FR" dirty="0">
                <a:cs typeface="Arial" charset="0"/>
                <a:sym typeface="Wingdings" panose="05000000000000000000" pitchFamily="2" charset="2"/>
              </a:rPr>
              <a:t> Le professionnel de santé spécialisé en hygiène </a:t>
            </a:r>
            <a:r>
              <a:rPr lang="fr-FR" b="1" dirty="0">
                <a:cs typeface="Arial" charset="0"/>
                <a:sym typeface="Wingdings" panose="05000000000000000000" pitchFamily="2" charset="2"/>
              </a:rPr>
              <a:t>doit avoir pris part à l’enquête en tant que membre de l’équipe en charge de l’enquête ou en tant que soutien de l’équipe</a:t>
            </a:r>
          </a:p>
          <a:p>
            <a:pPr marL="0" lvl="4" indent="0">
              <a:spcBef>
                <a:spcPts val="600"/>
              </a:spcBef>
              <a:buNone/>
            </a:pPr>
            <a:r>
              <a:rPr lang="fr-FR" i="1" dirty="0"/>
              <a:t>Si le champ « Accompagnement de l’établissement par un professionnel de l’hygiène pour la réalisation de l’enquête » est coché « Oui » :</a:t>
            </a:r>
          </a:p>
          <a:p>
            <a:pPr marL="0" lvl="4" indent="0">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Renseigner </a:t>
            </a:r>
            <a:r>
              <a:rPr lang="fr-FR" sz="1600" b="1" dirty="0">
                <a:solidFill>
                  <a:schemeClr val="accent1"/>
                </a:solidFill>
                <a:sym typeface="Wingdings" panose="05000000000000000000" pitchFamily="2" charset="2"/>
              </a:rPr>
              <a:t>l’appartenance du professionnel de santé spécialisé en hygiène</a:t>
            </a:r>
            <a:endParaRPr lang="fr-FR" sz="1600" b="1" dirty="0">
              <a:solidFill>
                <a:schemeClr val="accent1"/>
              </a:solidFill>
              <a:cs typeface="Arial" charset="0"/>
              <a:sym typeface="Wingdings" panose="05000000000000000000" pitchFamily="2" charset="2"/>
            </a:endParaRPr>
          </a:p>
          <a:p>
            <a:pPr marL="285750" lvl="4" indent="-285750">
              <a:buFont typeface="Wingdings" panose="05000000000000000000" pitchFamily="2" charset="2"/>
              <a:buChar char="Ä"/>
            </a:pPr>
            <a:r>
              <a:rPr lang="fr-FR" dirty="0">
                <a:cs typeface="Arial" charset="0"/>
                <a:sym typeface="Wingdings" panose="05000000000000000000" pitchFamily="2" charset="2"/>
              </a:rPr>
              <a:t>Cocher l’une des 5 propositions :  </a:t>
            </a:r>
            <a:r>
              <a:rPr lang="fr-FR" b="1" dirty="0">
                <a:cs typeface="Arial" charset="0"/>
                <a:sym typeface="Wingdings" panose="05000000000000000000" pitchFamily="2" charset="2"/>
              </a:rPr>
              <a:t>EMS </a:t>
            </a:r>
            <a:r>
              <a:rPr lang="fr-FR" dirty="0">
                <a:cs typeface="Arial" charset="0"/>
                <a:sym typeface="Wingdings" panose="05000000000000000000" pitchFamily="2" charset="2"/>
              </a:rPr>
              <a:t>(établissement enquêté)</a:t>
            </a:r>
            <a:r>
              <a:rPr lang="fr-FR" b="1" dirty="0">
                <a:cs typeface="Arial" charset="0"/>
                <a:sym typeface="Wingdings" panose="05000000000000000000" pitchFamily="2" charset="2"/>
              </a:rPr>
              <a:t>, EMH, EOH, </a:t>
            </a:r>
            <a:r>
              <a:rPr lang="fr-FR" b="1" dirty="0" err="1">
                <a:cs typeface="Arial" charset="0"/>
                <a:sym typeface="Wingdings" panose="05000000000000000000" pitchFamily="2" charset="2"/>
              </a:rPr>
              <a:t>CPias</a:t>
            </a:r>
            <a:r>
              <a:rPr lang="fr-FR" b="1" dirty="0">
                <a:cs typeface="Arial" charset="0"/>
                <a:sym typeface="Wingdings" panose="05000000000000000000" pitchFamily="2" charset="2"/>
              </a:rPr>
              <a:t>, Autre</a:t>
            </a:r>
          </a:p>
        </p:txBody>
      </p:sp>
      <p:grpSp>
        <p:nvGrpSpPr>
          <p:cNvPr id="6" name="Groupe 5"/>
          <p:cNvGrpSpPr/>
          <p:nvPr/>
        </p:nvGrpSpPr>
        <p:grpSpPr>
          <a:xfrm>
            <a:off x="7919016" y="4293096"/>
            <a:ext cx="1080119" cy="648072"/>
            <a:chOff x="7934586" y="3985071"/>
            <a:chExt cx="1080119" cy="648072"/>
          </a:xfrm>
        </p:grpSpPr>
        <p:sp>
          <p:nvSpPr>
            <p:cNvPr id="8" name="Rectangle à coins arrondis 7"/>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
        <p:nvSpPr>
          <p:cNvPr id="10" name="Rectangle 9"/>
          <p:cNvSpPr/>
          <p:nvPr/>
        </p:nvSpPr>
        <p:spPr>
          <a:xfrm>
            <a:off x="755576" y="3717032"/>
            <a:ext cx="6408712" cy="640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64989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785267" y="5013176"/>
            <a:ext cx="7560840" cy="1421974"/>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la validation des IAS et des traitements AI renseignés</a:t>
            </a:r>
            <a:br>
              <a:rPr lang="fr-FR" sz="1600" b="1" dirty="0">
                <a:solidFill>
                  <a:schemeClr val="accent1"/>
                </a:solidFill>
                <a:sym typeface="Wingdings" panose="05000000000000000000" pitchFamily="2" charset="2"/>
              </a:rPr>
            </a:br>
            <a:r>
              <a:rPr lang="fr-FR" sz="1600" b="1" dirty="0">
                <a:solidFill>
                  <a:schemeClr val="accent1"/>
                </a:solidFill>
                <a:sym typeface="Wingdings" panose="05000000000000000000" pitchFamily="2" charset="2"/>
              </a:rPr>
              <a:t>dans les questionnaires résident a été réalisé par un médecin</a:t>
            </a:r>
          </a:p>
          <a:p>
            <a:pPr marL="0" lvl="4" indent="0">
              <a:spcBef>
                <a:spcPts val="300"/>
              </a:spcBef>
              <a:buNone/>
            </a:pPr>
            <a:r>
              <a:rPr lang="fr-FR" dirty="0">
                <a:cs typeface="Arial" charset="0"/>
                <a:sym typeface="Wingdings" panose="05000000000000000000" pitchFamily="2" charset="2"/>
              </a:rPr>
              <a:t> Médecin traitant des résidents enquêtés, médecin coordonnateur, médecin hygiéniste, etc. </a:t>
            </a:r>
          </a:p>
          <a:p>
            <a:pPr marL="0" lvl="4" indent="0">
              <a:spcBef>
                <a:spcPts val="300"/>
              </a:spcBef>
              <a:buNone/>
            </a:pPr>
            <a:r>
              <a:rPr lang="fr-FR" dirty="0">
                <a:cs typeface="Arial" charset="0"/>
                <a:sym typeface="Wingdings" panose="05000000000000000000" pitchFamily="2" charset="2"/>
              </a:rPr>
              <a:t> </a:t>
            </a:r>
            <a:r>
              <a:rPr lang="fr-FR" i="1" dirty="0">
                <a:cs typeface="Arial" charset="0"/>
                <a:sym typeface="Wingdings" panose="05000000000000000000" pitchFamily="2" charset="2"/>
              </a:rPr>
              <a:t>cf. rôle du correspondant médical page 15 </a:t>
            </a:r>
            <a:endParaRPr lang="fr-FR" b="1" i="1" dirty="0">
              <a:cs typeface="Arial" charset="0"/>
              <a:sym typeface="Wingdings" panose="05000000000000000000" pitchFamily="2" charset="2"/>
            </a:endParaRPr>
          </a:p>
          <a:p>
            <a:pPr marL="0" lvl="4" indent="0">
              <a:spcBef>
                <a:spcPts val="300"/>
              </a:spcBef>
              <a:buNone/>
            </a:pPr>
            <a:r>
              <a:rPr lang="fr-FR" dirty="0">
                <a:cs typeface="Arial" charset="0"/>
                <a:sym typeface="Wingdings" panose="05000000000000000000" pitchFamily="2" charset="2"/>
              </a:rPr>
              <a:t> La réponse inconnue n’est pas admise</a:t>
            </a:r>
            <a:endParaRPr lang="fr-FR" b="1" dirty="0">
              <a:cs typeface="Arial" charset="0"/>
              <a:sym typeface="Wingdings" panose="05000000000000000000" pitchFamily="2" charset="2"/>
            </a:endParaRPr>
          </a:p>
        </p:txBody>
      </p:sp>
      <p:sp>
        <p:nvSpPr>
          <p:cNvPr id="10" name="Rectangle 9"/>
          <p:cNvSpPr/>
          <p:nvPr/>
        </p:nvSpPr>
        <p:spPr>
          <a:xfrm>
            <a:off x="780452" y="4371235"/>
            <a:ext cx="4367612" cy="3277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p:cNvGrpSpPr/>
          <p:nvPr/>
        </p:nvGrpSpPr>
        <p:grpSpPr>
          <a:xfrm>
            <a:off x="7666626" y="4681256"/>
            <a:ext cx="1080119" cy="648072"/>
            <a:chOff x="7934586" y="3985071"/>
            <a:chExt cx="1080119" cy="648072"/>
          </a:xfrm>
        </p:grpSpPr>
        <p:sp>
          <p:nvSpPr>
            <p:cNvPr id="9" name="Rectangle à coins arrondis 8"/>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31107908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t>recueil des indicateurs agrégés</a:t>
            </a:r>
          </a:p>
        </p:txBody>
      </p:sp>
      <p:sp>
        <p:nvSpPr>
          <p:cNvPr id="16" name="ZoneTexte 15"/>
          <p:cNvSpPr txBox="1"/>
          <p:nvPr/>
        </p:nvSpPr>
        <p:spPr>
          <a:xfrm>
            <a:off x="398756" y="3992891"/>
            <a:ext cx="8342809" cy="565146"/>
          </a:xfrm>
          <a:prstGeom prst="rect">
            <a:avLst/>
          </a:prstGeom>
          <a:noFill/>
          <a:ln w="12700">
            <a:solidFill>
              <a:srgbClr val="373739"/>
            </a:solidFill>
          </a:ln>
        </p:spPr>
        <p:txBody>
          <a:bodyPr wrap="square" lIns="36000" tIns="36000" rIns="36000" bIns="36000" rtlCol="0">
            <a:spAutoFit/>
          </a:bodyPr>
          <a:lstStyle/>
          <a:p>
            <a:r>
              <a:rPr lang="fr-FR" sz="1600" b="1" dirty="0">
                <a:solidFill>
                  <a:schemeClr val="tx2"/>
                </a:solidFill>
                <a:latin typeface="Arial" charset="0"/>
                <a:cs typeface="Arial" charset="0"/>
              </a:rPr>
              <a:t>Recueil et saisie </a:t>
            </a:r>
            <a:r>
              <a:rPr lang="fr-FR" sz="1600" dirty="0">
                <a:solidFill>
                  <a:schemeClr val="accent6">
                    <a:lumMod val="50000"/>
                  </a:schemeClr>
                </a:solidFill>
              </a:rPr>
              <a:t>des données individuelles </a:t>
            </a:r>
            <a:r>
              <a:rPr lang="fr-FR" sz="1600" b="1" dirty="0">
                <a:solidFill>
                  <a:schemeClr val="tx2"/>
                </a:solidFill>
                <a:latin typeface="Arial" charset="0"/>
                <a:cs typeface="Arial" charset="0"/>
              </a:rPr>
              <a:t>dans les questionnaires résident</a:t>
            </a:r>
            <a:br>
              <a:rPr lang="fr-FR" sz="1600" dirty="0">
                <a:solidFill>
                  <a:schemeClr val="tx2"/>
                </a:solidFill>
                <a:latin typeface="Arial" charset="0"/>
                <a:cs typeface="Arial" charset="0"/>
              </a:rPr>
            </a:br>
            <a:r>
              <a:rPr lang="fr-FR" sz="1600" dirty="0">
                <a:solidFill>
                  <a:schemeClr val="tx2"/>
                </a:solidFill>
                <a:latin typeface="Arial" charset="0"/>
                <a:cs typeface="Arial" charset="0"/>
              </a:rPr>
              <a:t>   </a:t>
            </a:r>
            <a:r>
              <a:rPr lang="fr-FR" sz="1600" dirty="0">
                <a:solidFill>
                  <a:schemeClr val="accent6">
                    <a:lumMod val="50000"/>
                  </a:schemeClr>
                </a:solidFill>
                <a:sym typeface="Wingdings" panose="05000000000000000000" pitchFamily="2" charset="2"/>
              </a:rPr>
              <a:t> </a:t>
            </a:r>
            <a:r>
              <a:rPr lang="fr-FR" sz="1600" i="1" dirty="0">
                <a:solidFill>
                  <a:schemeClr val="accent6">
                    <a:lumMod val="50000"/>
                  </a:schemeClr>
                </a:solidFill>
                <a:sym typeface="Wingdings" panose="05000000000000000000" pitchFamily="2" charset="2"/>
              </a:rPr>
              <a:t>E</a:t>
            </a:r>
            <a:r>
              <a:rPr lang="fr-FR" sz="1600" i="1" dirty="0">
                <a:solidFill>
                  <a:schemeClr val="accent6">
                    <a:lumMod val="50000"/>
                  </a:schemeClr>
                </a:solidFill>
              </a:rPr>
              <a:t>nquête </a:t>
            </a:r>
            <a:r>
              <a:rPr lang="fr-FR" sz="1600" i="1" dirty="0" err="1">
                <a:solidFill>
                  <a:schemeClr val="accent6">
                    <a:lumMod val="50000"/>
                  </a:schemeClr>
                </a:solidFill>
              </a:rPr>
              <a:t>Prev’Ehpad</a:t>
            </a:r>
            <a:r>
              <a:rPr lang="fr-FR" sz="1600" i="1" dirty="0">
                <a:solidFill>
                  <a:schemeClr val="accent6">
                    <a:lumMod val="50000"/>
                  </a:schemeClr>
                </a:solidFill>
              </a:rPr>
              <a:t> 2016 : </a:t>
            </a:r>
            <a:r>
              <a:rPr lang="fr-FR" sz="1600" i="1" dirty="0">
                <a:solidFill>
                  <a:schemeClr val="accent6">
                    <a:lumMod val="50000"/>
                  </a:schemeClr>
                </a:solidFill>
                <a:sym typeface="Wingdings" panose="05000000000000000000" pitchFamily="2" charset="2"/>
              </a:rPr>
              <a:t>recueil dans le</a:t>
            </a:r>
            <a:r>
              <a:rPr lang="fr-FR" sz="1600" i="1" dirty="0">
                <a:solidFill>
                  <a:schemeClr val="accent6">
                    <a:lumMod val="50000"/>
                  </a:schemeClr>
                </a:solidFill>
              </a:rPr>
              <a:t> tableau de la fiche récapitulative</a:t>
            </a:r>
          </a:p>
        </p:txBody>
      </p:sp>
      <p:sp>
        <p:nvSpPr>
          <p:cNvPr id="17" name="ZoneTexte 16"/>
          <p:cNvSpPr txBox="1"/>
          <p:nvPr/>
        </p:nvSpPr>
        <p:spPr>
          <a:xfrm>
            <a:off x="398756" y="4916953"/>
            <a:ext cx="8342809" cy="849839"/>
          </a:xfrm>
          <a:prstGeom prst="rect">
            <a:avLst/>
          </a:prstGeom>
          <a:noFill/>
          <a:ln w="12700">
            <a:solidFill>
              <a:srgbClr val="373739"/>
            </a:solidFill>
          </a:ln>
        </p:spPr>
        <p:txBody>
          <a:bodyPr wrap="square" lIns="36000" tIns="36000" rIns="36000" bIns="36000" rtlCol="0">
            <a:spAutoFit/>
          </a:bodyPr>
          <a:lstStyle/>
          <a:p>
            <a:pPr>
              <a:spcBef>
                <a:spcPts val="600"/>
              </a:spcBef>
            </a:pPr>
            <a:r>
              <a:rPr lang="fr-FR" sz="1600" b="1" dirty="0">
                <a:solidFill>
                  <a:schemeClr val="tx2"/>
                </a:solidFill>
                <a:latin typeface="Arial" charset="0"/>
                <a:cs typeface="Arial" charset="0"/>
              </a:rPr>
              <a:t>Calcul automatique </a:t>
            </a:r>
            <a:r>
              <a:rPr lang="fr-FR" sz="1600" b="1" dirty="0">
                <a:solidFill>
                  <a:schemeClr val="accent6">
                    <a:lumMod val="50000"/>
                  </a:schemeClr>
                </a:solidFill>
              </a:rPr>
              <a:t>des indicateurs agrégés </a:t>
            </a:r>
            <a:r>
              <a:rPr lang="fr-FR" sz="1600" dirty="0">
                <a:solidFill>
                  <a:schemeClr val="accent6">
                    <a:lumMod val="50000"/>
                  </a:schemeClr>
                </a:solidFill>
              </a:rPr>
              <a:t>« dénominateurs résidents éligibles »</a:t>
            </a:r>
          </a:p>
          <a:p>
            <a:pPr>
              <a:spcBef>
                <a:spcPts val="300"/>
              </a:spcBef>
            </a:pPr>
            <a:r>
              <a:rPr lang="fr-FR" sz="1600" b="1" dirty="0">
                <a:solidFill>
                  <a:schemeClr val="tx2"/>
                </a:solidFill>
                <a:latin typeface="Arial" charset="0"/>
                <a:cs typeface="Arial" charset="0"/>
              </a:rPr>
              <a:t>Report automatique </a:t>
            </a:r>
            <a:r>
              <a:rPr lang="fr-FR" sz="1600" b="1" dirty="0">
                <a:solidFill>
                  <a:srgbClr val="373739"/>
                </a:solidFill>
                <a:latin typeface="Arial" charset="0"/>
                <a:cs typeface="Arial" charset="0"/>
              </a:rPr>
              <a:t>dans le rapport de résultats </a:t>
            </a:r>
            <a:r>
              <a:rPr lang="fr-FR" sz="1600" dirty="0">
                <a:solidFill>
                  <a:srgbClr val="373739"/>
                </a:solidFill>
                <a:latin typeface="Arial" charset="0"/>
                <a:cs typeface="Arial" charset="0"/>
              </a:rPr>
              <a:t>généré pour chaque </a:t>
            </a:r>
            <a:r>
              <a:rPr lang="fr-FR" sz="1600" dirty="0">
                <a:solidFill>
                  <a:schemeClr val="accent6">
                    <a:lumMod val="50000"/>
                  </a:schemeClr>
                </a:solidFill>
              </a:rPr>
              <a:t>établissement dans PrevIAS</a:t>
            </a:r>
          </a:p>
        </p:txBody>
      </p:sp>
      <p:sp>
        <p:nvSpPr>
          <p:cNvPr id="18" name="Flèche vers le bas 17"/>
          <p:cNvSpPr/>
          <p:nvPr/>
        </p:nvSpPr>
        <p:spPr>
          <a:xfrm>
            <a:off x="3995936" y="4626237"/>
            <a:ext cx="687717" cy="257164"/>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solidFill>
                <a:schemeClr val="accent6">
                  <a:lumMod val="50000"/>
                </a:schemeClr>
              </a:solidFill>
            </a:endParaRPr>
          </a:p>
        </p:txBody>
      </p:sp>
      <p:sp>
        <p:nvSpPr>
          <p:cNvPr id="4" name="Rectangle 3"/>
          <p:cNvSpPr/>
          <p:nvPr/>
        </p:nvSpPr>
        <p:spPr>
          <a:xfrm>
            <a:off x="251520" y="5736158"/>
            <a:ext cx="8784976" cy="1077218"/>
          </a:xfrm>
          <a:prstGeom prst="rect">
            <a:avLst/>
          </a:prstGeom>
        </p:spPr>
        <p:txBody>
          <a:bodyPr wrap="square">
            <a:spAutoFit/>
          </a:bodyPr>
          <a:lstStyle/>
          <a:p>
            <a:pPr marL="107998" lvl="2" defTabSz="685783">
              <a:buClr>
                <a:schemeClr val="tx2"/>
              </a:buClr>
            </a:pPr>
            <a:r>
              <a:rPr lang="fr-FR" sz="1600" b="1" dirty="0">
                <a:solidFill>
                  <a:srgbClr val="00B050"/>
                </a:solidFill>
              </a:rPr>
              <a:t>+</a:t>
            </a:r>
            <a:r>
              <a:rPr lang="fr-FR" sz="1600" b="1" dirty="0">
                <a:solidFill>
                  <a:schemeClr val="accent6">
                    <a:lumMod val="50000"/>
                  </a:schemeClr>
                </a:solidFill>
              </a:rPr>
              <a:t> </a:t>
            </a:r>
            <a:r>
              <a:rPr lang="fr-FR" sz="1400" dirty="0">
                <a:solidFill>
                  <a:schemeClr val="tx2"/>
                </a:solidFill>
                <a:cs typeface="Arial" charset="0"/>
              </a:rPr>
              <a:t>Contrôle des données saisies </a:t>
            </a:r>
            <a:r>
              <a:rPr lang="fr-FR" sz="1400" dirty="0">
                <a:solidFill>
                  <a:schemeClr val="accent6">
                    <a:lumMod val="50000"/>
                  </a:schemeClr>
                </a:solidFill>
              </a:rPr>
              <a:t>dans </a:t>
            </a:r>
            <a:r>
              <a:rPr lang="fr-FR" sz="1400" dirty="0" err="1">
                <a:solidFill>
                  <a:schemeClr val="accent6">
                    <a:lumMod val="50000"/>
                  </a:schemeClr>
                </a:solidFill>
              </a:rPr>
              <a:t>PrevIAS</a:t>
            </a:r>
            <a:r>
              <a:rPr lang="fr-FR" sz="1400" dirty="0">
                <a:solidFill>
                  <a:schemeClr val="accent6">
                    <a:lumMod val="50000"/>
                  </a:schemeClr>
                </a:solidFill>
              </a:rPr>
              <a:t> : contrôle et validation des questionnaires résidents</a:t>
            </a:r>
          </a:p>
          <a:p>
            <a:pPr marL="107998" lvl="2" defTabSz="685783">
              <a:buClr>
                <a:schemeClr val="tx2"/>
              </a:buClr>
            </a:pPr>
            <a:r>
              <a:rPr lang="fr-FR" sz="1600" b="1" dirty="0">
                <a:solidFill>
                  <a:srgbClr val="00B050"/>
                </a:solidFill>
              </a:rPr>
              <a:t>+</a:t>
            </a:r>
            <a:r>
              <a:rPr lang="fr-FR" sz="1600" b="1" dirty="0">
                <a:solidFill>
                  <a:schemeClr val="accent6">
                    <a:lumMod val="50000"/>
                  </a:schemeClr>
                </a:solidFill>
              </a:rPr>
              <a:t> </a:t>
            </a:r>
            <a:r>
              <a:rPr lang="fr-FR" sz="1400" dirty="0">
                <a:solidFill>
                  <a:schemeClr val="tx2"/>
                </a:solidFill>
                <a:cs typeface="Arial" charset="0"/>
              </a:rPr>
              <a:t>Limitation des erreurs de transcription </a:t>
            </a:r>
            <a:r>
              <a:rPr lang="fr-FR" sz="1400" dirty="0">
                <a:solidFill>
                  <a:schemeClr val="accent6">
                    <a:lumMod val="50000"/>
                  </a:schemeClr>
                </a:solidFill>
              </a:rPr>
              <a:t>: calcul et report automatique dans le questionnaire établissement</a:t>
            </a:r>
          </a:p>
          <a:p>
            <a:pPr marL="107998" lvl="2" defTabSz="685783">
              <a:buClr>
                <a:schemeClr val="tx2"/>
              </a:buClr>
            </a:pPr>
            <a:r>
              <a:rPr lang="fr-FR" sz="1600" b="1" dirty="0">
                <a:solidFill>
                  <a:srgbClr val="00B050"/>
                </a:solidFill>
              </a:rPr>
              <a:t>+ + + </a:t>
            </a:r>
            <a:r>
              <a:rPr lang="fr-FR" sz="1400" dirty="0">
                <a:solidFill>
                  <a:schemeClr val="tx2"/>
                </a:solidFill>
                <a:cs typeface="Arial" charset="0"/>
              </a:rPr>
              <a:t>Conservation des données individuelles pour les analyses descriptives et multivariées</a:t>
            </a:r>
          </a:p>
          <a:p>
            <a:pPr marL="107998" lvl="2" defTabSz="685783">
              <a:buClr>
                <a:schemeClr val="tx2"/>
              </a:buClr>
            </a:pPr>
            <a:r>
              <a:rPr lang="fr-FR" sz="1600" b="1" dirty="0">
                <a:solidFill>
                  <a:schemeClr val="accent1"/>
                </a:solidFill>
              </a:rPr>
              <a:t>-  </a:t>
            </a:r>
            <a:r>
              <a:rPr lang="fr-FR" sz="1400" dirty="0">
                <a:solidFill>
                  <a:schemeClr val="tx2"/>
                </a:solidFill>
                <a:cs typeface="Arial" charset="0"/>
              </a:rPr>
              <a:t>Saisie des données par questionnaire individuel </a:t>
            </a:r>
            <a:r>
              <a:rPr lang="fr-FR" sz="1400" dirty="0">
                <a:solidFill>
                  <a:schemeClr val="accent6">
                    <a:lumMod val="50000"/>
                  </a:schemeClr>
                </a:solidFill>
              </a:rPr>
              <a:t>plutôt que dans un tableau Excel</a:t>
            </a:r>
          </a:p>
        </p:txBody>
      </p:sp>
      <p:sp>
        <p:nvSpPr>
          <p:cNvPr id="3" name="Rectangle 2"/>
          <p:cNvSpPr/>
          <p:nvPr/>
        </p:nvSpPr>
        <p:spPr>
          <a:xfrm>
            <a:off x="398756" y="1268760"/>
            <a:ext cx="8342809" cy="2713050"/>
          </a:xfrm>
          <a:prstGeom prst="rect">
            <a:avLst/>
          </a:prstGeom>
        </p:spPr>
        <p:txBody>
          <a:bodyPr wrap="square">
            <a:spAutoFit/>
          </a:bodyPr>
          <a:lstStyle/>
          <a:p>
            <a:pPr marL="144000" lvl="2" indent="-144000">
              <a:lnSpc>
                <a:spcPct val="110000"/>
              </a:lnSpc>
              <a:spcBef>
                <a:spcPts val="300"/>
              </a:spcBef>
              <a:buClr>
                <a:schemeClr val="tx2"/>
              </a:buClr>
              <a:buFont typeface="Symbol" panose="05050102010706020507" pitchFamily="18" charset="2"/>
              <a:buChar char="·"/>
            </a:pPr>
            <a:r>
              <a:rPr lang="fr-FR" sz="1600" b="1" dirty="0">
                <a:solidFill>
                  <a:srgbClr val="373739"/>
                </a:solidFill>
              </a:rPr>
              <a:t>Indicateurs agrégés </a:t>
            </a:r>
            <a:r>
              <a:rPr lang="fr-FR" sz="1600" dirty="0">
                <a:solidFill>
                  <a:srgbClr val="373739"/>
                </a:solidFill>
              </a:rPr>
              <a:t>(en nombre de résidents parmi les résidents éligibles) :</a:t>
            </a:r>
            <a:r>
              <a:rPr lang="fr-FR" sz="1400" dirty="0">
                <a:solidFill>
                  <a:srgbClr val="373739"/>
                </a:solidFill>
                <a:latin typeface="Arial" charset="0"/>
                <a:cs typeface="Arial" charset="0"/>
              </a:rPr>
              <a:t>	</a:t>
            </a:r>
          </a:p>
          <a:p>
            <a:pPr marL="360000" lvl="3" indent="-285750">
              <a:lnSpc>
                <a:spcPct val="110000"/>
              </a:lnSpc>
              <a:buFont typeface="Wingdings" panose="05000000000000000000" pitchFamily="2" charset="2"/>
              <a:buChar char="Ø"/>
            </a:pPr>
            <a:r>
              <a:rPr lang="fr-FR" sz="1400" dirty="0">
                <a:solidFill>
                  <a:srgbClr val="373739"/>
                </a:solidFill>
                <a:latin typeface="Arial" charset="0"/>
                <a:cs typeface="Arial" charset="0"/>
              </a:rPr>
              <a:t>Résidents de plus de 85 ans			</a:t>
            </a:r>
            <a:r>
              <a:rPr lang="fr-FR" sz="1400" dirty="0">
                <a:solidFill>
                  <a:srgbClr val="373739"/>
                </a:solidFill>
                <a:latin typeface="Arial" charset="0"/>
                <a:cs typeface="Arial" charset="0"/>
                <a:sym typeface="Wingdings" panose="05000000000000000000" pitchFamily="2" charset="2"/>
              </a:rPr>
              <a:t> </a:t>
            </a:r>
            <a:r>
              <a:rPr lang="fr-FR" sz="1400" dirty="0">
                <a:solidFill>
                  <a:srgbClr val="373739"/>
                </a:solidFill>
                <a:latin typeface="Arial" charset="0"/>
                <a:cs typeface="Arial" charset="0"/>
              </a:rPr>
              <a:t>Résidents de sexe masculin</a:t>
            </a:r>
          </a:p>
          <a:p>
            <a:pPr marL="360000" lvl="3" indent="-285750">
              <a:lnSpc>
                <a:spcPct val="110000"/>
              </a:lnSpc>
              <a:buFont typeface="Wingdings" panose="05000000000000000000" pitchFamily="2" charset="2"/>
              <a:buChar char="Ø"/>
            </a:pPr>
            <a:r>
              <a:rPr lang="fr-FR" sz="1400" dirty="0">
                <a:solidFill>
                  <a:srgbClr val="373739"/>
                </a:solidFill>
                <a:latin typeface="Arial" charset="0"/>
                <a:cs typeface="Arial" charset="0"/>
              </a:rPr>
              <a:t>Résidents opérés dans les 30 jours		</a:t>
            </a:r>
            <a:r>
              <a:rPr lang="fr-FR" sz="1400" dirty="0">
                <a:solidFill>
                  <a:srgbClr val="373739"/>
                </a:solidFill>
                <a:latin typeface="Arial" charset="0"/>
                <a:cs typeface="Arial" charset="0"/>
                <a:sym typeface="Wingdings" panose="05000000000000000000" pitchFamily="2" charset="2"/>
              </a:rPr>
              <a:t> Résidents hospitalisés dans les 3 mois</a:t>
            </a:r>
            <a:endParaRPr lang="fr-FR" sz="1400" dirty="0">
              <a:solidFill>
                <a:srgbClr val="373739"/>
              </a:solidFill>
              <a:latin typeface="Arial" charset="0"/>
              <a:cs typeface="Arial" charset="0"/>
            </a:endParaRPr>
          </a:p>
          <a:p>
            <a:pPr marL="360000" lvl="3" indent="-285750">
              <a:lnSpc>
                <a:spcPct val="110000"/>
              </a:lnSpc>
              <a:buFont typeface="Wingdings" panose="05000000000000000000" pitchFamily="2" charset="2"/>
              <a:buChar char="Ø"/>
            </a:pPr>
            <a:r>
              <a:rPr lang="fr-FR" sz="1400" dirty="0">
                <a:solidFill>
                  <a:srgbClr val="373739"/>
                </a:solidFill>
                <a:latin typeface="Arial" charset="0"/>
                <a:cs typeface="Arial" charset="0"/>
              </a:rPr>
              <a:t>Résidents présentant une escarre		</a:t>
            </a:r>
            <a:r>
              <a:rPr lang="fr-FR" sz="1400" dirty="0">
                <a:solidFill>
                  <a:srgbClr val="373739"/>
                </a:solidFill>
                <a:latin typeface="Arial" charset="0"/>
                <a:cs typeface="Arial" charset="0"/>
                <a:sym typeface="Wingdings" panose="05000000000000000000" pitchFamily="2" charset="2"/>
              </a:rPr>
              <a:t> </a:t>
            </a:r>
            <a:r>
              <a:rPr lang="fr-FR" sz="1400" dirty="0">
                <a:solidFill>
                  <a:srgbClr val="373739"/>
                </a:solidFill>
                <a:latin typeface="Arial" charset="0"/>
                <a:cs typeface="Arial" charset="0"/>
              </a:rPr>
              <a:t>Résidents désorientés	</a:t>
            </a:r>
          </a:p>
          <a:p>
            <a:pPr marL="360000" lvl="3" indent="-285750">
              <a:lnSpc>
                <a:spcPct val="110000"/>
              </a:lnSpc>
              <a:buFont typeface="Wingdings" panose="05000000000000000000" pitchFamily="2" charset="2"/>
              <a:buChar char="Ø"/>
            </a:pPr>
            <a:r>
              <a:rPr lang="fr-FR" sz="1400" dirty="0">
                <a:solidFill>
                  <a:srgbClr val="373739"/>
                </a:solidFill>
                <a:latin typeface="Arial" charset="0"/>
                <a:cs typeface="Arial" charset="0"/>
              </a:rPr>
              <a:t>Résidents en fauteuil roulant ou alité		</a:t>
            </a:r>
            <a:r>
              <a:rPr lang="fr-FR" sz="1400" dirty="0">
                <a:solidFill>
                  <a:srgbClr val="373739"/>
                </a:solidFill>
                <a:latin typeface="Arial" charset="0"/>
                <a:cs typeface="Arial" charset="0"/>
                <a:sym typeface="Wingdings" panose="05000000000000000000" pitchFamily="2" charset="2"/>
              </a:rPr>
              <a:t> </a:t>
            </a:r>
            <a:r>
              <a:rPr lang="fr-FR" sz="1400" dirty="0">
                <a:solidFill>
                  <a:srgbClr val="373739"/>
                </a:solidFill>
                <a:latin typeface="Arial" charset="0"/>
                <a:cs typeface="Arial" charset="0"/>
              </a:rPr>
              <a:t>Résidents incontinents</a:t>
            </a:r>
          </a:p>
          <a:p>
            <a:pPr marL="360000" lvl="3" indent="-285750">
              <a:lnSpc>
                <a:spcPct val="110000"/>
              </a:lnSpc>
              <a:buFont typeface="Wingdings" panose="05000000000000000000" pitchFamily="2" charset="2"/>
              <a:buChar char="Ø"/>
            </a:pPr>
            <a:r>
              <a:rPr lang="fr-FR" sz="1400" dirty="0">
                <a:solidFill>
                  <a:srgbClr val="373739"/>
                </a:solidFill>
                <a:latin typeface="Arial" charset="0"/>
                <a:cs typeface="Arial" charset="0"/>
              </a:rPr>
              <a:t>Résidents porteurs d’une sonde urinaire</a:t>
            </a:r>
          </a:p>
          <a:p>
            <a:pPr marL="360000" lvl="3" indent="-285750">
              <a:lnSpc>
                <a:spcPct val="110000"/>
              </a:lnSpc>
              <a:buFont typeface="Wingdings" panose="05000000000000000000" pitchFamily="2" charset="2"/>
              <a:buChar char="Ø"/>
            </a:pPr>
            <a:r>
              <a:rPr lang="fr-FR" sz="1400" dirty="0">
                <a:solidFill>
                  <a:srgbClr val="373739"/>
                </a:solidFill>
                <a:latin typeface="Arial" charset="0"/>
                <a:cs typeface="Arial" charset="0"/>
              </a:rPr>
              <a:t>Résidents porteurs d’au moins un cathéter vasculaire</a:t>
            </a:r>
          </a:p>
          <a:p>
            <a:pPr marL="74250" lvl="3">
              <a:lnSpc>
                <a:spcPct val="110000"/>
              </a:lnSpc>
              <a:spcBef>
                <a:spcPts val="300"/>
              </a:spcBef>
            </a:pPr>
            <a:r>
              <a:rPr lang="fr-FR" sz="1600" dirty="0">
                <a:solidFill>
                  <a:schemeClr val="accent1"/>
                </a:solidFill>
                <a:cs typeface="Arial" charset="0"/>
                <a:sym typeface="Wingdings" panose="05000000000000000000" pitchFamily="2" charset="2"/>
              </a:rPr>
              <a:t> Les indicateurs agrégés</a:t>
            </a:r>
            <a:r>
              <a:rPr lang="fr-FR" sz="1600" dirty="0">
                <a:solidFill>
                  <a:schemeClr val="accent1"/>
                </a:solidFill>
                <a:cs typeface="Arial" charset="0"/>
              </a:rPr>
              <a:t> sont plus complétés dans le questionnaire établissement </a:t>
            </a:r>
            <a:endParaRPr lang="fr-FR" sz="1600" dirty="0">
              <a:solidFill>
                <a:schemeClr val="accent1"/>
              </a:solidFill>
            </a:endParaRPr>
          </a:p>
          <a:p>
            <a:pPr marL="0" lvl="2">
              <a:lnSpc>
                <a:spcPct val="110000"/>
              </a:lnSpc>
              <a:buClr>
                <a:schemeClr val="tx2"/>
              </a:buClr>
            </a:pPr>
            <a:endParaRPr lang="fr-FR" sz="1600" b="1" dirty="0">
              <a:solidFill>
                <a:srgbClr val="373739"/>
              </a:solidFill>
            </a:endParaRPr>
          </a:p>
          <a:p>
            <a:pPr marL="144000" lvl="2" indent="-144000">
              <a:lnSpc>
                <a:spcPct val="110000"/>
              </a:lnSpc>
              <a:spcBef>
                <a:spcPts val="600"/>
              </a:spcBef>
              <a:buClr>
                <a:schemeClr val="tx2"/>
              </a:buClr>
              <a:buFont typeface="Symbol" panose="05050102010706020507" pitchFamily="18" charset="2"/>
              <a:buChar char="·"/>
            </a:pPr>
            <a:r>
              <a:rPr lang="fr-FR" sz="1600" b="1" dirty="0">
                <a:solidFill>
                  <a:srgbClr val="373739"/>
                </a:solidFill>
              </a:rPr>
              <a:t>Modalité de recueil :</a:t>
            </a:r>
          </a:p>
        </p:txBody>
      </p:sp>
      <p:sp>
        <p:nvSpPr>
          <p:cNvPr id="8" name="ZoneTexte 7"/>
          <p:cNvSpPr txBox="1"/>
          <p:nvPr/>
        </p:nvSpPr>
        <p:spPr>
          <a:xfrm>
            <a:off x="6535045" y="3275201"/>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2" action="ppaction://hlinksldjump"/>
              </a:rPr>
              <a:t>Partie 3 : organisation de l’enquête – en amont de l’enquête</a:t>
            </a:r>
            <a:endParaRPr lang="fr-FR" sz="1200" dirty="0">
              <a:solidFill>
                <a:srgbClr val="373739"/>
              </a:solidFill>
            </a:endParaRPr>
          </a:p>
        </p:txBody>
      </p:sp>
    </p:spTree>
    <p:extLst>
      <p:ext uri="{BB962C8B-B14F-4D97-AF65-F5344CB8AC3E}">
        <p14:creationId xmlns:p14="http://schemas.microsoft.com/office/powerpoint/2010/main" val="9174156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a:solidFill>
                  <a:schemeClr val="accent1"/>
                </a:solidFill>
              </a:rPr>
              <a:t>Questionnaire résident</a:t>
            </a:r>
            <a:br>
              <a:rPr lang="fr-FR" dirty="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a:t>ENP 2024 : PARTIE 5</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586230" y="6021288"/>
            <a:ext cx="2160240" cy="402775"/>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08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Retour vers le </a:t>
            </a:r>
            <a:r>
              <a:rPr lang="fr-FR" sz="1200" dirty="0">
                <a:solidFill>
                  <a:srgbClr val="373739"/>
                </a:solidFill>
                <a:hlinkClick r:id="rId3" action="ppaction://hlinksldjump"/>
              </a:rPr>
              <a:t>sommaire</a:t>
            </a:r>
            <a:endParaRPr lang="fr-FR" sz="1200" dirty="0">
              <a:solidFill>
                <a:srgbClr val="373739"/>
              </a:solidFill>
            </a:endParaRPr>
          </a:p>
        </p:txBody>
      </p:sp>
    </p:spTree>
    <p:extLst>
      <p:ext uri="{BB962C8B-B14F-4D97-AF65-F5344CB8AC3E}">
        <p14:creationId xmlns:p14="http://schemas.microsoft.com/office/powerpoint/2010/main" val="15659697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résident</a:t>
            </a:r>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0599" y="1124744"/>
            <a:ext cx="3949833" cy="5705315"/>
          </a:xfrm>
          <a:prstGeom prst="rect">
            <a:avLst/>
          </a:prstGeom>
          <a:ln>
            <a:solidFill>
              <a:schemeClr val="accent6"/>
            </a:solidFill>
          </a:ln>
        </p:spPr>
      </p:pic>
      <p:sp>
        <p:nvSpPr>
          <p:cNvPr id="8" name="Espace réservé du texte 3"/>
          <p:cNvSpPr txBox="1">
            <a:spLocks/>
          </p:cNvSpPr>
          <p:nvPr/>
        </p:nvSpPr>
        <p:spPr>
          <a:xfrm>
            <a:off x="611560" y="1628800"/>
            <a:ext cx="3528392" cy="2376264"/>
          </a:xfrm>
          <a:prstGeom prst="rect">
            <a:avLst/>
          </a:prstGeom>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spcBef>
                <a:spcPts val="600"/>
              </a:spcBef>
              <a:buFont typeface="Symbol" panose="05050102010706020507" pitchFamily="18" charset="2"/>
              <a:buNone/>
            </a:pPr>
            <a:r>
              <a:rPr lang="fr-FR" sz="1800" dirty="0">
                <a:solidFill>
                  <a:schemeClr val="accent4"/>
                </a:solidFill>
                <a:latin typeface="Arial" charset="0"/>
                <a:cs typeface="Arial" charset="0"/>
              </a:rPr>
              <a:t>5 sections :</a:t>
            </a:r>
          </a:p>
          <a:p>
            <a:pPr lvl="2">
              <a:spcBef>
                <a:spcPts val="600"/>
              </a:spcBef>
            </a:pPr>
            <a:r>
              <a:rPr lang="fr-FR" b="0" dirty="0">
                <a:latin typeface="Arial" charset="0"/>
                <a:cs typeface="Arial" charset="0"/>
              </a:rPr>
              <a:t>Identification du résident</a:t>
            </a:r>
          </a:p>
          <a:p>
            <a:pPr lvl="2">
              <a:spcBef>
                <a:spcPts val="600"/>
              </a:spcBef>
            </a:pPr>
            <a:r>
              <a:rPr lang="fr-FR" b="0" dirty="0">
                <a:latin typeface="Arial" charset="0"/>
                <a:cs typeface="Arial" charset="0"/>
              </a:rPr>
              <a:t>Caractéristiques du résident</a:t>
            </a:r>
          </a:p>
          <a:p>
            <a:pPr lvl="2">
              <a:spcBef>
                <a:spcPts val="600"/>
              </a:spcBef>
            </a:pPr>
            <a:r>
              <a:rPr lang="fr-FR" b="0" dirty="0">
                <a:latin typeface="Arial" charset="0"/>
                <a:cs typeface="Arial" charset="0"/>
              </a:rPr>
              <a:t>Dispositif(s) invasif(s)</a:t>
            </a:r>
          </a:p>
          <a:p>
            <a:pPr lvl="2">
              <a:spcBef>
                <a:spcPts val="600"/>
              </a:spcBef>
            </a:pPr>
            <a:r>
              <a:rPr lang="fr-FR" b="0" dirty="0">
                <a:latin typeface="Arial" charset="0"/>
                <a:cs typeface="Arial" charset="0"/>
              </a:rPr>
              <a:t>Traitement(s) anti-infectieux</a:t>
            </a:r>
          </a:p>
          <a:p>
            <a:pPr lvl="2">
              <a:spcBef>
                <a:spcPts val="600"/>
              </a:spcBef>
            </a:pPr>
            <a:r>
              <a:rPr lang="fr-FR" b="0" dirty="0">
                <a:latin typeface="Arial" charset="0"/>
                <a:cs typeface="Arial" charset="0"/>
              </a:rPr>
              <a:t>Infection(s) associée(s) aux soins</a:t>
            </a:r>
          </a:p>
        </p:txBody>
      </p:sp>
      <p:pic>
        <p:nvPicPr>
          <p:cNvPr id="9"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0093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résident</a:t>
            </a:r>
            <a:endParaRPr lang="fr-FR" dirty="0"/>
          </a:p>
        </p:txBody>
      </p:sp>
      <p:sp>
        <p:nvSpPr>
          <p:cNvPr id="2" name="Rectangle 1"/>
          <p:cNvSpPr/>
          <p:nvPr/>
        </p:nvSpPr>
        <p:spPr>
          <a:xfrm>
            <a:off x="2627784" y="1340768"/>
            <a:ext cx="6382960" cy="1557349"/>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identification du résident »</a:t>
            </a:r>
            <a:endParaRPr lang="fr-FR" sz="1600" b="1" u="sng" dirty="0">
              <a:solidFill>
                <a:schemeClr val="accent1"/>
              </a:solidFill>
            </a:endParaRPr>
          </a:p>
          <a:p>
            <a:pPr marL="144000" lvl="2" indent="-144000">
              <a:lnSpc>
                <a:spcPct val="110000"/>
              </a:lnSpc>
              <a:spcBef>
                <a:spcPts val="300"/>
              </a:spcBef>
              <a:buClr>
                <a:schemeClr val="tx2"/>
              </a:buClr>
              <a:buFont typeface="Symbol" panose="05050102010706020507" pitchFamily="18" charset="2"/>
              <a:buChar char="·"/>
            </a:pPr>
            <a:r>
              <a:rPr lang="fr-FR" sz="1600" b="1" dirty="0">
                <a:solidFill>
                  <a:srgbClr val="373739"/>
                </a:solidFill>
              </a:rPr>
              <a:t>Sur support papier </a:t>
            </a:r>
            <a:r>
              <a:rPr lang="fr-FR" sz="1600" dirty="0">
                <a:solidFill>
                  <a:srgbClr val="373739"/>
                </a:solidFill>
              </a:rPr>
              <a:t>: permet de relier le questionnaire résident au dossier médical du résident</a:t>
            </a:r>
          </a:p>
          <a:p>
            <a:pPr marL="144000" lvl="2" indent="-144000">
              <a:lnSpc>
                <a:spcPct val="110000"/>
              </a:lnSpc>
              <a:spcBef>
                <a:spcPts val="300"/>
              </a:spcBef>
              <a:buClr>
                <a:schemeClr val="tx2"/>
              </a:buClr>
              <a:buFont typeface="Symbol" panose="05050102010706020507" pitchFamily="18" charset="2"/>
              <a:buChar char="·"/>
            </a:pPr>
            <a:r>
              <a:rPr lang="fr-FR" sz="1600" b="1" dirty="0">
                <a:solidFill>
                  <a:srgbClr val="373739"/>
                </a:solidFill>
              </a:rPr>
              <a:t>Sur support numérique </a:t>
            </a:r>
            <a:r>
              <a:rPr lang="fr-FR" sz="1600" dirty="0">
                <a:solidFill>
                  <a:srgbClr val="373739"/>
                </a:solidFill>
              </a:rPr>
              <a:t>: permet d’</a:t>
            </a:r>
            <a:r>
              <a:rPr lang="fr-FR" sz="1600" dirty="0" err="1">
                <a:solidFill>
                  <a:srgbClr val="373739"/>
                </a:solidFill>
              </a:rPr>
              <a:t>anonymiser</a:t>
            </a:r>
            <a:r>
              <a:rPr lang="fr-FR" sz="1600" dirty="0">
                <a:solidFill>
                  <a:srgbClr val="373739"/>
                </a:solidFill>
              </a:rPr>
              <a:t> les données saisies dans </a:t>
            </a:r>
            <a:r>
              <a:rPr lang="fr-FR" sz="1600" dirty="0" err="1">
                <a:solidFill>
                  <a:srgbClr val="373739"/>
                </a:solidFill>
              </a:rPr>
              <a:t>PrevIAS</a:t>
            </a:r>
            <a:endParaRPr lang="fr-FR" sz="1600" dirty="0">
              <a:solidFill>
                <a:srgbClr val="373739"/>
              </a:solidFill>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216201"/>
            <a:ext cx="2293178" cy="3312368"/>
          </a:xfrm>
          <a:prstGeom prst="rect">
            <a:avLst/>
          </a:prstGeom>
          <a:ln>
            <a:solidFill>
              <a:schemeClr val="accent6"/>
            </a:solidFill>
          </a:ln>
        </p:spPr>
      </p:pic>
      <p:sp>
        <p:nvSpPr>
          <p:cNvPr id="9" name="Rectangle 8"/>
          <p:cNvSpPr/>
          <p:nvPr/>
        </p:nvSpPr>
        <p:spPr>
          <a:xfrm>
            <a:off x="179513" y="1412776"/>
            <a:ext cx="2293178" cy="23515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619672" y="1647930"/>
            <a:ext cx="1097165" cy="2130147"/>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778077"/>
            <a:ext cx="7586473" cy="864096"/>
          </a:xfrm>
          <a:prstGeom prst="rect">
            <a:avLst/>
          </a:prstGeom>
          <a:solidFill>
            <a:schemeClr val="bg1"/>
          </a:solidFill>
          <a:ln w="25400">
            <a:solidFill>
              <a:schemeClr val="tx2"/>
            </a:solidFill>
          </a:ln>
        </p:spPr>
      </p:pic>
    </p:spTree>
    <p:extLst>
      <p:ext uri="{BB962C8B-B14F-4D97-AF65-F5344CB8AC3E}">
        <p14:creationId xmlns:p14="http://schemas.microsoft.com/office/powerpoint/2010/main" val="224429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Objectifs</a:t>
            </a:r>
            <a:endParaRPr lang="fr-FR" dirty="0"/>
          </a:p>
        </p:txBody>
      </p:sp>
      <p:sp>
        <p:nvSpPr>
          <p:cNvPr id="4" name="Espace réservé du texte 3"/>
          <p:cNvSpPr>
            <a:spLocks noGrp="1"/>
          </p:cNvSpPr>
          <p:nvPr>
            <p:ph type="body" sz="quarter" idx="12"/>
          </p:nvPr>
        </p:nvSpPr>
        <p:spPr>
          <a:xfrm>
            <a:off x="611560" y="1268760"/>
            <a:ext cx="8280920" cy="5256584"/>
          </a:xfrm>
        </p:spPr>
        <p:txBody>
          <a:bodyPr/>
          <a:lstStyle/>
          <a:p>
            <a:pPr>
              <a:spcBef>
                <a:spcPts val="300"/>
              </a:spcBef>
            </a:pPr>
            <a:r>
              <a:rPr lang="fr-FR" cap="none" dirty="0">
                <a:solidFill>
                  <a:schemeClr val="accent4"/>
                </a:solidFill>
                <a:latin typeface="Arial" charset="0"/>
                <a:cs typeface="Arial" charset="0"/>
              </a:rPr>
              <a:t>Produire des indicateurs de prévalence des IAS et des traitements ATB</a:t>
            </a:r>
          </a:p>
          <a:p>
            <a:pPr lvl="2">
              <a:lnSpc>
                <a:spcPct val="100000"/>
              </a:lnSpc>
              <a:spcBef>
                <a:spcPts val="300"/>
              </a:spcBef>
            </a:pPr>
            <a:r>
              <a:rPr lang="fr-FR" b="0" dirty="0">
                <a:latin typeface="Arial" charset="0"/>
                <a:cs typeface="Arial" charset="0"/>
              </a:rPr>
              <a:t>Mesurer un jour donné la prévalence des IAS et des traitements AI prescrits aux résidents des </a:t>
            </a:r>
            <a:r>
              <a:rPr lang="fr-FR" b="0" dirty="0" err="1">
                <a:latin typeface="Arial" charset="0"/>
                <a:cs typeface="Arial" charset="0"/>
              </a:rPr>
              <a:t>Ehpad</a:t>
            </a:r>
            <a:r>
              <a:rPr lang="fr-FR" b="0" dirty="0">
                <a:latin typeface="Arial" charset="0"/>
                <a:cs typeface="Arial" charset="0"/>
              </a:rPr>
              <a:t> français</a:t>
            </a:r>
          </a:p>
          <a:p>
            <a:pPr lvl="2">
              <a:lnSpc>
                <a:spcPct val="100000"/>
              </a:lnSpc>
              <a:spcBef>
                <a:spcPts val="300"/>
              </a:spcBef>
            </a:pPr>
            <a:r>
              <a:rPr lang="fr-FR" b="0" dirty="0">
                <a:latin typeface="Arial" charset="0"/>
                <a:cs typeface="Arial" charset="0"/>
              </a:rPr>
              <a:t>Mesurer la prévalence des IAS et des traitements ATB </a:t>
            </a:r>
            <a:r>
              <a:rPr lang="fr-FR" dirty="0">
                <a:latin typeface="Arial" charset="0"/>
                <a:cs typeface="Arial" charset="0"/>
              </a:rPr>
              <a:t>à différentes échelles géographiques</a:t>
            </a:r>
            <a:r>
              <a:rPr lang="fr-FR" b="0" dirty="0">
                <a:latin typeface="Arial" charset="0"/>
                <a:cs typeface="Arial" charset="0"/>
              </a:rPr>
              <a:t> : locale (EHPAD), régionale, nationale, européenne</a:t>
            </a:r>
          </a:p>
          <a:p>
            <a:pPr lvl="2">
              <a:lnSpc>
                <a:spcPct val="100000"/>
              </a:lnSpc>
              <a:spcBef>
                <a:spcPts val="300"/>
              </a:spcBef>
            </a:pPr>
            <a:r>
              <a:rPr lang="fr-FR" b="0" dirty="0">
                <a:latin typeface="Arial" charset="0"/>
                <a:cs typeface="Arial" charset="0"/>
              </a:rPr>
              <a:t>Mesurer l’</a:t>
            </a:r>
            <a:r>
              <a:rPr lang="fr-FR" dirty="0">
                <a:latin typeface="Arial" charset="0"/>
                <a:cs typeface="Arial" charset="0"/>
              </a:rPr>
              <a:t>évolution temporelle </a:t>
            </a:r>
            <a:r>
              <a:rPr lang="fr-FR" b="0" dirty="0">
                <a:latin typeface="Arial" charset="0"/>
                <a:cs typeface="Arial" charset="0"/>
              </a:rPr>
              <a:t>de la prévalence des IAS et des traitements AI en EHPAD (depuis 2016)</a:t>
            </a:r>
          </a:p>
          <a:p>
            <a:pPr marL="0" lvl="2" indent="0">
              <a:spcBef>
                <a:spcPts val="600"/>
              </a:spcBef>
              <a:buNone/>
            </a:pPr>
            <a:r>
              <a:rPr lang="fr-FR" sz="1800" dirty="0">
                <a:solidFill>
                  <a:schemeClr val="accent4"/>
                </a:solidFill>
                <a:latin typeface="Arial" charset="0"/>
                <a:cs typeface="Arial" charset="0"/>
              </a:rPr>
              <a:t>Décrire les infections et les traitements</a:t>
            </a:r>
          </a:p>
          <a:p>
            <a:pPr lvl="2">
              <a:lnSpc>
                <a:spcPct val="100000"/>
              </a:lnSpc>
              <a:spcBef>
                <a:spcPts val="300"/>
              </a:spcBef>
            </a:pPr>
            <a:r>
              <a:rPr lang="fr-FR" b="0" dirty="0">
                <a:latin typeface="Arial" charset="0"/>
                <a:cs typeface="Arial" charset="0"/>
              </a:rPr>
              <a:t>Pour les IAS : décrire les sites infectieux, les micro-organismes, leur résistance aux ATB</a:t>
            </a:r>
          </a:p>
          <a:p>
            <a:pPr lvl="2">
              <a:lnSpc>
                <a:spcPct val="100000"/>
              </a:lnSpc>
              <a:spcBef>
                <a:spcPts val="300"/>
              </a:spcBef>
            </a:pPr>
            <a:r>
              <a:rPr lang="fr-FR" b="0" dirty="0">
                <a:latin typeface="Arial" charset="0"/>
                <a:cs typeface="Arial" charset="0"/>
              </a:rPr>
              <a:t>Pour les AI : décrire les molécules, les voies d’administration, les durées, les contextes de prescription, les indications, l’origine de la prescription</a:t>
            </a:r>
          </a:p>
          <a:p>
            <a:pPr marL="0" lvl="2" indent="0">
              <a:spcBef>
                <a:spcPts val="600"/>
              </a:spcBef>
              <a:buNone/>
            </a:pPr>
            <a:r>
              <a:rPr lang="fr-FR" sz="1800" dirty="0">
                <a:solidFill>
                  <a:schemeClr val="accent4"/>
                </a:solidFill>
                <a:latin typeface="Arial" charset="0"/>
                <a:cs typeface="Arial" charset="0"/>
              </a:rPr>
              <a:t>Renforcer la sensibilisation au risque infectieux et au bon usage des ATB (BUA)</a:t>
            </a:r>
          </a:p>
          <a:p>
            <a:pPr lvl="2">
              <a:lnSpc>
                <a:spcPct val="100000"/>
              </a:lnSpc>
              <a:spcBef>
                <a:spcPts val="300"/>
              </a:spcBef>
            </a:pPr>
            <a:r>
              <a:rPr lang="fr-FR" b="0" dirty="0">
                <a:latin typeface="Arial" charset="0"/>
                <a:cs typeface="Arial" charset="0"/>
              </a:rPr>
              <a:t>Mobiliser l'ensemble des professionnels et des prescripteurs des EHPAD</a:t>
            </a:r>
          </a:p>
          <a:p>
            <a:pPr lvl="2">
              <a:lnSpc>
                <a:spcPct val="100000"/>
              </a:lnSpc>
              <a:spcBef>
                <a:spcPts val="300"/>
              </a:spcBef>
            </a:pPr>
            <a:r>
              <a:rPr lang="fr-FR" b="0" dirty="0">
                <a:latin typeface="Arial" charset="0"/>
                <a:cs typeface="Arial" charset="0"/>
              </a:rPr>
              <a:t>Renforcer la culture de sécurité des soins des résidents</a:t>
            </a:r>
          </a:p>
          <a:p>
            <a:pPr marL="0" lvl="2" indent="0">
              <a:spcBef>
                <a:spcPts val="600"/>
              </a:spcBef>
              <a:buNone/>
            </a:pPr>
            <a:r>
              <a:rPr lang="fr-FR" sz="1800" dirty="0">
                <a:solidFill>
                  <a:schemeClr val="accent4"/>
                </a:solidFill>
                <a:latin typeface="Arial" charset="0"/>
                <a:cs typeface="Arial" charset="0"/>
              </a:rPr>
              <a:t>Mettre à disposition les données </a:t>
            </a:r>
          </a:p>
          <a:p>
            <a:pPr lvl="2">
              <a:lnSpc>
                <a:spcPct val="100000"/>
              </a:lnSpc>
              <a:spcBef>
                <a:spcPts val="300"/>
              </a:spcBef>
            </a:pPr>
            <a:r>
              <a:rPr lang="fr-FR" b="0" dirty="0">
                <a:latin typeface="Arial" charset="0"/>
                <a:cs typeface="Arial" charset="0"/>
              </a:rPr>
              <a:t>Fournir des résultats aux niveaux national, régional, local</a:t>
            </a:r>
          </a:p>
          <a:p>
            <a:pPr lvl="2">
              <a:lnSpc>
                <a:spcPct val="100000"/>
              </a:lnSpc>
              <a:spcBef>
                <a:spcPts val="300"/>
              </a:spcBef>
            </a:pPr>
            <a:r>
              <a:rPr lang="fr-FR" b="0" dirty="0">
                <a:latin typeface="Arial" charset="0"/>
                <a:cs typeface="Arial" charset="0"/>
              </a:rPr>
              <a:t>Contribuer à l’enquête européenne de l’ECDC</a:t>
            </a:r>
          </a:p>
          <a:p>
            <a:pPr lvl="2">
              <a:lnSpc>
                <a:spcPct val="100000"/>
              </a:lnSpc>
              <a:spcBef>
                <a:spcPts val="300"/>
              </a:spcBef>
            </a:pPr>
            <a:r>
              <a:rPr lang="fr-FR" b="0" dirty="0">
                <a:latin typeface="Arial" charset="0"/>
                <a:cs typeface="Arial" charset="0"/>
              </a:rPr>
              <a:t>Dégager des priorités d’action en matière de PRI et de BUA</a:t>
            </a:r>
          </a:p>
          <a:p>
            <a:pPr lvl="2">
              <a:lnSpc>
                <a:spcPct val="100000"/>
              </a:lnSpc>
              <a:spcBef>
                <a:spcPts val="300"/>
              </a:spcBef>
            </a:pPr>
            <a:endParaRPr lang="fr-FR" b="0" dirty="0">
              <a:latin typeface="Arial" charset="0"/>
              <a:cs typeface="Arial" charset="0"/>
            </a:endParaRP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6647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12776"/>
            <a:ext cx="7586473" cy="864096"/>
          </a:xfrm>
          <a:prstGeom prst="rect">
            <a:avLst/>
          </a:prstGeom>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Identification du résident</a:t>
            </a:r>
            <a:endParaRPr lang="fr-FR" dirty="0"/>
          </a:p>
        </p:txBody>
      </p:sp>
      <p:sp>
        <p:nvSpPr>
          <p:cNvPr id="6" name="Rectangle 5"/>
          <p:cNvSpPr/>
          <p:nvPr/>
        </p:nvSpPr>
        <p:spPr>
          <a:xfrm>
            <a:off x="395536" y="1772816"/>
            <a:ext cx="2376264" cy="39241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163574" y="2924944"/>
            <a:ext cx="5280634" cy="2031325"/>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Noter </a:t>
            </a:r>
            <a:r>
              <a:rPr lang="fr-FR" sz="1600" b="1" dirty="0">
                <a:solidFill>
                  <a:schemeClr val="accent1"/>
                </a:solidFill>
              </a:rPr>
              <a:t>la date du jour de l’enquête </a:t>
            </a:r>
            <a:r>
              <a:rPr lang="fr-FR" sz="1600" b="1" dirty="0">
                <a:solidFill>
                  <a:srgbClr val="373739"/>
                </a:solidFill>
              </a:rPr>
              <a:t>pour le résident inclus</a:t>
            </a:r>
            <a:endParaRPr lang="fr-FR" sz="1600" dirty="0">
              <a:solidFill>
                <a:schemeClr val="accent1"/>
              </a:solidFill>
            </a:endParaRPr>
          </a:p>
          <a:p>
            <a:pPr>
              <a:spcBef>
                <a:spcPts val="600"/>
              </a:spcBef>
            </a:pPr>
            <a:r>
              <a:rPr lang="fr-FR" sz="1600" dirty="0">
                <a:solidFill>
                  <a:srgbClr val="373739"/>
                </a:solidFill>
                <a:sym typeface="Wingdings" panose="05000000000000000000" pitchFamily="2" charset="2"/>
              </a:rPr>
              <a:t> Noter la date </a:t>
            </a:r>
            <a:r>
              <a:rPr lang="fr-FR" sz="1600" b="1" dirty="0">
                <a:solidFill>
                  <a:srgbClr val="373739"/>
                </a:solidFill>
              </a:rPr>
              <a:t>au format JJ/MM/AAAA</a:t>
            </a:r>
            <a:endParaRPr lang="fr-FR" sz="1600" b="1" dirty="0">
              <a:solidFill>
                <a:srgbClr val="373739"/>
              </a:solidFill>
              <a:sym typeface="Wingdings" panose="05000000000000000000" pitchFamily="2" charset="2"/>
            </a:endParaRPr>
          </a:p>
          <a:p>
            <a:pPr>
              <a:spcBef>
                <a:spcPts val="600"/>
              </a:spcBef>
            </a:pPr>
            <a:r>
              <a:rPr lang="fr-FR" sz="1600" dirty="0">
                <a:solidFill>
                  <a:srgbClr val="373739"/>
                </a:solidFill>
                <a:sym typeface="Wingdings" panose="05000000000000000000" pitchFamily="2" charset="2"/>
              </a:rPr>
              <a:t> Date identique dans un même secteur ou unité de vie</a:t>
            </a:r>
            <a:endParaRPr lang="fr-FR" sz="1600" dirty="0">
              <a:solidFill>
                <a:srgbClr val="373739"/>
              </a:solidFill>
            </a:endParaRPr>
          </a:p>
          <a:p>
            <a:endParaRPr lang="fr-FR" sz="1600" dirty="0">
              <a:solidFill>
                <a:srgbClr val="373739"/>
              </a:solidFill>
              <a:sym typeface="Wingdings" panose="05000000000000000000" pitchFamily="2" charset="2"/>
            </a:endParaRPr>
          </a:p>
          <a:p>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mémorisation de la date du dernier questionnaire enregistré reportée dans les questionnaires suivants</a:t>
            </a:r>
          </a:p>
        </p:txBody>
      </p:sp>
      <p:grpSp>
        <p:nvGrpSpPr>
          <p:cNvPr id="11" name="Groupe 10"/>
          <p:cNvGrpSpPr/>
          <p:nvPr/>
        </p:nvGrpSpPr>
        <p:grpSpPr>
          <a:xfrm>
            <a:off x="6282400" y="2708920"/>
            <a:ext cx="1080119" cy="648072"/>
            <a:chOff x="7934586" y="3985071"/>
            <a:chExt cx="1080119" cy="648072"/>
          </a:xfrm>
        </p:grpSpPr>
        <p:sp>
          <p:nvSpPr>
            <p:cNvPr id="12" name="Rectangle à coins arrondis 11"/>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27359184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Identification du résident</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12776"/>
            <a:ext cx="7586473" cy="864096"/>
          </a:xfrm>
          <a:prstGeom prst="rect">
            <a:avLst/>
          </a:prstGeom>
        </p:spPr>
      </p:pic>
      <p:sp>
        <p:nvSpPr>
          <p:cNvPr id="10" name="Rectangle 9"/>
          <p:cNvSpPr/>
          <p:nvPr/>
        </p:nvSpPr>
        <p:spPr>
          <a:xfrm>
            <a:off x="5624743" y="1755625"/>
            <a:ext cx="2259626" cy="436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763688" y="2996952"/>
            <a:ext cx="5027744" cy="1954381"/>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Inscrire </a:t>
            </a:r>
            <a:r>
              <a:rPr lang="fr-FR" sz="1600" b="1" dirty="0">
                <a:solidFill>
                  <a:schemeClr val="accent1"/>
                </a:solidFill>
              </a:rPr>
              <a:t>le NOM et le prénom du résident </a:t>
            </a:r>
            <a:r>
              <a:rPr lang="fr-FR" sz="1600" b="1" dirty="0">
                <a:solidFill>
                  <a:srgbClr val="373739"/>
                </a:solidFill>
              </a:rPr>
              <a:t>au moment du recueil de données</a:t>
            </a:r>
          </a:p>
          <a:p>
            <a:pPr>
              <a:spcBef>
                <a:spcPts val="600"/>
              </a:spcBef>
            </a:pPr>
            <a:r>
              <a:rPr lang="fr-FR" sz="1600" dirty="0">
                <a:solidFill>
                  <a:srgbClr val="373739"/>
                </a:solidFill>
                <a:sym typeface="Wingdings" panose="05000000000000000000" pitchFamily="2" charset="2"/>
              </a:rPr>
              <a:t> </a:t>
            </a:r>
            <a:r>
              <a:rPr lang="fr-FR" sz="1600" dirty="0">
                <a:solidFill>
                  <a:srgbClr val="373739"/>
                </a:solidFill>
              </a:rPr>
              <a:t>Coupon présent </a:t>
            </a:r>
            <a:r>
              <a:rPr lang="fr-FR" sz="1600" b="1" dirty="0">
                <a:solidFill>
                  <a:srgbClr val="373739"/>
                </a:solidFill>
              </a:rPr>
              <a:t>uniquement sur le questionnaire au format papier</a:t>
            </a:r>
          </a:p>
          <a:p>
            <a:endParaRPr lang="fr-FR" sz="1600" dirty="0">
              <a:solidFill>
                <a:srgbClr val="373739"/>
              </a:solidFill>
              <a:sym typeface="Wingdings" panose="05000000000000000000" pitchFamily="2" charset="2"/>
            </a:endParaRPr>
          </a:p>
          <a:p>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ce champ n’est pas présent sur le questionnaire résident dans l’application </a:t>
            </a:r>
            <a:r>
              <a:rPr lang="fr-FR" sz="1400" dirty="0" err="1">
                <a:solidFill>
                  <a:srgbClr val="373739"/>
                </a:solidFill>
              </a:rPr>
              <a:t>PrevIAS</a:t>
            </a:r>
            <a:r>
              <a:rPr lang="fr-FR" sz="1400" dirty="0">
                <a:solidFill>
                  <a:srgbClr val="373739"/>
                </a:solidFill>
              </a:rPr>
              <a:t> pour </a:t>
            </a:r>
            <a:r>
              <a:rPr lang="fr-FR" sz="1400" dirty="0" err="1">
                <a:solidFill>
                  <a:srgbClr val="373739"/>
                </a:solidFill>
              </a:rPr>
              <a:t>anonymiser</a:t>
            </a:r>
            <a:r>
              <a:rPr lang="fr-FR" sz="1400" dirty="0">
                <a:solidFill>
                  <a:srgbClr val="373739"/>
                </a:solidFill>
              </a:rPr>
              <a:t> les données</a:t>
            </a:r>
          </a:p>
        </p:txBody>
      </p:sp>
      <p:grpSp>
        <p:nvGrpSpPr>
          <p:cNvPr id="14" name="Groupe 13"/>
          <p:cNvGrpSpPr/>
          <p:nvPr/>
        </p:nvGrpSpPr>
        <p:grpSpPr>
          <a:xfrm>
            <a:off x="6411070" y="2672916"/>
            <a:ext cx="1080119" cy="648072"/>
            <a:chOff x="7934586" y="3985071"/>
            <a:chExt cx="1080119" cy="648072"/>
          </a:xfrm>
        </p:grpSpPr>
        <p:sp>
          <p:nvSpPr>
            <p:cNvPr id="15" name="Rectangle à coins arrondis 14"/>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7591494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Identification du résident</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12776"/>
            <a:ext cx="7586473" cy="864096"/>
          </a:xfrm>
          <a:prstGeom prst="rect">
            <a:avLst/>
          </a:prstGeom>
        </p:spPr>
      </p:pic>
      <p:sp>
        <p:nvSpPr>
          <p:cNvPr id="8" name="Rectangle 7"/>
          <p:cNvSpPr/>
          <p:nvPr/>
        </p:nvSpPr>
        <p:spPr>
          <a:xfrm>
            <a:off x="2987824" y="1772816"/>
            <a:ext cx="2448272" cy="39241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11560" y="3068960"/>
            <a:ext cx="7488832" cy="3100849"/>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Reporter </a:t>
            </a:r>
            <a:r>
              <a:rPr lang="fr-FR" sz="1600" b="1" dirty="0">
                <a:solidFill>
                  <a:schemeClr val="accent1"/>
                </a:solidFill>
                <a:sym typeface="Wingdings" panose="05000000000000000000" pitchFamily="2" charset="2"/>
              </a:rPr>
              <a:t>l’</a:t>
            </a:r>
            <a:r>
              <a:rPr lang="fr-FR" sz="1600" b="1" dirty="0">
                <a:solidFill>
                  <a:schemeClr val="accent1"/>
                </a:solidFill>
              </a:rPr>
              <a:t>identifiant du questionnaire résident </a:t>
            </a:r>
            <a:r>
              <a:rPr lang="fr-FR" sz="1600" dirty="0">
                <a:solidFill>
                  <a:srgbClr val="373739"/>
                </a:solidFill>
              </a:rPr>
              <a:t>généré automatiquement par l’application </a:t>
            </a:r>
            <a:r>
              <a:rPr lang="fr-FR" sz="1600" dirty="0" err="1">
                <a:solidFill>
                  <a:srgbClr val="373739"/>
                </a:solidFill>
              </a:rPr>
              <a:t>PrevIAS</a:t>
            </a:r>
            <a:r>
              <a:rPr lang="fr-FR" sz="1600" dirty="0">
                <a:solidFill>
                  <a:srgbClr val="373739"/>
                </a:solidFill>
              </a:rPr>
              <a:t> </a:t>
            </a:r>
            <a:r>
              <a:rPr lang="fr-FR" sz="1600" b="1" dirty="0">
                <a:solidFill>
                  <a:srgbClr val="373739"/>
                </a:solidFill>
              </a:rPr>
              <a:t>sur le questionnaire résident au format papier</a:t>
            </a:r>
            <a:endParaRPr lang="fr-FR" sz="1600" b="1" dirty="0">
              <a:solidFill>
                <a:schemeClr val="accent1"/>
              </a:solidFill>
            </a:endParaRPr>
          </a:p>
          <a:p>
            <a:pPr>
              <a:spcBef>
                <a:spcPts val="600"/>
              </a:spcBef>
            </a:pPr>
            <a:r>
              <a:rPr lang="fr-FR" sz="1600" dirty="0">
                <a:solidFill>
                  <a:srgbClr val="373739"/>
                </a:solidFill>
                <a:sym typeface="Wingdings" panose="05000000000000000000" pitchFamily="2" charset="2"/>
              </a:rPr>
              <a:t> L’application </a:t>
            </a:r>
            <a:r>
              <a:rPr lang="fr-FR" sz="1600" dirty="0" err="1">
                <a:solidFill>
                  <a:srgbClr val="373739"/>
                </a:solidFill>
                <a:sym typeface="Wingdings" panose="05000000000000000000" pitchFamily="2" charset="2"/>
              </a:rPr>
              <a:t>PrevIAS</a:t>
            </a:r>
            <a:r>
              <a:rPr lang="fr-FR" sz="1600" dirty="0">
                <a:solidFill>
                  <a:srgbClr val="373739"/>
                </a:solidFill>
                <a:sym typeface="Wingdings" panose="05000000000000000000" pitchFamily="2" charset="2"/>
              </a:rPr>
              <a:t> génère </a:t>
            </a:r>
            <a:r>
              <a:rPr lang="fr-FR" sz="1600" dirty="0">
                <a:solidFill>
                  <a:srgbClr val="373739"/>
                </a:solidFill>
              </a:rPr>
              <a:t>à l’enregistrement / validation du questionnaire un identifiant unique </a:t>
            </a:r>
            <a:r>
              <a:rPr lang="fr-FR" sz="1600" dirty="0">
                <a:solidFill>
                  <a:srgbClr val="373739"/>
                </a:solidFill>
                <a:sym typeface="Wingdings" panose="05000000000000000000" pitchFamily="2" charset="2"/>
              </a:rPr>
              <a:t>« </a:t>
            </a:r>
            <a:r>
              <a:rPr lang="fr-FR" sz="1600" b="1" dirty="0">
                <a:solidFill>
                  <a:srgbClr val="373739"/>
                </a:solidFill>
              </a:rPr>
              <a:t>EMS2024 - ID QE - ID QR</a:t>
            </a:r>
            <a:r>
              <a:rPr lang="fr-FR" sz="1600" dirty="0">
                <a:solidFill>
                  <a:srgbClr val="373739"/>
                </a:solidFill>
              </a:rPr>
              <a:t> »</a:t>
            </a:r>
            <a:r>
              <a:rPr lang="fr-FR" sz="1600" dirty="0">
                <a:solidFill>
                  <a:srgbClr val="373739"/>
                </a:solidFill>
                <a:sym typeface="Wingdings" panose="05000000000000000000" pitchFamily="2" charset="2"/>
              </a:rPr>
              <a:t>, dont seule la dernière partie est à reporter</a:t>
            </a:r>
            <a:endParaRPr lang="fr-FR" sz="1600" dirty="0">
              <a:solidFill>
                <a:srgbClr val="373739"/>
              </a:solidFill>
            </a:endParaRPr>
          </a:p>
          <a:p>
            <a:r>
              <a:rPr lang="fr-FR" sz="1400" i="1" u="sng" dirty="0">
                <a:solidFill>
                  <a:srgbClr val="0070C0"/>
                </a:solidFill>
                <a:sym typeface="Wingdings" panose="05000000000000000000" pitchFamily="2" charset="2"/>
              </a:rPr>
              <a:t>Exemple</a:t>
            </a:r>
            <a:r>
              <a:rPr lang="fr-FR" sz="1400" i="1" dirty="0">
                <a:solidFill>
                  <a:srgbClr val="0070C0"/>
                </a:solidFill>
                <a:sym typeface="Wingdings" panose="05000000000000000000" pitchFamily="2" charset="2"/>
              </a:rPr>
              <a:t> : ID généré par l’application après la saisie d’un questionnaire : </a:t>
            </a:r>
            <a:br>
              <a:rPr lang="fr-FR" sz="1400" i="1" dirty="0">
                <a:solidFill>
                  <a:srgbClr val="0070C0"/>
                </a:solidFill>
                <a:sym typeface="Wingdings" panose="05000000000000000000" pitchFamily="2" charset="2"/>
              </a:rPr>
            </a:br>
            <a:r>
              <a:rPr lang="fr-FR" sz="1400" i="1" dirty="0">
                <a:solidFill>
                  <a:srgbClr val="0070C0"/>
                </a:solidFill>
                <a:sym typeface="Wingdings" panose="05000000000000000000" pitchFamily="2" charset="2"/>
              </a:rPr>
              <a:t>                  </a:t>
            </a:r>
            <a:r>
              <a:rPr lang="fr-FR" sz="1400" b="1" i="1" dirty="0">
                <a:solidFill>
                  <a:srgbClr val="0070C0"/>
                </a:solidFill>
              </a:rPr>
              <a:t>EMS2024-2365-0012 </a:t>
            </a:r>
            <a:r>
              <a:rPr lang="fr-FR" sz="1400" i="1" dirty="0">
                <a:solidFill>
                  <a:srgbClr val="0070C0"/>
                </a:solidFill>
                <a:sym typeface="Wingdings" panose="05000000000000000000" pitchFamily="2" charset="2"/>
              </a:rPr>
              <a:t> reporter sur le questionnaire papier </a:t>
            </a:r>
            <a:r>
              <a:rPr lang="fr-FR" sz="1400" b="1" i="1" dirty="0">
                <a:solidFill>
                  <a:srgbClr val="0070C0"/>
                </a:solidFill>
                <a:sym typeface="Wingdings" panose="05000000000000000000" pitchFamily="2" charset="2"/>
              </a:rPr>
              <a:t>« 12 »</a:t>
            </a:r>
            <a:endParaRPr lang="fr-FR" sz="1400" i="1" dirty="0">
              <a:solidFill>
                <a:srgbClr val="0070C0"/>
              </a:solidFill>
              <a:sym typeface="Wingdings" panose="05000000000000000000" pitchFamily="2" charset="2"/>
            </a:endParaRPr>
          </a:p>
          <a:p>
            <a:pPr algn="just">
              <a:spcBef>
                <a:spcPts val="300"/>
              </a:spcBef>
            </a:pPr>
            <a:r>
              <a:rPr lang="fr-FR" sz="1400" i="1" dirty="0">
                <a:solidFill>
                  <a:srgbClr val="0070C0"/>
                </a:solidFill>
                <a:sym typeface="Wingdings" panose="05000000000000000000" pitchFamily="2" charset="2"/>
              </a:rPr>
              <a:t> Le couple ID résident – Nom Prénom du résident sur chaque questionnaire résident sur support papier permet de faire la correspondance entre le questionnaire sur support numérique (saisi dans </a:t>
            </a:r>
            <a:r>
              <a:rPr lang="fr-FR" sz="1400" i="1" dirty="0" err="1">
                <a:solidFill>
                  <a:srgbClr val="0070C0"/>
                </a:solidFill>
                <a:sym typeface="Wingdings" panose="05000000000000000000" pitchFamily="2" charset="2"/>
              </a:rPr>
              <a:t>PrevIAS</a:t>
            </a:r>
            <a:r>
              <a:rPr lang="fr-FR" sz="1400" i="1" dirty="0">
                <a:solidFill>
                  <a:srgbClr val="0070C0"/>
                </a:solidFill>
                <a:sym typeface="Wingdings" panose="05000000000000000000" pitchFamily="2" charset="2"/>
              </a:rPr>
              <a:t>) et le dossier médical du résident dans l’établissement</a:t>
            </a:r>
            <a:endParaRPr lang="fr-FR" sz="1400" i="1" dirty="0">
              <a:solidFill>
                <a:srgbClr val="0070C0"/>
              </a:solidFill>
            </a:endParaRPr>
          </a:p>
          <a:p>
            <a:endParaRPr lang="fr-FR" sz="1600" dirty="0">
              <a:solidFill>
                <a:srgbClr val="373739"/>
              </a:solidFill>
              <a:sym typeface="Wingdings" panose="05000000000000000000" pitchFamily="2" charset="2"/>
            </a:endParaRPr>
          </a:p>
          <a:p>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l’identifiant du questionnaire résident ne peut pas être modifié dans l’application</a:t>
            </a:r>
          </a:p>
        </p:txBody>
      </p:sp>
      <p:grpSp>
        <p:nvGrpSpPr>
          <p:cNvPr id="14" name="Groupe 13"/>
          <p:cNvGrpSpPr/>
          <p:nvPr/>
        </p:nvGrpSpPr>
        <p:grpSpPr>
          <a:xfrm>
            <a:off x="7884368" y="2852393"/>
            <a:ext cx="1080119" cy="648072"/>
            <a:chOff x="7934586" y="3985071"/>
            <a:chExt cx="1080119" cy="648072"/>
          </a:xfrm>
        </p:grpSpPr>
        <p:sp>
          <p:nvSpPr>
            <p:cNvPr id="15" name="Rectangle à coins arrondis 14"/>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
        <p:nvSpPr>
          <p:cNvPr id="2" name="Ellipse 1"/>
          <p:cNvSpPr/>
          <p:nvPr/>
        </p:nvSpPr>
        <p:spPr>
          <a:xfrm>
            <a:off x="4139952" y="3861048"/>
            <a:ext cx="720080"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518219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résident</a:t>
            </a:r>
            <a:endParaRPr lang="fr-FR" dirty="0"/>
          </a:p>
        </p:txBody>
      </p:sp>
      <p:sp>
        <p:nvSpPr>
          <p:cNvPr id="2" name="Rectangle 1"/>
          <p:cNvSpPr/>
          <p:nvPr/>
        </p:nvSpPr>
        <p:spPr>
          <a:xfrm>
            <a:off x="2627784" y="1340768"/>
            <a:ext cx="6192688" cy="2035942"/>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caractéristiques du résident »</a:t>
            </a:r>
          </a:p>
          <a:p>
            <a:pPr marL="144000" lvl="2" indent="-144000">
              <a:lnSpc>
                <a:spcPct val="110000"/>
              </a:lnSpc>
              <a:spcBef>
                <a:spcPts val="300"/>
              </a:spcBef>
              <a:buClr>
                <a:schemeClr val="tx2"/>
              </a:buClr>
              <a:buFont typeface="Symbol" panose="05050102010706020507" pitchFamily="18" charset="2"/>
              <a:buChar char="·"/>
            </a:pPr>
            <a:r>
              <a:rPr lang="fr-FR" sz="1600" b="1" dirty="0">
                <a:solidFill>
                  <a:srgbClr val="373739"/>
                </a:solidFill>
              </a:rPr>
              <a:t>A compléter </a:t>
            </a:r>
            <a:r>
              <a:rPr lang="fr-FR" sz="1600" b="1" u="sng" dirty="0">
                <a:solidFill>
                  <a:srgbClr val="373739"/>
                </a:solidFill>
              </a:rPr>
              <a:t>pour tous les résidents éligibles</a:t>
            </a:r>
          </a:p>
          <a:p>
            <a:pPr marL="357750" lvl="3" indent="-285750">
              <a:lnSpc>
                <a:spcPct val="110000"/>
              </a:lnSpc>
              <a:spcBef>
                <a:spcPts val="300"/>
              </a:spcBef>
              <a:buClr>
                <a:schemeClr val="tx2"/>
              </a:buClr>
              <a:buFont typeface="Wingdings" panose="05000000000000000000" pitchFamily="2" charset="2"/>
              <a:buChar char="Ø"/>
            </a:pPr>
            <a:r>
              <a:rPr lang="fr-FR" sz="1400" i="1" dirty="0">
                <a:solidFill>
                  <a:srgbClr val="373739"/>
                </a:solidFill>
              </a:rPr>
              <a:t>Par rapport à </a:t>
            </a:r>
            <a:r>
              <a:rPr lang="fr-FR" sz="1400" i="1" dirty="0" err="1">
                <a:solidFill>
                  <a:srgbClr val="373739"/>
                </a:solidFill>
              </a:rPr>
              <a:t>Prev’Ehpad</a:t>
            </a:r>
            <a:r>
              <a:rPr lang="fr-FR" sz="1400" i="1" dirty="0">
                <a:solidFill>
                  <a:srgbClr val="373739"/>
                </a:solidFill>
              </a:rPr>
              <a:t> 2016 : informations renseignées dans la fiche récapitulative (tableau) et par questionnaire uniquement pour les résidents infectés ou traités par anti-infectieux</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Complété par </a:t>
            </a:r>
            <a:r>
              <a:rPr lang="fr-FR" sz="1600" b="1" dirty="0">
                <a:solidFill>
                  <a:srgbClr val="373739"/>
                </a:solidFill>
              </a:rPr>
              <a:t>les enquêteurs </a:t>
            </a:r>
            <a:r>
              <a:rPr lang="fr-FR" sz="1600" dirty="0">
                <a:solidFill>
                  <a:srgbClr val="373739"/>
                </a:solidFill>
              </a:rPr>
              <a:t>à partir du </a:t>
            </a:r>
            <a:r>
              <a:rPr lang="fr-FR" sz="1600" b="1" dirty="0">
                <a:solidFill>
                  <a:srgbClr val="373739"/>
                </a:solidFill>
              </a:rPr>
              <a:t>dossier du résident </a:t>
            </a:r>
            <a:r>
              <a:rPr lang="fr-FR" sz="1600" dirty="0">
                <a:solidFill>
                  <a:srgbClr val="373739"/>
                </a:solidFill>
              </a:rPr>
              <a:t>(médical, infirmier, prescriptions…)</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216201"/>
            <a:ext cx="2293178" cy="3312368"/>
          </a:xfrm>
          <a:prstGeom prst="rect">
            <a:avLst/>
          </a:prstGeom>
          <a:ln>
            <a:solidFill>
              <a:schemeClr val="accent6"/>
            </a:solidFill>
          </a:ln>
        </p:spPr>
      </p:pic>
      <p:sp>
        <p:nvSpPr>
          <p:cNvPr id="9" name="Rectangle 8"/>
          <p:cNvSpPr/>
          <p:nvPr/>
        </p:nvSpPr>
        <p:spPr>
          <a:xfrm>
            <a:off x="179513" y="1628800"/>
            <a:ext cx="2293178" cy="7920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170579" y="2420888"/>
            <a:ext cx="809133" cy="1334723"/>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3775984"/>
            <a:ext cx="7416824" cy="2721835"/>
          </a:xfrm>
          <a:prstGeom prst="rect">
            <a:avLst/>
          </a:prstGeom>
          <a:solidFill>
            <a:schemeClr val="bg1"/>
          </a:solidFill>
          <a:ln w="25400">
            <a:solidFill>
              <a:schemeClr val="accent1"/>
            </a:solidFill>
          </a:ln>
        </p:spPr>
      </p:pic>
    </p:spTree>
    <p:extLst>
      <p:ext uri="{BB962C8B-B14F-4D97-AF65-F5344CB8AC3E}">
        <p14:creationId xmlns:p14="http://schemas.microsoft.com/office/powerpoint/2010/main" val="40598474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00" y="1916832"/>
            <a:ext cx="6461760" cy="4651248"/>
          </a:xfrm>
          <a:prstGeom prst="rect">
            <a:avLst/>
          </a:prstGeom>
        </p:spPr>
      </p:pic>
      <p:sp>
        <p:nvSpPr>
          <p:cNvPr id="4" name="Rectangle 3"/>
          <p:cNvSpPr/>
          <p:nvPr/>
        </p:nvSpPr>
        <p:spPr>
          <a:xfrm>
            <a:off x="467544" y="1340768"/>
            <a:ext cx="8352928" cy="338554"/>
          </a:xfrm>
          <a:prstGeom prst="rect">
            <a:avLst/>
          </a:prstGeom>
        </p:spPr>
        <p:txBody>
          <a:bodyPr wrap="square">
            <a:spAutoFit/>
          </a:bodyPr>
          <a:lstStyle/>
          <a:p>
            <a:pPr marL="180000" lvl="4" indent="-252000">
              <a:spcBef>
                <a:spcPts val="300"/>
              </a:spcBef>
              <a:buFont typeface="Wingdings" panose="05000000000000000000" pitchFamily="2" charset="2"/>
              <a:buChar char="Ø"/>
            </a:pPr>
            <a:r>
              <a:rPr lang="fr-FR" sz="1600" b="1" i="1" u="sng" dirty="0">
                <a:solidFill>
                  <a:srgbClr val="373739"/>
                </a:solidFill>
              </a:rPr>
              <a:t>Exemple</a:t>
            </a:r>
            <a:r>
              <a:rPr lang="fr-FR" sz="1600" b="1" dirty="0">
                <a:solidFill>
                  <a:srgbClr val="373739"/>
                </a:solidFill>
              </a:rPr>
              <a:t> : pour un </a:t>
            </a:r>
            <a:r>
              <a:rPr lang="fr-FR" sz="1600" b="1" dirty="0">
                <a:solidFill>
                  <a:schemeClr val="accent1"/>
                </a:solidFill>
              </a:rPr>
              <a:t>résident sans dispositif invasif, sans traitements AI, sans IAS</a:t>
            </a:r>
          </a:p>
        </p:txBody>
      </p:sp>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résident</a:t>
            </a:r>
            <a:endParaRPr lang="fr-FR" dirty="0"/>
          </a:p>
        </p:txBody>
      </p:sp>
      <p:sp>
        <p:nvSpPr>
          <p:cNvPr id="5" name="Rectangle 4"/>
          <p:cNvSpPr/>
          <p:nvPr/>
        </p:nvSpPr>
        <p:spPr>
          <a:xfrm>
            <a:off x="604300" y="2462140"/>
            <a:ext cx="6336704" cy="29758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7210076" y="5596976"/>
            <a:ext cx="1819160" cy="677108"/>
          </a:xfrm>
          <a:prstGeom prst="rect">
            <a:avLst/>
          </a:prstGeom>
          <a:noFill/>
        </p:spPr>
        <p:txBody>
          <a:bodyPr wrap="square" lIns="36000" tIns="0" rIns="36000" bIns="0" rtlCol="0">
            <a:spAutoFit/>
          </a:bodyPr>
          <a:lstStyle/>
          <a:p>
            <a:r>
              <a:rPr lang="fr-FR" sz="1600" b="1" dirty="0">
                <a:solidFill>
                  <a:schemeClr val="accent1"/>
                </a:solidFill>
              </a:rPr>
              <a:t>Cocher non</a:t>
            </a:r>
          </a:p>
          <a:p>
            <a:r>
              <a:rPr lang="fr-FR" sz="1400" dirty="0">
                <a:solidFill>
                  <a:srgbClr val="373739"/>
                </a:solidFill>
              </a:rPr>
              <a:t>(coché non par défaut dans </a:t>
            </a:r>
            <a:r>
              <a:rPr lang="fr-FR" sz="1400" dirty="0" err="1">
                <a:solidFill>
                  <a:srgbClr val="373739"/>
                </a:solidFill>
              </a:rPr>
              <a:t>PrevIAS</a:t>
            </a:r>
            <a:r>
              <a:rPr lang="fr-FR" sz="1400" dirty="0">
                <a:solidFill>
                  <a:srgbClr val="373739"/>
                </a:solidFill>
              </a:rPr>
              <a:t>)</a:t>
            </a:r>
          </a:p>
        </p:txBody>
      </p:sp>
      <p:sp>
        <p:nvSpPr>
          <p:cNvPr id="8" name="Accolade fermante 7"/>
          <p:cNvSpPr/>
          <p:nvPr/>
        </p:nvSpPr>
        <p:spPr>
          <a:xfrm>
            <a:off x="7042684" y="5486054"/>
            <a:ext cx="125056" cy="960509"/>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7210076" y="3691918"/>
            <a:ext cx="1099080" cy="492443"/>
          </a:xfrm>
          <a:prstGeom prst="rect">
            <a:avLst/>
          </a:prstGeom>
          <a:noFill/>
        </p:spPr>
        <p:txBody>
          <a:bodyPr wrap="square" lIns="36000" tIns="0" rIns="36000" bIns="0" rtlCol="0">
            <a:spAutoFit/>
          </a:bodyPr>
          <a:lstStyle/>
          <a:p>
            <a:r>
              <a:rPr lang="fr-FR" sz="1600" b="1" dirty="0">
                <a:solidFill>
                  <a:schemeClr val="accent1"/>
                </a:solidFill>
              </a:rPr>
              <a:t>Partie à compléter</a:t>
            </a:r>
          </a:p>
        </p:txBody>
      </p:sp>
      <p:sp>
        <p:nvSpPr>
          <p:cNvPr id="10" name="Accolade fermante 9"/>
          <p:cNvSpPr/>
          <p:nvPr/>
        </p:nvSpPr>
        <p:spPr>
          <a:xfrm>
            <a:off x="7042684" y="2462140"/>
            <a:ext cx="125056" cy="29520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9215148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6" name="Rectangle 5"/>
          <p:cNvSpPr/>
          <p:nvPr/>
        </p:nvSpPr>
        <p:spPr>
          <a:xfrm>
            <a:off x="611560" y="1700808"/>
            <a:ext cx="2160240" cy="3600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231847" y="4581128"/>
            <a:ext cx="6436497" cy="1723549"/>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Renseigner </a:t>
            </a:r>
            <a:r>
              <a:rPr lang="fr-FR" sz="1600" b="1" dirty="0">
                <a:solidFill>
                  <a:schemeClr val="accent1"/>
                </a:solidFill>
              </a:rPr>
              <a:t>l’année de naissance du résident au</a:t>
            </a:r>
            <a:br>
              <a:rPr lang="fr-FR" sz="1600" b="1" dirty="0">
                <a:solidFill>
                  <a:schemeClr val="accent1"/>
                </a:solidFill>
              </a:rPr>
            </a:br>
            <a:r>
              <a:rPr lang="fr-FR" sz="1600" b="1" dirty="0">
                <a:solidFill>
                  <a:schemeClr val="accent1"/>
                </a:solidFill>
              </a:rPr>
              <a:t>moment de l’enquête</a:t>
            </a:r>
            <a:endParaRPr lang="fr-FR" sz="1600" dirty="0">
              <a:solidFill>
                <a:srgbClr val="373739"/>
              </a:solidFill>
              <a:sym typeface="Wingdings" panose="05000000000000000000" pitchFamily="2" charset="2"/>
            </a:endParaRPr>
          </a:p>
          <a:p>
            <a:pPr>
              <a:spcBef>
                <a:spcPts val="300"/>
              </a:spcBef>
            </a:pPr>
            <a:r>
              <a:rPr lang="fr-FR" sz="1400" dirty="0">
                <a:solidFill>
                  <a:srgbClr val="373739"/>
                </a:solidFill>
                <a:sym typeface="Wingdings" panose="05000000000000000000" pitchFamily="2" charset="2"/>
              </a:rPr>
              <a:t> Noter l’année de naissance </a:t>
            </a:r>
            <a:r>
              <a:rPr lang="fr-FR" sz="1400" b="1" dirty="0">
                <a:solidFill>
                  <a:srgbClr val="373739"/>
                </a:solidFill>
              </a:rPr>
              <a:t>au format AAAA</a:t>
            </a:r>
            <a:endParaRPr lang="fr-FR" sz="1400" dirty="0">
              <a:solidFill>
                <a:srgbClr val="373739"/>
              </a:solidFill>
              <a:sym typeface="Wingdings" panose="05000000000000000000" pitchFamily="2" charset="2"/>
            </a:endParaRPr>
          </a:p>
          <a:p>
            <a:pPr>
              <a:spcBef>
                <a:spcPts val="300"/>
              </a:spcBef>
            </a:pPr>
            <a:r>
              <a:rPr lang="fr-FR" sz="1400" dirty="0">
                <a:solidFill>
                  <a:srgbClr val="373739"/>
                </a:solidFill>
                <a:sym typeface="Wingdings" panose="05000000000000000000" pitchFamily="2" charset="2"/>
              </a:rPr>
              <a:t> L’année de naissance remplace la date de naissance dans </a:t>
            </a:r>
            <a:r>
              <a:rPr lang="fr-FR" sz="1400" dirty="0" err="1">
                <a:solidFill>
                  <a:srgbClr val="373739"/>
                </a:solidFill>
                <a:sym typeface="Wingdings" panose="05000000000000000000" pitchFamily="2" charset="2"/>
              </a:rPr>
              <a:t>Prev’Ehpad</a:t>
            </a:r>
            <a:r>
              <a:rPr lang="fr-FR" sz="1400" dirty="0">
                <a:solidFill>
                  <a:srgbClr val="373739"/>
                </a:solidFill>
                <a:sym typeface="Wingdings" panose="05000000000000000000" pitchFamily="2" charset="2"/>
              </a:rPr>
              <a:t> 2016</a:t>
            </a: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Saisir une année comprise entre 1904 et 1990</a:t>
            </a:r>
          </a:p>
          <a:p>
            <a:r>
              <a:rPr lang="fr-FR" sz="1400" dirty="0">
                <a:cs typeface="Arial" charset="0"/>
                <a:sym typeface="Wingdings" panose="05000000000000000000" pitchFamily="2" charset="2"/>
              </a:rPr>
              <a:t>Si l’information n’est pas disponible, </a:t>
            </a:r>
            <a:r>
              <a:rPr lang="fr-FR" sz="1400" dirty="0">
                <a:solidFill>
                  <a:srgbClr val="373739"/>
                </a:solidFill>
              </a:rPr>
              <a:t>coder « INC » </a:t>
            </a:r>
            <a:r>
              <a:rPr lang="fr-FR" sz="1400" dirty="0">
                <a:cs typeface="Arial" charset="0"/>
                <a:sym typeface="Wingdings" panose="05000000000000000000" pitchFamily="2" charset="2"/>
              </a:rPr>
              <a:t>sur le questionnaire au format papier et cocher « Inconnu » sur le questionnaire numérique</a:t>
            </a:r>
            <a:endParaRPr lang="fr-FR" sz="1400" dirty="0"/>
          </a:p>
        </p:txBody>
      </p:sp>
      <p:grpSp>
        <p:nvGrpSpPr>
          <p:cNvPr id="12" name="Groupe 11"/>
          <p:cNvGrpSpPr/>
          <p:nvPr/>
        </p:nvGrpSpPr>
        <p:grpSpPr>
          <a:xfrm>
            <a:off x="6588224" y="4077128"/>
            <a:ext cx="1080120" cy="1008000"/>
            <a:chOff x="6228184" y="4121061"/>
            <a:chExt cx="1080120" cy="1008000"/>
          </a:xfrm>
        </p:grpSpPr>
        <p:sp>
          <p:nvSpPr>
            <p:cNvPr id="14" name="Ellipse 13"/>
            <p:cNvSpPr/>
            <p:nvPr/>
          </p:nvSpPr>
          <p:spPr>
            <a:xfrm>
              <a:off x="6228184" y="4121061"/>
              <a:ext cx="1008112" cy="1008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6318000" y="4316381"/>
              <a:ext cx="990304" cy="600164"/>
            </a:xfrm>
            <a:prstGeom prst="rect">
              <a:avLst/>
            </a:prstGeom>
            <a:noFill/>
          </p:spPr>
          <p:txBody>
            <a:bodyPr wrap="square" lIns="36000" tIns="0" rIns="36000" bIns="0" rtlCol="0">
              <a:spAutoFit/>
            </a:bodyPr>
            <a:lstStyle/>
            <a:p>
              <a:r>
                <a:rPr lang="fr-FR" sz="1300" dirty="0">
                  <a:solidFill>
                    <a:schemeClr val="accent6"/>
                  </a:solidFill>
                </a:rPr>
                <a:t>Modifié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29997000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3635896" y="1708568"/>
            <a:ext cx="2376264" cy="35227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763688" y="4736466"/>
            <a:ext cx="4805059" cy="1292662"/>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Cocher la case correspondant au </a:t>
            </a:r>
            <a:r>
              <a:rPr lang="fr-FR" sz="1600" b="1" dirty="0">
                <a:solidFill>
                  <a:schemeClr val="accent1"/>
                </a:solidFill>
              </a:rPr>
              <a:t>sexe du résident</a:t>
            </a:r>
            <a:endParaRPr lang="fr-FR" sz="1600" dirty="0">
              <a:solidFill>
                <a:schemeClr val="accent1"/>
              </a:solidFill>
            </a:endParaRPr>
          </a:p>
          <a:p>
            <a:pPr>
              <a:spcBef>
                <a:spcPts val="300"/>
              </a:spcBef>
            </a:pPr>
            <a:r>
              <a:rPr lang="fr-FR" sz="1400" dirty="0">
                <a:solidFill>
                  <a:srgbClr val="373739"/>
                </a:solidFill>
                <a:sym typeface="Wingdings" panose="05000000000000000000" pitchFamily="2" charset="2"/>
              </a:rPr>
              <a:t> Cocher « </a:t>
            </a:r>
            <a:r>
              <a:rPr lang="fr-FR" sz="1400" b="1" dirty="0">
                <a:solidFill>
                  <a:srgbClr val="373739"/>
                </a:solidFill>
                <a:sym typeface="Wingdings" panose="05000000000000000000" pitchFamily="2" charset="2"/>
              </a:rPr>
              <a:t>Féminin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Masculin</a:t>
            </a:r>
            <a:r>
              <a:rPr lang="fr-FR" sz="1400" dirty="0">
                <a:solidFill>
                  <a:srgbClr val="373739"/>
                </a:solidFill>
                <a:sym typeface="Wingdings" panose="05000000000000000000" pitchFamily="2" charset="2"/>
              </a:rPr>
              <a:t> »</a:t>
            </a:r>
            <a:endParaRPr lang="fr-FR" sz="1400" dirty="0">
              <a:solidFill>
                <a:srgbClr val="373739"/>
              </a:solidFill>
            </a:endParaRPr>
          </a:p>
          <a:p>
            <a:pPr>
              <a:spcBef>
                <a:spcPts val="300"/>
              </a:spcBef>
            </a:pPr>
            <a:r>
              <a:rPr lang="fr-FR" sz="1400" dirty="0">
                <a:solidFill>
                  <a:srgbClr val="373739"/>
                </a:solidFill>
                <a:sym typeface="Wingdings" panose="05000000000000000000" pitchFamily="2" charset="2"/>
              </a:rPr>
              <a:t> La réponse inconnue n’est pas admise</a:t>
            </a:r>
            <a:endParaRPr lang="fr-FR" sz="1400" dirty="0">
              <a:solidFill>
                <a:srgbClr val="373739"/>
              </a:solidFill>
            </a:endParaRP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p>
        </p:txBody>
      </p:sp>
      <p:grpSp>
        <p:nvGrpSpPr>
          <p:cNvPr id="14" name="Groupe 13"/>
          <p:cNvGrpSpPr/>
          <p:nvPr/>
        </p:nvGrpSpPr>
        <p:grpSpPr>
          <a:xfrm>
            <a:off x="6305647" y="4461829"/>
            <a:ext cx="1080119" cy="648072"/>
            <a:chOff x="7934586" y="3985071"/>
            <a:chExt cx="1080119" cy="648072"/>
          </a:xfrm>
        </p:grpSpPr>
        <p:sp>
          <p:nvSpPr>
            <p:cNvPr id="15" name="Rectangle à coins arrondis 14"/>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23719770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6" name="Rectangle 5"/>
          <p:cNvSpPr/>
          <p:nvPr/>
        </p:nvSpPr>
        <p:spPr>
          <a:xfrm>
            <a:off x="578318" y="2060848"/>
            <a:ext cx="3006000" cy="399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475656" y="4461829"/>
            <a:ext cx="4536504" cy="1723549"/>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Noter </a:t>
            </a:r>
            <a:r>
              <a:rPr lang="fr-FR" sz="1600" b="1" dirty="0">
                <a:solidFill>
                  <a:schemeClr val="accent1"/>
                </a:solidFill>
              </a:rPr>
              <a:t>le code ou le nom du secteur ou</a:t>
            </a:r>
            <a:br>
              <a:rPr lang="fr-FR" sz="1600" b="1" dirty="0">
                <a:solidFill>
                  <a:schemeClr val="accent1"/>
                </a:solidFill>
              </a:rPr>
            </a:br>
            <a:r>
              <a:rPr lang="fr-FR" sz="1600" b="1" dirty="0">
                <a:solidFill>
                  <a:schemeClr val="accent1"/>
                </a:solidFill>
              </a:rPr>
              <a:t>unité de vie prenant en charge le résident</a:t>
            </a:r>
          </a:p>
          <a:p>
            <a:pPr marL="285750" indent="-285750">
              <a:spcBef>
                <a:spcPts val="300"/>
              </a:spcBef>
              <a:buFont typeface="Wingdings" panose="05000000000000000000" pitchFamily="2" charset="2"/>
              <a:buChar char="Ä"/>
            </a:pPr>
            <a:r>
              <a:rPr lang="fr-FR" sz="1400" b="1" dirty="0">
                <a:solidFill>
                  <a:srgbClr val="373739"/>
                </a:solidFill>
                <a:sym typeface="Wingdings" panose="05000000000000000000" pitchFamily="2" charset="2"/>
              </a:rPr>
              <a:t>Champ facultatif</a:t>
            </a:r>
            <a:r>
              <a:rPr lang="fr-FR" sz="1400" dirty="0">
                <a:solidFill>
                  <a:srgbClr val="373739"/>
                </a:solidFill>
                <a:sym typeface="Wingdings" panose="05000000000000000000" pitchFamily="2" charset="2"/>
              </a:rPr>
              <a:t> (à usage interne à l’établissement</a:t>
            </a:r>
          </a:p>
          <a:p>
            <a:pPr marL="285750" indent="-285750">
              <a:spcBef>
                <a:spcPts val="300"/>
              </a:spcBef>
              <a:buFont typeface="Wingdings" panose="05000000000000000000" pitchFamily="2" charset="2"/>
              <a:buChar char="Ä"/>
            </a:pPr>
            <a:r>
              <a:rPr lang="fr-FR" sz="1400" dirty="0">
                <a:solidFill>
                  <a:srgbClr val="373739"/>
                </a:solidFill>
                <a:sym typeface="Wingdings" panose="05000000000000000000" pitchFamily="2" charset="2"/>
              </a:rPr>
              <a:t>Utilisé pour stratifier les résultats dans le rapport automatisé</a:t>
            </a:r>
            <a:endParaRPr lang="fr-FR" sz="1400" dirty="0">
              <a:solidFill>
                <a:srgbClr val="373739"/>
              </a:solidFill>
            </a:endParaRP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limité à 30 caractères</a:t>
            </a:r>
            <a:br>
              <a:rPr lang="fr-FR" sz="1400" dirty="0">
                <a:solidFill>
                  <a:srgbClr val="373739"/>
                </a:solidFill>
              </a:rPr>
            </a:br>
            <a:r>
              <a:rPr lang="fr-FR" sz="1400" dirty="0">
                <a:solidFill>
                  <a:srgbClr val="373739"/>
                </a:solidFill>
              </a:rPr>
              <a:t>Il est possible de laisser le champ vide</a:t>
            </a:r>
          </a:p>
        </p:txBody>
      </p:sp>
      <p:sp>
        <p:nvSpPr>
          <p:cNvPr id="11" name="AutoShape 136"/>
          <p:cNvSpPr>
            <a:spLocks noChangeArrowheads="1"/>
          </p:cNvSpPr>
          <p:nvPr/>
        </p:nvSpPr>
        <p:spPr bwMode="auto">
          <a:xfrm>
            <a:off x="5606701" y="4163135"/>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10464027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3635896" y="2051354"/>
            <a:ext cx="4968552" cy="3695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23735" y="4005064"/>
            <a:ext cx="7776865" cy="2793072"/>
          </a:xfrm>
          <a:prstGeom prst="rect">
            <a:avLst/>
          </a:prstGeom>
          <a:solidFill>
            <a:schemeClr val="bg1"/>
          </a:solid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le résident est pris en charge dans une unité adaptée à la</a:t>
            </a:r>
            <a:br>
              <a:rPr lang="fr-FR" sz="1600" b="1" dirty="0">
                <a:solidFill>
                  <a:schemeClr val="accent1"/>
                </a:solidFill>
              </a:rPr>
            </a:br>
            <a:r>
              <a:rPr lang="fr-FR" sz="1600" b="1" dirty="0">
                <a:solidFill>
                  <a:schemeClr val="accent1"/>
                </a:solidFill>
              </a:rPr>
              <a:t>perte d’autonomie psychique et/ou physique</a:t>
            </a:r>
          </a:p>
          <a:p>
            <a:pPr>
              <a:spcBef>
                <a:spcPts val="300"/>
              </a:spcBef>
            </a:pPr>
            <a:r>
              <a:rPr lang="fr-FR" sz="1400" dirty="0">
                <a:solidFill>
                  <a:srgbClr val="373739"/>
                </a:solidFill>
                <a:sym typeface="Wingdings" panose="05000000000000000000" pitchFamily="2" charset="2"/>
              </a:rPr>
              <a:t> </a:t>
            </a:r>
            <a:r>
              <a:rPr lang="fr-FR" sz="1400" dirty="0">
                <a:solidFill>
                  <a:srgbClr val="373739"/>
                </a:solidFill>
              </a:rPr>
              <a:t>Cocher l’une des </a:t>
            </a:r>
            <a:r>
              <a:rPr lang="fr-FR" sz="1400" b="1" dirty="0">
                <a:solidFill>
                  <a:srgbClr val="373739"/>
                </a:solidFill>
              </a:rPr>
              <a:t>4 propositions </a:t>
            </a:r>
            <a:r>
              <a:rPr lang="fr-FR" sz="1400" dirty="0">
                <a:solidFill>
                  <a:srgbClr val="373739"/>
                </a:solidFill>
              </a:rPr>
              <a:t>:</a:t>
            </a:r>
          </a:p>
          <a:p>
            <a:r>
              <a:rPr lang="fr-FR" sz="1200" b="1" u="sng" dirty="0">
                <a:solidFill>
                  <a:srgbClr val="373739"/>
                </a:solidFill>
              </a:rPr>
              <a:t>Oui - USA</a:t>
            </a:r>
            <a:r>
              <a:rPr lang="fr-FR" sz="1200" dirty="0">
                <a:solidFill>
                  <a:srgbClr val="373739"/>
                </a:solidFill>
              </a:rPr>
              <a:t> : le résident est pris en charge dans une unité de soins adaptés (USA) ou une unité protégée (UP) ou un CANTOU ou apparenté</a:t>
            </a:r>
          </a:p>
          <a:p>
            <a:r>
              <a:rPr lang="fr-FR" sz="1200" b="1" u="sng" dirty="0">
                <a:solidFill>
                  <a:srgbClr val="373739"/>
                </a:solidFill>
              </a:rPr>
              <a:t>Oui - UGD</a:t>
            </a:r>
            <a:r>
              <a:rPr lang="fr-FR" sz="1200" dirty="0">
                <a:solidFill>
                  <a:srgbClr val="373739"/>
                </a:solidFill>
              </a:rPr>
              <a:t> : le résident est pris en charge dans une unité grand dépendant (UGD) ou une unité grand fragile (UGF) ou une unité Cocooning ou apparenté</a:t>
            </a:r>
          </a:p>
          <a:p>
            <a:r>
              <a:rPr lang="fr-FR" sz="1200" b="1" u="sng" dirty="0">
                <a:solidFill>
                  <a:srgbClr val="373739"/>
                </a:solidFill>
              </a:rPr>
              <a:t>Oui - UHR</a:t>
            </a:r>
            <a:r>
              <a:rPr lang="fr-FR" sz="1200" dirty="0">
                <a:solidFill>
                  <a:srgbClr val="373739"/>
                </a:solidFill>
              </a:rPr>
              <a:t> : le résident est pris en charge dans une unité d’hébergement renforcée (UHR)</a:t>
            </a:r>
          </a:p>
          <a:p>
            <a:r>
              <a:rPr lang="fr-FR" sz="1200" b="1" u="sng" dirty="0">
                <a:solidFill>
                  <a:srgbClr val="373739"/>
                </a:solidFill>
              </a:rPr>
              <a:t>Non</a:t>
            </a:r>
            <a:r>
              <a:rPr lang="fr-FR" sz="1200" dirty="0">
                <a:solidFill>
                  <a:srgbClr val="373739"/>
                </a:solidFill>
              </a:rPr>
              <a:t> : le résident n’est pas pris en charge dans l’une ou l’autre de ces unités adaptées</a:t>
            </a: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 si l’établissement présente une unité adaptée, c’est-à-dire si la variable du QE « Présence d’unité adapté » est codée « Oui »</a:t>
            </a:r>
          </a:p>
          <a:p>
            <a:r>
              <a:rPr lang="fr-FR" sz="1400" dirty="0">
                <a:solidFill>
                  <a:srgbClr val="373739"/>
                </a:solidFill>
              </a:rPr>
              <a:t>Le champ est pré-rempli par « Non » si la variable du QE « Présence d’unité adapté » est codée « Non » ou est grisée (</a:t>
            </a:r>
            <a:r>
              <a:rPr lang="fr-FR" sz="1400" i="1" dirty="0">
                <a:solidFill>
                  <a:srgbClr val="373739"/>
                </a:solidFill>
              </a:rPr>
              <a:t>i.e.</a:t>
            </a:r>
            <a:r>
              <a:rPr lang="fr-FR" sz="1400" dirty="0">
                <a:solidFill>
                  <a:srgbClr val="373739"/>
                </a:solidFill>
              </a:rPr>
              <a:t> l’établissement n’est pas un EHPAD)</a:t>
            </a:r>
          </a:p>
        </p:txBody>
      </p:sp>
      <p:sp>
        <p:nvSpPr>
          <p:cNvPr id="11" name="AutoShape 136"/>
          <p:cNvSpPr>
            <a:spLocks noChangeArrowheads="1"/>
          </p:cNvSpPr>
          <p:nvPr/>
        </p:nvSpPr>
        <p:spPr bwMode="auto">
          <a:xfrm>
            <a:off x="7833153" y="3861754"/>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326127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6" name="Rectangle 5"/>
          <p:cNvSpPr/>
          <p:nvPr/>
        </p:nvSpPr>
        <p:spPr>
          <a:xfrm>
            <a:off x="578319" y="2492896"/>
            <a:ext cx="3417617" cy="417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83568" y="4581128"/>
            <a:ext cx="5400600" cy="1508105"/>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le résident a été hospitalisé dans un établissement de santé</a:t>
            </a:r>
          </a:p>
          <a:p>
            <a:pPr>
              <a:spcBef>
                <a:spcPts val="300"/>
              </a:spcBef>
            </a:pPr>
            <a:r>
              <a:rPr lang="fr-FR" sz="1400" dirty="0">
                <a:solidFill>
                  <a:srgbClr val="373739"/>
                </a:solidFill>
                <a:sym typeface="Wingdings" panose="05000000000000000000" pitchFamily="2" charset="2"/>
              </a:rPr>
              <a:t> </a:t>
            </a:r>
            <a:r>
              <a:rPr lang="fr-FR" sz="1400" b="1" dirty="0">
                <a:solidFill>
                  <a:srgbClr val="373739"/>
                </a:solidFill>
                <a:sym typeface="Wingdings" panose="05000000000000000000" pitchFamily="2" charset="2"/>
              </a:rPr>
              <a:t>Au cours de 3 mois précédant le jour de l’enquête</a:t>
            </a:r>
            <a:endParaRPr lang="fr-FR" sz="1400" b="1" dirty="0">
              <a:solidFill>
                <a:srgbClr val="373739"/>
              </a:solidFill>
            </a:endParaRPr>
          </a:p>
          <a:p>
            <a:pPr>
              <a:spcBef>
                <a:spcPts val="300"/>
              </a:spcBef>
            </a:pPr>
            <a:r>
              <a:rPr lang="fr-FR" sz="1400" dirty="0">
                <a:solidFill>
                  <a:srgbClr val="373739"/>
                </a:solidFill>
                <a:sym typeface="Wingdings" panose="05000000000000000000" pitchFamily="2" charset="2"/>
              </a:rPr>
              <a:t></a:t>
            </a: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Cocher « Inconnu » </a:t>
            </a:r>
            <a:r>
              <a:rPr lang="fr-FR" sz="1400" dirty="0">
                <a:solidFill>
                  <a:srgbClr val="373739"/>
                </a:solidFill>
              </a:rPr>
              <a:t>si l’information n’est pas disponible</a:t>
            </a:r>
          </a:p>
        </p:txBody>
      </p:sp>
      <p:grpSp>
        <p:nvGrpSpPr>
          <p:cNvPr id="12" name="Groupe 11"/>
          <p:cNvGrpSpPr/>
          <p:nvPr/>
        </p:nvGrpSpPr>
        <p:grpSpPr>
          <a:xfrm>
            <a:off x="5702017" y="4305283"/>
            <a:ext cx="1080119" cy="648072"/>
            <a:chOff x="7934586" y="3985071"/>
            <a:chExt cx="1080119" cy="648072"/>
          </a:xfrm>
        </p:grpSpPr>
        <p:sp>
          <p:nvSpPr>
            <p:cNvPr id="14" name="Rectangle à coins arrondis 13"/>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43799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Pourquoi participer à l’ENP 2024 ?</a:t>
            </a:r>
            <a:endParaRPr lang="fr-FR" dirty="0"/>
          </a:p>
        </p:txBody>
      </p:sp>
      <p:sp>
        <p:nvSpPr>
          <p:cNvPr id="4" name="Espace réservé du texte 3"/>
          <p:cNvSpPr>
            <a:spLocks noGrp="1"/>
          </p:cNvSpPr>
          <p:nvPr>
            <p:ph type="body" sz="quarter" idx="12"/>
          </p:nvPr>
        </p:nvSpPr>
        <p:spPr>
          <a:xfrm>
            <a:off x="611560" y="1412776"/>
            <a:ext cx="8208912" cy="5328592"/>
          </a:xfrm>
        </p:spPr>
        <p:txBody>
          <a:bodyPr/>
          <a:lstStyle/>
          <a:p>
            <a:pPr lvl="2">
              <a:lnSpc>
                <a:spcPct val="100000"/>
              </a:lnSpc>
              <a:spcBef>
                <a:spcPts val="600"/>
              </a:spcBef>
            </a:pPr>
            <a:r>
              <a:rPr lang="fr-FR" b="0" dirty="0">
                <a:solidFill>
                  <a:schemeClr val="accent1"/>
                </a:solidFill>
                <a:cs typeface="Arial" charset="0"/>
              </a:rPr>
              <a:t>Mobiliser l'ensemble des professionnels et des prescripteurs </a:t>
            </a:r>
            <a:r>
              <a:rPr lang="fr-FR" b="0" dirty="0">
                <a:cs typeface="Arial" charset="0"/>
              </a:rPr>
              <a:t>de l’établissement sur un projet de surveillance</a:t>
            </a:r>
          </a:p>
          <a:p>
            <a:pPr lvl="2">
              <a:lnSpc>
                <a:spcPct val="100000"/>
              </a:lnSpc>
              <a:spcBef>
                <a:spcPts val="600"/>
              </a:spcBef>
            </a:pPr>
            <a:r>
              <a:rPr lang="fr-FR" b="0" dirty="0">
                <a:solidFill>
                  <a:schemeClr val="accent1"/>
                </a:solidFill>
                <a:cs typeface="Arial" charset="0"/>
              </a:rPr>
              <a:t>Impulser une politique de prévention du risque infectieux </a:t>
            </a:r>
            <a:r>
              <a:rPr lang="fr-FR" b="0" dirty="0">
                <a:cs typeface="Arial" charset="0"/>
              </a:rPr>
              <a:t>au sein de l’établissement</a:t>
            </a:r>
          </a:p>
          <a:p>
            <a:pPr lvl="2">
              <a:spcBef>
                <a:spcPts val="600"/>
              </a:spcBef>
            </a:pPr>
            <a:r>
              <a:rPr lang="fr-FR" b="0" dirty="0">
                <a:solidFill>
                  <a:schemeClr val="accent1"/>
                </a:solidFill>
              </a:rPr>
              <a:t>Dégager des priorités d’actions en matière de PRI et du BUA </a:t>
            </a:r>
            <a:r>
              <a:rPr lang="fr-FR" b="0" dirty="0"/>
              <a:t>fondées sur des résultats de surveillance</a:t>
            </a:r>
          </a:p>
          <a:p>
            <a:pPr lvl="2">
              <a:spcBef>
                <a:spcPts val="600"/>
              </a:spcBef>
            </a:pPr>
            <a:r>
              <a:rPr lang="fr-FR" b="0" dirty="0">
                <a:solidFill>
                  <a:schemeClr val="tx2"/>
                </a:solidFill>
              </a:rPr>
              <a:t>Identifier des secteurs et unité de vie </a:t>
            </a:r>
            <a:r>
              <a:rPr lang="fr-FR" b="0" dirty="0"/>
              <a:t>où un effort de prévention du risque infectieux (PRI) et du bon usage des antibiotique (BUA) est à déployer</a:t>
            </a:r>
          </a:p>
          <a:p>
            <a:pPr lvl="2">
              <a:spcBef>
                <a:spcPts val="600"/>
              </a:spcBef>
            </a:pPr>
            <a:r>
              <a:rPr lang="fr-FR" b="0" dirty="0">
                <a:solidFill>
                  <a:schemeClr val="accent1"/>
                </a:solidFill>
              </a:rPr>
              <a:t>Disposer d’une évaluation des indicateu</a:t>
            </a:r>
            <a:r>
              <a:rPr lang="fr-FR" b="0" dirty="0">
                <a:solidFill>
                  <a:schemeClr val="tx2"/>
                </a:solidFill>
              </a:rPr>
              <a:t>rs de la surveillance des IAS et des traitements AI dans l’établissement</a:t>
            </a:r>
            <a:r>
              <a:rPr lang="fr-FR" b="0" dirty="0"/>
              <a:t> (rapport de résultats produit pour chaque établissement)</a:t>
            </a:r>
          </a:p>
          <a:p>
            <a:pPr lvl="2">
              <a:spcBef>
                <a:spcPts val="600"/>
              </a:spcBef>
            </a:pPr>
            <a:r>
              <a:rPr lang="fr-FR" b="0" dirty="0">
                <a:solidFill>
                  <a:schemeClr val="accent1"/>
                </a:solidFill>
              </a:rPr>
              <a:t>Comparer l’état des lieux </a:t>
            </a:r>
            <a:r>
              <a:rPr lang="fr-FR" b="0" dirty="0"/>
              <a:t>de la prévalence des IAS et des traitements AI </a:t>
            </a:r>
            <a:r>
              <a:rPr lang="fr-FR" b="0" dirty="0">
                <a:solidFill>
                  <a:schemeClr val="tx2"/>
                </a:solidFill>
              </a:rPr>
              <a:t>dans l’établissement au nivea</a:t>
            </a:r>
            <a:r>
              <a:rPr lang="fr-FR" b="0" dirty="0">
                <a:solidFill>
                  <a:schemeClr val="accent1"/>
                </a:solidFill>
              </a:rPr>
              <a:t>u régional et national</a:t>
            </a:r>
          </a:p>
          <a:p>
            <a:pPr lvl="2">
              <a:spcBef>
                <a:spcPts val="600"/>
              </a:spcBef>
            </a:pPr>
            <a:r>
              <a:rPr lang="fr-FR" b="0" dirty="0">
                <a:solidFill>
                  <a:schemeClr val="accent1"/>
                </a:solidFill>
                <a:cs typeface="Arial" charset="0"/>
              </a:rPr>
              <a:t>Améliorer la fiabilité </a:t>
            </a:r>
            <a:r>
              <a:rPr lang="fr-FR" b="0" dirty="0">
                <a:solidFill>
                  <a:schemeClr val="tx2"/>
                </a:solidFill>
                <a:cs typeface="Arial" charset="0"/>
              </a:rPr>
              <a:t>des résultats </a:t>
            </a:r>
            <a:r>
              <a:rPr lang="fr-FR" b="0" dirty="0">
                <a:cs typeface="Arial" charset="0"/>
              </a:rPr>
              <a:t>produits (plus le nombre d’établissement est important plus la fiabilité est élevée)</a:t>
            </a:r>
          </a:p>
          <a:p>
            <a:pPr lvl="2">
              <a:spcBef>
                <a:spcPts val="600"/>
              </a:spcBef>
            </a:pPr>
            <a:r>
              <a:rPr lang="fr-FR" b="0" dirty="0">
                <a:solidFill>
                  <a:schemeClr val="accent1"/>
                </a:solidFill>
                <a:cs typeface="Arial" charset="0"/>
              </a:rPr>
              <a:t>Participer à l’évaluation des politiques régionales et nationales</a:t>
            </a:r>
            <a:r>
              <a:rPr lang="fr-FR" b="0" dirty="0">
                <a:cs typeface="Arial" charset="0"/>
              </a:rPr>
              <a:t> de lutte contre les IAS et l’ATBR</a:t>
            </a:r>
          </a:p>
          <a:p>
            <a:pPr lvl="2">
              <a:spcBef>
                <a:spcPts val="600"/>
              </a:spcBef>
            </a:pPr>
            <a:r>
              <a:rPr lang="fr-FR" b="0" dirty="0">
                <a:solidFill>
                  <a:schemeClr val="accent1"/>
                </a:solidFill>
                <a:cs typeface="Arial" charset="0"/>
              </a:rPr>
              <a:t>Contribuer à la surveillance européenne</a:t>
            </a:r>
            <a:r>
              <a:rPr lang="fr-FR" b="0" dirty="0">
                <a:cs typeface="Arial" charset="0"/>
              </a:rPr>
              <a:t> (ECDC)</a:t>
            </a: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5796136" y="5949280"/>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3" action="ppaction://hlinksldjump"/>
              </a:rPr>
              <a:t>Partie 3 : organisation de l’enquête – en amont de l’enquête</a:t>
            </a:r>
            <a:endParaRPr lang="fr-FR" sz="1200" dirty="0">
              <a:solidFill>
                <a:srgbClr val="373739"/>
              </a:solidFill>
            </a:endParaRPr>
          </a:p>
        </p:txBody>
      </p:sp>
    </p:spTree>
    <p:extLst>
      <p:ext uri="{BB962C8B-B14F-4D97-AF65-F5344CB8AC3E}">
        <p14:creationId xmlns:p14="http://schemas.microsoft.com/office/powerpoint/2010/main" val="28687603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4572000" y="2483403"/>
            <a:ext cx="4032448" cy="424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026537" y="4461879"/>
            <a:ext cx="7090926" cy="1946687"/>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Indiquer si le </a:t>
            </a:r>
            <a:r>
              <a:rPr lang="fr-FR" sz="1600" b="1" dirty="0">
                <a:solidFill>
                  <a:schemeClr val="accent1"/>
                </a:solidFill>
              </a:rPr>
              <a:t>résident a été opéré</a:t>
            </a:r>
          </a:p>
          <a:p>
            <a:pPr>
              <a:spcBef>
                <a:spcPts val="300"/>
              </a:spcBef>
            </a:pPr>
            <a:r>
              <a:rPr lang="fr-FR" sz="1400" dirty="0">
                <a:solidFill>
                  <a:srgbClr val="373739"/>
                </a:solidFill>
                <a:sym typeface="Wingdings" panose="05000000000000000000" pitchFamily="2" charset="2"/>
              </a:rPr>
              <a:t> </a:t>
            </a:r>
            <a:r>
              <a:rPr lang="fr-FR" sz="1400" b="1" dirty="0">
                <a:solidFill>
                  <a:srgbClr val="373739"/>
                </a:solidFill>
                <a:sym typeface="Wingdings" panose="05000000000000000000" pitchFamily="2" charset="2"/>
              </a:rPr>
              <a:t>Dans les 30 jours précédant le jour de l’enquête</a:t>
            </a:r>
            <a:endParaRPr lang="fr-FR" sz="1400" b="1" dirty="0">
              <a:solidFill>
                <a:srgbClr val="373739"/>
              </a:solidFill>
            </a:endParaRPr>
          </a:p>
          <a:p>
            <a:pPr>
              <a:spcBef>
                <a:spcPts val="300"/>
              </a:spcBef>
            </a:pPr>
            <a:r>
              <a:rPr lang="fr-FR" sz="1400" dirty="0">
                <a:solidFill>
                  <a:srgbClr val="373739"/>
                </a:solidFill>
                <a:sym typeface="Wingdings" panose="05000000000000000000" pitchFamily="2" charset="2"/>
              </a:rPr>
              <a:t> Mise en œuvre d’une (ou plusieurs) procédure(s) chirurgicale(s) effectuée(s) lors d’un seul passage au bloc opératoire (</a:t>
            </a:r>
            <a:r>
              <a:rPr lang="fr-FR" sz="1400" i="1" dirty="0">
                <a:solidFill>
                  <a:srgbClr val="373739"/>
                </a:solidFill>
                <a:sym typeface="Wingdings" panose="05000000000000000000" pitchFamily="2" charset="2"/>
              </a:rPr>
              <a:t>cf. guide de l’enquêteur page 33 pour la</a:t>
            </a:r>
            <a:r>
              <a:rPr lang="fr-FR" sz="1400" dirty="0">
                <a:solidFill>
                  <a:srgbClr val="373739"/>
                </a:solidFill>
                <a:sym typeface="Wingdings" panose="05000000000000000000" pitchFamily="2" charset="2"/>
              </a:rPr>
              <a:t> </a:t>
            </a:r>
            <a:r>
              <a:rPr lang="fr-FR" sz="1400" i="1" dirty="0">
                <a:solidFill>
                  <a:srgbClr val="373739"/>
                </a:solidFill>
                <a:sym typeface="Wingdings" panose="05000000000000000000" pitchFamily="2" charset="2"/>
              </a:rPr>
              <a:t>liste des actes réalisés en interventionnel exclus</a:t>
            </a:r>
            <a:r>
              <a:rPr lang="fr-FR" sz="1400" dirty="0">
                <a:solidFill>
                  <a:srgbClr val="373739"/>
                </a:solidFill>
                <a:sym typeface="Wingdings" panose="05000000000000000000" pitchFamily="2" charset="2"/>
              </a:rPr>
              <a:t>)</a:t>
            </a:r>
          </a:p>
          <a:p>
            <a:pPr>
              <a:spcBef>
                <a:spcPts val="300"/>
              </a:spcBef>
            </a:pPr>
            <a:r>
              <a:rPr lang="fr-FR" sz="1400" dirty="0">
                <a:solidFill>
                  <a:srgbClr val="373739"/>
                </a:solidFill>
                <a:sym typeface="Wingdings" panose="05000000000000000000" pitchFamily="2" charset="2"/>
              </a:rPr>
              <a:t></a:t>
            </a: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Cocher « Inconnu » </a:t>
            </a:r>
            <a:r>
              <a:rPr lang="fr-FR" sz="1400" dirty="0">
                <a:solidFill>
                  <a:srgbClr val="373739"/>
                </a:solidFill>
              </a:rPr>
              <a:t>si l’information n’est pas disponible</a:t>
            </a:r>
          </a:p>
        </p:txBody>
      </p:sp>
      <p:grpSp>
        <p:nvGrpSpPr>
          <p:cNvPr id="12" name="Groupe 11"/>
          <p:cNvGrpSpPr/>
          <p:nvPr/>
        </p:nvGrpSpPr>
        <p:grpSpPr>
          <a:xfrm>
            <a:off x="7524329" y="4336473"/>
            <a:ext cx="1080119" cy="648072"/>
            <a:chOff x="7934586" y="3985071"/>
            <a:chExt cx="1080119" cy="648072"/>
          </a:xfrm>
        </p:grpSpPr>
        <p:sp>
          <p:nvSpPr>
            <p:cNvPr id="14" name="Rectangle à coins arrondis 13"/>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9050350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6" name="Rectangle 5"/>
          <p:cNvSpPr/>
          <p:nvPr/>
        </p:nvSpPr>
        <p:spPr>
          <a:xfrm>
            <a:off x="578319" y="2852936"/>
            <a:ext cx="2697537" cy="3600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491880" y="2843443"/>
            <a:ext cx="3988225" cy="3695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599398" y="4377109"/>
            <a:ext cx="7036473" cy="2262158"/>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u="sng" dirty="0">
                <a:solidFill>
                  <a:srgbClr val="373739"/>
                </a:solidFill>
              </a:rPr>
              <a:t>Documenter la présence d’escarre chez le résident le jour de l’enquête :</a:t>
            </a:r>
          </a:p>
          <a:p>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le résident présente une escarre le jour de l’enquête</a:t>
            </a:r>
            <a:endParaRPr lang="fr-FR" sz="1600" dirty="0">
              <a:solidFill>
                <a:schemeClr val="accent1"/>
              </a:solidFill>
            </a:endParaRPr>
          </a:p>
          <a:p>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endParaRPr lang="fr-FR" sz="1000" dirty="0">
              <a:solidFill>
                <a:srgbClr val="373739"/>
              </a:solidFill>
            </a:endParaRPr>
          </a:p>
          <a:p>
            <a:r>
              <a:rPr lang="fr-FR" sz="1400" i="1" dirty="0">
                <a:solidFill>
                  <a:srgbClr val="373739"/>
                </a:solidFill>
              </a:rPr>
              <a:t>Si le champ « Présence d’escarre » est coché « Oui » :</a:t>
            </a:r>
          </a:p>
          <a:p>
            <a:r>
              <a:rPr lang="fr-FR" sz="1600" b="1" dirty="0">
                <a:solidFill>
                  <a:schemeClr val="accent1"/>
                </a:solidFill>
                <a:sym typeface="Wingdings" panose="05000000000000000000" pitchFamily="2" charset="2"/>
              </a:rPr>
              <a:t> </a:t>
            </a:r>
            <a:r>
              <a:rPr lang="fr-FR" sz="1600" b="1" dirty="0">
                <a:solidFill>
                  <a:srgbClr val="373739"/>
                </a:solidFill>
              </a:rPr>
              <a:t>Indiquer </a:t>
            </a:r>
            <a:r>
              <a:rPr lang="fr-FR" sz="1600" b="1" dirty="0">
                <a:solidFill>
                  <a:schemeClr val="accent1"/>
                </a:solidFill>
              </a:rPr>
              <a:t>le grade (ou stade) de l’escarre </a:t>
            </a:r>
            <a:r>
              <a:rPr lang="fr-FR" sz="1600" b="1" dirty="0">
                <a:solidFill>
                  <a:srgbClr val="373739"/>
                </a:solidFill>
                <a:sym typeface="Wingdings" panose="05000000000000000000" pitchFamily="2" charset="2"/>
              </a:rPr>
              <a:t>codé de 1 à 4 </a:t>
            </a:r>
            <a:r>
              <a:rPr lang="fr-FR" sz="1400" dirty="0">
                <a:solidFill>
                  <a:srgbClr val="373739"/>
                </a:solidFill>
                <a:sym typeface="Wingdings" panose="05000000000000000000" pitchFamily="2" charset="2"/>
              </a:rPr>
              <a:t>(</a:t>
            </a:r>
            <a:r>
              <a:rPr lang="fr-FR" sz="1400" i="1" dirty="0">
                <a:solidFill>
                  <a:srgbClr val="373739"/>
                </a:solidFill>
                <a:sym typeface="Wingdings" panose="05000000000000000000" pitchFamily="2" charset="2"/>
              </a:rPr>
              <a:t>cf. guide de l’enquêteur page 34 pour la description des grades d’escarre</a:t>
            </a:r>
            <a:r>
              <a:rPr lang="fr-FR" sz="1400" dirty="0">
                <a:solidFill>
                  <a:srgbClr val="373739"/>
                </a:solidFill>
                <a:sym typeface="Wingdings" panose="05000000000000000000" pitchFamily="2" charset="2"/>
              </a:rPr>
              <a:t>)</a:t>
            </a: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 pour « Présence d’escarre » et cocher obligatoirement une case pour le champ « Préciser le grade » si « Présence d’escarre » est coché « Oui »</a:t>
            </a:r>
          </a:p>
        </p:txBody>
      </p:sp>
      <p:sp>
        <p:nvSpPr>
          <p:cNvPr id="12" name="AutoShape 136"/>
          <p:cNvSpPr>
            <a:spLocks noChangeArrowheads="1"/>
          </p:cNvSpPr>
          <p:nvPr/>
        </p:nvSpPr>
        <p:spPr bwMode="auto">
          <a:xfrm>
            <a:off x="7308304" y="4077072"/>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31101397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630943" y="3212976"/>
            <a:ext cx="3509009" cy="3695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87624" y="4736466"/>
            <a:ext cx="4805153" cy="1500411"/>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le résident présente des périodes de confusion et/ou des troubles neurocognitifs au moment de l’enquête</a:t>
            </a:r>
          </a:p>
          <a:p>
            <a:pPr>
              <a:spcBef>
                <a:spcPts val="300"/>
              </a:spcBef>
            </a:pPr>
            <a:r>
              <a:rPr lang="fr-FR" sz="1400" dirty="0">
                <a:solidFill>
                  <a:srgbClr val="373739"/>
                </a:solidFill>
                <a:sym typeface="Wingdings" panose="05000000000000000000" pitchFamily="2" charset="2"/>
              </a:rPr>
              <a:t> 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Cocher « Inconnu » </a:t>
            </a:r>
            <a:r>
              <a:rPr lang="fr-FR" sz="1400" dirty="0">
                <a:solidFill>
                  <a:srgbClr val="373739"/>
                </a:solidFill>
              </a:rPr>
              <a:t>si l’information n’est pas disponible</a:t>
            </a:r>
          </a:p>
        </p:txBody>
      </p:sp>
      <p:sp>
        <p:nvSpPr>
          <p:cNvPr id="10" name="AutoShape 136"/>
          <p:cNvSpPr>
            <a:spLocks noChangeArrowheads="1"/>
          </p:cNvSpPr>
          <p:nvPr/>
        </p:nvSpPr>
        <p:spPr bwMode="auto">
          <a:xfrm>
            <a:off x="5724127" y="4436429"/>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
        <p:nvSpPr>
          <p:cNvPr id="3" name="ZoneTexte 2"/>
          <p:cNvSpPr txBox="1"/>
          <p:nvPr/>
        </p:nvSpPr>
        <p:spPr>
          <a:xfrm>
            <a:off x="6679060" y="4436429"/>
            <a:ext cx="1421332" cy="600164"/>
          </a:xfrm>
          <a:prstGeom prst="rect">
            <a:avLst/>
          </a:prstGeom>
          <a:noFill/>
        </p:spPr>
        <p:txBody>
          <a:bodyPr wrap="square" lIns="36000" tIns="0" rIns="36000" bIns="0" rtlCol="0">
            <a:spAutoFit/>
          </a:bodyPr>
          <a:lstStyle/>
          <a:p>
            <a:r>
              <a:rPr lang="fr-FR" sz="1300" i="1" dirty="0">
                <a:solidFill>
                  <a:schemeClr val="accent6"/>
                </a:solidFill>
              </a:rPr>
              <a:t>Remplace le GIR du résident dans </a:t>
            </a:r>
            <a:r>
              <a:rPr lang="fr-FR" sz="1300" i="1" dirty="0" err="1">
                <a:solidFill>
                  <a:schemeClr val="accent6"/>
                </a:solidFill>
              </a:rPr>
              <a:t>Prev’Ehpad</a:t>
            </a:r>
            <a:r>
              <a:rPr lang="fr-FR" sz="1300" i="1" dirty="0">
                <a:solidFill>
                  <a:schemeClr val="accent6"/>
                </a:solidFill>
              </a:rPr>
              <a:t> 2016</a:t>
            </a:r>
          </a:p>
        </p:txBody>
      </p:sp>
    </p:spTree>
    <p:extLst>
      <p:ext uri="{BB962C8B-B14F-4D97-AF65-F5344CB8AC3E}">
        <p14:creationId xmlns:p14="http://schemas.microsoft.com/office/powerpoint/2010/main" val="17496480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630943" y="3563523"/>
            <a:ext cx="5453225" cy="3695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750311" y="4508064"/>
            <a:ext cx="5063893" cy="1508105"/>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Indiquer </a:t>
            </a:r>
            <a:r>
              <a:rPr lang="fr-FR" sz="1600" b="1" dirty="0">
                <a:solidFill>
                  <a:schemeClr val="accent1"/>
                </a:solidFill>
              </a:rPr>
              <a:t>la mobilité du résident au moment de l’enquête</a:t>
            </a:r>
          </a:p>
          <a:p>
            <a:pPr>
              <a:spcBef>
                <a:spcPts val="6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l’une des </a:t>
            </a:r>
            <a:r>
              <a:rPr lang="fr-FR" sz="1400" b="1" dirty="0">
                <a:solidFill>
                  <a:srgbClr val="373739"/>
                </a:solidFill>
                <a:sym typeface="Wingdings" panose="05000000000000000000" pitchFamily="2" charset="2"/>
              </a:rPr>
              <a:t>3 situations </a:t>
            </a:r>
            <a:r>
              <a:rPr lang="fr-FR" sz="1400" dirty="0">
                <a:solidFill>
                  <a:srgbClr val="373739"/>
                </a:solidFill>
                <a:sym typeface="Wingdings" panose="05000000000000000000" pitchFamily="2" charset="2"/>
              </a:rPr>
              <a:t>: « </a:t>
            </a:r>
            <a:r>
              <a:rPr lang="fr-FR" sz="1400" b="1" dirty="0">
                <a:solidFill>
                  <a:srgbClr val="373739"/>
                </a:solidFill>
                <a:sym typeface="Wingdings" panose="05000000000000000000" pitchFamily="2" charset="2"/>
              </a:rPr>
              <a:t>Ambulant</a:t>
            </a:r>
            <a:r>
              <a:rPr lang="fr-FR" sz="1400" dirty="0">
                <a:solidFill>
                  <a:srgbClr val="373739"/>
                </a:solidFill>
                <a:sym typeface="Wingdings" panose="05000000000000000000" pitchFamily="2" charset="2"/>
              </a:rPr>
              <a:t> »,</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 </a:t>
            </a:r>
            <a:r>
              <a:rPr lang="fr-FR" sz="1400" b="1" dirty="0">
                <a:solidFill>
                  <a:srgbClr val="373739"/>
                </a:solidFill>
                <a:sym typeface="Wingdings" panose="05000000000000000000" pitchFamily="2" charset="2"/>
              </a:rPr>
              <a:t>En fauteuil roulant</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alité</a:t>
            </a:r>
            <a:r>
              <a:rPr lang="fr-FR" sz="1400" dirty="0">
                <a:solidFill>
                  <a:srgbClr val="373739"/>
                </a:solidFill>
                <a:sym typeface="Wingdings" panose="05000000000000000000" pitchFamily="2" charset="2"/>
              </a:rPr>
              <a:t> »</a:t>
            </a: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Cocher « Inconnu » </a:t>
            </a:r>
            <a:r>
              <a:rPr lang="fr-FR" sz="1400" dirty="0">
                <a:solidFill>
                  <a:srgbClr val="373739"/>
                </a:solidFill>
              </a:rPr>
              <a:t>si l’information n’est pas disponible</a:t>
            </a:r>
          </a:p>
        </p:txBody>
      </p:sp>
      <p:sp>
        <p:nvSpPr>
          <p:cNvPr id="10" name="AutoShape 136"/>
          <p:cNvSpPr>
            <a:spLocks noChangeArrowheads="1"/>
          </p:cNvSpPr>
          <p:nvPr/>
        </p:nvSpPr>
        <p:spPr bwMode="auto">
          <a:xfrm>
            <a:off x="5527485" y="4215061"/>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
        <p:nvSpPr>
          <p:cNvPr id="11" name="ZoneTexte 10"/>
          <p:cNvSpPr txBox="1"/>
          <p:nvPr/>
        </p:nvSpPr>
        <p:spPr>
          <a:xfrm>
            <a:off x="6482418" y="4215061"/>
            <a:ext cx="1421332" cy="600164"/>
          </a:xfrm>
          <a:prstGeom prst="rect">
            <a:avLst/>
          </a:prstGeom>
          <a:noFill/>
        </p:spPr>
        <p:txBody>
          <a:bodyPr wrap="square" lIns="36000" tIns="0" rIns="36000" bIns="0" rtlCol="0">
            <a:spAutoFit/>
          </a:bodyPr>
          <a:lstStyle/>
          <a:p>
            <a:r>
              <a:rPr lang="fr-FR" sz="1300" i="1" dirty="0">
                <a:solidFill>
                  <a:schemeClr val="accent6"/>
                </a:solidFill>
              </a:rPr>
              <a:t>Remplace le GIR du résident dans </a:t>
            </a:r>
            <a:r>
              <a:rPr lang="fr-FR" sz="1300" i="1" dirty="0" err="1">
                <a:solidFill>
                  <a:schemeClr val="accent6"/>
                </a:solidFill>
              </a:rPr>
              <a:t>Prev’Ehpad</a:t>
            </a:r>
            <a:r>
              <a:rPr lang="fr-FR" sz="1300" i="1" dirty="0">
                <a:solidFill>
                  <a:schemeClr val="accent6"/>
                </a:solidFill>
              </a:rPr>
              <a:t> 2016</a:t>
            </a:r>
          </a:p>
        </p:txBody>
      </p:sp>
    </p:spTree>
    <p:extLst>
      <p:ext uri="{BB962C8B-B14F-4D97-AF65-F5344CB8AC3E}">
        <p14:creationId xmlns:p14="http://schemas.microsoft.com/office/powerpoint/2010/main" val="24022259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630942" y="3906000"/>
            <a:ext cx="3509009" cy="3695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99592" y="4736466"/>
            <a:ext cx="4805153" cy="1508105"/>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Cocher « </a:t>
            </a:r>
            <a:r>
              <a:rPr lang="fr-FR" sz="1600" b="1" dirty="0">
                <a:solidFill>
                  <a:schemeClr val="accent1"/>
                </a:solidFill>
              </a:rPr>
              <a:t>Oui</a:t>
            </a:r>
            <a:r>
              <a:rPr lang="fr-FR" sz="1600" b="1" dirty="0">
                <a:solidFill>
                  <a:srgbClr val="373739"/>
                </a:solidFill>
              </a:rPr>
              <a:t> » si </a:t>
            </a:r>
            <a:r>
              <a:rPr lang="fr-FR" sz="1600" b="1" dirty="0">
                <a:solidFill>
                  <a:schemeClr val="accent1"/>
                </a:solidFill>
              </a:rPr>
              <a:t>le résident est incontinent au moment de l’enquête</a:t>
            </a:r>
          </a:p>
          <a:p>
            <a:pPr>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Incontinence urinaire ou fécale</a:t>
            </a:r>
          </a:p>
          <a:p>
            <a:pPr>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Cocher « Inconnu » </a:t>
            </a:r>
            <a:r>
              <a:rPr lang="fr-FR" sz="1400" dirty="0">
                <a:solidFill>
                  <a:srgbClr val="373739"/>
                </a:solidFill>
              </a:rPr>
              <a:t>si l’information n’est pas disponible</a:t>
            </a:r>
          </a:p>
        </p:txBody>
      </p:sp>
      <p:sp>
        <p:nvSpPr>
          <p:cNvPr id="10" name="AutoShape 136"/>
          <p:cNvSpPr>
            <a:spLocks noChangeArrowheads="1"/>
          </p:cNvSpPr>
          <p:nvPr/>
        </p:nvSpPr>
        <p:spPr bwMode="auto">
          <a:xfrm>
            <a:off x="5508103" y="4439739"/>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
        <p:nvSpPr>
          <p:cNvPr id="11" name="ZoneTexte 10"/>
          <p:cNvSpPr txBox="1"/>
          <p:nvPr/>
        </p:nvSpPr>
        <p:spPr>
          <a:xfrm>
            <a:off x="6463036" y="4439739"/>
            <a:ext cx="1421332" cy="600164"/>
          </a:xfrm>
          <a:prstGeom prst="rect">
            <a:avLst/>
          </a:prstGeom>
          <a:noFill/>
        </p:spPr>
        <p:txBody>
          <a:bodyPr wrap="square" lIns="36000" tIns="0" rIns="36000" bIns="0" rtlCol="0">
            <a:spAutoFit/>
          </a:bodyPr>
          <a:lstStyle/>
          <a:p>
            <a:r>
              <a:rPr lang="fr-FR" sz="1300" i="1" dirty="0">
                <a:solidFill>
                  <a:schemeClr val="accent6"/>
                </a:solidFill>
              </a:rPr>
              <a:t>Remplace le GIR du résident dans </a:t>
            </a:r>
            <a:r>
              <a:rPr lang="fr-FR" sz="1300" i="1" dirty="0" err="1">
                <a:solidFill>
                  <a:schemeClr val="accent6"/>
                </a:solidFill>
              </a:rPr>
              <a:t>Prev’Ehpad</a:t>
            </a:r>
            <a:r>
              <a:rPr lang="fr-FR" sz="1300" i="1" dirty="0">
                <a:solidFill>
                  <a:schemeClr val="accent6"/>
                </a:solidFill>
              </a:rPr>
              <a:t> 2016</a:t>
            </a:r>
          </a:p>
        </p:txBody>
      </p:sp>
      <p:sp>
        <p:nvSpPr>
          <p:cNvPr id="12" name="ZoneTexte 11"/>
          <p:cNvSpPr txBox="1"/>
          <p:nvPr/>
        </p:nvSpPr>
        <p:spPr>
          <a:xfrm>
            <a:off x="6372200" y="5683667"/>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4" action="ppaction://hlinksldjump"/>
              </a:rPr>
              <a:t>Partie 3 : organisation de l’enquête – le jour de l’enquête</a:t>
            </a:r>
            <a:endParaRPr lang="fr-FR" sz="1200" dirty="0">
              <a:solidFill>
                <a:srgbClr val="373739"/>
              </a:solidFill>
            </a:endParaRPr>
          </a:p>
        </p:txBody>
      </p:sp>
    </p:spTree>
    <p:extLst>
      <p:ext uri="{BB962C8B-B14F-4D97-AF65-F5344CB8AC3E}">
        <p14:creationId xmlns:p14="http://schemas.microsoft.com/office/powerpoint/2010/main" val="41934685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résident</a:t>
            </a:r>
            <a:endParaRPr lang="fr-FR" dirty="0"/>
          </a:p>
        </p:txBody>
      </p:sp>
      <p:sp>
        <p:nvSpPr>
          <p:cNvPr id="2" name="Rectangle 1"/>
          <p:cNvSpPr/>
          <p:nvPr/>
        </p:nvSpPr>
        <p:spPr>
          <a:xfrm>
            <a:off x="2627784" y="1340768"/>
            <a:ext cx="6382960" cy="2649956"/>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dispositif(s) invasif(s) »</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Renseigner </a:t>
            </a:r>
            <a:r>
              <a:rPr lang="fr-FR" sz="1600" b="1" u="sng" dirty="0">
                <a:solidFill>
                  <a:srgbClr val="373739"/>
                </a:solidFill>
              </a:rPr>
              <a:t>le ou les dispositifs invasifs à demeure chez le résident le jour de l’enquête</a:t>
            </a:r>
          </a:p>
          <a:p>
            <a:pPr marL="357750" lvl="3" indent="-285750">
              <a:lnSpc>
                <a:spcPct val="110000"/>
              </a:lnSpc>
              <a:spcBef>
                <a:spcPts val="300"/>
              </a:spcBef>
              <a:buClr>
                <a:schemeClr val="tx2"/>
              </a:buClr>
              <a:buFont typeface="Wingdings" panose="05000000000000000000" pitchFamily="2" charset="2"/>
              <a:buChar char="Ø"/>
            </a:pPr>
            <a:r>
              <a:rPr lang="fr-FR" sz="1400" i="1" dirty="0">
                <a:solidFill>
                  <a:srgbClr val="373739"/>
                </a:solidFill>
              </a:rPr>
              <a:t>Par rapport à </a:t>
            </a:r>
            <a:r>
              <a:rPr lang="fr-FR" sz="1400" i="1" dirty="0" err="1">
                <a:solidFill>
                  <a:srgbClr val="373739"/>
                </a:solidFill>
              </a:rPr>
              <a:t>Prev’Ehpad</a:t>
            </a:r>
            <a:r>
              <a:rPr lang="fr-FR" sz="1400" i="1" dirty="0">
                <a:solidFill>
                  <a:srgbClr val="373739"/>
                </a:solidFill>
              </a:rPr>
              <a:t> 2016 </a:t>
            </a:r>
            <a:r>
              <a:rPr lang="fr-FR" sz="1400" dirty="0">
                <a:solidFill>
                  <a:srgbClr val="373739"/>
                </a:solidFill>
              </a:rPr>
              <a:t>: </a:t>
            </a:r>
            <a:r>
              <a:rPr lang="fr-FR" sz="1400" i="1" dirty="0">
                <a:solidFill>
                  <a:srgbClr val="373739"/>
                </a:solidFill>
              </a:rPr>
              <a:t>complété dans la fiche récapitulative (tableau) ; </a:t>
            </a:r>
            <a:r>
              <a:rPr lang="fr-FR" sz="1400" dirty="0">
                <a:solidFill>
                  <a:srgbClr val="373739"/>
                </a:solidFill>
              </a:rPr>
              <a:t>ajout du cathéter « </a:t>
            </a:r>
            <a:r>
              <a:rPr lang="fr-FR" sz="1400" dirty="0" err="1">
                <a:solidFill>
                  <a:srgbClr val="373739"/>
                </a:solidFill>
              </a:rPr>
              <a:t>Midline</a:t>
            </a:r>
            <a:r>
              <a:rPr lang="fr-FR" sz="1400" dirty="0">
                <a:solidFill>
                  <a:srgbClr val="373739"/>
                </a:solidFill>
              </a:rPr>
              <a:t> »</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A partir du </a:t>
            </a:r>
            <a:r>
              <a:rPr lang="fr-FR" sz="1600" b="1" dirty="0">
                <a:solidFill>
                  <a:srgbClr val="373739"/>
                </a:solidFill>
              </a:rPr>
              <a:t>dossier médical du résident </a:t>
            </a:r>
            <a:r>
              <a:rPr lang="fr-FR" sz="1600" dirty="0">
                <a:solidFill>
                  <a:srgbClr val="373739"/>
                </a:solidFill>
              </a:rPr>
              <a:t>et </a:t>
            </a:r>
            <a:r>
              <a:rPr lang="fr-FR" sz="1600" b="1" dirty="0">
                <a:solidFill>
                  <a:srgbClr val="373739"/>
                </a:solidFill>
              </a:rPr>
              <a:t>confirmé le jour de l’enquête auprès du résident au moment de l’enquête</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Renseigné par l’enquêteur et confirmé par le personnel de santé du secteur ou unité de vie</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216201"/>
            <a:ext cx="2293178" cy="3312368"/>
          </a:xfrm>
          <a:prstGeom prst="rect">
            <a:avLst/>
          </a:prstGeom>
          <a:ln>
            <a:solidFill>
              <a:schemeClr val="accent6"/>
            </a:solidFill>
          </a:ln>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4293096"/>
            <a:ext cx="8319277" cy="1598008"/>
          </a:xfrm>
          <a:prstGeom prst="rect">
            <a:avLst/>
          </a:prstGeom>
          <a:solidFill>
            <a:schemeClr val="bg1"/>
          </a:solidFill>
          <a:ln w="25400">
            <a:solidFill>
              <a:schemeClr val="accent1"/>
            </a:solidFill>
          </a:ln>
        </p:spPr>
      </p:pic>
      <p:sp>
        <p:nvSpPr>
          <p:cNvPr id="9" name="Rectangle 8"/>
          <p:cNvSpPr/>
          <p:nvPr/>
        </p:nvSpPr>
        <p:spPr>
          <a:xfrm>
            <a:off x="179513" y="2414613"/>
            <a:ext cx="2293178" cy="3857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328251" y="2819194"/>
            <a:ext cx="939493" cy="1473902"/>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722794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Dispositifs invasifs</a:t>
            </a:r>
            <a:endParaRPr lang="fr-FR" dirty="0"/>
          </a:p>
        </p:txBody>
      </p:sp>
      <p:sp>
        <p:nvSpPr>
          <p:cNvPr id="2" name="Rectangle 1"/>
          <p:cNvSpPr/>
          <p:nvPr/>
        </p:nvSpPr>
        <p:spPr>
          <a:xfrm>
            <a:off x="526574" y="3645024"/>
            <a:ext cx="6565706" cy="2108269"/>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le résident est porteur d’au moins un dispositif invasif le jour de l’enquête</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Sonde urinaire ou cathéters vasculaires </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La réponse inconnue n’est pas admise</a:t>
            </a: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section est cochée « Non » par défaut dans </a:t>
            </a:r>
            <a:r>
              <a:rPr lang="fr-FR" sz="1400" dirty="0" err="1">
                <a:solidFill>
                  <a:srgbClr val="373739"/>
                </a:solidFill>
              </a:rPr>
              <a:t>PrevIAS</a:t>
            </a:r>
            <a:endParaRPr lang="fr-FR" sz="1400" dirty="0">
              <a:solidFill>
                <a:schemeClr val="accent1"/>
              </a:solidFill>
            </a:endParaRPr>
          </a:p>
          <a:p>
            <a:pPr marL="0" lvl="4">
              <a:spcBef>
                <a:spcPts val="300"/>
              </a:spcBef>
            </a:pPr>
            <a:r>
              <a:rPr lang="fr-FR" sz="1400" dirty="0">
                <a:solidFill>
                  <a:srgbClr val="373739"/>
                </a:solidFill>
              </a:rPr>
              <a:t>Si le champ « Dispositif(s) invasif(s) est coché « Oui », la section s’ouvre et propose l’ensemble des champs de la section</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94143"/>
            <a:ext cx="8319277" cy="1598008"/>
          </a:xfrm>
          <a:prstGeom prst="rect">
            <a:avLst/>
          </a:prstGeom>
          <a:solidFill>
            <a:schemeClr val="bg1"/>
          </a:solidFill>
          <a:ln w="25400">
            <a:noFill/>
          </a:ln>
        </p:spPr>
      </p:pic>
      <p:sp>
        <p:nvSpPr>
          <p:cNvPr id="10" name="Rectangle 9"/>
          <p:cNvSpPr/>
          <p:nvPr/>
        </p:nvSpPr>
        <p:spPr>
          <a:xfrm>
            <a:off x="423044" y="1324974"/>
            <a:ext cx="3212851" cy="3857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p:cNvGrpSpPr/>
          <p:nvPr/>
        </p:nvGrpSpPr>
        <p:grpSpPr>
          <a:xfrm>
            <a:off x="6660232" y="3360750"/>
            <a:ext cx="1080119" cy="648072"/>
            <a:chOff x="7934586" y="3985071"/>
            <a:chExt cx="1080119" cy="648072"/>
          </a:xfrm>
        </p:grpSpPr>
        <p:sp>
          <p:nvSpPr>
            <p:cNvPr id="15" name="Rectangle à coins arrondis 14"/>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40884947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Dispositifs invasifs</a:t>
            </a:r>
            <a:endParaRPr lang="fr-FR" dirty="0"/>
          </a:p>
        </p:txBody>
      </p:sp>
      <p:sp>
        <p:nvSpPr>
          <p:cNvPr id="2" name="Rectangle 1"/>
          <p:cNvSpPr/>
          <p:nvPr/>
        </p:nvSpPr>
        <p:spPr>
          <a:xfrm>
            <a:off x="400990" y="3409622"/>
            <a:ext cx="7483378" cy="2569934"/>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i="1" dirty="0">
                <a:solidFill>
                  <a:srgbClr val="373739"/>
                </a:solidFill>
              </a:rPr>
              <a:t>Si le champ « Dispositif(s) invasif(s) » est coché « Oui » :</a:t>
            </a:r>
            <a:endParaRPr lang="fr-FR" sz="16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si le </a:t>
            </a:r>
            <a:r>
              <a:rPr lang="fr-FR" sz="1600" b="1" dirty="0">
                <a:solidFill>
                  <a:schemeClr val="accent1"/>
                </a:solidFill>
              </a:rPr>
              <a:t>résident est porteur d’une sonde urinaire à demeure le jour de l’enquête</a:t>
            </a:r>
          </a:p>
          <a:p>
            <a:pPr marL="0" lvl="4">
              <a:spcBef>
                <a:spcPts val="300"/>
              </a:spcBef>
            </a:pPr>
            <a:r>
              <a:rPr lang="fr-FR" sz="1400" b="1" dirty="0">
                <a:solidFill>
                  <a:srgbClr val="373739"/>
                </a:solidFill>
                <a:sym typeface="Wingdings" panose="05000000000000000000" pitchFamily="2" charset="2"/>
              </a:rPr>
              <a:t> </a:t>
            </a:r>
            <a:r>
              <a:rPr lang="fr-FR" sz="1400" b="1" u="sng" dirty="0">
                <a:solidFill>
                  <a:srgbClr val="373739"/>
                </a:solidFill>
              </a:rPr>
              <a:t>Inclure tout dispositif </a:t>
            </a:r>
            <a:r>
              <a:rPr lang="fr-FR" sz="1400" b="1" u="sng" dirty="0" err="1">
                <a:solidFill>
                  <a:srgbClr val="373739"/>
                </a:solidFill>
              </a:rPr>
              <a:t>endo</a:t>
            </a:r>
            <a:r>
              <a:rPr lang="fr-FR" sz="1400" b="1" u="sng" dirty="0">
                <a:solidFill>
                  <a:srgbClr val="373739"/>
                </a:solidFill>
              </a:rPr>
              <a:t>-urinaire</a:t>
            </a:r>
            <a:r>
              <a:rPr lang="fr-FR" sz="1400" b="1" dirty="0">
                <a:solidFill>
                  <a:srgbClr val="373739"/>
                </a:solidFill>
              </a:rPr>
              <a:t> </a:t>
            </a:r>
            <a:r>
              <a:rPr lang="fr-FR" sz="1400" dirty="0">
                <a:solidFill>
                  <a:srgbClr val="373739"/>
                </a:solidFill>
              </a:rPr>
              <a:t>(</a:t>
            </a:r>
            <a:r>
              <a:rPr lang="fr-FR" sz="1400" b="1" dirty="0">
                <a:solidFill>
                  <a:srgbClr val="373739"/>
                </a:solidFill>
              </a:rPr>
              <a:t>sonde vésicale, cathéter </a:t>
            </a:r>
            <a:r>
              <a:rPr lang="fr-FR" sz="1400" b="1" dirty="0" err="1">
                <a:solidFill>
                  <a:srgbClr val="373739"/>
                </a:solidFill>
              </a:rPr>
              <a:t>sus-pubien</a:t>
            </a:r>
            <a:r>
              <a:rPr lang="fr-FR" sz="1400" b="1" dirty="0">
                <a:solidFill>
                  <a:srgbClr val="373739"/>
                </a:solidFill>
              </a:rPr>
              <a:t>, sonde urétérale)</a:t>
            </a:r>
            <a:endParaRPr lang="fr-FR" sz="1400" dirty="0">
              <a:solidFill>
                <a:srgbClr val="373739"/>
              </a:solidFill>
            </a:endParaRPr>
          </a:p>
          <a:p>
            <a:pPr marL="0" lvl="4">
              <a:spcBef>
                <a:spcPts val="300"/>
              </a:spcBef>
            </a:pPr>
            <a:r>
              <a:rPr lang="fr-FR" sz="1400" b="1" dirty="0">
                <a:solidFill>
                  <a:srgbClr val="373739"/>
                </a:solidFill>
                <a:sym typeface="Wingdings" panose="05000000000000000000" pitchFamily="2" charset="2"/>
              </a:rPr>
              <a:t> </a:t>
            </a:r>
            <a:r>
              <a:rPr lang="fr-FR" sz="1400" b="1" dirty="0">
                <a:solidFill>
                  <a:srgbClr val="373739"/>
                </a:solidFill>
              </a:rPr>
              <a:t>Exclure</a:t>
            </a:r>
            <a:r>
              <a:rPr lang="fr-FR" sz="1400" dirty="0">
                <a:solidFill>
                  <a:srgbClr val="373739"/>
                </a:solidFill>
              </a:rPr>
              <a:t> les sondages évacuateurs ou intermittents (auto-sondage ou hétéro-sondage) et dispositifs externe (étui pénien)</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 pour le champ « Sonde urinaire » si « Dispositif(s) invasif(s) est coché « Oui »</a:t>
            </a:r>
            <a:endParaRPr lang="fr-FR" sz="1400" dirty="0">
              <a:solidFill>
                <a:schemeClr val="accent1"/>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94143"/>
            <a:ext cx="8319277" cy="1598008"/>
          </a:xfrm>
          <a:prstGeom prst="rect">
            <a:avLst/>
          </a:prstGeom>
          <a:solidFill>
            <a:schemeClr val="bg1"/>
          </a:solidFill>
          <a:ln w="25400">
            <a:noFill/>
          </a:ln>
        </p:spPr>
      </p:pic>
      <p:sp>
        <p:nvSpPr>
          <p:cNvPr id="3" name="ZoneTexte 2"/>
          <p:cNvSpPr txBox="1"/>
          <p:nvPr/>
        </p:nvSpPr>
        <p:spPr>
          <a:xfrm>
            <a:off x="2987824" y="1271635"/>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10" name="Rectangle 9"/>
          <p:cNvSpPr/>
          <p:nvPr/>
        </p:nvSpPr>
        <p:spPr>
          <a:xfrm>
            <a:off x="396000" y="1710000"/>
            <a:ext cx="3212851" cy="32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p:cNvGrpSpPr/>
          <p:nvPr/>
        </p:nvGrpSpPr>
        <p:grpSpPr>
          <a:xfrm>
            <a:off x="7392851" y="3085586"/>
            <a:ext cx="1080119" cy="648072"/>
            <a:chOff x="7934586" y="3985071"/>
            <a:chExt cx="1080119" cy="648072"/>
          </a:xfrm>
        </p:grpSpPr>
        <p:sp>
          <p:nvSpPr>
            <p:cNvPr id="15" name="Rectangle à coins arrondis 14"/>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37535472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Dispositifs invasifs</a:t>
            </a:r>
            <a:endParaRPr lang="fr-FR" dirty="0"/>
          </a:p>
        </p:txBody>
      </p:sp>
      <p:sp>
        <p:nvSpPr>
          <p:cNvPr id="2" name="Rectangle 1"/>
          <p:cNvSpPr/>
          <p:nvPr/>
        </p:nvSpPr>
        <p:spPr>
          <a:xfrm>
            <a:off x="179513" y="2924238"/>
            <a:ext cx="8712968" cy="3762568"/>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Si le champ « Dispositif(s) invasif(s) » est coché « Oui »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résident est porteur d’au moins un cathéter à demeure le jour de l’enquête</a:t>
            </a:r>
          </a:p>
          <a:p>
            <a:pPr marL="0" lvl="4">
              <a:spcBef>
                <a:spcPts val="300"/>
              </a:spcBef>
            </a:pPr>
            <a:r>
              <a:rPr lang="fr-FR" sz="1400" dirty="0">
                <a:solidFill>
                  <a:srgbClr val="373739"/>
                </a:solidFill>
                <a:sym typeface="Wingdings" panose="05000000000000000000" pitchFamily="2" charset="2"/>
              </a:rPr>
              <a:t> </a:t>
            </a:r>
            <a:r>
              <a:rPr lang="fr-FR" sz="1400" dirty="0">
                <a:solidFill>
                  <a:srgbClr val="373739"/>
                </a:solidFill>
              </a:rPr>
              <a:t>Inclure tous les </a:t>
            </a:r>
            <a:r>
              <a:rPr lang="fr-FR" sz="1400" b="1" dirty="0">
                <a:solidFill>
                  <a:srgbClr val="373739"/>
                </a:solidFill>
              </a:rPr>
              <a:t>cathéters vasculaires </a:t>
            </a:r>
            <a:r>
              <a:rPr lang="fr-FR" sz="1400" b="1" u="sng" dirty="0">
                <a:solidFill>
                  <a:srgbClr val="373739"/>
                </a:solidFill>
              </a:rPr>
              <a:t>en place le jour de l’enquête</a:t>
            </a:r>
            <a:endParaRPr lang="fr-FR" sz="1400" dirty="0">
              <a:solidFill>
                <a:srgbClr val="373739"/>
              </a:solidFill>
            </a:endParaRPr>
          </a:p>
          <a:p>
            <a:pPr marL="0" lvl="4">
              <a:spcBef>
                <a:spcPts val="300"/>
              </a:spcBef>
            </a:pPr>
            <a:r>
              <a:rPr lang="fr-FR" sz="1400" dirty="0">
                <a:solidFill>
                  <a:srgbClr val="373739"/>
                </a:solidFill>
                <a:sym typeface="Wingdings" panose="05000000000000000000" pitchFamily="2" charset="2"/>
              </a:rPr>
              <a:t> 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p>
          <a:p>
            <a:pPr marL="0" lvl="4">
              <a:spcBef>
                <a:spcPts val="600"/>
              </a:spcBef>
            </a:pPr>
            <a:r>
              <a:rPr lang="fr-FR" sz="1400" i="1" dirty="0">
                <a:solidFill>
                  <a:srgbClr val="373739"/>
                </a:solidFill>
                <a:sym typeface="Wingdings" panose="05000000000000000000" pitchFamily="2" charset="2"/>
              </a:rPr>
              <a:t>Si le champ « Cathéter(s) vasculaire(s) » est coché « Oui » :</a:t>
            </a:r>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Renseigner </a:t>
            </a:r>
            <a:r>
              <a:rPr lang="fr-FR" sz="1600" b="1" dirty="0">
                <a:solidFill>
                  <a:schemeClr val="accent1"/>
                </a:solidFill>
                <a:sym typeface="Wingdings" panose="05000000000000000000" pitchFamily="2" charset="2"/>
              </a:rPr>
              <a:t>le type de cathéter</a:t>
            </a:r>
          </a:p>
          <a:p>
            <a:pPr marL="0" lvl="4">
              <a:spcBef>
                <a:spcPts val="300"/>
              </a:spcBef>
            </a:pPr>
            <a:r>
              <a:rPr lang="fr-FR" sz="1400" dirty="0">
                <a:solidFill>
                  <a:srgbClr val="373739"/>
                </a:solidFill>
                <a:sym typeface="Wingdings" panose="05000000000000000000" pitchFamily="2" charset="2"/>
              </a:rPr>
              <a:t> Cocher </a:t>
            </a:r>
            <a:r>
              <a:rPr lang="fr-FR" sz="1400" b="1" dirty="0">
                <a:solidFill>
                  <a:srgbClr val="373739"/>
                </a:solidFill>
                <a:sym typeface="Wingdings" panose="05000000000000000000" pitchFamily="2" charset="2"/>
              </a:rPr>
              <a:t>un ou plusieurs cathéters parmi les 6 indiqués </a:t>
            </a:r>
            <a:r>
              <a:rPr lang="fr-FR" sz="1400" dirty="0">
                <a:solidFill>
                  <a:srgbClr val="373739"/>
                </a:solidFill>
                <a:sym typeface="Wingdings" panose="05000000000000000000" pitchFamily="2" charset="2"/>
              </a:rPr>
              <a:t>: </a:t>
            </a:r>
            <a:r>
              <a:rPr lang="fr-FR" sz="1400" dirty="0">
                <a:solidFill>
                  <a:srgbClr val="373739"/>
                </a:solidFill>
              </a:rPr>
              <a:t>cathéter veineux périphérique, cathéter </a:t>
            </a:r>
            <a:r>
              <a:rPr lang="fr-FR" sz="1400" dirty="0" err="1">
                <a:solidFill>
                  <a:srgbClr val="373739"/>
                </a:solidFill>
              </a:rPr>
              <a:t>Midline</a:t>
            </a:r>
            <a:r>
              <a:rPr lang="fr-FR" sz="1400" dirty="0">
                <a:solidFill>
                  <a:srgbClr val="373739"/>
                </a:solidFill>
              </a:rPr>
              <a:t>, cathéter sous cutané, cathéter veineux central, cathéter central à insertion périphérique (PICC), chambre à cathéter implantable</a:t>
            </a:r>
            <a:r>
              <a:rPr lang="fr-FR" sz="1400" b="1" dirty="0">
                <a:solidFill>
                  <a:srgbClr val="373739"/>
                </a:solidFill>
              </a:rPr>
              <a:t> </a:t>
            </a:r>
            <a:r>
              <a:rPr lang="fr-FR" sz="1400" dirty="0">
                <a:solidFill>
                  <a:srgbClr val="373739"/>
                </a:solidFill>
                <a:sym typeface="Wingdings" panose="05000000000000000000" pitchFamily="2" charset="2"/>
              </a:rPr>
              <a:t>(</a:t>
            </a:r>
            <a:r>
              <a:rPr lang="fr-FR" sz="1400" i="1" dirty="0">
                <a:solidFill>
                  <a:srgbClr val="373739"/>
                </a:solidFill>
                <a:sym typeface="Wingdings" panose="05000000000000000000" pitchFamily="2" charset="2"/>
              </a:rPr>
              <a:t>cf. guide de l’enquêteur page 36 pour la définition des cathéters</a:t>
            </a:r>
            <a:r>
              <a:rPr lang="fr-FR" sz="1400" dirty="0">
                <a:solidFill>
                  <a:srgbClr val="373739"/>
                </a:solidFill>
                <a:sym typeface="Wingdings" panose="05000000000000000000" pitchFamily="2" charset="2"/>
              </a:rPr>
              <a:t>) </a:t>
            </a:r>
            <a:endParaRPr lang="fr-FR" sz="1400" dirty="0">
              <a:solidFill>
                <a:srgbClr val="373739"/>
              </a:solidFill>
            </a:endParaRPr>
          </a:p>
          <a:p>
            <a:pPr marL="0" lvl="4">
              <a:spcBef>
                <a:spcPts val="300"/>
              </a:spcBef>
            </a:pPr>
            <a:r>
              <a:rPr lang="fr-FR" sz="1400" dirty="0">
                <a:solidFill>
                  <a:srgbClr val="373739"/>
                </a:solidFill>
                <a:sym typeface="Wingdings" panose="05000000000000000000" pitchFamily="2" charset="2"/>
              </a:rPr>
              <a:t> Les fistules artério-veineuses sont codées comme </a:t>
            </a:r>
            <a:r>
              <a:rPr lang="fr-FR" sz="1400" dirty="0">
                <a:solidFill>
                  <a:srgbClr val="373739"/>
                </a:solidFill>
              </a:rPr>
              <a:t>cathéter veineux périphérique</a:t>
            </a:r>
          </a:p>
          <a:p>
            <a:pPr marL="0" lvl="4">
              <a:spcBef>
                <a:spcPts val="300"/>
              </a:spcBef>
            </a:pPr>
            <a:r>
              <a:rPr lang="fr-FR" sz="1400" dirty="0">
                <a:solidFill>
                  <a:srgbClr val="373739"/>
                </a:solidFill>
                <a:sym typeface="Wingdings" panose="05000000000000000000" pitchFamily="2" charset="2"/>
              </a:rPr>
              <a:t> Possibilité de sélectionner </a:t>
            </a:r>
            <a:r>
              <a:rPr lang="fr-FR" sz="1400" b="1" dirty="0">
                <a:solidFill>
                  <a:srgbClr val="373739"/>
                </a:solidFill>
                <a:sym typeface="Wingdings" panose="05000000000000000000" pitchFamily="2" charset="2"/>
              </a:rPr>
              <a:t>p</a:t>
            </a:r>
            <a:r>
              <a:rPr lang="fr-FR" sz="1400" b="1" dirty="0">
                <a:solidFill>
                  <a:srgbClr val="373739"/>
                </a:solidFill>
              </a:rPr>
              <a:t>lusieurs cathéters</a:t>
            </a:r>
            <a:endParaRPr lang="fr-FR" sz="1400" dirty="0">
              <a:solidFill>
                <a:srgbClr val="373739"/>
              </a:solidFill>
              <a:sym typeface="Wingdings" panose="05000000000000000000" pitchFamily="2" charset="2"/>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 pour le champ</a:t>
            </a:r>
            <a:br>
              <a:rPr lang="fr-FR" sz="1400" dirty="0">
                <a:solidFill>
                  <a:srgbClr val="373739"/>
                </a:solidFill>
              </a:rPr>
            </a:br>
            <a:r>
              <a:rPr lang="fr-FR" sz="1400" dirty="0">
                <a:solidFill>
                  <a:srgbClr val="373739"/>
                </a:solidFill>
              </a:rPr>
              <a:t>« C</a:t>
            </a:r>
            <a:r>
              <a:rPr lang="fr-FR" sz="1400" dirty="0">
                <a:solidFill>
                  <a:srgbClr val="373739"/>
                </a:solidFill>
                <a:sym typeface="Wingdings" panose="05000000000000000000" pitchFamily="2" charset="2"/>
              </a:rPr>
              <a:t>athéter(s) vasculaire(s) »</a:t>
            </a:r>
            <a:r>
              <a:rPr lang="fr-FR" sz="1400" dirty="0">
                <a:solidFill>
                  <a:srgbClr val="373739"/>
                </a:solidFill>
              </a:rPr>
              <a:t> si « Dispositif(s) invasif(s) » est coché « Oui »</a:t>
            </a:r>
            <a:br>
              <a:rPr lang="fr-FR" sz="1400" dirty="0">
                <a:solidFill>
                  <a:srgbClr val="373739"/>
                </a:solidFill>
              </a:rPr>
            </a:br>
            <a:r>
              <a:rPr lang="fr-FR" sz="1400" dirty="0">
                <a:solidFill>
                  <a:srgbClr val="373739"/>
                </a:solidFill>
              </a:rPr>
              <a:t>Cocher obligatoirement au moins un type de cathéter si « C</a:t>
            </a:r>
            <a:r>
              <a:rPr lang="fr-FR" sz="1400" dirty="0">
                <a:solidFill>
                  <a:srgbClr val="373739"/>
                </a:solidFill>
                <a:sym typeface="Wingdings" panose="05000000000000000000" pitchFamily="2" charset="2"/>
              </a:rPr>
              <a:t>athéter(s)</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vasculaire(s) »</a:t>
            </a:r>
            <a:r>
              <a:rPr lang="fr-FR" sz="1400" dirty="0">
                <a:solidFill>
                  <a:srgbClr val="373739"/>
                </a:solidFill>
              </a:rPr>
              <a:t> est coché « Oui »</a:t>
            </a:r>
            <a:endParaRPr lang="fr-FR" sz="1400" dirty="0">
              <a:solidFill>
                <a:schemeClr val="accent1"/>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94143"/>
            <a:ext cx="8319277" cy="1598008"/>
          </a:xfrm>
          <a:prstGeom prst="rect">
            <a:avLst/>
          </a:prstGeom>
          <a:solidFill>
            <a:schemeClr val="bg1"/>
          </a:solidFill>
          <a:ln w="25400">
            <a:noFill/>
          </a:ln>
        </p:spPr>
      </p:pic>
      <p:sp>
        <p:nvSpPr>
          <p:cNvPr id="3" name="ZoneTexte 2"/>
          <p:cNvSpPr txBox="1"/>
          <p:nvPr/>
        </p:nvSpPr>
        <p:spPr>
          <a:xfrm>
            <a:off x="2987824" y="1271635"/>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10" name="Rectangle 9"/>
          <p:cNvSpPr/>
          <p:nvPr/>
        </p:nvSpPr>
        <p:spPr>
          <a:xfrm>
            <a:off x="395536" y="2060848"/>
            <a:ext cx="7704856" cy="7920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p:cNvGrpSpPr/>
          <p:nvPr/>
        </p:nvGrpSpPr>
        <p:grpSpPr>
          <a:xfrm>
            <a:off x="7943034" y="3601606"/>
            <a:ext cx="1080119" cy="648072"/>
            <a:chOff x="7934586" y="3985071"/>
            <a:chExt cx="1080119" cy="648072"/>
          </a:xfrm>
        </p:grpSpPr>
        <p:sp>
          <p:nvSpPr>
            <p:cNvPr id="15" name="Rectangle à coins arrondis 14"/>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
        <p:nvSpPr>
          <p:cNvPr id="11" name="ZoneTexte 10"/>
          <p:cNvSpPr txBox="1"/>
          <p:nvPr/>
        </p:nvSpPr>
        <p:spPr>
          <a:xfrm>
            <a:off x="6535043" y="5634289"/>
            <a:ext cx="2501451"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4" action="ppaction://hlinksldjump"/>
              </a:rPr>
              <a:t>Partie 3 : organisation de l’enquête – le jour de l’enqu</a:t>
            </a:r>
            <a:r>
              <a:rPr lang="fr-FR" sz="1200" dirty="0">
                <a:solidFill>
                  <a:srgbClr val="373739"/>
                </a:solidFill>
                <a:hlinkClick r:id="rId5" action="ppaction://hlinksldjump"/>
              </a:rPr>
              <a:t>ête</a:t>
            </a:r>
            <a:endParaRPr lang="fr-FR" sz="1200" dirty="0">
              <a:solidFill>
                <a:srgbClr val="373739"/>
              </a:solidFill>
            </a:endParaRPr>
          </a:p>
        </p:txBody>
      </p:sp>
    </p:spTree>
    <p:extLst>
      <p:ext uri="{BB962C8B-B14F-4D97-AF65-F5344CB8AC3E}">
        <p14:creationId xmlns:p14="http://schemas.microsoft.com/office/powerpoint/2010/main" val="29169833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résident</a:t>
            </a:r>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908720"/>
            <a:ext cx="2293178" cy="3312368"/>
          </a:xfrm>
          <a:prstGeom prst="rect">
            <a:avLst/>
          </a:prstGeom>
          <a:ln>
            <a:solidFill>
              <a:schemeClr val="accent6"/>
            </a:solidFill>
          </a:ln>
        </p:spPr>
      </p:pic>
      <p:sp>
        <p:nvSpPr>
          <p:cNvPr id="6" name="Rectangle 5"/>
          <p:cNvSpPr/>
          <p:nvPr/>
        </p:nvSpPr>
        <p:spPr>
          <a:xfrm>
            <a:off x="179513" y="2473447"/>
            <a:ext cx="2293178" cy="7920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3933056"/>
            <a:ext cx="7475434" cy="2838498"/>
          </a:xfrm>
          <a:prstGeom prst="rect">
            <a:avLst/>
          </a:prstGeom>
          <a:solidFill>
            <a:schemeClr val="bg1"/>
          </a:solidFill>
          <a:ln w="25400">
            <a:solidFill>
              <a:schemeClr val="accent1"/>
            </a:solidFill>
          </a:ln>
        </p:spPr>
      </p:pic>
      <p:cxnSp>
        <p:nvCxnSpPr>
          <p:cNvPr id="8" name="Connecteur droit avec flèche 7"/>
          <p:cNvCxnSpPr>
            <a:cxnSpLocks noChangeShapeType="1"/>
          </p:cNvCxnSpPr>
          <p:nvPr/>
        </p:nvCxnSpPr>
        <p:spPr bwMode="auto">
          <a:xfrm>
            <a:off x="1475656" y="3265535"/>
            <a:ext cx="720080" cy="667521"/>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 name="Rectangle 10"/>
          <p:cNvSpPr/>
          <p:nvPr/>
        </p:nvSpPr>
        <p:spPr>
          <a:xfrm>
            <a:off x="2627784" y="1340768"/>
            <a:ext cx="6467322" cy="2496068"/>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traitement(s) anti-infectieux »</a:t>
            </a:r>
          </a:p>
          <a:p>
            <a:pPr marL="144000" lvl="2" indent="-144000">
              <a:lnSpc>
                <a:spcPct val="110000"/>
              </a:lnSpc>
              <a:buClr>
                <a:schemeClr val="tx2"/>
              </a:buClr>
              <a:buFont typeface="Symbol" panose="05050102010706020507" pitchFamily="18" charset="2"/>
              <a:buChar char="·"/>
            </a:pPr>
            <a:r>
              <a:rPr lang="fr-FR" sz="1600" dirty="0">
                <a:solidFill>
                  <a:srgbClr val="373739"/>
                </a:solidFill>
              </a:rPr>
              <a:t>Renseigner </a:t>
            </a:r>
            <a:r>
              <a:rPr lang="fr-FR" sz="1600" b="1" u="sng" dirty="0">
                <a:solidFill>
                  <a:srgbClr val="373739"/>
                </a:solidFill>
              </a:rPr>
              <a:t>le ou les traitement anti-infectieux administrés par voie générale au résident le jour de l’enquête</a:t>
            </a:r>
          </a:p>
          <a:p>
            <a:pPr marL="357750" lvl="3" indent="-285750">
              <a:lnSpc>
                <a:spcPct val="110000"/>
              </a:lnSpc>
              <a:buClr>
                <a:schemeClr val="tx2"/>
              </a:buClr>
              <a:buFont typeface="Wingdings" panose="05000000000000000000" pitchFamily="2" charset="2"/>
              <a:buChar char="Ø"/>
            </a:pPr>
            <a:r>
              <a:rPr lang="fr-FR" sz="1400" i="1" dirty="0">
                <a:solidFill>
                  <a:srgbClr val="373739"/>
                </a:solidFill>
              </a:rPr>
              <a:t>Par rapport à </a:t>
            </a:r>
            <a:r>
              <a:rPr lang="fr-FR" sz="1400" i="1" dirty="0" err="1">
                <a:solidFill>
                  <a:srgbClr val="373739"/>
                </a:solidFill>
              </a:rPr>
              <a:t>Prev’Ehpad</a:t>
            </a:r>
            <a:r>
              <a:rPr lang="fr-FR" sz="1400" i="1" dirty="0">
                <a:solidFill>
                  <a:srgbClr val="373739"/>
                </a:solidFill>
              </a:rPr>
              <a:t> 2016 </a:t>
            </a:r>
            <a:r>
              <a:rPr lang="fr-FR" sz="1400" dirty="0">
                <a:solidFill>
                  <a:srgbClr val="373739"/>
                </a:solidFill>
              </a:rPr>
              <a:t>: ajout de classes d’AI et le nombre d’AI renseignés (4 AI au lieu de 3 AI dans </a:t>
            </a:r>
            <a:r>
              <a:rPr lang="fr-FR" sz="1400" dirty="0" err="1">
                <a:solidFill>
                  <a:srgbClr val="373739"/>
                </a:solidFill>
              </a:rPr>
              <a:t>Prev’Ehpad</a:t>
            </a:r>
            <a:r>
              <a:rPr lang="fr-FR" sz="1400" dirty="0">
                <a:solidFill>
                  <a:srgbClr val="373739"/>
                </a:solidFill>
              </a:rPr>
              <a:t>)</a:t>
            </a:r>
          </a:p>
          <a:p>
            <a:pPr marL="144000" lvl="2" indent="-144000">
              <a:lnSpc>
                <a:spcPct val="110000"/>
              </a:lnSpc>
              <a:buClr>
                <a:schemeClr val="tx2"/>
              </a:buClr>
              <a:buFont typeface="Symbol" panose="05050102010706020507" pitchFamily="18" charset="2"/>
              <a:buChar char="·"/>
            </a:pPr>
            <a:r>
              <a:rPr lang="fr-FR" sz="1600" dirty="0">
                <a:solidFill>
                  <a:srgbClr val="373739"/>
                </a:solidFill>
              </a:rPr>
              <a:t>Renseigné par l’enquêteur à partir du dossier du résident avec l’appui du personnel de santé du secteur ou unité de vie</a:t>
            </a:r>
          </a:p>
          <a:p>
            <a:pPr marL="144000" lvl="2" indent="-144000">
              <a:lnSpc>
                <a:spcPct val="110000"/>
              </a:lnSpc>
              <a:buClr>
                <a:schemeClr val="tx2"/>
              </a:buClr>
              <a:buFont typeface="Symbol" panose="05050102010706020507" pitchFamily="18" charset="2"/>
              <a:buChar char="·"/>
            </a:pPr>
            <a:r>
              <a:rPr lang="fr-FR" sz="1600" dirty="0">
                <a:solidFill>
                  <a:srgbClr val="373739"/>
                </a:solidFill>
              </a:rPr>
              <a:t>Le </a:t>
            </a:r>
            <a:r>
              <a:rPr lang="fr-FR" sz="1600" b="1" dirty="0">
                <a:solidFill>
                  <a:srgbClr val="373739"/>
                </a:solidFill>
              </a:rPr>
              <a:t>correspondant médical confirme </a:t>
            </a:r>
            <a:r>
              <a:rPr lang="fr-FR" sz="1600" dirty="0">
                <a:solidFill>
                  <a:srgbClr val="373739"/>
                </a:solidFill>
              </a:rPr>
              <a:t>le </a:t>
            </a:r>
            <a:r>
              <a:rPr lang="fr-FR" sz="1600" b="1" dirty="0">
                <a:solidFill>
                  <a:srgbClr val="373739"/>
                </a:solidFill>
              </a:rPr>
              <a:t>contexte de prescription</a:t>
            </a:r>
            <a:r>
              <a:rPr lang="fr-FR" sz="1600" dirty="0">
                <a:solidFill>
                  <a:srgbClr val="373739"/>
                </a:solidFill>
              </a:rPr>
              <a:t>, l’</a:t>
            </a:r>
            <a:r>
              <a:rPr lang="fr-FR" sz="1600" b="1" dirty="0">
                <a:solidFill>
                  <a:srgbClr val="373739"/>
                </a:solidFill>
              </a:rPr>
              <a:t>indication </a:t>
            </a:r>
            <a:r>
              <a:rPr lang="fr-FR" sz="1600" dirty="0">
                <a:solidFill>
                  <a:srgbClr val="373739"/>
                </a:solidFill>
              </a:rPr>
              <a:t>et la </a:t>
            </a:r>
            <a:r>
              <a:rPr lang="fr-FR" sz="1600" b="1" dirty="0">
                <a:solidFill>
                  <a:srgbClr val="373739"/>
                </a:solidFill>
              </a:rPr>
              <a:t>réévaluation de l’antibiothérapie</a:t>
            </a:r>
          </a:p>
        </p:txBody>
      </p:sp>
    </p:spTree>
    <p:extLst>
      <p:ext uri="{BB962C8B-B14F-4D97-AF65-F5344CB8AC3E}">
        <p14:creationId xmlns:p14="http://schemas.microsoft.com/office/powerpoint/2010/main" val="352486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331640" y="3428999"/>
            <a:ext cx="7416824" cy="936106"/>
          </a:xfrm>
        </p:spPr>
        <p:txBody>
          <a:bodyPr/>
          <a:lstStyle/>
          <a:p>
            <a:pPr algn="r"/>
            <a:r>
              <a:rPr lang="fr-FR" dirty="0"/>
              <a:t>Méthode d'enquête</a:t>
            </a: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a:t>ENP 2024 : PARTIE 2</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586230" y="6021288"/>
            <a:ext cx="2160240" cy="402775"/>
          </a:xfrm>
          <a:prstGeom prst="rect">
            <a:avLst/>
          </a:prstGeom>
          <a:solidFill>
            <a:schemeClr val="bg1"/>
          </a:solidFill>
          <a:ln>
            <a:noFill/>
          </a:ln>
          <a:scene3d>
            <a:camera prst="orthographicFront"/>
            <a:lightRig rig="threePt" dir="t"/>
          </a:scene3d>
          <a:sp3d>
            <a:bevelT w="165100" prst="coolSlant"/>
          </a:sp3d>
        </p:spPr>
        <p:txBody>
          <a:bodyPr wrap="square" lIns="72000" tIns="108000" rIns="72000" bIns="108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Retour vers le </a:t>
            </a:r>
            <a:r>
              <a:rPr lang="fr-FR" sz="1200" dirty="0">
                <a:solidFill>
                  <a:srgbClr val="373739"/>
                </a:solidFill>
                <a:hlinkClick r:id="rId3" action="ppaction://hlinksldjump"/>
              </a:rPr>
              <a:t>sommaire</a:t>
            </a:r>
            <a:endParaRPr lang="fr-FR" sz="1200" dirty="0">
              <a:solidFill>
                <a:srgbClr val="373739"/>
              </a:solidFill>
            </a:endParaRPr>
          </a:p>
        </p:txBody>
      </p:sp>
    </p:spTree>
    <p:extLst>
      <p:ext uri="{BB962C8B-B14F-4D97-AF65-F5344CB8AC3E}">
        <p14:creationId xmlns:p14="http://schemas.microsoft.com/office/powerpoint/2010/main" val="30118402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sp>
        <p:nvSpPr>
          <p:cNvPr id="2" name="Rectangle 1"/>
          <p:cNvSpPr/>
          <p:nvPr/>
        </p:nvSpPr>
        <p:spPr>
          <a:xfrm>
            <a:off x="323528" y="1340768"/>
            <a:ext cx="8568952" cy="5188408"/>
          </a:xfrm>
          <a:prstGeom prst="rect">
            <a:avLst/>
          </a:prstGeom>
        </p:spPr>
        <p:txBody>
          <a:bodyPr wrap="square">
            <a:spAutoFit/>
          </a:bodyPr>
          <a:lstStyle/>
          <a:p>
            <a:pPr marL="144000" lvl="2" indent="-144000">
              <a:lnSpc>
                <a:spcPct val="110000"/>
              </a:lnSpc>
              <a:spcAft>
                <a:spcPts val="0"/>
              </a:spcAft>
              <a:buClr>
                <a:schemeClr val="tx2"/>
              </a:buClr>
              <a:buFont typeface="Symbol" panose="05050102010706020507" pitchFamily="18" charset="2"/>
              <a:buChar char="·"/>
            </a:pPr>
            <a:r>
              <a:rPr lang="fr-FR" sz="1600" b="1" dirty="0">
                <a:solidFill>
                  <a:schemeClr val="accent1"/>
                </a:solidFill>
              </a:rPr>
              <a:t>Classes d’anti-infectieux ciblés :</a:t>
            </a: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Calibri" panose="020F0502020204030204" pitchFamily="34" charset="0"/>
                <a:cs typeface="Times New Roman" panose="02020603050405020304" pitchFamily="18" charset="0"/>
              </a:rPr>
              <a:t>Les </a:t>
            </a:r>
            <a:r>
              <a:rPr lang="fr-FR" sz="1400" b="1" dirty="0">
                <a:solidFill>
                  <a:srgbClr val="373739"/>
                </a:solidFill>
                <a:ea typeface="Calibri" panose="020F0502020204030204" pitchFamily="34" charset="0"/>
                <a:cs typeface="Times New Roman" panose="02020603050405020304" pitchFamily="18" charset="0"/>
              </a:rPr>
              <a:t>antibiotiques à usage systémique </a:t>
            </a:r>
            <a:r>
              <a:rPr lang="fr-FR" sz="1400" dirty="0">
                <a:solidFill>
                  <a:srgbClr val="373739"/>
                </a:solidFill>
                <a:ea typeface="Calibri" panose="020F0502020204030204" pitchFamily="34" charset="0"/>
                <a:cs typeface="Times New Roman" panose="02020603050405020304" pitchFamily="18" charset="0"/>
              </a:rPr>
              <a:t>(codes </a:t>
            </a:r>
            <a:r>
              <a:rPr lang="fr-FR" sz="1400" dirty="0">
                <a:solidFill>
                  <a:srgbClr val="373739"/>
                </a:solidFill>
                <a:ea typeface="Times New Roman" panose="02020603050405020304" pitchFamily="18" charset="0"/>
                <a:cs typeface="Times New Roman" panose="02020603050405020304" pitchFamily="18" charset="0"/>
              </a:rPr>
              <a:t>ATC J01)</a:t>
            </a: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Calibri" panose="020F0502020204030204" pitchFamily="34" charset="0"/>
                <a:cs typeface="Times New Roman" panose="02020603050405020304" pitchFamily="18" charset="0"/>
              </a:rPr>
              <a:t>Les </a:t>
            </a:r>
            <a:r>
              <a:rPr lang="fr-FR" sz="1400" b="1" dirty="0" err="1">
                <a:solidFill>
                  <a:srgbClr val="373739"/>
                </a:solidFill>
                <a:ea typeface="Calibri" panose="020F0502020204030204" pitchFamily="34" charset="0"/>
                <a:cs typeface="Times New Roman" panose="02020603050405020304" pitchFamily="18" charset="0"/>
              </a:rPr>
              <a:t>imidazolés</a:t>
            </a:r>
            <a:r>
              <a:rPr lang="fr-FR" sz="1400" b="1" dirty="0">
                <a:solidFill>
                  <a:srgbClr val="373739"/>
                </a:solidFill>
                <a:ea typeface="Calibri" panose="020F0502020204030204" pitchFamily="34" charset="0"/>
                <a:cs typeface="Times New Roman" panose="02020603050405020304" pitchFamily="18" charset="0"/>
              </a:rPr>
              <a:t> </a:t>
            </a:r>
            <a:r>
              <a:rPr lang="fr-FR" sz="1400" b="1" dirty="0">
                <a:solidFill>
                  <a:srgbClr val="373739"/>
                </a:solidFill>
                <a:ea typeface="Times New Roman" panose="02020603050405020304" pitchFamily="18" charset="0"/>
                <a:cs typeface="Times New Roman" panose="02020603050405020304" pitchFamily="18" charset="0"/>
              </a:rPr>
              <a:t>per os antiparasitaires</a:t>
            </a:r>
            <a:r>
              <a:rPr lang="fr-FR" sz="1400" dirty="0">
                <a:solidFill>
                  <a:srgbClr val="373739"/>
                </a:solidFill>
                <a:ea typeface="Times New Roman" panose="02020603050405020304" pitchFamily="18" charset="0"/>
                <a:cs typeface="Times New Roman" panose="02020603050405020304" pitchFamily="18" charset="0"/>
              </a:rPr>
              <a:t> (codes ATC P01)</a:t>
            </a:r>
            <a:endParaRPr lang="fr-FR" sz="1400" dirty="0">
              <a:solidFill>
                <a:srgbClr val="373739"/>
              </a:solidFill>
              <a:ea typeface="Calibri" panose="020F0502020204030204" pitchFamily="34" charset="0"/>
              <a:cs typeface="Times New Roman" panose="02020603050405020304" pitchFamily="18" charset="0"/>
            </a:endParaRP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antibiotiques intestinaux</a:t>
            </a:r>
            <a:r>
              <a:rPr lang="fr-FR" sz="1400" dirty="0">
                <a:solidFill>
                  <a:srgbClr val="373739"/>
                </a:solidFill>
                <a:ea typeface="Times New Roman" panose="02020603050405020304" pitchFamily="18" charset="0"/>
                <a:cs typeface="Times New Roman" panose="02020603050405020304" pitchFamily="18" charset="0"/>
              </a:rPr>
              <a:t> : </a:t>
            </a:r>
            <a:r>
              <a:rPr lang="fr-FR" sz="1400" dirty="0" err="1">
                <a:solidFill>
                  <a:srgbClr val="373739"/>
                </a:solidFill>
                <a:ea typeface="Times New Roman" panose="02020603050405020304" pitchFamily="18" charset="0"/>
                <a:cs typeface="Times New Roman" panose="02020603050405020304" pitchFamily="18" charset="0"/>
              </a:rPr>
              <a:t>fidaxomicine</a:t>
            </a:r>
            <a:r>
              <a:rPr lang="fr-FR" sz="1400" dirty="0">
                <a:solidFill>
                  <a:srgbClr val="373739"/>
                </a:solidFill>
                <a:ea typeface="Times New Roman" panose="02020603050405020304" pitchFamily="18" charset="0"/>
                <a:cs typeface="Times New Roman" panose="02020603050405020304" pitchFamily="18" charset="0"/>
              </a:rPr>
              <a:t> (codes ATC A07AA)</a:t>
            </a:r>
            <a:endParaRPr lang="fr-FR" sz="1400" dirty="0">
              <a:solidFill>
                <a:srgbClr val="373739"/>
              </a:solidFill>
              <a:ea typeface="Calibri" panose="020F0502020204030204" pitchFamily="34" charset="0"/>
              <a:cs typeface="Times New Roman" panose="02020603050405020304" pitchFamily="18" charset="0"/>
            </a:endParaRP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antimycosiques </a:t>
            </a:r>
            <a:r>
              <a:rPr lang="fr-FR" sz="1400" dirty="0">
                <a:solidFill>
                  <a:srgbClr val="373739"/>
                </a:solidFill>
                <a:ea typeface="Times New Roman" panose="02020603050405020304" pitchFamily="18" charset="0"/>
                <a:cs typeface="Times New Roman" panose="02020603050405020304" pitchFamily="18" charset="0"/>
              </a:rPr>
              <a:t>(codes ATC J02)</a:t>
            </a:r>
            <a:endParaRPr lang="fr-FR" sz="1400" dirty="0">
              <a:solidFill>
                <a:srgbClr val="373739"/>
              </a:solidFill>
              <a:ea typeface="Calibri" panose="020F0502020204030204" pitchFamily="34" charset="0"/>
              <a:cs typeface="Times New Roman" panose="02020603050405020304" pitchFamily="18" charset="0"/>
            </a:endParaRPr>
          </a:p>
          <a:p>
            <a:pPr marL="216000" indent="288000">
              <a:lnSpc>
                <a:spcPct val="107000"/>
              </a:lnSpc>
              <a:spcBef>
                <a:spcPts val="200"/>
              </a:spcBef>
              <a:buFont typeface="Calibri" panose="020F0502020204030204" pitchFamily="34" charset="0"/>
              <a:buChar char="-"/>
            </a:pPr>
            <a:r>
              <a:rPr lang="fr-FR" sz="1400" dirty="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antifongiques</a:t>
            </a:r>
            <a:r>
              <a:rPr lang="fr-FR" sz="1400" dirty="0">
                <a:solidFill>
                  <a:srgbClr val="373739"/>
                </a:solidFill>
                <a:ea typeface="Times New Roman" panose="02020603050405020304" pitchFamily="18" charset="0"/>
                <a:cs typeface="Times New Roman" panose="02020603050405020304" pitchFamily="18" charset="0"/>
              </a:rPr>
              <a:t> (codes ATC D01BA)</a:t>
            </a:r>
            <a:endParaRPr lang="fr-FR" sz="1400" dirty="0">
              <a:solidFill>
                <a:srgbClr val="373739"/>
              </a:solidFill>
              <a:ea typeface="Calibri" panose="020F0502020204030204" pitchFamily="34" charset="0"/>
              <a:cs typeface="Times New Roman" panose="02020603050405020304" pitchFamily="18" charset="0"/>
            </a:endParaRP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antituberculeux </a:t>
            </a:r>
            <a:r>
              <a:rPr lang="fr-FR" sz="1400" dirty="0">
                <a:solidFill>
                  <a:srgbClr val="373739"/>
                </a:solidFill>
                <a:ea typeface="Times New Roman" panose="02020603050405020304" pitchFamily="18" charset="0"/>
                <a:cs typeface="Times New Roman" panose="02020603050405020304" pitchFamily="18" charset="0"/>
              </a:rPr>
              <a:t>(codes ATC J04)</a:t>
            </a:r>
            <a:endParaRPr lang="fr-FR" sz="1400" dirty="0">
              <a:solidFill>
                <a:srgbClr val="373739"/>
              </a:solidFill>
              <a:ea typeface="Calibri" panose="020F0502020204030204" pitchFamily="34" charset="0"/>
              <a:cs typeface="Times New Roman" panose="02020603050405020304" pitchFamily="18" charset="0"/>
            </a:endParaRP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antiviraux pour la Covid-19 </a:t>
            </a:r>
            <a:r>
              <a:rPr lang="fr-FR" sz="1400" dirty="0">
                <a:solidFill>
                  <a:srgbClr val="373739"/>
                </a:solidFill>
                <a:ea typeface="Times New Roman" panose="02020603050405020304" pitchFamily="18" charset="0"/>
                <a:cs typeface="Times New Roman" panose="02020603050405020304" pitchFamily="18" charset="0"/>
              </a:rPr>
              <a:t>(tous les autres antiviraux sont exclus)</a:t>
            </a:r>
          </a:p>
          <a:p>
            <a:pPr marL="216000" lvl="0" algn="just">
              <a:lnSpc>
                <a:spcPct val="107000"/>
              </a:lnSpc>
              <a:spcAft>
                <a:spcPts val="0"/>
              </a:spcAft>
            </a:pPr>
            <a:r>
              <a:rPr lang="fr-FR" sz="1400" i="1" dirty="0">
                <a:solidFill>
                  <a:srgbClr val="373739"/>
                </a:solidFill>
                <a:ea typeface="Calibri" panose="020F0502020204030204" pitchFamily="34" charset="0"/>
                <a:cs typeface="Times New Roman" panose="02020603050405020304" pitchFamily="18" charset="0"/>
              </a:rPr>
              <a:t>(cf. annexe 3 du guide de l’enquêteur page 51-55 pour la liste complète des AI ciblés)</a:t>
            </a:r>
          </a:p>
          <a:p>
            <a:pPr lvl="0" algn="just">
              <a:lnSpc>
                <a:spcPct val="107000"/>
              </a:lnSpc>
              <a:spcAft>
                <a:spcPts val="0"/>
              </a:spcAft>
            </a:pPr>
            <a:endParaRPr lang="fr-FR" sz="1600" i="1" dirty="0">
              <a:ea typeface="Calibri" panose="020F0502020204030204" pitchFamily="34" charset="0"/>
              <a:cs typeface="Times New Roman" panose="02020603050405020304" pitchFamily="18" charset="0"/>
            </a:endParaRPr>
          </a:p>
          <a:p>
            <a:pPr marL="144000" lvl="2" indent="-144000">
              <a:lnSpc>
                <a:spcPct val="110000"/>
              </a:lnSpc>
              <a:buClr>
                <a:schemeClr val="tx2"/>
              </a:buClr>
              <a:buFont typeface="Symbol" panose="05050102010706020507" pitchFamily="18" charset="2"/>
              <a:buChar char="·"/>
            </a:pPr>
            <a:r>
              <a:rPr lang="fr-FR" sz="1600" b="1" dirty="0">
                <a:solidFill>
                  <a:schemeClr val="accent1"/>
                </a:solidFill>
              </a:rPr>
              <a:t>Pour documenter les traitements AI</a:t>
            </a:r>
            <a:r>
              <a:rPr lang="fr-FR" sz="1600" dirty="0">
                <a:solidFill>
                  <a:srgbClr val="373739"/>
                </a:solidFill>
              </a:rPr>
              <a:t>, recueillir les informations de la manière suivante :</a:t>
            </a:r>
          </a:p>
          <a:p>
            <a:pPr marL="540000" indent="-342900" algn="just">
              <a:lnSpc>
                <a:spcPct val="107000"/>
              </a:lnSpc>
              <a:spcBef>
                <a:spcPts val="3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Répertorier </a:t>
            </a:r>
            <a:r>
              <a:rPr lang="fr-FR" sz="1400" b="1" dirty="0">
                <a:solidFill>
                  <a:srgbClr val="373739"/>
                </a:solidFill>
                <a:ea typeface="Times New Roman" panose="02020603050405020304" pitchFamily="18" charset="0"/>
                <a:cs typeface="Times New Roman" panose="02020603050405020304" pitchFamily="18" charset="0"/>
              </a:rPr>
              <a:t>tous les traitements anti-infectieux administrés au résident le jour de l'enquête</a:t>
            </a:r>
          </a:p>
          <a:p>
            <a:pPr marL="540000" indent="-342900" algn="just">
              <a:lnSpc>
                <a:spcPct val="107000"/>
              </a:lnSpc>
              <a:spcBef>
                <a:spcPts val="6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Pour chaque traitement recensé, documenter la </a:t>
            </a:r>
            <a:r>
              <a:rPr lang="fr-FR" sz="1400" b="1" dirty="0">
                <a:solidFill>
                  <a:srgbClr val="373739"/>
                </a:solidFill>
                <a:ea typeface="Times New Roman" panose="02020603050405020304" pitchFamily="18" charset="0"/>
                <a:cs typeface="Times New Roman" panose="02020603050405020304" pitchFamily="18" charset="0"/>
              </a:rPr>
              <a:t>voie d’administration </a:t>
            </a:r>
            <a:r>
              <a:rPr lang="fr-FR" sz="1400" dirty="0">
                <a:solidFill>
                  <a:srgbClr val="373739"/>
                </a:solidFill>
                <a:ea typeface="Times New Roman" panose="02020603050405020304" pitchFamily="18" charset="0"/>
                <a:cs typeface="Times New Roman" panose="02020603050405020304" pitchFamily="18" charset="0"/>
              </a:rPr>
              <a:t>et </a:t>
            </a:r>
            <a:r>
              <a:rPr lang="fr-FR" sz="1400" b="1" dirty="0">
                <a:solidFill>
                  <a:srgbClr val="373739"/>
                </a:solidFill>
                <a:ea typeface="Times New Roman" panose="02020603050405020304" pitchFamily="18" charset="0"/>
                <a:cs typeface="Times New Roman" panose="02020603050405020304" pitchFamily="18" charset="0"/>
              </a:rPr>
              <a:t>la durée prévue du traitement </a:t>
            </a:r>
            <a:r>
              <a:rPr lang="fr-FR" sz="1400" b="1" u="sng" dirty="0">
                <a:solidFill>
                  <a:srgbClr val="373739"/>
                </a:solidFill>
                <a:ea typeface="Times New Roman" panose="02020603050405020304" pitchFamily="18" charset="0"/>
                <a:cs typeface="Times New Roman" panose="02020603050405020304" pitchFamily="18" charset="0"/>
              </a:rPr>
              <a:t>en intention de traiter</a:t>
            </a:r>
          </a:p>
          <a:p>
            <a:pPr marL="540000" indent="-342900" algn="just">
              <a:lnSpc>
                <a:spcPct val="107000"/>
              </a:lnSpc>
              <a:spcBef>
                <a:spcPts val="6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Pour chaque traitement recensé, renseigner l’</a:t>
            </a:r>
            <a:r>
              <a:rPr lang="fr-FR" sz="1400" b="1" dirty="0">
                <a:solidFill>
                  <a:srgbClr val="373739"/>
                </a:solidFill>
                <a:ea typeface="Times New Roman" panose="02020603050405020304" pitchFamily="18" charset="0"/>
                <a:cs typeface="Times New Roman" panose="02020603050405020304" pitchFamily="18" charset="0"/>
              </a:rPr>
              <a:t>indication</a:t>
            </a:r>
            <a:r>
              <a:rPr lang="fr-FR" sz="1400" dirty="0">
                <a:solidFill>
                  <a:srgbClr val="373739"/>
                </a:solidFill>
                <a:ea typeface="Times New Roman" panose="02020603050405020304" pitchFamily="18" charset="0"/>
                <a:cs typeface="Times New Roman" panose="02020603050405020304" pitchFamily="18" charset="0"/>
              </a:rPr>
              <a:t> </a:t>
            </a:r>
            <a:r>
              <a:rPr lang="fr-FR" sz="1400" b="1" dirty="0">
                <a:solidFill>
                  <a:srgbClr val="373739"/>
                </a:solidFill>
                <a:ea typeface="Times New Roman" panose="02020603050405020304" pitchFamily="18" charset="0"/>
                <a:cs typeface="Times New Roman" panose="02020603050405020304" pitchFamily="18" charset="0"/>
              </a:rPr>
              <a:t>ou contexte de prescription</a:t>
            </a:r>
            <a:endParaRPr lang="fr-FR" sz="1400" dirty="0">
              <a:solidFill>
                <a:srgbClr val="373739"/>
              </a:solidFill>
              <a:ea typeface="Times New Roman" panose="02020603050405020304" pitchFamily="18" charset="0"/>
              <a:cs typeface="Times New Roman" panose="02020603050405020304" pitchFamily="18" charset="0"/>
            </a:endParaRPr>
          </a:p>
          <a:p>
            <a:pPr marL="540000" indent="-342900" algn="just">
              <a:lnSpc>
                <a:spcPct val="107000"/>
              </a:lnSpc>
              <a:spcBef>
                <a:spcPts val="600"/>
              </a:spcBef>
              <a:buFont typeface="+mj-lt"/>
              <a:buAutoNum type="arabicPeriod"/>
            </a:pPr>
            <a:r>
              <a:rPr lang="fr-FR" sz="1400" u="sng" dirty="0">
                <a:solidFill>
                  <a:srgbClr val="373739"/>
                </a:solidFill>
                <a:ea typeface="Times New Roman" panose="02020603050405020304" pitchFamily="18" charset="0"/>
                <a:cs typeface="Times New Roman" panose="02020603050405020304" pitchFamily="18" charset="0"/>
              </a:rPr>
              <a:t>Pour les traitements curatifs d’infection</a:t>
            </a:r>
            <a:r>
              <a:rPr lang="fr-FR" sz="1400" dirty="0">
                <a:solidFill>
                  <a:srgbClr val="373739"/>
                </a:solidFill>
                <a:ea typeface="Times New Roman" panose="02020603050405020304" pitchFamily="18" charset="0"/>
                <a:cs typeface="Times New Roman" panose="02020603050405020304" pitchFamily="18" charset="0"/>
              </a:rPr>
              <a:t>, renseigner le </a:t>
            </a:r>
            <a:r>
              <a:rPr lang="fr-FR" sz="1400" b="1" dirty="0">
                <a:solidFill>
                  <a:srgbClr val="373739"/>
                </a:solidFill>
                <a:ea typeface="Times New Roman" panose="02020603050405020304" pitchFamily="18" charset="0"/>
                <a:cs typeface="Times New Roman" panose="02020603050405020304" pitchFamily="18" charset="0"/>
              </a:rPr>
              <a:t>diagnostic associé au traitement</a:t>
            </a:r>
          </a:p>
          <a:p>
            <a:pPr marL="540000" indent="-342900" algn="just">
              <a:lnSpc>
                <a:spcPct val="107000"/>
              </a:lnSpc>
              <a:spcBef>
                <a:spcPts val="600"/>
              </a:spcBef>
              <a:buFont typeface="+mj-lt"/>
              <a:buAutoNum type="arabicPeriod"/>
            </a:pPr>
            <a:r>
              <a:rPr lang="fr-FR" sz="1400" u="sng" dirty="0">
                <a:solidFill>
                  <a:srgbClr val="373739"/>
                </a:solidFill>
                <a:ea typeface="Times New Roman" panose="02020603050405020304" pitchFamily="18" charset="0"/>
                <a:cs typeface="Times New Roman" panose="02020603050405020304" pitchFamily="18" charset="0"/>
              </a:rPr>
              <a:t>Pour les traitements curatifs d’infection de plus de 72 heures</a:t>
            </a:r>
            <a:r>
              <a:rPr lang="fr-FR" sz="1400" dirty="0">
                <a:solidFill>
                  <a:srgbClr val="373739"/>
                </a:solidFill>
                <a:ea typeface="Times New Roman" panose="02020603050405020304" pitchFamily="18" charset="0"/>
                <a:cs typeface="Times New Roman" panose="02020603050405020304" pitchFamily="18" charset="0"/>
              </a:rPr>
              <a:t>, indiquer si une </a:t>
            </a:r>
            <a:r>
              <a:rPr lang="fr-FR" sz="1400" b="1" dirty="0">
                <a:solidFill>
                  <a:srgbClr val="373739"/>
                </a:solidFill>
                <a:ea typeface="Times New Roman" panose="02020603050405020304" pitchFamily="18" charset="0"/>
                <a:cs typeface="Times New Roman" panose="02020603050405020304" pitchFamily="18" charset="0"/>
              </a:rPr>
              <a:t>réévaluation de l’antibiothérapie</a:t>
            </a:r>
            <a:r>
              <a:rPr lang="fr-FR" sz="1400" dirty="0">
                <a:solidFill>
                  <a:srgbClr val="373739"/>
                </a:solidFill>
                <a:ea typeface="Times New Roman" panose="02020603050405020304" pitchFamily="18" charset="0"/>
                <a:cs typeface="Times New Roman" panose="02020603050405020304" pitchFamily="18" charset="0"/>
              </a:rPr>
              <a:t> a été réalisée</a:t>
            </a:r>
          </a:p>
          <a:p>
            <a:pPr marL="540000" indent="-342900" algn="just">
              <a:lnSpc>
                <a:spcPct val="107000"/>
              </a:lnSpc>
              <a:spcBef>
                <a:spcPts val="6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Pour chaque traitement recensé, indiquer le </a:t>
            </a:r>
            <a:r>
              <a:rPr lang="fr-FR" sz="1400" b="1" dirty="0">
                <a:solidFill>
                  <a:srgbClr val="373739"/>
                </a:solidFill>
                <a:ea typeface="Times New Roman" panose="02020603050405020304" pitchFamily="18" charset="0"/>
                <a:cs typeface="Times New Roman" panose="02020603050405020304" pitchFamily="18" charset="0"/>
              </a:rPr>
              <a:t>lieu de prescription</a:t>
            </a:r>
          </a:p>
        </p:txBody>
      </p:sp>
      <p:sp>
        <p:nvSpPr>
          <p:cNvPr id="12" name="ZoneTexte 11"/>
          <p:cNvSpPr txBox="1"/>
          <p:nvPr/>
        </p:nvSpPr>
        <p:spPr>
          <a:xfrm>
            <a:off x="6876256" y="2528875"/>
            <a:ext cx="2088232" cy="861774"/>
          </a:xfrm>
          <a:prstGeom prst="rect">
            <a:avLst/>
          </a:prstGeom>
          <a:solidFill>
            <a:srgbClr val="FFC000">
              <a:alpha val="70000"/>
            </a:srgbClr>
          </a:solidFill>
        </p:spPr>
        <p:txBody>
          <a:bodyPr wrap="square" lIns="36000" tIns="0" rIns="36000" bIns="0" rtlCol="0">
            <a:spAutoFit/>
          </a:bodyPr>
          <a:lstStyle/>
          <a:p>
            <a:r>
              <a:rPr lang="fr-FR" sz="1400" i="1" dirty="0"/>
              <a:t>Nouvelles classes d’AI ciblées par rapport à </a:t>
            </a:r>
            <a:r>
              <a:rPr lang="fr-FR" sz="1400" i="1" dirty="0" err="1"/>
              <a:t>Prev’Ehpad</a:t>
            </a:r>
            <a:r>
              <a:rPr lang="fr-FR" sz="1400" i="1" dirty="0"/>
              <a:t> 2016 (sauf rifampicine)</a:t>
            </a:r>
          </a:p>
        </p:txBody>
      </p:sp>
      <p:sp>
        <p:nvSpPr>
          <p:cNvPr id="14" name="Accolade fermante 13"/>
          <p:cNvSpPr/>
          <p:nvPr/>
        </p:nvSpPr>
        <p:spPr>
          <a:xfrm>
            <a:off x="6708864" y="2492896"/>
            <a:ext cx="125056" cy="873190"/>
          </a:xfrm>
          <a:prstGeom prst="rightBrac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FC000"/>
              </a:solidFill>
            </a:endParaRPr>
          </a:p>
        </p:txBody>
      </p:sp>
    </p:spTree>
    <p:extLst>
      <p:ext uri="{BB962C8B-B14F-4D97-AF65-F5344CB8AC3E}">
        <p14:creationId xmlns:p14="http://schemas.microsoft.com/office/powerpoint/2010/main" val="15724432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1124744"/>
            <a:ext cx="3331717"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55576" y="3987196"/>
            <a:ext cx="7632848" cy="2785378"/>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si le </a:t>
            </a:r>
            <a:r>
              <a:rPr lang="fr-FR" sz="1600" b="1" dirty="0">
                <a:solidFill>
                  <a:schemeClr val="accent1"/>
                </a:solidFill>
              </a:rPr>
              <a:t>résident reçoit au moins un traitement anti-infectieux</a:t>
            </a:r>
            <a:br>
              <a:rPr lang="fr-FR" sz="1600" b="1" dirty="0">
                <a:solidFill>
                  <a:schemeClr val="accent1"/>
                </a:solidFill>
              </a:rPr>
            </a:br>
            <a:r>
              <a:rPr lang="fr-FR" sz="1600" b="1" dirty="0">
                <a:solidFill>
                  <a:schemeClr val="accent1"/>
                </a:solidFill>
              </a:rPr>
              <a:t>parmi ceux ciblés et administrés par voir générale le jour de l’enquête</a:t>
            </a:r>
          </a:p>
          <a:p>
            <a:pPr marL="0" lvl="4">
              <a:spcBef>
                <a:spcPts val="300"/>
              </a:spcBef>
            </a:pPr>
            <a:r>
              <a:rPr lang="fr-FR" sz="1400" i="1" dirty="0">
                <a:solidFill>
                  <a:srgbClr val="373739"/>
                </a:solidFill>
                <a:sym typeface="Wingdings" panose="05000000000000000000" pitchFamily="2" charset="2"/>
              </a:rPr>
              <a:t>(cf. la liste complète des AI ciblés en annexe 3 du guide de l’enquêteur page 51-55)</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rPr>
              <a:t>Si « Traitement(s) anti-infectieux » est coché « Oui », renseigner au moins un traitement AI et </a:t>
            </a:r>
            <a:r>
              <a:rPr lang="fr-FR" sz="1400" b="1" dirty="0">
                <a:solidFill>
                  <a:srgbClr val="373739"/>
                </a:solidFill>
                <a:sym typeface="Wingdings" panose="05000000000000000000" pitchFamily="2" charset="2"/>
              </a:rPr>
              <a:t>jusqu’à 4 anti-infectieux</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rPr>
              <a:t>Les traitements différés (</a:t>
            </a:r>
            <a:r>
              <a:rPr lang="fr-FR" sz="1400" i="1" dirty="0">
                <a:solidFill>
                  <a:srgbClr val="373739"/>
                </a:solidFill>
              </a:rPr>
              <a:t>i.e. </a:t>
            </a:r>
            <a:r>
              <a:rPr lang="fr-FR" sz="1400" dirty="0">
                <a:solidFill>
                  <a:srgbClr val="373739"/>
                </a:solidFill>
              </a:rPr>
              <a:t>non administrés au résident le jour de l’enquête) pour une infection présente chez le résident le jour de l’enquête ne doivent pas être documentés</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section est cochée « Non » par défaut dans </a:t>
            </a:r>
            <a:r>
              <a:rPr lang="fr-FR" sz="1400" dirty="0" err="1">
                <a:solidFill>
                  <a:srgbClr val="373739"/>
                </a:solidFill>
              </a:rPr>
              <a:t>PrevIAS</a:t>
            </a:r>
            <a:endParaRPr lang="fr-FR" sz="1400" dirty="0">
              <a:solidFill>
                <a:schemeClr val="accent1"/>
              </a:solidFill>
            </a:endParaRPr>
          </a:p>
          <a:p>
            <a:pPr marL="0" lvl="4"/>
            <a:r>
              <a:rPr lang="fr-FR" sz="1400" dirty="0">
                <a:solidFill>
                  <a:srgbClr val="373739"/>
                </a:solidFill>
              </a:rPr>
              <a:t>Si le champ « Traitement(s) anti-infectieux » est coché « Oui », la section s’ouvre et propose l’ensemble des champs de la section pour le 1</a:t>
            </a:r>
            <a:r>
              <a:rPr lang="fr-FR" sz="1400" baseline="30000" dirty="0">
                <a:solidFill>
                  <a:srgbClr val="373739"/>
                </a:solidFill>
              </a:rPr>
              <a:t>er</a:t>
            </a:r>
            <a:r>
              <a:rPr lang="fr-FR" sz="1400" dirty="0">
                <a:solidFill>
                  <a:srgbClr val="373739"/>
                </a:solidFill>
              </a:rPr>
              <a:t> AI ; il est possible d’ajouter jusqu’à 3 autres AI</a:t>
            </a:r>
          </a:p>
        </p:txBody>
      </p:sp>
      <p:grpSp>
        <p:nvGrpSpPr>
          <p:cNvPr id="11" name="Groupe 10"/>
          <p:cNvGrpSpPr/>
          <p:nvPr/>
        </p:nvGrpSpPr>
        <p:grpSpPr>
          <a:xfrm>
            <a:off x="7956376" y="3913843"/>
            <a:ext cx="1080119" cy="648072"/>
            <a:chOff x="7934586" y="3985071"/>
            <a:chExt cx="1080119" cy="648072"/>
          </a:xfrm>
        </p:grpSpPr>
        <p:sp>
          <p:nvSpPr>
            <p:cNvPr id="12" name="Rectangle à coins arrondis 11"/>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9299265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16920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258382" y="4143482"/>
            <a:ext cx="7001334" cy="2500685"/>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400" i="1" dirty="0">
                <a:solidFill>
                  <a:srgbClr val="373739"/>
                </a:solidFill>
              </a:rPr>
              <a:t>Si le champ « Traitement(s) anti-infectieux » est coché « Oui »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le </a:t>
            </a:r>
            <a:r>
              <a:rPr lang="fr-FR" sz="1600" b="1" dirty="0">
                <a:solidFill>
                  <a:schemeClr val="accent1"/>
                </a:solidFill>
              </a:rPr>
              <a:t>nom de l’anti-infectieux administré au résident</a:t>
            </a:r>
            <a:br>
              <a:rPr lang="fr-FR" sz="1600" b="1" dirty="0">
                <a:solidFill>
                  <a:schemeClr val="accent1"/>
                </a:solidFill>
              </a:rPr>
            </a:br>
            <a:r>
              <a:rPr lang="fr-FR" sz="1600" b="1" dirty="0">
                <a:solidFill>
                  <a:schemeClr val="accent1"/>
                </a:solidFill>
              </a:rPr>
              <a:t>le jour de l’enquête</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Noter la </a:t>
            </a:r>
            <a:r>
              <a:rPr lang="fr-FR" sz="1400" b="1" dirty="0">
                <a:solidFill>
                  <a:srgbClr val="373739"/>
                </a:solidFill>
              </a:rPr>
              <a:t>dénomination commune internationale (DCI) </a:t>
            </a:r>
            <a:r>
              <a:rPr lang="fr-FR" sz="1400" dirty="0">
                <a:solidFill>
                  <a:srgbClr val="373739"/>
                </a:solidFill>
              </a:rPr>
              <a:t>ou le </a:t>
            </a:r>
            <a:r>
              <a:rPr lang="fr-FR" sz="1400" b="1" dirty="0">
                <a:solidFill>
                  <a:srgbClr val="373739"/>
                </a:solidFill>
              </a:rPr>
              <a:t>nom commercial </a:t>
            </a:r>
            <a:r>
              <a:rPr lang="fr-FR" sz="1400" dirty="0">
                <a:solidFill>
                  <a:srgbClr val="373739"/>
                </a:solidFill>
              </a:rPr>
              <a:t>ou </a:t>
            </a:r>
            <a:r>
              <a:rPr lang="fr-FR" sz="1400" b="1" dirty="0">
                <a:solidFill>
                  <a:srgbClr val="373739"/>
                </a:solidFill>
              </a:rPr>
              <a:t>code ATC </a:t>
            </a:r>
            <a:r>
              <a:rPr lang="fr-FR" sz="1400" dirty="0">
                <a:solidFill>
                  <a:srgbClr val="373739"/>
                </a:solidFill>
              </a:rPr>
              <a:t>de l’anti-infectieux</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Les anti-infectieux ciblés incluent les </a:t>
            </a:r>
            <a:r>
              <a:rPr lang="fr-FR" sz="1400" dirty="0">
                <a:solidFill>
                  <a:srgbClr val="373739"/>
                </a:solidFill>
                <a:ea typeface="Times New Roman" panose="02020603050405020304" pitchFamily="18" charset="0"/>
                <a:cs typeface="Times New Roman" panose="02020603050405020304" pitchFamily="18" charset="0"/>
              </a:rPr>
              <a:t>antimycosiques, antifongiques, antituberculeux et </a:t>
            </a:r>
            <a:r>
              <a:rPr lang="fr-FR" sz="1400" dirty="0" err="1">
                <a:solidFill>
                  <a:srgbClr val="373739"/>
                </a:solidFill>
                <a:ea typeface="Times New Roman" panose="02020603050405020304" pitchFamily="18" charset="0"/>
                <a:cs typeface="Times New Roman" panose="02020603050405020304" pitchFamily="18" charset="0"/>
              </a:rPr>
              <a:t>anti-viraux</a:t>
            </a:r>
            <a:r>
              <a:rPr lang="fr-FR" sz="1400" dirty="0">
                <a:solidFill>
                  <a:srgbClr val="373739"/>
                </a:solidFill>
                <a:ea typeface="Times New Roman" panose="02020603050405020304" pitchFamily="18" charset="0"/>
                <a:cs typeface="Times New Roman" panose="02020603050405020304" pitchFamily="18" charset="0"/>
              </a:rPr>
              <a:t> pour la COVID-19</a:t>
            </a:r>
            <a:r>
              <a:rPr lang="fr-FR" sz="1400" dirty="0">
                <a:solidFill>
                  <a:srgbClr val="373739"/>
                </a:solidFill>
                <a:sym typeface="Wingdings" panose="05000000000000000000" pitchFamily="2" charset="2"/>
              </a:rPr>
              <a:t> qui n’étaient pas ciblés par </a:t>
            </a:r>
            <a:r>
              <a:rPr lang="fr-FR" sz="1400" dirty="0" err="1">
                <a:solidFill>
                  <a:srgbClr val="373739"/>
                </a:solidFill>
                <a:sym typeface="Wingdings" panose="05000000000000000000" pitchFamily="2" charset="2"/>
              </a:rPr>
              <a:t>Prev’Ehpad</a:t>
            </a:r>
            <a:r>
              <a:rPr lang="fr-FR" sz="1400" dirty="0">
                <a:solidFill>
                  <a:srgbClr val="373739"/>
                </a:solidFill>
                <a:sym typeface="Wingdings" panose="05000000000000000000" pitchFamily="2" charset="2"/>
              </a:rPr>
              <a:t> 2016</a:t>
            </a:r>
            <a:endParaRPr lang="fr-FR" sz="1400" dirty="0">
              <a:solidFill>
                <a:srgbClr val="373739"/>
              </a:solidFill>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recherche du nom de l’AI à sélectionner dans le menu déroulant peut être effectuée à partir de la saisie, même partielle, du code ATC, de la DCI ou du nom commercial</a:t>
            </a:r>
            <a:endParaRPr lang="fr-FR" sz="1400" dirty="0">
              <a:solidFill>
                <a:schemeClr val="accent1"/>
              </a:solidFill>
            </a:endParaRPr>
          </a:p>
        </p:txBody>
      </p:sp>
      <p:sp>
        <p:nvSpPr>
          <p:cNvPr id="8" name="ZoneTexte 7"/>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grpSp>
        <p:nvGrpSpPr>
          <p:cNvPr id="16" name="Groupe 15"/>
          <p:cNvGrpSpPr/>
          <p:nvPr/>
        </p:nvGrpSpPr>
        <p:grpSpPr>
          <a:xfrm>
            <a:off x="7884368" y="3733879"/>
            <a:ext cx="1080120" cy="1008000"/>
            <a:chOff x="6228184" y="4121061"/>
            <a:chExt cx="1080120" cy="1008000"/>
          </a:xfrm>
        </p:grpSpPr>
        <p:sp>
          <p:nvSpPr>
            <p:cNvPr id="17" name="Ellipse 16"/>
            <p:cNvSpPr/>
            <p:nvPr/>
          </p:nvSpPr>
          <p:spPr>
            <a:xfrm>
              <a:off x="6228184" y="4121061"/>
              <a:ext cx="1008112" cy="1008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6318000" y="4316381"/>
              <a:ext cx="990304" cy="600164"/>
            </a:xfrm>
            <a:prstGeom prst="rect">
              <a:avLst/>
            </a:prstGeom>
            <a:noFill/>
          </p:spPr>
          <p:txBody>
            <a:bodyPr wrap="square" lIns="36000" tIns="0" rIns="36000" bIns="0" rtlCol="0">
              <a:spAutoFit/>
            </a:bodyPr>
            <a:lstStyle/>
            <a:p>
              <a:r>
                <a:rPr lang="fr-FR" sz="1300" dirty="0">
                  <a:solidFill>
                    <a:schemeClr val="accent6"/>
                  </a:solidFill>
                </a:rPr>
                <a:t>Modifié </a:t>
              </a:r>
              <a:r>
                <a:rPr lang="fr-FR" sz="1300" dirty="0" err="1">
                  <a:solidFill>
                    <a:schemeClr val="accent6"/>
                  </a:solidFill>
                </a:rPr>
                <a:t>Prev’Ehpad</a:t>
              </a:r>
              <a:r>
                <a:rPr lang="fr-FR" sz="1300" dirty="0">
                  <a:solidFill>
                    <a:schemeClr val="accent6"/>
                  </a:solidFill>
                </a:rPr>
                <a:t> 2016</a:t>
              </a:r>
            </a:p>
          </p:txBody>
        </p:sp>
      </p:grpSp>
      <p:sp>
        <p:nvSpPr>
          <p:cNvPr id="2" name="Rectangle 1"/>
          <p:cNvSpPr/>
          <p:nvPr/>
        </p:nvSpPr>
        <p:spPr>
          <a:xfrm flipH="1">
            <a:off x="8259716" y="4457751"/>
            <a:ext cx="1005746" cy="692497"/>
          </a:xfrm>
          <a:prstGeom prst="rect">
            <a:avLst/>
          </a:prstGeom>
        </p:spPr>
        <p:txBody>
          <a:bodyPr wrap="square">
            <a:spAutoFit/>
          </a:bodyPr>
          <a:lstStyle/>
          <a:p>
            <a:r>
              <a:rPr lang="fr-FR" sz="1300" i="1" dirty="0"/>
              <a:t>Nouvelles classes d’AI ciblés </a:t>
            </a:r>
            <a:endParaRPr lang="fr-FR" sz="1300" dirty="0"/>
          </a:p>
        </p:txBody>
      </p:sp>
    </p:spTree>
    <p:extLst>
      <p:ext uri="{BB962C8B-B14F-4D97-AF65-F5344CB8AC3E}">
        <p14:creationId xmlns:p14="http://schemas.microsoft.com/office/powerpoint/2010/main" val="12689790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20196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8" name="Rectangle 7"/>
          <p:cNvSpPr/>
          <p:nvPr/>
        </p:nvSpPr>
        <p:spPr>
          <a:xfrm>
            <a:off x="1223628" y="4249640"/>
            <a:ext cx="4680520" cy="2423740"/>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la </a:t>
            </a:r>
            <a:r>
              <a:rPr lang="fr-FR" sz="1600" b="1" dirty="0">
                <a:solidFill>
                  <a:schemeClr val="accent1"/>
                </a:solidFill>
              </a:rPr>
              <a:t>voie d’administration de l’anti-infectieux</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Noter la </a:t>
            </a:r>
            <a:r>
              <a:rPr lang="fr-FR" sz="1400" b="1" dirty="0">
                <a:solidFill>
                  <a:srgbClr val="373739"/>
                </a:solidFill>
                <a:sym typeface="Wingdings" panose="05000000000000000000" pitchFamily="2" charset="2"/>
              </a:rPr>
              <a:t>voie parmi les 5 codes proposés</a:t>
            </a:r>
            <a:endParaRPr lang="fr-FR" sz="1400" dirty="0">
              <a:solidFill>
                <a:srgbClr val="373739"/>
              </a:solidFill>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recherche de la voie à sélectionner peut être effectuée à partir du code ou du libellé de la voie</a:t>
            </a:r>
            <a:br>
              <a:rPr lang="fr-FR" sz="1400" dirty="0">
                <a:solidFill>
                  <a:srgbClr val="373739"/>
                </a:solidFill>
              </a:rPr>
            </a:br>
            <a:r>
              <a:rPr lang="fr-FR" sz="1400" dirty="0">
                <a:solidFill>
                  <a:srgbClr val="373739"/>
                </a:solidFill>
              </a:rPr>
              <a:t>Si l’information n’est pas disponible, coder « INC » sur le questionnaire au format papier et sélectionner la proposition « Inconnu » dans la liste déroulante sur le questionnaire numérique</a:t>
            </a:r>
          </a:p>
        </p:txBody>
      </p:sp>
      <p:pic>
        <p:nvPicPr>
          <p:cNvPr id="2" name="Image 1"/>
          <p:cNvPicPr>
            <a:picLocks noChangeAspect="1"/>
          </p:cNvPicPr>
          <p:nvPr/>
        </p:nvPicPr>
        <p:blipFill>
          <a:blip r:embed="rId4"/>
          <a:stretch>
            <a:fillRect/>
          </a:stretch>
        </p:blipFill>
        <p:spPr>
          <a:xfrm>
            <a:off x="5952014" y="4672659"/>
            <a:ext cx="3125743" cy="1793355"/>
          </a:xfrm>
          <a:prstGeom prst="rect">
            <a:avLst/>
          </a:prstGeom>
        </p:spPr>
      </p:pic>
      <p:grpSp>
        <p:nvGrpSpPr>
          <p:cNvPr id="12" name="Groupe 11"/>
          <p:cNvGrpSpPr/>
          <p:nvPr/>
        </p:nvGrpSpPr>
        <p:grpSpPr>
          <a:xfrm>
            <a:off x="5702017" y="3996974"/>
            <a:ext cx="1080119" cy="648072"/>
            <a:chOff x="7934586" y="3985071"/>
            <a:chExt cx="1080119" cy="648072"/>
          </a:xfrm>
        </p:grpSpPr>
        <p:sp>
          <p:nvSpPr>
            <p:cNvPr id="14" name="Rectangle à coins arrondis 13"/>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8274697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23364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8" name="Rectangle 7"/>
          <p:cNvSpPr/>
          <p:nvPr/>
        </p:nvSpPr>
        <p:spPr>
          <a:xfrm>
            <a:off x="755576" y="4368579"/>
            <a:ext cx="6912768" cy="2246769"/>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la </a:t>
            </a:r>
            <a:r>
              <a:rPr lang="fr-FR" sz="1600" b="1" dirty="0">
                <a:solidFill>
                  <a:schemeClr val="accent1"/>
                </a:solidFill>
              </a:rPr>
              <a:t>durée prévue de la prescription d’anti-infectieux</a:t>
            </a:r>
            <a:br>
              <a:rPr lang="fr-FR" sz="1600" b="1" dirty="0">
                <a:solidFill>
                  <a:schemeClr val="accent1"/>
                </a:solidFill>
              </a:rPr>
            </a:br>
            <a:r>
              <a:rPr lang="fr-FR" sz="1600" b="1" u="sng" dirty="0">
                <a:solidFill>
                  <a:schemeClr val="accent1"/>
                </a:solidFill>
              </a:rPr>
              <a:t>en intention de traiter</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Noter la </a:t>
            </a:r>
            <a:r>
              <a:rPr lang="fr-FR" sz="1400" b="1" dirty="0">
                <a:solidFill>
                  <a:srgbClr val="373739"/>
                </a:solidFill>
                <a:sym typeface="Wingdings" panose="05000000000000000000" pitchFamily="2" charset="2"/>
              </a:rPr>
              <a:t>durée en jours de prescription qui figure dans le dossier du résident</a:t>
            </a:r>
            <a:endParaRPr lang="fr-FR" sz="1400" b="1" dirty="0">
              <a:solidFill>
                <a:srgbClr val="373739"/>
              </a:solidFill>
            </a:endParaRP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La durée en intention de traiter diffère de la durée effective de traitement qui était renseignée dans </a:t>
            </a:r>
            <a:r>
              <a:rPr lang="fr-FR" sz="1400" dirty="0" err="1">
                <a:solidFill>
                  <a:srgbClr val="373739"/>
                </a:solidFill>
                <a:sym typeface="Wingdings" panose="05000000000000000000" pitchFamily="2" charset="2"/>
              </a:rPr>
              <a:t>Prev’Ehpad</a:t>
            </a:r>
            <a:r>
              <a:rPr lang="fr-FR" sz="1400" dirty="0">
                <a:solidFill>
                  <a:srgbClr val="373739"/>
                </a:solidFill>
                <a:sym typeface="Wingdings" panose="05000000000000000000" pitchFamily="2" charset="2"/>
              </a:rPr>
              <a:t> 2016</a:t>
            </a: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Si la durée n’est pas indiquée ou ne peut pas être calculée à partir des informations (date de début et date de fin du traitement) dans le dossier du résident, coder « INC » </a:t>
            </a:r>
            <a:r>
              <a:rPr lang="fr-FR" sz="1400" dirty="0">
                <a:solidFill>
                  <a:srgbClr val="373739"/>
                </a:solidFill>
                <a:cs typeface="Arial" charset="0"/>
                <a:sym typeface="Wingdings" panose="05000000000000000000" pitchFamily="2" charset="2"/>
              </a:rPr>
              <a:t>sur le questionnaire au format papier et cocher « Inconnu » sur le questionnaire numérique</a:t>
            </a:r>
            <a:endParaRPr lang="fr-FR" sz="1400" dirty="0">
              <a:solidFill>
                <a:srgbClr val="373739"/>
              </a:solidFill>
            </a:endParaRPr>
          </a:p>
        </p:txBody>
      </p:sp>
      <p:grpSp>
        <p:nvGrpSpPr>
          <p:cNvPr id="4" name="Groupe 3"/>
          <p:cNvGrpSpPr/>
          <p:nvPr/>
        </p:nvGrpSpPr>
        <p:grpSpPr>
          <a:xfrm>
            <a:off x="7236296" y="3959205"/>
            <a:ext cx="1080120" cy="1008000"/>
            <a:chOff x="6228184" y="4121061"/>
            <a:chExt cx="1080120" cy="1008000"/>
          </a:xfrm>
        </p:grpSpPr>
        <p:sp>
          <p:nvSpPr>
            <p:cNvPr id="2" name="Ellipse 1"/>
            <p:cNvSpPr/>
            <p:nvPr/>
          </p:nvSpPr>
          <p:spPr>
            <a:xfrm>
              <a:off x="6228184" y="4121061"/>
              <a:ext cx="1008112" cy="1008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6318000" y="4316381"/>
              <a:ext cx="990304" cy="600164"/>
            </a:xfrm>
            <a:prstGeom prst="rect">
              <a:avLst/>
            </a:prstGeom>
            <a:noFill/>
          </p:spPr>
          <p:txBody>
            <a:bodyPr wrap="square" lIns="36000" tIns="0" rIns="36000" bIns="0" rtlCol="0">
              <a:spAutoFit/>
            </a:bodyPr>
            <a:lstStyle/>
            <a:p>
              <a:r>
                <a:rPr lang="fr-FR" sz="1300" dirty="0">
                  <a:solidFill>
                    <a:schemeClr val="accent6"/>
                  </a:solidFill>
                </a:rPr>
                <a:t>Modifié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29627910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26568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8" name="Rectangle 7"/>
          <p:cNvSpPr/>
          <p:nvPr/>
        </p:nvSpPr>
        <p:spPr>
          <a:xfrm>
            <a:off x="816565" y="4226598"/>
            <a:ext cx="7355835" cy="2208297"/>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le </a:t>
            </a:r>
            <a:r>
              <a:rPr lang="fr-FR" sz="1600" b="1" dirty="0">
                <a:solidFill>
                  <a:schemeClr val="accent1"/>
                </a:solidFill>
              </a:rPr>
              <a:t>contexte ou motif de prescription de l’AI administré au résident le jour de l’enquête</a:t>
            </a:r>
            <a:endParaRPr lang="fr-FR" sz="1600" b="1" u="sng" dirty="0">
              <a:solidFill>
                <a:schemeClr val="accent1"/>
              </a:solidFill>
            </a:endParaRP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Noter si le traitement est : « </a:t>
            </a:r>
            <a:r>
              <a:rPr lang="fr-FR" sz="1400" b="1" dirty="0">
                <a:solidFill>
                  <a:srgbClr val="373739"/>
                </a:solidFill>
                <a:sym typeface="Wingdings" panose="05000000000000000000" pitchFamily="2" charset="2"/>
              </a:rPr>
              <a:t>curatif </a:t>
            </a:r>
            <a:r>
              <a:rPr lang="fr-FR" sz="1400" dirty="0">
                <a:solidFill>
                  <a:srgbClr val="373739"/>
                </a:solidFill>
                <a:sym typeface="Wingdings" panose="05000000000000000000" pitchFamily="2" charset="2"/>
              </a:rPr>
              <a:t>» (</a:t>
            </a:r>
            <a:r>
              <a:rPr lang="fr-FR" sz="1400" i="1" dirty="0">
                <a:solidFill>
                  <a:srgbClr val="373739"/>
                </a:solidFill>
                <a:sym typeface="Wingdings" panose="05000000000000000000" pitchFamily="2" charset="2"/>
              </a:rPr>
              <a:t>i.e. </a:t>
            </a:r>
            <a:r>
              <a:rPr lang="fr-FR" sz="1400" dirty="0">
                <a:solidFill>
                  <a:srgbClr val="373739"/>
                </a:solidFill>
                <a:sym typeface="Wingdings" panose="05000000000000000000" pitchFamily="2" charset="2"/>
              </a:rPr>
              <a:t>pour traiter une infection : présence de signes/symptômes ; traitements documentés microbiologiquement et traitements empiriques ou probabilistes)</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		     ou « </a:t>
            </a:r>
            <a:r>
              <a:rPr lang="fr-FR" sz="1400" b="1" dirty="0">
                <a:solidFill>
                  <a:srgbClr val="373739"/>
                </a:solidFill>
                <a:sym typeface="Wingdings" panose="05000000000000000000" pitchFamily="2" charset="2"/>
              </a:rPr>
              <a:t>prophylactique </a:t>
            </a:r>
            <a:r>
              <a:rPr lang="fr-FR" sz="1400" dirty="0">
                <a:solidFill>
                  <a:srgbClr val="373739"/>
                </a:solidFill>
                <a:sym typeface="Wingdings" panose="05000000000000000000" pitchFamily="2" charset="2"/>
              </a:rPr>
              <a:t>»</a:t>
            </a: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a:t>
            </a:r>
            <a:r>
              <a:rPr lang="fr-FR" sz="1400" i="1" dirty="0">
                <a:solidFill>
                  <a:srgbClr val="373739"/>
                </a:solidFill>
                <a:sym typeface="Wingdings" panose="05000000000000000000" pitchFamily="2" charset="2"/>
              </a:rPr>
              <a:t>i.e. </a:t>
            </a:r>
            <a:r>
              <a:rPr lang="fr-FR" sz="1400" dirty="0">
                <a:solidFill>
                  <a:srgbClr val="373739"/>
                </a:solidFill>
                <a:sym typeface="Wingdings" panose="05000000000000000000" pitchFamily="2" charset="2"/>
              </a:rPr>
              <a:t>pour prévenir une infection : aucun symptôme/signe clinique au moment de la prescription)</a:t>
            </a:r>
            <a:endParaRPr lang="fr-FR" sz="1400" dirty="0">
              <a:solidFill>
                <a:srgbClr val="373739"/>
              </a:solidFill>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Sélectionner la proposition « Indication inconnue » dans la liste déroulante si l’information n’est pas disponible</a:t>
            </a:r>
          </a:p>
        </p:txBody>
      </p:sp>
      <p:grpSp>
        <p:nvGrpSpPr>
          <p:cNvPr id="16" name="Groupe 15"/>
          <p:cNvGrpSpPr/>
          <p:nvPr/>
        </p:nvGrpSpPr>
        <p:grpSpPr>
          <a:xfrm>
            <a:off x="7740352" y="4085814"/>
            <a:ext cx="1080119" cy="648072"/>
            <a:chOff x="7934586" y="3985071"/>
            <a:chExt cx="1080119" cy="648072"/>
          </a:xfrm>
        </p:grpSpPr>
        <p:sp>
          <p:nvSpPr>
            <p:cNvPr id="17" name="Rectangle à coins arrondis 16"/>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14226130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2964584"/>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8" name="Rectangle 7"/>
          <p:cNvSpPr/>
          <p:nvPr/>
        </p:nvSpPr>
        <p:spPr>
          <a:xfrm>
            <a:off x="604882" y="3989386"/>
            <a:ext cx="7223820" cy="2754600"/>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400" i="1" dirty="0">
                <a:solidFill>
                  <a:srgbClr val="373739"/>
                </a:solidFill>
              </a:rPr>
              <a:t>Uniquement pour traitements anti-infectieux </a:t>
            </a:r>
            <a:r>
              <a:rPr lang="fr-FR" sz="1400" b="1" i="1" dirty="0">
                <a:solidFill>
                  <a:srgbClr val="373739"/>
                </a:solidFill>
              </a:rPr>
              <a:t>curatifs</a:t>
            </a:r>
            <a:r>
              <a:rPr lang="fr-FR" sz="1400" i="1" dirty="0">
                <a:solidFill>
                  <a:srgbClr val="373739"/>
                </a:solidFill>
              </a:rPr>
              <a:t> d’infection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le </a:t>
            </a:r>
            <a:r>
              <a:rPr lang="fr-FR" sz="1600" b="1" dirty="0">
                <a:solidFill>
                  <a:schemeClr val="accent1"/>
                </a:solidFill>
              </a:rPr>
              <a:t>diagnostic, la cible ou l’indication du traitement administré au résident le jour de l’enquête</a:t>
            </a:r>
            <a:endParaRPr lang="fr-FR" sz="1600" b="1" u="sng" dirty="0">
              <a:solidFill>
                <a:schemeClr val="accent1"/>
              </a:solidFill>
            </a:endParaRP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Noter le diagnostic associé au traitement </a:t>
            </a:r>
            <a:r>
              <a:rPr lang="fr-FR" sz="1400" b="1" dirty="0">
                <a:solidFill>
                  <a:srgbClr val="373739"/>
                </a:solidFill>
                <a:sym typeface="Wingdings" panose="05000000000000000000" pitchFamily="2" charset="2"/>
              </a:rPr>
              <a:t>parmi 15 sites infectieux</a:t>
            </a:r>
            <a:endParaRPr lang="fr-FR" sz="1400" dirty="0">
              <a:solidFill>
                <a:srgbClr val="373739"/>
              </a:solidFill>
              <a:sym typeface="Wingdings" panose="05000000000000000000" pitchFamily="2" charset="2"/>
            </a:endParaRPr>
          </a:p>
          <a:p>
            <a:pPr marL="0" lvl="4">
              <a:spcBef>
                <a:spcPts val="300"/>
              </a:spcBef>
            </a:pPr>
            <a:r>
              <a:rPr lang="fr-FR" sz="1400" dirty="0">
                <a:solidFill>
                  <a:srgbClr val="373739"/>
                </a:solidFill>
                <a:sym typeface="Wingdings" panose="05000000000000000000" pitchFamily="2" charset="2"/>
              </a:rPr>
              <a:t> Le diagnostic est celui qui </a:t>
            </a:r>
            <a:r>
              <a:rPr lang="fr-FR" sz="1400" b="1" dirty="0">
                <a:solidFill>
                  <a:srgbClr val="373739"/>
                </a:solidFill>
                <a:sym typeface="Wingdings" panose="05000000000000000000" pitchFamily="2" charset="2"/>
              </a:rPr>
              <a:t>figure dans le dossier du résident ou celui qui est rapporté par l’équipe soignante</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rPr>
              <a:t>Le diagnostic est </a:t>
            </a:r>
            <a:r>
              <a:rPr lang="fr-FR" sz="1400" b="1" dirty="0">
                <a:solidFill>
                  <a:srgbClr val="373739"/>
                </a:solidFill>
              </a:rPr>
              <a:t>confirmé par le correspondant médical</a:t>
            </a: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recherche du diagnostic à sélectionner peut être effectuée à partir du code ou du libellé complet</a:t>
            </a:r>
          </a:p>
          <a:p>
            <a:pPr marL="0" lvl="4"/>
            <a:r>
              <a:rPr lang="fr-FR" sz="1400" dirty="0">
                <a:solidFill>
                  <a:srgbClr val="373739"/>
                </a:solidFill>
              </a:rPr>
              <a:t>Coder « INC » si le diagnostic de l’infection ne figure pas dans le dossier du résident et n’est pas connu de l’équipe soignante</a:t>
            </a:r>
            <a:endParaRPr lang="fr-FR" sz="1400" dirty="0">
              <a:solidFill>
                <a:schemeClr val="accent1"/>
              </a:solidFill>
            </a:endParaRPr>
          </a:p>
        </p:txBody>
      </p:sp>
      <p:grpSp>
        <p:nvGrpSpPr>
          <p:cNvPr id="16" name="Groupe 15"/>
          <p:cNvGrpSpPr/>
          <p:nvPr/>
        </p:nvGrpSpPr>
        <p:grpSpPr>
          <a:xfrm>
            <a:off x="7745423" y="3965432"/>
            <a:ext cx="1080119" cy="648072"/>
            <a:chOff x="7934586" y="3985071"/>
            <a:chExt cx="1080119" cy="648072"/>
          </a:xfrm>
        </p:grpSpPr>
        <p:sp>
          <p:nvSpPr>
            <p:cNvPr id="17" name="Rectangle à coins arrondis 16"/>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40292321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2964584"/>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9" name="ZoneTexte 8"/>
          <p:cNvSpPr txBox="1"/>
          <p:nvPr/>
        </p:nvSpPr>
        <p:spPr>
          <a:xfrm>
            <a:off x="323527" y="5367566"/>
            <a:ext cx="2016224" cy="861774"/>
          </a:xfrm>
          <a:prstGeom prst="rect">
            <a:avLst/>
          </a:prstGeom>
          <a:solidFill>
            <a:srgbClr val="FFC000">
              <a:alpha val="70000"/>
            </a:srgbClr>
          </a:solidFill>
        </p:spPr>
        <p:txBody>
          <a:bodyPr wrap="square" lIns="36000" tIns="0" rIns="36000" bIns="0" rtlCol="0">
            <a:spAutoFit/>
          </a:bodyPr>
          <a:lstStyle/>
          <a:p>
            <a:r>
              <a:rPr lang="fr-FR" sz="1400" i="1" dirty="0"/>
              <a:t>Diagnostics associés aux traitements AI </a:t>
            </a:r>
            <a:r>
              <a:rPr lang="fr-FR" sz="1400" b="1" i="1" dirty="0"/>
              <a:t>dissociés</a:t>
            </a:r>
            <a:r>
              <a:rPr lang="fr-FR" sz="1400" i="1" dirty="0"/>
              <a:t> par rapport à </a:t>
            </a:r>
            <a:r>
              <a:rPr lang="fr-FR" sz="1400" i="1" dirty="0" err="1"/>
              <a:t>Prev’Ehpad</a:t>
            </a:r>
            <a:r>
              <a:rPr lang="fr-FR" sz="1400" i="1" dirty="0"/>
              <a:t> 2016</a:t>
            </a:r>
          </a:p>
        </p:txBody>
      </p:sp>
      <p:grpSp>
        <p:nvGrpSpPr>
          <p:cNvPr id="11" name="Groupe 10"/>
          <p:cNvGrpSpPr/>
          <p:nvPr/>
        </p:nvGrpSpPr>
        <p:grpSpPr>
          <a:xfrm>
            <a:off x="279173" y="4143786"/>
            <a:ext cx="2104933" cy="1085413"/>
            <a:chOff x="7934586" y="3985071"/>
            <a:chExt cx="1080119" cy="733316"/>
          </a:xfrm>
        </p:grpSpPr>
        <p:sp>
          <p:nvSpPr>
            <p:cNvPr id="12" name="Rectangle à coins arrondis 11"/>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7943156" y="4009025"/>
              <a:ext cx="1071548" cy="709362"/>
            </a:xfrm>
            <a:prstGeom prst="rect">
              <a:avLst/>
            </a:prstGeom>
            <a:noFill/>
          </p:spPr>
          <p:txBody>
            <a:bodyPr wrap="square" lIns="36000" tIns="0" rIns="36000" bIns="0" rtlCol="0">
              <a:spAutoFit/>
            </a:bodyPr>
            <a:lstStyle/>
            <a:p>
              <a:r>
                <a:rPr lang="fr-FR" sz="1400" i="1" dirty="0">
                  <a:solidFill>
                    <a:schemeClr val="accent6"/>
                  </a:solidFill>
                </a:rPr>
                <a:t>Diagnostics associés aux traitements AI identiques dans l’enquête </a:t>
              </a:r>
              <a:r>
                <a:rPr lang="fr-FR" sz="1400" i="1" dirty="0" err="1">
                  <a:solidFill>
                    <a:schemeClr val="accent6"/>
                  </a:solidFill>
                </a:rPr>
                <a:t>Prev’Ehpad</a:t>
              </a:r>
              <a:r>
                <a:rPr lang="fr-FR" sz="1400" i="1" dirty="0">
                  <a:solidFill>
                    <a:schemeClr val="accent6"/>
                  </a:solidFill>
                </a:rPr>
                <a:t> 2016</a:t>
              </a:r>
            </a:p>
          </p:txBody>
        </p:sp>
      </p:grpSp>
      <p:grpSp>
        <p:nvGrpSpPr>
          <p:cNvPr id="4" name="Groupe 3"/>
          <p:cNvGrpSpPr/>
          <p:nvPr/>
        </p:nvGrpSpPr>
        <p:grpSpPr>
          <a:xfrm>
            <a:off x="2529590" y="1484785"/>
            <a:ext cx="6506904" cy="5256584"/>
            <a:chOff x="2529590" y="1484785"/>
            <a:chExt cx="6506904" cy="5256584"/>
          </a:xfrm>
        </p:grpSpPr>
        <p:pic>
          <p:nvPicPr>
            <p:cNvPr id="2" name="Image 1"/>
            <p:cNvPicPr>
              <a:picLocks noChangeAspect="1"/>
            </p:cNvPicPr>
            <p:nvPr/>
          </p:nvPicPr>
          <p:blipFill>
            <a:blip r:embed="rId5"/>
            <a:stretch>
              <a:fillRect/>
            </a:stretch>
          </p:blipFill>
          <p:spPr>
            <a:xfrm>
              <a:off x="2529590" y="1484785"/>
              <a:ext cx="6506904" cy="5256584"/>
            </a:xfrm>
            <a:prstGeom prst="rect">
              <a:avLst/>
            </a:prstGeom>
          </p:spPr>
        </p:pic>
        <p:sp>
          <p:nvSpPr>
            <p:cNvPr id="17" name="Rectangle 16"/>
            <p:cNvSpPr/>
            <p:nvPr/>
          </p:nvSpPr>
          <p:spPr>
            <a:xfrm>
              <a:off x="2627784" y="1843200"/>
              <a:ext cx="864096" cy="478800"/>
            </a:xfrm>
            <a:prstGeom prst="rect">
              <a:avLst/>
            </a:prstGeom>
            <a:solidFill>
              <a:srgbClr val="FFC000">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18" name="Rectangle 17"/>
            <p:cNvSpPr/>
            <p:nvPr/>
          </p:nvSpPr>
          <p:spPr>
            <a:xfrm>
              <a:off x="2633326" y="2580230"/>
              <a:ext cx="858554" cy="478800"/>
            </a:xfrm>
            <a:prstGeom prst="rect">
              <a:avLst/>
            </a:prstGeom>
            <a:solidFill>
              <a:srgbClr val="FFC000">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627784" y="2340830"/>
              <a:ext cx="864096" cy="239400"/>
            </a:xfrm>
            <a:prstGeom prst="rect">
              <a:avLst/>
            </a:prstGeom>
            <a:solidFill>
              <a:srgbClr val="92D050">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16" name="Rectangle 15"/>
            <p:cNvSpPr/>
            <p:nvPr/>
          </p:nvSpPr>
          <p:spPr>
            <a:xfrm>
              <a:off x="2627784" y="3058266"/>
              <a:ext cx="864096" cy="3611093"/>
            </a:xfrm>
            <a:prstGeom prst="rect">
              <a:avLst/>
            </a:prstGeom>
            <a:solidFill>
              <a:srgbClr val="92D050">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grpSp>
    </p:spTree>
    <p:extLst>
      <p:ext uri="{BB962C8B-B14F-4D97-AF65-F5344CB8AC3E}">
        <p14:creationId xmlns:p14="http://schemas.microsoft.com/office/powerpoint/2010/main" val="40707146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sp>
        <p:nvSpPr>
          <p:cNvPr id="5" name="Rectangle 4"/>
          <p:cNvSpPr/>
          <p:nvPr/>
        </p:nvSpPr>
        <p:spPr>
          <a:xfrm>
            <a:off x="592211" y="3284984"/>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8" name="Rectangle 7"/>
          <p:cNvSpPr/>
          <p:nvPr/>
        </p:nvSpPr>
        <p:spPr>
          <a:xfrm>
            <a:off x="447295" y="3998465"/>
            <a:ext cx="7721920" cy="2708434"/>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Uniquement pour traitements anti-infectieux curatifs de plus de 3 jours (72 heures)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l’antibiothérapie a fait l’objet d’une réévaluation par un médecin</a:t>
            </a:r>
            <a:br>
              <a:rPr lang="fr-FR" sz="1600" b="1" dirty="0">
                <a:solidFill>
                  <a:schemeClr val="accent1"/>
                </a:solidFill>
              </a:rPr>
            </a:br>
            <a:r>
              <a:rPr lang="fr-FR" sz="1600" b="1" dirty="0">
                <a:solidFill>
                  <a:schemeClr val="accent1"/>
                </a:solidFill>
              </a:rPr>
              <a:t>ET tracée dans le dossier du résident</a:t>
            </a:r>
            <a:endParaRPr lang="fr-FR" sz="1600" b="1" u="sng" dirty="0">
              <a:solidFill>
                <a:schemeClr val="accent1"/>
              </a:solidFill>
            </a:endParaRPr>
          </a:p>
          <a:p>
            <a:pPr>
              <a:spcBef>
                <a:spcPts val="300"/>
              </a:spcBef>
            </a:pPr>
            <a:r>
              <a:rPr lang="fr-FR" sz="1400" dirty="0">
                <a:solidFill>
                  <a:srgbClr val="373739"/>
                </a:solidFill>
                <a:sym typeface="Wingdings" panose="05000000000000000000" pitchFamily="2" charset="2"/>
              </a:rPr>
              <a:t> Sélectionner l’une des </a:t>
            </a:r>
            <a:r>
              <a:rPr lang="fr-FR" sz="1400" b="1" dirty="0">
                <a:solidFill>
                  <a:srgbClr val="373739"/>
                </a:solidFill>
                <a:sym typeface="Wingdings" panose="05000000000000000000" pitchFamily="2" charset="2"/>
              </a:rPr>
              <a:t>3 réponses </a:t>
            </a:r>
            <a:r>
              <a:rPr lang="fr-FR" sz="1400" dirty="0">
                <a:solidFill>
                  <a:srgbClr val="373739"/>
                </a:solidFill>
                <a:sym typeface="Wingdings" panose="05000000000000000000" pitchFamily="2" charset="2"/>
              </a:rPr>
              <a:t>: « </a:t>
            </a:r>
            <a:r>
              <a:rPr lang="fr-FR" sz="1400" dirty="0">
                <a:solidFill>
                  <a:srgbClr val="373739"/>
                </a:solidFill>
              </a:rPr>
              <a:t>Oui - dans les 72 heures » ; « Oui - au-delà de 72 heures » (nouveau par rapport à </a:t>
            </a:r>
            <a:r>
              <a:rPr lang="fr-FR" sz="1400" dirty="0" err="1">
                <a:solidFill>
                  <a:srgbClr val="373739"/>
                </a:solidFill>
              </a:rPr>
              <a:t>Prev’Ehpad</a:t>
            </a:r>
            <a:r>
              <a:rPr lang="fr-FR" sz="1400" dirty="0">
                <a:solidFill>
                  <a:srgbClr val="373739"/>
                </a:solidFill>
              </a:rPr>
              <a:t> 2016) ; « Non » (si aucune réévaluation par un médecin réalisée ou si non tracée dans le dossier du résident)</a:t>
            </a:r>
          </a:p>
          <a:p>
            <a:pPr marL="0" lvl="4">
              <a:spcBef>
                <a:spcPts val="300"/>
              </a:spcBef>
            </a:pPr>
            <a:r>
              <a:rPr lang="fr-FR" sz="1400" dirty="0">
                <a:solidFill>
                  <a:srgbClr val="373739"/>
                </a:solidFill>
                <a:sym typeface="Wingdings" panose="05000000000000000000" pitchFamily="2" charset="2"/>
              </a:rPr>
              <a:t></a:t>
            </a:r>
            <a:r>
              <a:rPr lang="fr-FR" sz="1400" b="1" dirty="0">
                <a:solidFill>
                  <a:srgbClr val="373739"/>
                </a:solidFill>
                <a:sym typeface="Wingdings" panose="05000000000000000000" pitchFamily="2" charset="2"/>
              </a:rPr>
              <a:t> </a:t>
            </a:r>
            <a:r>
              <a:rPr lang="fr-FR" sz="1400" dirty="0">
                <a:solidFill>
                  <a:srgbClr val="373739"/>
                </a:solidFill>
              </a:rPr>
              <a:t>Compléter la réévaluation de l’antibiothérapie au 3</a:t>
            </a:r>
            <a:r>
              <a:rPr lang="fr-FR" sz="1400" baseline="30000" dirty="0">
                <a:solidFill>
                  <a:srgbClr val="373739"/>
                </a:solidFill>
              </a:rPr>
              <a:t>e</a:t>
            </a:r>
            <a:r>
              <a:rPr lang="fr-FR" sz="1400" dirty="0">
                <a:solidFill>
                  <a:srgbClr val="373739"/>
                </a:solidFill>
              </a:rPr>
              <a:t> jours </a:t>
            </a:r>
            <a:r>
              <a:rPr lang="fr-FR" sz="1400" b="1" dirty="0">
                <a:solidFill>
                  <a:srgbClr val="373739"/>
                </a:solidFill>
              </a:rPr>
              <a:t>après la date de l’enquête </a:t>
            </a:r>
            <a:r>
              <a:rPr lang="fr-FR" sz="1400" dirty="0">
                <a:solidFill>
                  <a:srgbClr val="373739"/>
                </a:solidFill>
              </a:rPr>
              <a:t>pour les traitements AI de plus de 3j qui sont administrés le jour de l’enquête depuis moins de 3j</a:t>
            </a:r>
          </a:p>
          <a:p>
            <a:pPr marL="0" lvl="4">
              <a:spcBef>
                <a:spcPts val="300"/>
              </a:spcBef>
            </a:pPr>
            <a:r>
              <a:rPr lang="fr-FR" sz="1400" dirty="0">
                <a:solidFill>
                  <a:srgbClr val="373739"/>
                </a:solidFill>
                <a:sym typeface="Wingdings" panose="05000000000000000000" pitchFamily="2" charset="2"/>
              </a:rPr>
              <a:t> La réévaluation de l’antibiothérapie est </a:t>
            </a:r>
            <a:r>
              <a:rPr lang="fr-FR" sz="1400" b="1" dirty="0">
                <a:solidFill>
                  <a:srgbClr val="373739"/>
                </a:solidFill>
                <a:sym typeface="Wingdings" panose="05000000000000000000" pitchFamily="2" charset="2"/>
              </a:rPr>
              <a:t>confirmée </a:t>
            </a:r>
            <a:r>
              <a:rPr lang="fr-FR" sz="1400" b="1" dirty="0">
                <a:solidFill>
                  <a:srgbClr val="373739"/>
                </a:solidFill>
              </a:rPr>
              <a:t>par le correspondant médical</a:t>
            </a:r>
            <a:endParaRPr lang="fr-FR" sz="1400" b="1" dirty="0">
              <a:solidFill>
                <a:srgbClr val="373739"/>
              </a:solidFill>
              <a:sym typeface="Wingdings" panose="05000000000000000000" pitchFamily="2" charset="2"/>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réponse inconnue n’est pas admise pour les AI curatifs de plus de</a:t>
            </a:r>
            <a:br>
              <a:rPr lang="fr-FR" sz="1400" dirty="0">
                <a:solidFill>
                  <a:srgbClr val="373739"/>
                </a:solidFill>
              </a:rPr>
            </a:br>
            <a:r>
              <a:rPr lang="fr-FR" sz="1400" dirty="0">
                <a:solidFill>
                  <a:srgbClr val="373739"/>
                </a:solidFill>
              </a:rPr>
              <a:t>3 jours en intention de traiter</a:t>
            </a:r>
            <a:endParaRPr lang="fr-FR" sz="1400" dirty="0">
              <a:solidFill>
                <a:schemeClr val="accent1"/>
              </a:solidFill>
            </a:endParaRPr>
          </a:p>
        </p:txBody>
      </p:sp>
      <p:grpSp>
        <p:nvGrpSpPr>
          <p:cNvPr id="2" name="Groupe 1"/>
          <p:cNvGrpSpPr/>
          <p:nvPr/>
        </p:nvGrpSpPr>
        <p:grpSpPr>
          <a:xfrm>
            <a:off x="8063881" y="3789040"/>
            <a:ext cx="1080119" cy="648072"/>
            <a:chOff x="7934586" y="3985071"/>
            <a:chExt cx="1080119" cy="648072"/>
          </a:xfrm>
        </p:grpSpPr>
        <p:sp>
          <p:nvSpPr>
            <p:cNvPr id="14" name="Rectangle à coins arrondis 13"/>
            <p:cNvSpPr/>
            <p:nvPr/>
          </p:nvSpPr>
          <p:spPr>
            <a:xfrm>
              <a:off x="7934586" y="3985071"/>
              <a:ext cx="1080119" cy="648072"/>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8006593" y="4009025"/>
              <a:ext cx="1008111" cy="600164"/>
            </a:xfrm>
            <a:prstGeom prst="rect">
              <a:avLst/>
            </a:prstGeom>
            <a:noFill/>
          </p:spPr>
          <p:txBody>
            <a:bodyPr wrap="square" lIns="36000" tIns="0" rIns="36000" bIns="0" rtlCol="0">
              <a:spAutoFit/>
            </a:bodyPr>
            <a:lstStyle/>
            <a:p>
              <a:r>
                <a:rPr lang="fr-FR" sz="1300" dirty="0">
                  <a:solidFill>
                    <a:schemeClr val="accent6"/>
                  </a:solidFill>
                </a:rPr>
                <a:t>Dans </a:t>
              </a:r>
              <a:r>
                <a:rPr lang="fr-FR" sz="1300" dirty="0" err="1">
                  <a:solidFill>
                    <a:schemeClr val="accent6"/>
                  </a:solidFill>
                </a:rPr>
                <a:t>Prev’Ehpad</a:t>
              </a:r>
              <a:r>
                <a:rPr lang="fr-FR" sz="1300" dirty="0">
                  <a:solidFill>
                    <a:schemeClr val="accent6"/>
                  </a:solidFill>
                </a:rPr>
                <a:t> 2016</a:t>
              </a:r>
            </a:p>
          </p:txBody>
        </p:sp>
      </p:grpSp>
    </p:spTree>
    <p:extLst>
      <p:ext uri="{BB962C8B-B14F-4D97-AF65-F5344CB8AC3E}">
        <p14:creationId xmlns:p14="http://schemas.microsoft.com/office/powerpoint/2010/main" val="27414273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612384" y="36036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8" name="Rectangle 7"/>
          <p:cNvSpPr/>
          <p:nvPr/>
        </p:nvSpPr>
        <p:spPr>
          <a:xfrm>
            <a:off x="434799" y="4033537"/>
            <a:ext cx="7691022" cy="2131353"/>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Renseigner le </a:t>
            </a:r>
            <a:r>
              <a:rPr lang="fr-FR" sz="1600" b="1" dirty="0">
                <a:solidFill>
                  <a:schemeClr val="accent1"/>
                </a:solidFill>
                <a:sym typeface="Wingdings" panose="05000000000000000000" pitchFamily="2" charset="2"/>
              </a:rPr>
              <a:t>lieu où le prescripteur a initialement prescrit l’anti-infectieux</a:t>
            </a:r>
            <a:endParaRPr lang="fr-FR" sz="1600" b="1" u="sng" dirty="0">
              <a:solidFill>
                <a:schemeClr val="accent1"/>
              </a:solidFill>
            </a:endParaRP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Renseigner l’une des </a:t>
            </a:r>
            <a:r>
              <a:rPr lang="fr-FR" sz="1400" b="1" dirty="0">
                <a:solidFill>
                  <a:srgbClr val="373739"/>
                </a:solidFill>
                <a:sym typeface="Wingdings" panose="05000000000000000000" pitchFamily="2" charset="2"/>
              </a:rPr>
              <a:t>3 situations </a:t>
            </a:r>
            <a:r>
              <a:rPr lang="fr-FR" sz="1400" dirty="0">
                <a:solidFill>
                  <a:srgbClr val="373739"/>
                </a:solidFill>
                <a:sym typeface="Wingdings" panose="05000000000000000000" pitchFamily="2" charset="2"/>
              </a:rPr>
              <a:t>suivantes :</a:t>
            </a:r>
            <a:endParaRPr lang="fr-FR" sz="1400" dirty="0">
              <a:solidFill>
                <a:srgbClr val="373739"/>
              </a:solidFill>
            </a:endParaRPr>
          </a:p>
          <a:p>
            <a:pPr marL="0" lvl="4">
              <a:spcBef>
                <a:spcPts val="300"/>
              </a:spcBef>
            </a:pPr>
            <a:r>
              <a:rPr lang="fr-FR" sz="1200" b="1" u="sng" dirty="0">
                <a:solidFill>
                  <a:srgbClr val="373739"/>
                </a:solidFill>
                <a:sym typeface="Wingdings" panose="05000000000000000000" pitchFamily="2" charset="2"/>
              </a:rPr>
              <a:t>EMS</a:t>
            </a:r>
            <a:r>
              <a:rPr lang="fr-FR" sz="1200" b="1" dirty="0">
                <a:solidFill>
                  <a:srgbClr val="373739"/>
                </a:solidFill>
                <a:sym typeface="Wingdings" panose="05000000000000000000" pitchFamily="2" charset="2"/>
              </a:rPr>
              <a:t> : </a:t>
            </a:r>
            <a:r>
              <a:rPr lang="fr-FR" sz="1200" dirty="0">
                <a:solidFill>
                  <a:srgbClr val="373739"/>
                </a:solidFill>
              </a:rPr>
              <a:t>AI a été prescrit dans l’établissement médico-social enquêté par le médecin coordonnateur de l’établissement ou un médecin intervenant dans l’établissement</a:t>
            </a:r>
            <a:endParaRPr lang="fr-FR" sz="1200" b="1" dirty="0">
              <a:solidFill>
                <a:srgbClr val="373739"/>
              </a:solidFill>
              <a:sym typeface="Wingdings" panose="05000000000000000000" pitchFamily="2" charset="2"/>
            </a:endParaRPr>
          </a:p>
          <a:p>
            <a:pPr marL="0" lvl="4">
              <a:spcBef>
                <a:spcPts val="300"/>
              </a:spcBef>
            </a:pPr>
            <a:r>
              <a:rPr lang="fr-FR" sz="1200" b="1" u="sng" dirty="0">
                <a:solidFill>
                  <a:srgbClr val="373739"/>
                </a:solidFill>
                <a:sym typeface="Wingdings" panose="05000000000000000000" pitchFamily="2" charset="2"/>
              </a:rPr>
              <a:t>ES</a:t>
            </a:r>
            <a:r>
              <a:rPr lang="fr-FR" sz="1200" b="1" dirty="0">
                <a:solidFill>
                  <a:srgbClr val="373739"/>
                </a:solidFill>
                <a:sym typeface="Wingdings" panose="05000000000000000000" pitchFamily="2" charset="2"/>
              </a:rPr>
              <a:t> : </a:t>
            </a:r>
            <a:r>
              <a:rPr lang="fr-FR" sz="1200" dirty="0">
                <a:solidFill>
                  <a:srgbClr val="373739"/>
                </a:solidFill>
              </a:rPr>
              <a:t>AI a été prescrit dans un établissement de santé dans lequel le résident a été préalablement hospitalisé</a:t>
            </a:r>
            <a:endParaRPr lang="fr-FR" sz="1200" b="1" dirty="0">
              <a:solidFill>
                <a:srgbClr val="373739"/>
              </a:solidFill>
              <a:sym typeface="Wingdings" panose="05000000000000000000" pitchFamily="2" charset="2"/>
            </a:endParaRPr>
          </a:p>
          <a:p>
            <a:pPr marL="0" lvl="4">
              <a:spcBef>
                <a:spcPts val="300"/>
              </a:spcBef>
            </a:pPr>
            <a:r>
              <a:rPr lang="fr-FR" sz="1200" b="1" u="sng" dirty="0">
                <a:solidFill>
                  <a:srgbClr val="373739"/>
                </a:solidFill>
                <a:sym typeface="Wingdings" panose="05000000000000000000" pitchFamily="2" charset="2"/>
              </a:rPr>
              <a:t>Autre lie</a:t>
            </a:r>
            <a:r>
              <a:rPr lang="fr-FR" sz="1200" b="1" dirty="0">
                <a:solidFill>
                  <a:srgbClr val="373739"/>
                </a:solidFill>
                <a:sym typeface="Wingdings" panose="05000000000000000000" pitchFamily="2" charset="2"/>
              </a:rPr>
              <a:t>u :</a:t>
            </a:r>
            <a:r>
              <a:rPr lang="fr-FR" sz="1200" dirty="0">
                <a:solidFill>
                  <a:srgbClr val="373739"/>
                </a:solidFill>
              </a:rPr>
              <a:t> AI a été prescrit dans un autre lieu que l’EMS enquêté ou un ES (</a:t>
            </a:r>
            <a:r>
              <a:rPr lang="fr-FR" sz="1200" i="1" dirty="0" err="1">
                <a:solidFill>
                  <a:srgbClr val="373739"/>
                </a:solidFill>
              </a:rPr>
              <a:t>e.g</a:t>
            </a:r>
            <a:r>
              <a:rPr lang="fr-FR" sz="1200" i="1" dirty="0">
                <a:solidFill>
                  <a:srgbClr val="373739"/>
                </a:solidFill>
              </a:rPr>
              <a:t>.</a:t>
            </a:r>
            <a:r>
              <a:rPr lang="fr-FR" sz="1200" dirty="0">
                <a:solidFill>
                  <a:srgbClr val="373739"/>
                </a:solidFill>
              </a:rPr>
              <a:t> SOS médecin)</a:t>
            </a:r>
          </a:p>
          <a:p>
            <a:pPr marL="0" lvl="4">
              <a:spcBef>
                <a:spcPts val="3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Si le lieu de prescription n’est pas connu, coder « INC » sur le questionnaire au format papier et sélectionner « Lieu inconnu » dans la liste déroulante sur le questionnaire numérique</a:t>
            </a:r>
            <a:endParaRPr lang="fr-FR" sz="1400" b="1" dirty="0">
              <a:solidFill>
                <a:srgbClr val="373739"/>
              </a:solidFill>
              <a:sym typeface="Wingdings" panose="05000000000000000000" pitchFamily="2" charset="2"/>
            </a:endParaRPr>
          </a:p>
        </p:txBody>
      </p:sp>
      <p:grpSp>
        <p:nvGrpSpPr>
          <p:cNvPr id="11" name="Groupe 10"/>
          <p:cNvGrpSpPr/>
          <p:nvPr/>
        </p:nvGrpSpPr>
        <p:grpSpPr>
          <a:xfrm>
            <a:off x="8036006" y="3420000"/>
            <a:ext cx="1080120" cy="1008000"/>
            <a:chOff x="6228184" y="4121061"/>
            <a:chExt cx="1080120" cy="1008000"/>
          </a:xfrm>
        </p:grpSpPr>
        <p:sp>
          <p:nvSpPr>
            <p:cNvPr id="16" name="Ellipse 15"/>
            <p:cNvSpPr/>
            <p:nvPr/>
          </p:nvSpPr>
          <p:spPr>
            <a:xfrm>
              <a:off x="6228184" y="4121061"/>
              <a:ext cx="1008112" cy="1008000"/>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6318000" y="4316381"/>
              <a:ext cx="990304" cy="600164"/>
            </a:xfrm>
            <a:prstGeom prst="rect">
              <a:avLst/>
            </a:prstGeom>
            <a:noFill/>
          </p:spPr>
          <p:txBody>
            <a:bodyPr wrap="square" lIns="36000" tIns="0" rIns="36000" bIns="0" rtlCol="0">
              <a:spAutoFit/>
            </a:bodyPr>
            <a:lstStyle/>
            <a:p>
              <a:r>
                <a:rPr lang="fr-FR" sz="1300" dirty="0">
                  <a:solidFill>
                    <a:schemeClr val="accent6"/>
                  </a:solidFill>
                </a:rPr>
                <a:t>Modifié </a:t>
              </a:r>
              <a:r>
                <a:rPr lang="fr-FR" sz="1300" dirty="0" err="1">
                  <a:solidFill>
                    <a:schemeClr val="accent6"/>
                  </a:solidFill>
                </a:rPr>
                <a:t>Prev’Ehpad</a:t>
              </a:r>
              <a:r>
                <a:rPr lang="fr-FR" sz="1300" dirty="0">
                  <a:solidFill>
                    <a:schemeClr val="accent6"/>
                  </a:solidFill>
                </a:rPr>
                <a:t> 2016</a:t>
              </a:r>
            </a:p>
          </p:txBody>
        </p:sp>
      </p:grpSp>
      <p:sp>
        <p:nvSpPr>
          <p:cNvPr id="12" name="ZoneTexte 11"/>
          <p:cNvSpPr txBox="1"/>
          <p:nvPr/>
        </p:nvSpPr>
        <p:spPr>
          <a:xfrm>
            <a:off x="5364088" y="6053154"/>
            <a:ext cx="2232248" cy="699404"/>
          </a:xfrm>
          <a:prstGeom prst="rect">
            <a:avLst/>
          </a:prstGeom>
          <a:solidFill>
            <a:schemeClr val="bg1"/>
          </a:solidFill>
          <a:ln>
            <a:noFill/>
          </a:ln>
          <a:scene3d>
            <a:camera prst="orthographicFront"/>
            <a:lightRig rig="threePt" dir="t"/>
          </a:scene3d>
          <a:sp3d>
            <a:bevelT w="165100" prst="coolSlant"/>
          </a:sp3d>
        </p:spPr>
        <p:txBody>
          <a:bodyPr wrap="square" lIns="72000" tIns="72000" rIns="72000" bIns="72000" rtlCol="0">
            <a:spAutoFit/>
          </a:bodyPr>
          <a:lstStyle/>
          <a:p>
            <a:r>
              <a:rPr lang="fr-FR" sz="1200" dirty="0">
                <a:solidFill>
                  <a:srgbClr val="373739"/>
                </a:solidFill>
                <a:sym typeface="Wingdings" panose="05000000000000000000" pitchFamily="2" charset="2"/>
              </a:rPr>
              <a:t> </a:t>
            </a:r>
            <a:r>
              <a:rPr lang="fr-FR" sz="1200" dirty="0">
                <a:solidFill>
                  <a:srgbClr val="373739"/>
                </a:solidFill>
              </a:rPr>
              <a:t>Reprendre la présentation </a:t>
            </a:r>
            <a:r>
              <a:rPr lang="fr-FR" sz="1200" dirty="0">
                <a:solidFill>
                  <a:srgbClr val="373739"/>
                </a:solidFill>
                <a:hlinkClick r:id="rId5" action="ppaction://hlinksldjump"/>
              </a:rPr>
              <a:t>Partie 3 : organisation de l’enquête – le jour de l’enquête</a:t>
            </a:r>
            <a:endParaRPr lang="fr-FR" sz="1200" dirty="0">
              <a:solidFill>
                <a:srgbClr val="373739"/>
              </a:solidFill>
            </a:endParaRPr>
          </a:p>
        </p:txBody>
      </p:sp>
      <p:sp>
        <p:nvSpPr>
          <p:cNvPr id="2" name="Rectangle 1"/>
          <p:cNvSpPr/>
          <p:nvPr/>
        </p:nvSpPr>
        <p:spPr>
          <a:xfrm>
            <a:off x="8125821" y="4215484"/>
            <a:ext cx="990306" cy="1015663"/>
          </a:xfrm>
          <a:prstGeom prst="rect">
            <a:avLst/>
          </a:prstGeom>
        </p:spPr>
        <p:txBody>
          <a:bodyPr wrap="square">
            <a:spAutoFit/>
          </a:bodyPr>
          <a:lstStyle/>
          <a:p>
            <a:pPr marL="0" lvl="4">
              <a:spcBef>
                <a:spcPts val="300"/>
              </a:spcBef>
            </a:pPr>
            <a:r>
              <a:rPr lang="fr-FR" sz="1200" i="1" dirty="0"/>
              <a:t>Médecin prescripteur</a:t>
            </a:r>
            <a:br>
              <a:rPr lang="fr-FR" sz="1200" i="1" dirty="0"/>
            </a:br>
            <a:r>
              <a:rPr lang="fr-FR" sz="1200" i="1" dirty="0"/>
              <a:t>renseigné dans </a:t>
            </a:r>
            <a:r>
              <a:rPr lang="fr-FR" sz="1200" i="1" dirty="0" err="1"/>
              <a:t>Prev’Ehpad</a:t>
            </a:r>
            <a:endParaRPr lang="fr-FR" sz="1200" i="1" dirty="0"/>
          </a:p>
        </p:txBody>
      </p:sp>
    </p:spTree>
    <p:extLst>
      <p:ext uri="{BB962C8B-B14F-4D97-AF65-F5344CB8AC3E}">
        <p14:creationId xmlns:p14="http://schemas.microsoft.com/office/powerpoint/2010/main" val="4020970025"/>
      </p:ext>
    </p:extLst>
  </p:cSld>
  <p:clrMapOvr>
    <a:masterClrMapping/>
  </p:clrMapOvr>
</p:sld>
</file>

<file path=ppt/theme/theme1.xml><?xml version="1.0" encoding="utf-8"?>
<a:theme xmlns:a="http://schemas.openxmlformats.org/drawingml/2006/main" name="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2.xml><?xml version="1.0" encoding="utf-8"?>
<a:theme xmlns:a="http://schemas.openxmlformats.org/drawingml/2006/main" name="1_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8486</TotalTime>
  <Words>13754</Words>
  <Application>Microsoft Office PowerPoint</Application>
  <PresentationFormat>Affichage à l'écran (4:3)</PresentationFormat>
  <Paragraphs>1286</Paragraphs>
  <Slides>123</Slides>
  <Notes>4</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123</vt:i4>
      </vt:variant>
    </vt:vector>
  </HeadingPairs>
  <TitlesOfParts>
    <vt:vector size="132" baseType="lpstr">
      <vt:lpstr>Arial</vt:lpstr>
      <vt:lpstr>Arial Narrow</vt:lpstr>
      <vt:lpstr>Calibri</vt:lpstr>
      <vt:lpstr>Symbol</vt:lpstr>
      <vt:lpstr>Tahoma</vt:lpstr>
      <vt:lpstr>Times New Roman</vt:lpstr>
      <vt:lpstr>Wingdings</vt:lpstr>
      <vt:lpstr>SPF_PPT_Test-v3</vt:lpstr>
      <vt:lpstr>1_SPF_PPT_Test-v3</vt:lpstr>
      <vt:lpstr>  ENP 2024  Enquête nationale de prévalence des infections associées aux soins et des traitements anti-infectieux en établissements d’hébergement pour personnes âgées dépendantes</vt:lpstr>
      <vt:lpstr>Contexte et objectifs         (3  8) Méthode d’enquête       (9  14) Organisation de l’enquête     (15  42)  Questionnaire établissement     (43  66) Questionnaire résident   (67  110) Application PrevIAS (111  117) Nouveautés en 2024 (118  123)</vt:lpstr>
      <vt:lpstr>Contexte et objectifs </vt:lpstr>
      <vt:lpstr>Contexte</vt:lpstr>
      <vt:lpstr>Pilotage</vt:lpstr>
      <vt:lpstr>Groupe de travail et de pilotage</vt:lpstr>
      <vt:lpstr>Objectifs</vt:lpstr>
      <vt:lpstr>Pourquoi participer à l’ENP 2024 ?</vt:lpstr>
      <vt:lpstr>Méthode d'enquête</vt:lpstr>
      <vt:lpstr>Indicateurs de prévalence</vt:lpstr>
      <vt:lpstr>Quoi de neuf en 2024 ?</vt:lpstr>
      <vt:lpstr>Population d’étude</vt:lpstr>
      <vt:lpstr>Population d’étude</vt:lpstr>
      <vt:lpstr>Échantillonnage et Participation</vt:lpstr>
      <vt:lpstr>ORGANISATION DE L’ENQUÊTE </vt:lpstr>
      <vt:lpstr>période d’étude</vt:lpstr>
      <vt:lpstr>En amont du recueil de données</vt:lpstr>
      <vt:lpstr>En amont du recueil de données</vt:lpstr>
      <vt:lpstr>En amont du recueil de données</vt:lpstr>
      <vt:lpstr>En amont du recueil de données</vt:lpstr>
      <vt:lpstr>Le jour de l’enquête</vt:lpstr>
      <vt:lpstr>Le jour de l’enquête</vt:lpstr>
      <vt:lpstr>Le jour de l’enquête</vt:lpstr>
      <vt:lpstr>Le jour de l’enquête</vt:lpstr>
      <vt:lpstr>Le jour de l’enquête</vt:lpstr>
      <vt:lpstr>Le jour de l’enquête</vt:lpstr>
      <vt:lpstr>Le jour de l’enquête</vt:lpstr>
      <vt:lpstr>Le plus proche du jour de l’enquête</vt:lpstr>
      <vt:lpstr>Le plus proche du jour de l’enquête</vt:lpstr>
      <vt:lpstr>Le plus proche du jour de l’enquête</vt:lpstr>
      <vt:lpstr>Le plus proche du jour de l’enquête</vt:lpstr>
      <vt:lpstr>Équipe en charge de l’enquête</vt:lpstr>
      <vt:lpstr>Rôle du référent</vt:lpstr>
      <vt:lpstr>Rôle du référent</vt:lpstr>
      <vt:lpstr>Rôle de l’enquêteur</vt:lpstr>
      <vt:lpstr>Rôle du correspondant médical</vt:lpstr>
      <vt:lpstr>Rôle des CPias et de SPF</vt:lpstr>
      <vt:lpstr>Coordonnées des référents régionaux dans les  CPIAS</vt:lpstr>
      <vt:lpstr>Contacts Spfrance</vt:lpstr>
      <vt:lpstr>Information des résidents</vt:lpstr>
      <vt:lpstr>Analyse des données</vt:lpstr>
      <vt:lpstr>Outils d’enquête</vt:lpstr>
      <vt:lpstr>Questionnaire établissement </vt:lpstr>
      <vt:lpstr>Questionnaires établissement</vt:lpstr>
      <vt:lpstr>Questionnaire établissement</vt:lpstr>
      <vt:lpstr>Données administratives</vt:lpstr>
      <vt:lpstr>Données administratives</vt:lpstr>
      <vt:lpstr>Données administratives</vt:lpstr>
      <vt:lpstr>Données administratives</vt:lpstr>
      <vt:lpstr>Questionnaire établissement</vt:lpstr>
      <vt:lpstr>Périmètre de l’enquête</vt:lpstr>
      <vt:lpstr>Périmètre de l’enquête</vt:lpstr>
      <vt:lpstr>Questionnaire établissement</vt:lpstr>
      <vt:lpstr>Capacité et charge en soins</vt:lpstr>
      <vt:lpstr>Capacité et charge en soins</vt:lpstr>
      <vt:lpstr>Capacité et charge en soins</vt:lpstr>
      <vt:lpstr>                               Questionnaire                                établissement</vt:lpstr>
      <vt:lpstr>Organisation des soins</vt:lpstr>
      <vt:lpstr>Organisation des soins</vt:lpstr>
      <vt:lpstr>Organisation des soins</vt:lpstr>
      <vt:lpstr>Organisation des soins</vt:lpstr>
      <vt:lpstr>Organisation des soins</vt:lpstr>
      <vt:lpstr>Organisation des soins</vt:lpstr>
      <vt:lpstr>Organisation des soins</vt:lpstr>
      <vt:lpstr>Organisation des soins</vt:lpstr>
      <vt:lpstr>recueil des indicateurs agrégés</vt:lpstr>
      <vt:lpstr>Questionnaire résident </vt:lpstr>
      <vt:lpstr>Questionnaire résident</vt:lpstr>
      <vt:lpstr>Questionnaire résident</vt:lpstr>
      <vt:lpstr>Identification du résident</vt:lpstr>
      <vt:lpstr>Identification du résident</vt:lpstr>
      <vt:lpstr>Identification du résident</vt:lpstr>
      <vt:lpstr>Questionnaire résident</vt:lpstr>
      <vt:lpstr>questionnaire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Questionnaire résident</vt:lpstr>
      <vt:lpstr>Dispositifs invasifs</vt:lpstr>
      <vt:lpstr>Dispositifs invasifs</vt:lpstr>
      <vt:lpstr>Dispositifs invasifs</vt:lpstr>
      <vt:lpstr>Questionnaire résident</vt:lpstr>
      <vt:lpstr>Traitement(s) anti-infectieux</vt:lpstr>
      <vt:lpstr>Traitement(s) anti-infectieux</vt:lpstr>
      <vt:lpstr>Traitement(s) anti-infectieux</vt:lpstr>
      <vt:lpstr>Traitement(s) anti-infectieux</vt:lpstr>
      <vt:lpstr>Traitement(s) anti-infectieux</vt:lpstr>
      <vt:lpstr>Traitement(s) anti-infectieux</vt:lpstr>
      <vt:lpstr>Traitement(s) anti-infectieux</vt:lpstr>
      <vt:lpstr>Traitement(s) anti-infectieux</vt:lpstr>
      <vt:lpstr>Traitement(s) anti-infectieux</vt:lpstr>
      <vt:lpstr>Traitement(s) anti-infectieux</vt:lpstr>
      <vt:lpstr>                           Questionnaire résident</vt:lpstr>
      <vt:lpstr>Infection(s) associée(s) aux soins</vt:lpstr>
      <vt:lpstr>Infection(s) associée(s) aux soins</vt:lpstr>
      <vt:lpstr>Infection(s) associée(s) aux soins</vt:lpstr>
      <vt:lpstr>Infection(s) associée(s) aux soins</vt:lpstr>
      <vt:lpstr>Infection(s) associée(s) aux soins</vt:lpstr>
      <vt:lpstr>Infection(s) associée(s) aux soins</vt:lpstr>
      <vt:lpstr>Infection(s) associée(s) aux soins</vt:lpstr>
      <vt:lpstr>Infection(s) associée(s) aux soins</vt:lpstr>
      <vt:lpstr>Infection(s) associée(s) aux soins</vt:lpstr>
      <vt:lpstr>Sensibilité des micro-organismes</vt:lpstr>
      <vt:lpstr>Application PrevIAS </vt:lpstr>
      <vt:lpstr>Accès à PrevIAS</vt:lpstr>
      <vt:lpstr>Première connexion</vt:lpstr>
      <vt:lpstr>profils des utilisateurs</vt:lpstr>
      <vt:lpstr>Saisie et validation des données</vt:lpstr>
      <vt:lpstr>Autres fonctionnalités</vt:lpstr>
      <vt:lpstr>Pour en savoir plus…</vt:lpstr>
      <vt:lpstr>Nouveautés en 2024 </vt:lpstr>
      <vt:lpstr>Nouveautés : méthode</vt:lpstr>
      <vt:lpstr>Nouveautés : questionnaires</vt:lpstr>
      <vt:lpstr>Nouveautés : Traitements anti-infectieux</vt:lpstr>
      <vt:lpstr>Nouveautés : infections associées aux soins</vt:lpstr>
      <vt:lpstr>Nouveautés : MO et résistances</vt:lpstr>
    </vt:vector>
  </TitlesOfParts>
  <Company>InVS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principal de la présentation sur 2 ou 3 lignes</dc:title>
  <dc:creator>SOUMAH-MIS Catherine</dc:creator>
  <cp:lastModifiedBy>MACHUT, Anais</cp:lastModifiedBy>
  <cp:revision>578</cp:revision>
  <cp:lastPrinted>2024-02-23T13:13:28Z</cp:lastPrinted>
  <dcterms:created xsi:type="dcterms:W3CDTF">2016-06-03T12:31:51Z</dcterms:created>
  <dcterms:modified xsi:type="dcterms:W3CDTF">2024-03-22T13:10:00Z</dcterms:modified>
</cp:coreProperties>
</file>