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7" r:id="rId5"/>
    <p:sldId id="258" r:id="rId6"/>
    <p:sldId id="261" r:id="rId7"/>
    <p:sldId id="262" r:id="rId8"/>
    <p:sldId id="330" r:id="rId9"/>
    <p:sldId id="332" r:id="rId10"/>
    <p:sldId id="263" r:id="rId11"/>
    <p:sldId id="264" r:id="rId12"/>
    <p:sldId id="265" r:id="rId13"/>
    <p:sldId id="288" r:id="rId14"/>
    <p:sldId id="266" r:id="rId15"/>
    <p:sldId id="267" r:id="rId16"/>
    <p:sldId id="300" r:id="rId17"/>
    <p:sldId id="268" r:id="rId18"/>
    <p:sldId id="322" r:id="rId19"/>
    <p:sldId id="301" r:id="rId20"/>
    <p:sldId id="287" r:id="rId21"/>
    <p:sldId id="333" r:id="rId22"/>
    <p:sldId id="269" r:id="rId23"/>
    <p:sldId id="321" r:id="rId24"/>
    <p:sldId id="270" r:id="rId25"/>
    <p:sldId id="271" r:id="rId26"/>
    <p:sldId id="272" r:id="rId27"/>
    <p:sldId id="329" r:id="rId28"/>
    <p:sldId id="273" r:id="rId29"/>
    <p:sldId id="274" r:id="rId30"/>
    <p:sldId id="275" r:id="rId31"/>
    <p:sldId id="276" r:id="rId32"/>
    <p:sldId id="277" r:id="rId33"/>
    <p:sldId id="278" r:id="rId34"/>
    <p:sldId id="319" r:id="rId35"/>
    <p:sldId id="279" r:id="rId36"/>
    <p:sldId id="326" r:id="rId37"/>
    <p:sldId id="280" r:id="rId38"/>
    <p:sldId id="291" r:id="rId39"/>
    <p:sldId id="281" r:id="rId40"/>
    <p:sldId id="282" r:id="rId41"/>
    <p:sldId id="323" r:id="rId42"/>
    <p:sldId id="283" r:id="rId43"/>
    <p:sldId id="325" r:id="rId44"/>
    <p:sldId id="294" r:id="rId45"/>
    <p:sldId id="328"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5DC2C7"/>
    <a:srgbClr val="6CC026"/>
    <a:srgbClr val="6FC527"/>
    <a:srgbClr val="F79433"/>
    <a:srgbClr val="EE7316"/>
    <a:srgbClr val="F26557"/>
    <a:srgbClr val="74CE74"/>
    <a:srgbClr val="1BBFD7"/>
    <a:srgbClr val="9BE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30C18-0F98-F075-358A-2B2592828F38}" v="17" dt="2023-09-07T08:28:44.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9" autoAdjust="0"/>
    <p:restoredTop sz="84428" autoAdjust="0"/>
  </p:normalViewPr>
  <p:slideViewPr>
    <p:cSldViewPr snapToGrid="0">
      <p:cViewPr varScale="1">
        <p:scale>
          <a:sx n="74" d="100"/>
          <a:sy n="74" d="100"/>
        </p:scale>
        <p:origin x="984"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4E079-6A8F-4583-94A2-584C188E2C2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fr-FR"/>
        </a:p>
      </dgm:t>
    </dgm:pt>
    <dgm:pt modelId="{2F78C4D1-0BD8-4928-AC3A-CA0FDAAA7FC1}">
      <dgm:prSet phldrT="[Texte]" custT="1"/>
      <dgm:spPr/>
      <dgm:t>
        <a:bodyPr/>
        <a:lstStyle/>
        <a:p>
          <a:r>
            <a:rPr lang="fr-FR" sz="1600" b="1" dirty="0" smtClean="0"/>
            <a:t>Réservoirs </a:t>
          </a:r>
        </a:p>
        <a:p>
          <a:r>
            <a:rPr lang="fr-FR" sz="1200" b="1" dirty="0" smtClean="0"/>
            <a:t>micro-organismes</a:t>
          </a:r>
        </a:p>
      </dgm:t>
    </dgm:pt>
    <dgm:pt modelId="{1A58221B-CDB3-4BEB-B37B-A71D53A35FA3}" type="parTrans" cxnId="{12E62EE5-3D80-4BDD-8162-888A356F105F}">
      <dgm:prSet/>
      <dgm:spPr/>
      <dgm:t>
        <a:bodyPr/>
        <a:lstStyle/>
        <a:p>
          <a:endParaRPr lang="fr-FR"/>
        </a:p>
      </dgm:t>
    </dgm:pt>
    <dgm:pt modelId="{96214CF0-6BDA-429A-872F-A4B8B4DFB95E}" type="sibTrans" cxnId="{12E62EE5-3D80-4BDD-8162-888A356F105F}">
      <dgm:prSet/>
      <dgm:spPr/>
      <dgm:t>
        <a:bodyPr/>
        <a:lstStyle/>
        <a:p>
          <a:endParaRPr lang="fr-FR" dirty="0"/>
        </a:p>
      </dgm:t>
    </dgm:pt>
    <dgm:pt modelId="{4FA33E81-C6F2-431E-B5C0-298466246617}">
      <dgm:prSet phldrT="[Texte]" custT="1"/>
      <dgm:spPr/>
      <dgm:t>
        <a:bodyPr/>
        <a:lstStyle/>
        <a:p>
          <a:r>
            <a:rPr lang="fr-FR" sz="1600" b="1" dirty="0" smtClean="0"/>
            <a:t>Mode de transmission</a:t>
          </a:r>
          <a:endParaRPr lang="fr-FR" sz="1600" b="1" dirty="0"/>
        </a:p>
      </dgm:t>
    </dgm:pt>
    <dgm:pt modelId="{5FBF73D9-11E2-41BC-BACB-D3C3308B1BE7}" type="parTrans" cxnId="{06D5688F-0E34-4511-9030-24371D982FCF}">
      <dgm:prSet/>
      <dgm:spPr/>
      <dgm:t>
        <a:bodyPr/>
        <a:lstStyle/>
        <a:p>
          <a:endParaRPr lang="fr-FR"/>
        </a:p>
      </dgm:t>
    </dgm:pt>
    <dgm:pt modelId="{83D098A8-CC69-410D-87AD-653CE1D50419}" type="sibTrans" cxnId="{06D5688F-0E34-4511-9030-24371D982FCF}">
      <dgm:prSet/>
      <dgm:spPr/>
      <dgm:t>
        <a:bodyPr/>
        <a:lstStyle/>
        <a:p>
          <a:endParaRPr lang="fr-FR" dirty="0"/>
        </a:p>
      </dgm:t>
    </dgm:pt>
    <dgm:pt modelId="{24449750-7AD3-431D-8690-357BDE18D439}">
      <dgm:prSet phldrT="[Texte]" custT="1"/>
      <dgm:spPr/>
      <dgm:t>
        <a:bodyPr/>
        <a:lstStyle/>
        <a:p>
          <a:r>
            <a:rPr lang="fr-FR" sz="1600" b="1" dirty="0" smtClean="0"/>
            <a:t>Porte d’entrée</a:t>
          </a:r>
          <a:endParaRPr lang="fr-FR" sz="1600" b="1" dirty="0"/>
        </a:p>
      </dgm:t>
    </dgm:pt>
    <dgm:pt modelId="{AF7A3698-E1B2-4A8B-A734-785F4CF6A6BA}" type="parTrans" cxnId="{9EB3E91A-CB2F-4C90-BB3D-E3A41F587489}">
      <dgm:prSet/>
      <dgm:spPr/>
      <dgm:t>
        <a:bodyPr/>
        <a:lstStyle/>
        <a:p>
          <a:endParaRPr lang="fr-FR"/>
        </a:p>
      </dgm:t>
    </dgm:pt>
    <dgm:pt modelId="{BDE8EE4B-8138-4163-AB5A-C6AB51C5F0AF}" type="sibTrans" cxnId="{9EB3E91A-CB2F-4C90-BB3D-E3A41F587489}">
      <dgm:prSet/>
      <dgm:spPr/>
      <dgm:t>
        <a:bodyPr/>
        <a:lstStyle/>
        <a:p>
          <a:endParaRPr lang="fr-FR" dirty="0"/>
        </a:p>
      </dgm:t>
    </dgm:pt>
    <dgm:pt modelId="{CAC0EA94-CFEA-4F8B-9CC7-3F8291386064}">
      <dgm:prSet phldrT="[Texte]" custT="1"/>
      <dgm:spPr>
        <a:solidFill>
          <a:srgbClr val="4472C4"/>
        </a:solidFill>
      </dgm:spPr>
      <dgm:t>
        <a:bodyPr/>
        <a:lstStyle/>
        <a:p>
          <a:r>
            <a:rPr lang="fr-FR" sz="1600" b="1" dirty="0" smtClean="0"/>
            <a:t>Hôte </a:t>
          </a:r>
        </a:p>
        <a:p>
          <a:r>
            <a:rPr lang="fr-FR" sz="1600" b="1" dirty="0" smtClean="0"/>
            <a:t>réceptif</a:t>
          </a:r>
          <a:endParaRPr lang="fr-FR" sz="1600" b="1" dirty="0"/>
        </a:p>
      </dgm:t>
    </dgm:pt>
    <dgm:pt modelId="{46C2889A-15D4-43D3-9D2D-06F37F648262}" type="parTrans" cxnId="{46B30C19-730A-4D57-8960-EC41170AC422}">
      <dgm:prSet/>
      <dgm:spPr/>
      <dgm:t>
        <a:bodyPr/>
        <a:lstStyle/>
        <a:p>
          <a:endParaRPr lang="fr-FR"/>
        </a:p>
      </dgm:t>
    </dgm:pt>
    <dgm:pt modelId="{E338E0C0-C143-4042-B977-00021CAC2D7E}" type="sibTrans" cxnId="{46B30C19-730A-4D57-8960-EC41170AC422}">
      <dgm:prSet/>
      <dgm:spPr/>
      <dgm:t>
        <a:bodyPr/>
        <a:lstStyle/>
        <a:p>
          <a:endParaRPr lang="fr-FR" dirty="0"/>
        </a:p>
      </dgm:t>
    </dgm:pt>
    <dgm:pt modelId="{99C643E1-C560-492C-A8C2-B548C16FD889}" type="pres">
      <dgm:prSet presAssocID="{3DF4E079-6A8F-4583-94A2-584C188E2C2D}" presName="cycle" presStyleCnt="0">
        <dgm:presLayoutVars>
          <dgm:dir/>
          <dgm:resizeHandles val="exact"/>
        </dgm:presLayoutVars>
      </dgm:prSet>
      <dgm:spPr/>
      <dgm:t>
        <a:bodyPr/>
        <a:lstStyle/>
        <a:p>
          <a:endParaRPr lang="fr-FR"/>
        </a:p>
      </dgm:t>
    </dgm:pt>
    <dgm:pt modelId="{E350F755-910A-4697-9927-A4335647C721}" type="pres">
      <dgm:prSet presAssocID="{2F78C4D1-0BD8-4928-AC3A-CA0FDAAA7FC1}" presName="node" presStyleLbl="node1" presStyleIdx="0" presStyleCnt="4">
        <dgm:presLayoutVars>
          <dgm:bulletEnabled val="1"/>
        </dgm:presLayoutVars>
      </dgm:prSet>
      <dgm:spPr/>
      <dgm:t>
        <a:bodyPr/>
        <a:lstStyle/>
        <a:p>
          <a:endParaRPr lang="fr-FR"/>
        </a:p>
      </dgm:t>
    </dgm:pt>
    <dgm:pt modelId="{67BAE8EE-8B1C-4C30-8A8A-5A1A3A41EAFA}" type="pres">
      <dgm:prSet presAssocID="{96214CF0-6BDA-429A-872F-A4B8B4DFB95E}" presName="sibTrans" presStyleLbl="sibTrans2D1" presStyleIdx="0" presStyleCnt="4"/>
      <dgm:spPr/>
      <dgm:t>
        <a:bodyPr/>
        <a:lstStyle/>
        <a:p>
          <a:endParaRPr lang="fr-FR"/>
        </a:p>
      </dgm:t>
    </dgm:pt>
    <dgm:pt modelId="{2C4FDD9B-2132-45EE-A859-5CCAAE76722C}" type="pres">
      <dgm:prSet presAssocID="{96214CF0-6BDA-429A-872F-A4B8B4DFB95E}" presName="connectorText" presStyleLbl="sibTrans2D1" presStyleIdx="0" presStyleCnt="4"/>
      <dgm:spPr/>
      <dgm:t>
        <a:bodyPr/>
        <a:lstStyle/>
        <a:p>
          <a:endParaRPr lang="fr-FR"/>
        </a:p>
      </dgm:t>
    </dgm:pt>
    <dgm:pt modelId="{BD7AD342-4736-4A1A-AF00-E65AA70EB52E}" type="pres">
      <dgm:prSet presAssocID="{4FA33E81-C6F2-431E-B5C0-298466246617}" presName="node" presStyleLbl="node1" presStyleIdx="1" presStyleCnt="4">
        <dgm:presLayoutVars>
          <dgm:bulletEnabled val="1"/>
        </dgm:presLayoutVars>
      </dgm:prSet>
      <dgm:spPr/>
      <dgm:t>
        <a:bodyPr/>
        <a:lstStyle/>
        <a:p>
          <a:endParaRPr lang="fr-FR"/>
        </a:p>
      </dgm:t>
    </dgm:pt>
    <dgm:pt modelId="{4CF33273-627F-4EB4-8070-C89578554389}" type="pres">
      <dgm:prSet presAssocID="{83D098A8-CC69-410D-87AD-653CE1D50419}" presName="sibTrans" presStyleLbl="sibTrans2D1" presStyleIdx="1" presStyleCnt="4"/>
      <dgm:spPr/>
      <dgm:t>
        <a:bodyPr/>
        <a:lstStyle/>
        <a:p>
          <a:endParaRPr lang="fr-FR"/>
        </a:p>
      </dgm:t>
    </dgm:pt>
    <dgm:pt modelId="{C787AB92-A10E-4569-9F61-B910508E2164}" type="pres">
      <dgm:prSet presAssocID="{83D098A8-CC69-410D-87AD-653CE1D50419}" presName="connectorText" presStyleLbl="sibTrans2D1" presStyleIdx="1" presStyleCnt="4"/>
      <dgm:spPr/>
      <dgm:t>
        <a:bodyPr/>
        <a:lstStyle/>
        <a:p>
          <a:endParaRPr lang="fr-FR"/>
        </a:p>
      </dgm:t>
    </dgm:pt>
    <dgm:pt modelId="{9626EEE2-ADD7-47E2-AEC6-621EB7DD010D}" type="pres">
      <dgm:prSet presAssocID="{24449750-7AD3-431D-8690-357BDE18D439}" presName="node" presStyleLbl="node1" presStyleIdx="2" presStyleCnt="4">
        <dgm:presLayoutVars>
          <dgm:bulletEnabled val="1"/>
        </dgm:presLayoutVars>
      </dgm:prSet>
      <dgm:spPr/>
      <dgm:t>
        <a:bodyPr/>
        <a:lstStyle/>
        <a:p>
          <a:endParaRPr lang="fr-FR"/>
        </a:p>
      </dgm:t>
    </dgm:pt>
    <dgm:pt modelId="{DD1BA26E-F005-4A58-ACB2-0EBE90603257}" type="pres">
      <dgm:prSet presAssocID="{BDE8EE4B-8138-4163-AB5A-C6AB51C5F0AF}" presName="sibTrans" presStyleLbl="sibTrans2D1" presStyleIdx="2" presStyleCnt="4"/>
      <dgm:spPr/>
      <dgm:t>
        <a:bodyPr/>
        <a:lstStyle/>
        <a:p>
          <a:endParaRPr lang="fr-FR"/>
        </a:p>
      </dgm:t>
    </dgm:pt>
    <dgm:pt modelId="{CFEBF0FC-B7EB-407A-A5EF-61C003EBB1E7}" type="pres">
      <dgm:prSet presAssocID="{BDE8EE4B-8138-4163-AB5A-C6AB51C5F0AF}" presName="connectorText" presStyleLbl="sibTrans2D1" presStyleIdx="2" presStyleCnt="4"/>
      <dgm:spPr/>
      <dgm:t>
        <a:bodyPr/>
        <a:lstStyle/>
        <a:p>
          <a:endParaRPr lang="fr-FR"/>
        </a:p>
      </dgm:t>
    </dgm:pt>
    <dgm:pt modelId="{751C7FAC-448E-4B6E-8B20-3682506B0684}" type="pres">
      <dgm:prSet presAssocID="{CAC0EA94-CFEA-4F8B-9CC7-3F8291386064}" presName="node" presStyleLbl="node1" presStyleIdx="3" presStyleCnt="4" custScaleX="106108" custScaleY="103927">
        <dgm:presLayoutVars>
          <dgm:bulletEnabled val="1"/>
        </dgm:presLayoutVars>
      </dgm:prSet>
      <dgm:spPr/>
      <dgm:t>
        <a:bodyPr/>
        <a:lstStyle/>
        <a:p>
          <a:endParaRPr lang="fr-FR"/>
        </a:p>
      </dgm:t>
    </dgm:pt>
    <dgm:pt modelId="{8E96D9DF-AA58-40C6-A7B1-E2E74C28D175}" type="pres">
      <dgm:prSet presAssocID="{E338E0C0-C143-4042-B977-00021CAC2D7E}" presName="sibTrans" presStyleLbl="sibTrans2D1" presStyleIdx="3" presStyleCnt="4"/>
      <dgm:spPr/>
      <dgm:t>
        <a:bodyPr/>
        <a:lstStyle/>
        <a:p>
          <a:endParaRPr lang="fr-FR"/>
        </a:p>
      </dgm:t>
    </dgm:pt>
    <dgm:pt modelId="{8E5FD62A-0D2B-4B9B-98C3-83284874F7EF}" type="pres">
      <dgm:prSet presAssocID="{E338E0C0-C143-4042-B977-00021CAC2D7E}" presName="connectorText" presStyleLbl="sibTrans2D1" presStyleIdx="3" presStyleCnt="4"/>
      <dgm:spPr/>
      <dgm:t>
        <a:bodyPr/>
        <a:lstStyle/>
        <a:p>
          <a:endParaRPr lang="fr-FR"/>
        </a:p>
      </dgm:t>
    </dgm:pt>
  </dgm:ptLst>
  <dgm:cxnLst>
    <dgm:cxn modelId="{10158D6F-1659-4380-A7DD-EA2E6918F1F7}" type="presOf" srcId="{24449750-7AD3-431D-8690-357BDE18D439}" destId="{9626EEE2-ADD7-47E2-AEC6-621EB7DD010D}" srcOrd="0" destOrd="0" presId="urn:microsoft.com/office/officeart/2005/8/layout/cycle2"/>
    <dgm:cxn modelId="{9EB3E91A-CB2F-4C90-BB3D-E3A41F587489}" srcId="{3DF4E079-6A8F-4583-94A2-584C188E2C2D}" destId="{24449750-7AD3-431D-8690-357BDE18D439}" srcOrd="2" destOrd="0" parTransId="{AF7A3698-E1B2-4A8B-A734-785F4CF6A6BA}" sibTransId="{BDE8EE4B-8138-4163-AB5A-C6AB51C5F0AF}"/>
    <dgm:cxn modelId="{A663755D-B034-4E8A-97FD-7EC28ED5CF7F}" type="presOf" srcId="{83D098A8-CC69-410D-87AD-653CE1D50419}" destId="{4CF33273-627F-4EB4-8070-C89578554389}" srcOrd="0" destOrd="0" presId="urn:microsoft.com/office/officeart/2005/8/layout/cycle2"/>
    <dgm:cxn modelId="{C3468D3D-E483-48FB-BD8F-16296646A05E}" type="presOf" srcId="{BDE8EE4B-8138-4163-AB5A-C6AB51C5F0AF}" destId="{DD1BA26E-F005-4A58-ACB2-0EBE90603257}" srcOrd="0" destOrd="0" presId="urn:microsoft.com/office/officeart/2005/8/layout/cycle2"/>
    <dgm:cxn modelId="{D0A668E0-3491-4E07-BC7F-E7108F14486C}" type="presOf" srcId="{BDE8EE4B-8138-4163-AB5A-C6AB51C5F0AF}" destId="{CFEBF0FC-B7EB-407A-A5EF-61C003EBB1E7}" srcOrd="1" destOrd="0" presId="urn:microsoft.com/office/officeart/2005/8/layout/cycle2"/>
    <dgm:cxn modelId="{06D5688F-0E34-4511-9030-24371D982FCF}" srcId="{3DF4E079-6A8F-4583-94A2-584C188E2C2D}" destId="{4FA33E81-C6F2-431E-B5C0-298466246617}" srcOrd="1" destOrd="0" parTransId="{5FBF73D9-11E2-41BC-BACB-D3C3308B1BE7}" sibTransId="{83D098A8-CC69-410D-87AD-653CE1D50419}"/>
    <dgm:cxn modelId="{F4AC8171-FE76-45AF-942D-48BCFE74CD3F}" type="presOf" srcId="{96214CF0-6BDA-429A-872F-A4B8B4DFB95E}" destId="{2C4FDD9B-2132-45EE-A859-5CCAAE76722C}" srcOrd="1" destOrd="0" presId="urn:microsoft.com/office/officeart/2005/8/layout/cycle2"/>
    <dgm:cxn modelId="{12E62EE5-3D80-4BDD-8162-888A356F105F}" srcId="{3DF4E079-6A8F-4583-94A2-584C188E2C2D}" destId="{2F78C4D1-0BD8-4928-AC3A-CA0FDAAA7FC1}" srcOrd="0" destOrd="0" parTransId="{1A58221B-CDB3-4BEB-B37B-A71D53A35FA3}" sibTransId="{96214CF0-6BDA-429A-872F-A4B8B4DFB95E}"/>
    <dgm:cxn modelId="{A82D792B-38FE-471A-BABD-8D18F3CD9A39}" type="presOf" srcId="{4FA33E81-C6F2-431E-B5C0-298466246617}" destId="{BD7AD342-4736-4A1A-AF00-E65AA70EB52E}" srcOrd="0" destOrd="0" presId="urn:microsoft.com/office/officeart/2005/8/layout/cycle2"/>
    <dgm:cxn modelId="{66D4F4D8-FF9E-495F-93DB-C85509C2FBFE}" type="presOf" srcId="{CAC0EA94-CFEA-4F8B-9CC7-3F8291386064}" destId="{751C7FAC-448E-4B6E-8B20-3682506B0684}" srcOrd="0" destOrd="0" presId="urn:microsoft.com/office/officeart/2005/8/layout/cycle2"/>
    <dgm:cxn modelId="{79DEEDBA-DB96-429B-9741-64C49329999A}" type="presOf" srcId="{E338E0C0-C143-4042-B977-00021CAC2D7E}" destId="{8E5FD62A-0D2B-4B9B-98C3-83284874F7EF}" srcOrd="1" destOrd="0" presId="urn:microsoft.com/office/officeart/2005/8/layout/cycle2"/>
    <dgm:cxn modelId="{DFE087BE-73AB-4589-8819-510AE71DF599}" type="presOf" srcId="{83D098A8-CC69-410D-87AD-653CE1D50419}" destId="{C787AB92-A10E-4569-9F61-B910508E2164}" srcOrd="1" destOrd="0" presId="urn:microsoft.com/office/officeart/2005/8/layout/cycle2"/>
    <dgm:cxn modelId="{4CD39177-51A1-4259-821D-A7D5CD5F6D09}" type="presOf" srcId="{3DF4E079-6A8F-4583-94A2-584C188E2C2D}" destId="{99C643E1-C560-492C-A8C2-B548C16FD889}" srcOrd="0" destOrd="0" presId="urn:microsoft.com/office/officeart/2005/8/layout/cycle2"/>
    <dgm:cxn modelId="{575EF109-3CA4-4A9E-AC09-772D416970A7}" type="presOf" srcId="{E338E0C0-C143-4042-B977-00021CAC2D7E}" destId="{8E96D9DF-AA58-40C6-A7B1-E2E74C28D175}" srcOrd="0" destOrd="0" presId="urn:microsoft.com/office/officeart/2005/8/layout/cycle2"/>
    <dgm:cxn modelId="{46B30C19-730A-4D57-8960-EC41170AC422}" srcId="{3DF4E079-6A8F-4583-94A2-584C188E2C2D}" destId="{CAC0EA94-CFEA-4F8B-9CC7-3F8291386064}" srcOrd="3" destOrd="0" parTransId="{46C2889A-15D4-43D3-9D2D-06F37F648262}" sibTransId="{E338E0C0-C143-4042-B977-00021CAC2D7E}"/>
    <dgm:cxn modelId="{0E682415-CC38-46B5-8F8B-74FF89BBC391}" type="presOf" srcId="{2F78C4D1-0BD8-4928-AC3A-CA0FDAAA7FC1}" destId="{E350F755-910A-4697-9927-A4335647C721}" srcOrd="0" destOrd="0" presId="urn:microsoft.com/office/officeart/2005/8/layout/cycle2"/>
    <dgm:cxn modelId="{50A06242-3941-47C7-BA9A-505EF028BF4F}" type="presOf" srcId="{96214CF0-6BDA-429A-872F-A4B8B4DFB95E}" destId="{67BAE8EE-8B1C-4C30-8A8A-5A1A3A41EAFA}" srcOrd="0" destOrd="0" presId="urn:microsoft.com/office/officeart/2005/8/layout/cycle2"/>
    <dgm:cxn modelId="{58764782-43AF-4FC7-BCB7-9A57EEC73BFB}" type="presParOf" srcId="{99C643E1-C560-492C-A8C2-B548C16FD889}" destId="{E350F755-910A-4697-9927-A4335647C721}" srcOrd="0" destOrd="0" presId="urn:microsoft.com/office/officeart/2005/8/layout/cycle2"/>
    <dgm:cxn modelId="{A15EC604-3CA4-4A92-8BA0-7BD5242CFCF2}" type="presParOf" srcId="{99C643E1-C560-492C-A8C2-B548C16FD889}" destId="{67BAE8EE-8B1C-4C30-8A8A-5A1A3A41EAFA}" srcOrd="1" destOrd="0" presId="urn:microsoft.com/office/officeart/2005/8/layout/cycle2"/>
    <dgm:cxn modelId="{C64BEF72-8DA9-41BE-ADAA-C015329C9CD7}" type="presParOf" srcId="{67BAE8EE-8B1C-4C30-8A8A-5A1A3A41EAFA}" destId="{2C4FDD9B-2132-45EE-A859-5CCAAE76722C}" srcOrd="0" destOrd="0" presId="urn:microsoft.com/office/officeart/2005/8/layout/cycle2"/>
    <dgm:cxn modelId="{02391446-A6D5-455F-95F8-355DB5437D3B}" type="presParOf" srcId="{99C643E1-C560-492C-A8C2-B548C16FD889}" destId="{BD7AD342-4736-4A1A-AF00-E65AA70EB52E}" srcOrd="2" destOrd="0" presId="urn:microsoft.com/office/officeart/2005/8/layout/cycle2"/>
    <dgm:cxn modelId="{AC5E7C60-9501-4041-A882-F238951AFB32}" type="presParOf" srcId="{99C643E1-C560-492C-A8C2-B548C16FD889}" destId="{4CF33273-627F-4EB4-8070-C89578554389}" srcOrd="3" destOrd="0" presId="urn:microsoft.com/office/officeart/2005/8/layout/cycle2"/>
    <dgm:cxn modelId="{B3341CF2-23EB-4DB9-A1B9-E69820EF8CEE}" type="presParOf" srcId="{4CF33273-627F-4EB4-8070-C89578554389}" destId="{C787AB92-A10E-4569-9F61-B910508E2164}" srcOrd="0" destOrd="0" presId="urn:microsoft.com/office/officeart/2005/8/layout/cycle2"/>
    <dgm:cxn modelId="{FE96C950-A9AF-4390-8777-14570B206086}" type="presParOf" srcId="{99C643E1-C560-492C-A8C2-B548C16FD889}" destId="{9626EEE2-ADD7-47E2-AEC6-621EB7DD010D}" srcOrd="4" destOrd="0" presId="urn:microsoft.com/office/officeart/2005/8/layout/cycle2"/>
    <dgm:cxn modelId="{5B561EDF-A5DD-404A-BEFB-6E0E87753D24}" type="presParOf" srcId="{99C643E1-C560-492C-A8C2-B548C16FD889}" destId="{DD1BA26E-F005-4A58-ACB2-0EBE90603257}" srcOrd="5" destOrd="0" presId="urn:microsoft.com/office/officeart/2005/8/layout/cycle2"/>
    <dgm:cxn modelId="{773EBC93-C615-45CB-831E-164D0E6C8A38}" type="presParOf" srcId="{DD1BA26E-F005-4A58-ACB2-0EBE90603257}" destId="{CFEBF0FC-B7EB-407A-A5EF-61C003EBB1E7}" srcOrd="0" destOrd="0" presId="urn:microsoft.com/office/officeart/2005/8/layout/cycle2"/>
    <dgm:cxn modelId="{5B671012-688C-4701-812A-A7621C017AB4}" type="presParOf" srcId="{99C643E1-C560-492C-A8C2-B548C16FD889}" destId="{751C7FAC-448E-4B6E-8B20-3682506B0684}" srcOrd="6" destOrd="0" presId="urn:microsoft.com/office/officeart/2005/8/layout/cycle2"/>
    <dgm:cxn modelId="{8A3A8237-37B3-4B00-A84D-28BDE196C11F}" type="presParOf" srcId="{99C643E1-C560-492C-A8C2-B548C16FD889}" destId="{8E96D9DF-AA58-40C6-A7B1-E2E74C28D175}" srcOrd="7" destOrd="0" presId="urn:microsoft.com/office/officeart/2005/8/layout/cycle2"/>
    <dgm:cxn modelId="{526F899D-A14C-4BF3-A0E1-1B95B2D2110B}" type="presParOf" srcId="{8E96D9DF-AA58-40C6-A7B1-E2E74C28D175}" destId="{8E5FD62A-0D2B-4B9B-98C3-83284874F7E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0F755-910A-4697-9927-A4335647C721}">
      <dsp:nvSpPr>
        <dsp:cNvPr id="0" name=""/>
        <dsp:cNvSpPr/>
      </dsp:nvSpPr>
      <dsp:spPr>
        <a:xfrm>
          <a:off x="2949811" y="1286"/>
          <a:ext cx="1698683" cy="16986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Réservoirs </a:t>
          </a:r>
        </a:p>
        <a:p>
          <a:pPr lvl="0" algn="ctr" defTabSz="711200">
            <a:lnSpc>
              <a:spcPct val="90000"/>
            </a:lnSpc>
            <a:spcBef>
              <a:spcPct val="0"/>
            </a:spcBef>
            <a:spcAft>
              <a:spcPct val="35000"/>
            </a:spcAft>
          </a:pPr>
          <a:r>
            <a:rPr lang="fr-FR" sz="1200" b="1" kern="1200" dirty="0" smtClean="0"/>
            <a:t>micro-organismes</a:t>
          </a:r>
        </a:p>
      </dsp:txBody>
      <dsp:txXfrm>
        <a:off x="3198577" y="250052"/>
        <a:ext cx="1201151" cy="1201151"/>
      </dsp:txXfrm>
    </dsp:sp>
    <dsp:sp modelId="{67BAE8EE-8B1C-4C30-8A8A-5A1A3A41EAFA}">
      <dsp:nvSpPr>
        <dsp:cNvPr id="0" name=""/>
        <dsp:cNvSpPr/>
      </dsp:nvSpPr>
      <dsp:spPr>
        <a:xfrm rot="2700000">
          <a:off x="4465934" y="1455842"/>
          <a:ext cx="450171" cy="5733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dirty="0"/>
        </a:p>
      </dsp:txBody>
      <dsp:txXfrm>
        <a:off x="4485712" y="1522755"/>
        <a:ext cx="315120" cy="343983"/>
      </dsp:txXfrm>
    </dsp:sp>
    <dsp:sp modelId="{BD7AD342-4736-4A1A-AF00-E65AA70EB52E}">
      <dsp:nvSpPr>
        <dsp:cNvPr id="0" name=""/>
        <dsp:cNvSpPr/>
      </dsp:nvSpPr>
      <dsp:spPr>
        <a:xfrm>
          <a:off x="4751564" y="1803038"/>
          <a:ext cx="1698683" cy="169868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Mode de transmission</a:t>
          </a:r>
          <a:endParaRPr lang="fr-FR" sz="1600" b="1" kern="1200" dirty="0"/>
        </a:p>
      </dsp:txBody>
      <dsp:txXfrm>
        <a:off x="5000330" y="2051804"/>
        <a:ext cx="1201151" cy="1201151"/>
      </dsp:txXfrm>
    </dsp:sp>
    <dsp:sp modelId="{4CF33273-627F-4EB4-8070-C89578554389}">
      <dsp:nvSpPr>
        <dsp:cNvPr id="0" name=""/>
        <dsp:cNvSpPr/>
      </dsp:nvSpPr>
      <dsp:spPr>
        <a:xfrm rot="8100000">
          <a:off x="4483952" y="3257595"/>
          <a:ext cx="450171" cy="5733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dirty="0"/>
        </a:p>
      </dsp:txBody>
      <dsp:txXfrm rot="10800000">
        <a:off x="4599225" y="3324508"/>
        <a:ext cx="315120" cy="343983"/>
      </dsp:txXfrm>
    </dsp:sp>
    <dsp:sp modelId="{9626EEE2-ADD7-47E2-AEC6-621EB7DD010D}">
      <dsp:nvSpPr>
        <dsp:cNvPr id="0" name=""/>
        <dsp:cNvSpPr/>
      </dsp:nvSpPr>
      <dsp:spPr>
        <a:xfrm>
          <a:off x="2949811" y="3604791"/>
          <a:ext cx="1698683" cy="169868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Porte d’entrée</a:t>
          </a:r>
          <a:endParaRPr lang="fr-FR" sz="1600" b="1" kern="1200" dirty="0"/>
        </a:p>
      </dsp:txBody>
      <dsp:txXfrm>
        <a:off x="3198577" y="3853557"/>
        <a:ext cx="1201151" cy="1201151"/>
      </dsp:txXfrm>
    </dsp:sp>
    <dsp:sp modelId="{DD1BA26E-F005-4A58-ACB2-0EBE90603257}">
      <dsp:nvSpPr>
        <dsp:cNvPr id="0" name=""/>
        <dsp:cNvSpPr/>
      </dsp:nvSpPr>
      <dsp:spPr>
        <a:xfrm rot="13500000">
          <a:off x="2708020" y="3290178"/>
          <a:ext cx="427661" cy="5733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dirty="0"/>
        </a:p>
      </dsp:txBody>
      <dsp:txXfrm rot="10800000">
        <a:off x="2817529" y="3450199"/>
        <a:ext cx="299363" cy="343983"/>
      </dsp:txXfrm>
    </dsp:sp>
    <dsp:sp modelId="{751C7FAC-448E-4B6E-8B20-3682506B0684}">
      <dsp:nvSpPr>
        <dsp:cNvPr id="0" name=""/>
        <dsp:cNvSpPr/>
      </dsp:nvSpPr>
      <dsp:spPr>
        <a:xfrm>
          <a:off x="1096180" y="1769685"/>
          <a:ext cx="1802438" cy="1765390"/>
        </a:xfrm>
        <a:prstGeom prst="ellipse">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Hôte </a:t>
          </a:r>
        </a:p>
        <a:p>
          <a:pPr lvl="0" algn="ctr" defTabSz="711200">
            <a:lnSpc>
              <a:spcPct val="90000"/>
            </a:lnSpc>
            <a:spcBef>
              <a:spcPct val="0"/>
            </a:spcBef>
            <a:spcAft>
              <a:spcPct val="35000"/>
            </a:spcAft>
          </a:pPr>
          <a:r>
            <a:rPr lang="fr-FR" sz="1600" b="1" kern="1200" dirty="0" smtClean="0"/>
            <a:t>réceptif</a:t>
          </a:r>
          <a:endParaRPr lang="fr-FR" sz="1600" b="1" kern="1200" dirty="0"/>
        </a:p>
      </dsp:txBody>
      <dsp:txXfrm>
        <a:off x="1360141" y="2028220"/>
        <a:ext cx="1274516" cy="1248320"/>
      </dsp:txXfrm>
    </dsp:sp>
    <dsp:sp modelId="{8E96D9DF-AA58-40C6-A7B1-E2E74C28D175}">
      <dsp:nvSpPr>
        <dsp:cNvPr id="0" name=""/>
        <dsp:cNvSpPr/>
      </dsp:nvSpPr>
      <dsp:spPr>
        <a:xfrm rot="18900000">
          <a:off x="2690903" y="1458393"/>
          <a:ext cx="427661" cy="57330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dirty="0"/>
        </a:p>
      </dsp:txBody>
      <dsp:txXfrm>
        <a:off x="2709692" y="1618414"/>
        <a:ext cx="299363" cy="34398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1AC79-039A-4C9D-BFDE-4172118E8AA0}" type="datetimeFigureOut">
              <a:rPr lang="fr-FR" smtClean="0"/>
              <a:t>10/06/2025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30BE9-3719-4860-9FDD-1CAB41E96C52}" type="slidenum">
              <a:rPr lang="fr-FR" smtClean="0"/>
              <a:t>‹N°›</a:t>
            </a:fld>
            <a:endParaRPr lang="fr-FR" dirty="0"/>
          </a:p>
        </p:txBody>
      </p:sp>
    </p:spTree>
    <p:extLst>
      <p:ext uri="{BB962C8B-B14F-4D97-AF65-F5344CB8AC3E}">
        <p14:creationId xmlns:p14="http://schemas.microsoft.com/office/powerpoint/2010/main" val="27430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f2h.net/k-stock/data/uploads/2017/06/HY_XXV_PS_versionSF2H.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ante.gouv.fr/IMG/pdf/strategie_nationale_2022-2025_prevention_des_infections_et_de_l_antibioresistance.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a:t>
            </a:fld>
            <a:endParaRPr lang="fr-FR" dirty="0"/>
          </a:p>
        </p:txBody>
      </p:sp>
    </p:spTree>
    <p:extLst>
      <p:ext uri="{BB962C8B-B14F-4D97-AF65-F5344CB8AC3E}">
        <p14:creationId xmlns:p14="http://schemas.microsoft.com/office/powerpoint/2010/main" val="4012965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Des quick-audits pourront être réalisés régulièrement dans les services afin de vérifier l'observance de ce prérequis par les professionnels.</a:t>
            </a:r>
          </a:p>
          <a:p>
            <a:r>
              <a:rPr lang="fr-FR" dirty="0" smtClean="0"/>
              <a:t>Les bijoux favorisent la multiplication</a:t>
            </a:r>
            <a:r>
              <a:rPr lang="fr-FR" baseline="0" dirty="0" smtClean="0"/>
              <a:t> bactérienne et sont des obstacles à l'action des SHA.</a:t>
            </a:r>
          </a:p>
          <a:p>
            <a:r>
              <a:rPr lang="fr-FR" dirty="0" smtClean="0"/>
              <a:t>Les alliances (même anneau simple) doivent aussi être ôtées.</a:t>
            </a:r>
          </a:p>
          <a:p>
            <a:endParaRPr lang="fr-FR" dirty="0"/>
          </a:p>
          <a:p>
            <a:r>
              <a:rPr lang="fr-FR" dirty="0" smtClean="0"/>
              <a:t>On facilitera l'observance de ces mesures en proposant des solutions discutées avec les services :</a:t>
            </a:r>
          </a:p>
          <a:p>
            <a:r>
              <a:rPr lang="fr-FR" dirty="0" smtClean="0"/>
              <a:t>mention dans les contrats ou fiches de poste, porte-bijoux, vestiaires sécurisées, montre clipsable sur la blouse, horloges dans unités …</a:t>
            </a:r>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10</a:t>
            </a:fld>
            <a:endParaRPr lang="fr-FR" dirty="0"/>
          </a:p>
        </p:txBody>
      </p:sp>
    </p:spTree>
    <p:extLst>
      <p:ext uri="{BB962C8B-B14F-4D97-AF65-F5344CB8AC3E}">
        <p14:creationId xmlns:p14="http://schemas.microsoft.com/office/powerpoint/2010/main" val="352952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ea typeface="Lucida Sans Unicode" panose="020B0602030504020204" pitchFamily="34" charset="0"/>
                <a:cs typeface="Lucida Sans Unicode" panose="020B0602030504020204" pitchFamily="34" charset="0"/>
              </a:rPr>
              <a:t>La technique d’hygiène des mains à privilégier aujourd’hui est la </a:t>
            </a:r>
            <a:r>
              <a:rPr lang="fr-FR" altLang="fr-FR" b="1" dirty="0" smtClean="0">
                <a:ea typeface="Lucida Sans Unicode" panose="020B0602030504020204" pitchFamily="34" charset="0"/>
                <a:cs typeface="Lucida Sans Unicode" panose="020B0602030504020204" pitchFamily="34" charset="0"/>
              </a:rPr>
              <a:t>friction hydro-alcoolique</a:t>
            </a:r>
            <a:r>
              <a:rPr lang="fr-FR" altLang="fr-FR" dirty="0" smtClean="0">
                <a:ea typeface="Lucida Sans Unicode" panose="020B0602030504020204" pitchFamily="34" charset="0"/>
                <a:cs typeface="Lucida Sans Unicode" panose="020B0602030504020204" pitchFamily="34" charset="0"/>
              </a:rPr>
              <a:t>, dont l’efficacité et la tolérance sont démontrées depuis longtemps. </a:t>
            </a:r>
          </a:p>
          <a:p>
            <a:r>
              <a:rPr lang="fr-FR" dirty="0" smtClean="0"/>
              <a:t>La</a:t>
            </a:r>
            <a:r>
              <a:rPr lang="fr-FR" baseline="0" dirty="0" smtClean="0"/>
              <a:t> FHA est plus efficace et mieux tolérée car composée d’alcool et d'émollient : l’alcool désinfecte (action sur flore résidente et flore transitoire) contrairement au savon doux (efficace par l’action mécanique sur flore transitoire).</a:t>
            </a:r>
          </a:p>
          <a:p>
            <a:endParaRPr lang="fr-FR" baseline="0" dirty="0" smtClean="0"/>
          </a:p>
          <a:p>
            <a:pPr marL="0" marR="0" lvl="0" indent="0" algn="just" defTabSz="914400" rtl="0" eaLnBrk="1" fontAlgn="auto" latinLnBrk="0" hangingPunct="1">
              <a:lnSpc>
                <a:spcPct val="100000"/>
              </a:lnSpc>
              <a:spcBef>
                <a:spcPts val="450"/>
              </a:spcBef>
              <a:spcAft>
                <a:spcPts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smtClean="0">
                <a:ea typeface="Lucida Sans Unicode" panose="020B0602030504020204" pitchFamily="34" charset="0"/>
                <a:cs typeface="Lucida Sans Unicode" panose="020B0602030504020204" pitchFamily="34" charset="0"/>
              </a:rPr>
              <a:t>La friction hydro-alcoolique se pratique sur des mains macroscopiquement propres, c’est à dire visuellement exemptes de souillures. S'assurer que les mains sont sèches avant de réaliser une FHA </a:t>
            </a:r>
            <a:r>
              <a:rPr lang="fr-FR" sz="1200" b="0" dirty="0" smtClean="0">
                <a:solidFill>
                  <a:schemeClr val="bg1">
                    <a:lumMod val="50000"/>
                  </a:schemeClr>
                </a:solidFill>
                <a:latin typeface="Calibri" panose="020F0502020204030204" pitchFamily="34" charset="0"/>
                <a:cs typeface="Calibri" panose="020F0502020204030204" pitchFamily="34" charset="0"/>
              </a:rPr>
              <a:t>pour des raisons d'efficacité et de tolérance. </a:t>
            </a:r>
          </a:p>
          <a:p>
            <a:pPr marL="0" marR="0" lvl="0" indent="0" algn="l" defTabSz="914400" rtl="0" eaLnBrk="1" fontAlgn="auto" latinLnBrk="0" hangingPunct="1">
              <a:lnSpc>
                <a:spcPct val="100000"/>
              </a:lnSpc>
              <a:spcBef>
                <a:spcPts val="450"/>
              </a:spcBef>
              <a:spcAft>
                <a:spcPts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smtClean="0">
                <a:solidFill>
                  <a:schemeClr val="bg1">
                    <a:lumMod val="50000"/>
                  </a:schemeClr>
                </a:solidFill>
                <a:latin typeface="Calibri" panose="020F0502020204030204" pitchFamily="34" charset="0"/>
                <a:cs typeface="Calibri" panose="020F0502020204030204" pitchFamily="34" charset="0"/>
              </a:rPr>
              <a:t>Dans le cas particulier d'une désinfection chirurgicale des </a:t>
            </a:r>
            <a:r>
              <a:rPr lang="fr-FR" sz="1200" b="0" dirty="0" smtClean="0">
                <a:solidFill>
                  <a:schemeClr val="bg1">
                    <a:lumMod val="50000"/>
                  </a:schemeClr>
                </a:solidFill>
                <a:latin typeface="Calibri" panose="020F0502020204030204" pitchFamily="34" charset="0"/>
                <a:cs typeface="Calibri" panose="020F0502020204030204" pitchFamily="34" charset="0"/>
              </a:rPr>
              <a:t>mains par friction, </a:t>
            </a:r>
            <a:r>
              <a:rPr lang="fr-FR" sz="1200" b="0" baseline="0" dirty="0" smtClean="0">
                <a:solidFill>
                  <a:schemeClr val="bg1">
                    <a:lumMod val="50000"/>
                  </a:schemeClr>
                </a:solidFill>
                <a:latin typeface="Calibri" panose="020F0502020204030204" pitchFamily="34" charset="0"/>
                <a:cs typeface="Calibri" panose="020F0502020204030204" pitchFamily="34" charset="0"/>
              </a:rPr>
              <a:t>r</a:t>
            </a:r>
            <a:r>
              <a:rPr lang="fr-FR" sz="1200" b="0" dirty="0" smtClean="0">
                <a:solidFill>
                  <a:schemeClr val="bg1">
                    <a:lumMod val="50000"/>
                  </a:schemeClr>
                </a:solidFill>
                <a:latin typeface="Calibri" panose="020F0502020204030204" pitchFamily="34" charset="0"/>
                <a:cs typeface="Calibri" panose="020F0502020204030204" pitchFamily="34" charset="0"/>
              </a:rPr>
              <a:t>especter un temps de latence de 10 min. entre le lavage des mains et la FHA.</a:t>
            </a:r>
            <a:endParaRPr lang="fr-FR" altLang="fr-FR" b="0" dirty="0" smtClean="0">
              <a:ea typeface="Lucida Sans Unicode" panose="020B0602030504020204" pitchFamily="34" charset="0"/>
              <a:cs typeface="Lucida Sans Unicode" panose="020B0602030504020204" pitchFamily="34" charset="0"/>
            </a:endParaRPr>
          </a:p>
          <a:p>
            <a:r>
              <a:rPr lang="fr-FR" b="1" dirty="0" smtClean="0"/>
              <a:t>Dans le champ des précautions standard</a:t>
            </a:r>
            <a:r>
              <a:rPr lang="fr-FR" dirty="0" smtClean="0"/>
              <a:t>, les seules situations où le lavage simple des mains avec de l’eau et du savon doux reste recommandé en 1ère intention sont  :</a:t>
            </a:r>
          </a:p>
          <a:p>
            <a:pPr marL="171450" indent="-171450">
              <a:buFontTx/>
              <a:buChar char="-"/>
            </a:pPr>
            <a:r>
              <a:rPr lang="fr-FR" baseline="0" dirty="0" smtClean="0"/>
              <a:t>en </a:t>
            </a:r>
            <a:r>
              <a:rPr lang="fr-FR" dirty="0" smtClean="0"/>
              <a:t>cas de contact accidentel avec un produit biologique d’origine humaine, </a:t>
            </a:r>
          </a:p>
          <a:p>
            <a:pPr marL="171450" indent="-171450">
              <a:buFontTx/>
              <a:buChar char="-"/>
            </a:pPr>
            <a:r>
              <a:rPr lang="fr-FR" dirty="0" smtClean="0"/>
              <a:t>en cas de mains visiblement souillées (poudre de gants ou autre salissure visible).</a:t>
            </a:r>
          </a:p>
          <a:p>
            <a:pPr marL="171450" indent="-171450">
              <a:buFontTx/>
              <a:buChar char="-"/>
            </a:pPr>
            <a:endParaRPr lang="fr-FR" dirty="0" smtClean="0"/>
          </a:p>
          <a:p>
            <a:pPr marL="0" indent="0">
              <a:buFontTx/>
              <a:buNone/>
            </a:pPr>
            <a:r>
              <a:rPr lang="fr-FR" b="1" dirty="0" smtClean="0"/>
              <a:t>Hors champ des précautions standard</a:t>
            </a:r>
            <a:r>
              <a:rPr lang="fr-FR" dirty="0" smtClean="0"/>
              <a:t>, un lavage simple est également recommandé dans le cadre de précautions complémentaires Contact pour des situations particulières où l'on recherche une action </a:t>
            </a:r>
            <a:r>
              <a:rPr lang="fr-FR" u="sng" dirty="0" smtClean="0"/>
              <a:t>mécanique</a:t>
            </a:r>
            <a:r>
              <a:rPr lang="fr-FR" dirty="0" smtClean="0"/>
              <a:t> du lavage</a:t>
            </a:r>
          </a:p>
          <a:p>
            <a:pPr marL="0" indent="0">
              <a:buFontTx/>
              <a:buNone/>
            </a:pPr>
            <a:r>
              <a:rPr lang="fr-FR" dirty="0" smtClean="0"/>
              <a:t>Exemple : </a:t>
            </a:r>
          </a:p>
          <a:p>
            <a:pPr marL="171450" indent="-171450">
              <a:buFontTx/>
              <a:buChar char="-"/>
            </a:pPr>
            <a:r>
              <a:rPr lang="fr-FR" dirty="0" smtClean="0"/>
              <a:t>prise en charge d’un patient/résident présentant une diarrhée à </a:t>
            </a:r>
            <a:r>
              <a:rPr lang="fr-FR" i="1" dirty="0" smtClean="0"/>
              <a:t>Clostridioides difficile </a:t>
            </a:r>
            <a:r>
              <a:rPr lang="fr-FR" dirty="0" smtClean="0"/>
              <a:t>toxinogène (spores résistantes aux produits hydro-alcooliques)</a:t>
            </a:r>
          </a:p>
          <a:p>
            <a:pPr marL="171450" indent="-171450">
              <a:buFontTx/>
              <a:buChar char="-"/>
            </a:pPr>
            <a:r>
              <a:rPr lang="fr-FR" dirty="0" smtClean="0"/>
              <a:t>prise en charge d’un patient /résident atteint d’une gale (parasite insensible aux PHA). </a:t>
            </a:r>
            <a:endParaRPr lang="fr-FR" altLang="fr-FR" dirty="0" smtClean="0">
              <a:ea typeface="Lucida Sans Unicode" panose="020B0602030504020204" pitchFamily="34" charset="0"/>
              <a:cs typeface="Lucida Sans Unicode" panose="020B0602030504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11</a:t>
            </a:fld>
            <a:endParaRPr lang="fr-FR" dirty="0"/>
          </a:p>
        </p:txBody>
      </p:sp>
    </p:spTree>
    <p:extLst>
      <p:ext uri="{BB962C8B-B14F-4D97-AF65-F5344CB8AC3E}">
        <p14:creationId xmlns:p14="http://schemas.microsoft.com/office/powerpoint/2010/main" val="271446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volume de PHA doit être suffisant pour couvrir la totalité des mains et permettre un temps de friction adapté aux recommandations en vigueur </a:t>
            </a:r>
          </a:p>
          <a:p>
            <a:r>
              <a:rPr lang="fr-FR" baseline="0" dirty="0" smtClean="0"/>
              <a:t>La FHA est une technique rapide  </a:t>
            </a:r>
            <a:r>
              <a:rPr lang="fr-FR" baseline="0" dirty="0"/>
              <a:t>(geste </a:t>
            </a:r>
            <a:r>
              <a:rPr lang="fr-FR" baseline="0" dirty="0" smtClean="0"/>
              <a:t>jusqu'à séchage complet) </a:t>
            </a:r>
            <a:r>
              <a:rPr lang="fr-FR" baseline="0" dirty="0"/>
              <a:t>et accessible </a:t>
            </a:r>
            <a:r>
              <a:rPr lang="fr-FR" baseline="0" dirty="0" smtClean="0"/>
              <a:t>partout (pour une meilleure observance pour les acteurs du soin, les patients/résidents, visiteurs).</a:t>
            </a:r>
            <a:endParaRPr lang="fr-FR" dirty="0"/>
          </a:p>
          <a:p>
            <a:r>
              <a:rPr lang="fr-FR" dirty="0"/>
              <a:t>Le respect de la technique garantie l’efficacité de la </a:t>
            </a:r>
            <a:r>
              <a:rPr lang="fr-FR" dirty="0" smtClean="0"/>
              <a:t>FHA.</a:t>
            </a:r>
            <a:endParaRPr lang="fr-FR" dirty="0"/>
          </a:p>
          <a:p>
            <a:endParaRPr lang="fr-FR" dirty="0" smtClean="0"/>
          </a:p>
          <a:p>
            <a:r>
              <a:rPr lang="fr-FR" dirty="0" smtClean="0"/>
              <a:t>Les produits hydro-alcooliques pour être efficaces doivent répondre aux normes d’application suivantes :</a:t>
            </a:r>
          </a:p>
          <a:p>
            <a:r>
              <a:rPr lang="fr-FR" dirty="0" smtClean="0"/>
              <a:t>Bactéricidie : 	NF EN 13727, NF EN 1500</a:t>
            </a:r>
          </a:p>
          <a:p>
            <a:r>
              <a:rPr lang="fr-FR" dirty="0" smtClean="0"/>
              <a:t>Fongicidie :   	NF EN 13624</a:t>
            </a:r>
          </a:p>
          <a:p>
            <a:r>
              <a:rPr lang="fr-FR" dirty="0" smtClean="0"/>
              <a:t>Virucidie :     </a:t>
            </a:r>
            <a:r>
              <a:rPr lang="fr-FR" baseline="0" dirty="0" smtClean="0"/>
              <a:t> 	</a:t>
            </a:r>
            <a:r>
              <a:rPr lang="fr-FR" dirty="0" smtClean="0"/>
              <a:t>NF EN 14476</a:t>
            </a:r>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12</a:t>
            </a:fld>
            <a:endParaRPr lang="fr-FR" dirty="0"/>
          </a:p>
        </p:txBody>
      </p:sp>
    </p:spTree>
    <p:extLst>
      <p:ext uri="{BB962C8B-B14F-4D97-AF65-F5344CB8AC3E}">
        <p14:creationId xmlns:p14="http://schemas.microsoft.com/office/powerpoint/2010/main" val="142637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L'apprentissage de la gestuelle et la visualisation du résultat permettent d'objectiver le risque/les points faibles, et de sensibiliser les professionnels au respect de la technique pour une meilleure observance.</a:t>
            </a:r>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13</a:t>
            </a:fld>
            <a:endParaRPr lang="fr-FR" dirty="0"/>
          </a:p>
        </p:txBody>
      </p:sp>
    </p:spTree>
    <p:extLst>
      <p:ext uri="{BB962C8B-B14F-4D97-AF65-F5344CB8AC3E}">
        <p14:creationId xmlns:p14="http://schemas.microsoft.com/office/powerpoint/2010/main" val="19596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b="0" i="1" u="sng" strike="noStrike" kern="1200" baseline="0" dirty="0" smtClean="0">
                <a:solidFill>
                  <a:schemeClr val="tx1"/>
                </a:solidFill>
                <a:latin typeface="+mn-lt"/>
                <a:ea typeface="+mn-ea"/>
                <a:cs typeface="+mn-cs"/>
              </a:rPr>
              <a:t>Commentaire SF2H</a:t>
            </a:r>
          </a:p>
          <a:p>
            <a:r>
              <a:rPr lang="fr-FR" sz="1100" b="0" i="1" u="none" strike="noStrike" kern="1200" baseline="0" dirty="0" smtClean="0">
                <a:solidFill>
                  <a:schemeClr val="tx1"/>
                </a:solidFill>
                <a:latin typeface="+mn-lt"/>
                <a:ea typeface="+mn-ea"/>
                <a:cs typeface="+mn-cs"/>
              </a:rPr>
              <a:t>L’hygiène des mains doit être respectée par tout acteur du soin dans ces 5 indications de l’OMS, indépendamment du fait que l’on porte des gants ou non.</a:t>
            </a:r>
          </a:p>
          <a:p>
            <a:endParaRPr lang="fr-FR" sz="1100" dirty="0" smtClean="0"/>
          </a:p>
          <a:p>
            <a:r>
              <a:rPr lang="fr-FR" sz="1100" dirty="0" smtClean="0"/>
              <a:t>L’organisation </a:t>
            </a:r>
            <a:r>
              <a:rPr lang="fr-FR" sz="1100" dirty="0"/>
              <a:t>des soins doit être réfléchie afin de minimiser le risque de transmission et optimiser l’hygiène des </a:t>
            </a:r>
            <a:r>
              <a:rPr lang="fr-FR" sz="1100" dirty="0" smtClean="0"/>
              <a:t>mains</a:t>
            </a:r>
            <a:r>
              <a:rPr lang="fr-FR" sz="1100" dirty="0"/>
              <a:t> </a:t>
            </a:r>
            <a:r>
              <a:rPr lang="fr-FR" sz="1100" dirty="0" smtClean="0"/>
              <a:t>(= 5 indications de l'OMS)</a:t>
            </a:r>
            <a:endParaRPr lang="fr-FR" sz="1100" dirty="0"/>
          </a:p>
          <a:p>
            <a:pPr marL="171450" indent="-171450">
              <a:buFontTx/>
              <a:buChar char="-"/>
            </a:pPr>
            <a:r>
              <a:rPr lang="fr-FR" sz="1100" b="1" dirty="0"/>
              <a:t>Au moment où l’on s’approche du patient</a:t>
            </a:r>
            <a:r>
              <a:rPr lang="fr-FR" sz="1100" dirty="0"/>
              <a:t> </a:t>
            </a:r>
            <a:endParaRPr lang="fr-FR" sz="1100" dirty="0" smtClean="0"/>
          </a:p>
          <a:p>
            <a:pPr marL="171450" indent="-171450">
              <a:buFontTx/>
              <a:buChar char="-"/>
            </a:pPr>
            <a:r>
              <a:rPr lang="fr-FR" sz="1100" b="1" dirty="0" smtClean="0"/>
              <a:t>Avant </a:t>
            </a:r>
            <a:r>
              <a:rPr lang="fr-FR" sz="1100" b="1" dirty="0"/>
              <a:t>d’effectuer un geste aseptique</a:t>
            </a:r>
            <a:r>
              <a:rPr lang="fr-FR" sz="1100" dirty="0"/>
              <a:t>, </a:t>
            </a:r>
            <a:endParaRPr lang="fr-FR" sz="1100" dirty="0" smtClean="0"/>
          </a:p>
          <a:p>
            <a:pPr marL="171450" indent="-171450">
              <a:buFontTx/>
              <a:buChar char="-"/>
            </a:pPr>
            <a:r>
              <a:rPr lang="fr-FR" sz="1100" b="1" dirty="0" smtClean="0"/>
              <a:t>Immédiatement </a:t>
            </a:r>
            <a:r>
              <a:rPr lang="fr-FR" sz="1100" b="1" dirty="0"/>
              <a:t>après une exposition ou un risque d’exposition à un produit biologique d’origine humaine</a:t>
            </a:r>
            <a:r>
              <a:rPr lang="fr-FR" sz="1100" dirty="0"/>
              <a:t>, </a:t>
            </a:r>
            <a:endParaRPr lang="fr-FR" sz="1100" dirty="0" smtClean="0"/>
          </a:p>
          <a:p>
            <a:pPr marL="171450" indent="-171450">
              <a:buFontTx/>
              <a:buChar char="-"/>
            </a:pPr>
            <a:r>
              <a:rPr lang="fr-FR" sz="1100" b="1" dirty="0" smtClean="0"/>
              <a:t>Lorsqu’on </a:t>
            </a:r>
            <a:r>
              <a:rPr lang="fr-FR" sz="1100" b="1" dirty="0"/>
              <a:t>quitte le patient après l’avoir </a:t>
            </a:r>
            <a:r>
              <a:rPr lang="fr-FR" sz="1100" b="1" dirty="0" smtClean="0"/>
              <a:t>touché</a:t>
            </a:r>
          </a:p>
          <a:p>
            <a:pPr marL="171450" indent="-171450">
              <a:buFontTx/>
              <a:buChar char="-"/>
            </a:pPr>
            <a:r>
              <a:rPr lang="fr-FR" sz="1100" b="1" dirty="0" smtClean="0"/>
              <a:t>Au </a:t>
            </a:r>
            <a:r>
              <a:rPr lang="fr-FR" sz="1100" b="1" dirty="0"/>
              <a:t>moment de quitter l’environnement du patient </a:t>
            </a:r>
          </a:p>
          <a:p>
            <a:pPr marL="0" indent="0">
              <a:buFontTx/>
              <a:buNone/>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smtClean="0"/>
              <a:t>En cas de soins en série, on peut avoir moins d'opportunités d'hygiène des mains que d'indications du fait qu'une HDM réalisée "après un geste" peut valider celle "d'avant le geste suivant"(sous réserve qu'il n'y a pas eu d'interruption de tâches ou de contact avec l'environnement par exemple).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smtClean="0"/>
              <a:t>A prendre en compte notamment lors des audits</a:t>
            </a:r>
            <a:r>
              <a:rPr lang="fr-FR" sz="1100" baseline="0" dirty="0" smtClean="0"/>
              <a:t> d'observance de l'hygiène des mains.</a:t>
            </a:r>
            <a:endParaRPr lang="fr-FR" sz="1100" dirty="0" smtClean="0"/>
          </a:p>
          <a:p>
            <a:pPr marL="0" indent="0">
              <a:buFontTx/>
              <a:buNone/>
            </a:pPr>
            <a:endParaRPr lang="fr-FR" sz="1100"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14</a:t>
            </a:fld>
            <a:endParaRPr lang="fr-FR" dirty="0"/>
          </a:p>
        </p:txBody>
      </p:sp>
    </p:spTree>
    <p:extLst>
      <p:ext uri="{BB962C8B-B14F-4D97-AF65-F5344CB8AC3E}">
        <p14:creationId xmlns:p14="http://schemas.microsoft.com/office/powerpoint/2010/main" val="125774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Source</a:t>
            </a:r>
            <a:r>
              <a:rPr lang="fr-FR" baseline="0" dirty="0" smtClean="0"/>
              <a:t> : SF2H 2017</a:t>
            </a:r>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15</a:t>
            </a:fld>
            <a:endParaRPr lang="fr-FR" dirty="0"/>
          </a:p>
        </p:txBody>
      </p:sp>
    </p:spTree>
    <p:extLst>
      <p:ext uri="{BB962C8B-B14F-4D97-AF65-F5344CB8AC3E}">
        <p14:creationId xmlns:p14="http://schemas.microsoft.com/office/powerpoint/2010/main" val="169065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u="sng" strike="noStrike" kern="1200" baseline="0" dirty="0" smtClean="0">
                <a:solidFill>
                  <a:schemeClr val="tx1"/>
                </a:solidFill>
                <a:latin typeface="+mn-lt"/>
                <a:ea typeface="+mn-ea"/>
                <a:cs typeface="+mn-cs"/>
              </a:rPr>
              <a:t>Commentaire SF2H</a:t>
            </a:r>
          </a:p>
          <a:p>
            <a:r>
              <a:rPr lang="fr-FR" sz="1200" b="0" i="1" u="none" strike="noStrike" kern="1200" baseline="0" dirty="0" smtClean="0">
                <a:solidFill>
                  <a:schemeClr val="tx1"/>
                </a:solidFill>
                <a:latin typeface="+mn-lt"/>
                <a:ea typeface="+mn-ea"/>
                <a:cs typeface="+mn-cs"/>
              </a:rPr>
              <a:t>L’hygiène des mains doit être respectée par tout acteur du soin.</a:t>
            </a:r>
          </a:p>
          <a:p>
            <a:r>
              <a:rPr lang="fr-FR" sz="1200" b="0" i="1" u="none" strike="noStrike" kern="1200" baseline="0" dirty="0" smtClean="0">
                <a:solidFill>
                  <a:schemeClr val="tx1"/>
                </a:solidFill>
                <a:latin typeface="+mn-lt"/>
                <a:ea typeface="+mn-ea"/>
                <a:cs typeface="+mn-cs"/>
              </a:rPr>
              <a:t>Elle concerne également les patients ou résidents pris en charge dans une structure d’hospitalisation ou d’hébergement ou en lieu de soins en ville, avant et après l’accès à une pièce commune ou à du matériel partagé (couloirs, salle de restauration, plateau technique, salle de rééducation, salle d’animation, salle d’attente, consultation…). </a:t>
            </a:r>
          </a:p>
          <a:p>
            <a:r>
              <a:rPr lang="fr-FR" sz="1200" b="0" i="1" u="none" strike="noStrike" kern="1200" baseline="0" dirty="0" smtClean="0">
                <a:solidFill>
                  <a:schemeClr val="tx1"/>
                </a:solidFill>
                <a:latin typeface="+mn-lt"/>
                <a:ea typeface="+mn-ea"/>
                <a:cs typeface="+mn-cs"/>
              </a:rPr>
              <a:t>L’hygiène des mains concerne aussi les visiteurs.</a:t>
            </a:r>
            <a:endParaRPr lang="fr-FR" sz="1100" i="1" dirty="0" smtClean="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16</a:t>
            </a:fld>
            <a:endParaRPr lang="fr-FR" dirty="0"/>
          </a:p>
        </p:txBody>
      </p:sp>
    </p:spTree>
    <p:extLst>
      <p:ext uri="{BB962C8B-B14F-4D97-AF65-F5344CB8AC3E}">
        <p14:creationId xmlns:p14="http://schemas.microsoft.com/office/powerpoint/2010/main" val="177851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u="sng" dirty="0" smtClean="0"/>
              <a:t>Stratégie</a:t>
            </a:r>
            <a:r>
              <a:rPr lang="fr-FR" b="0" u="sng" baseline="0" dirty="0" smtClean="0"/>
              <a:t> de promotion des FHA et implication du patient </a:t>
            </a:r>
            <a:r>
              <a:rPr lang="fr-FR" b="0" baseline="0" dirty="0" smtClean="0"/>
              <a:t>(</a:t>
            </a:r>
            <a:r>
              <a:rPr lang="fr-FR" dirty="0" smtClean="0"/>
              <a:t>cf. Guide Hygiène des mains SF2H 2017)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 </a:t>
            </a:r>
            <a:r>
              <a:rPr lang="fr-FR" sz="1200" b="0" i="1" u="none" strike="noStrike" kern="1200" baseline="0" dirty="0" smtClean="0">
                <a:solidFill>
                  <a:schemeClr val="tx1"/>
                </a:solidFill>
                <a:latin typeface="+mn-lt"/>
                <a:ea typeface="+mn-ea"/>
                <a:cs typeface="+mn-cs"/>
              </a:rPr>
              <a:t>Améliorer l’observance de l’hygiène des mains des professionnels grâce à l’implication des patients </a:t>
            </a:r>
          </a:p>
          <a:p>
            <a:r>
              <a:rPr lang="fr-FR" sz="1200" b="0" i="0" u="none" strike="noStrike" kern="1200" baseline="0" dirty="0" smtClean="0">
                <a:solidFill>
                  <a:schemeClr val="tx1"/>
                </a:solidFill>
                <a:latin typeface="+mn-lt"/>
                <a:ea typeface="+mn-ea"/>
                <a:cs typeface="+mn-cs"/>
              </a:rPr>
              <a:t>Ex : Port de badges par les soignants incitant les patients à questionner le soignant sur son hygiène des mains, évaluation de l'observance par le patient, communication soignant/soigné sur l'hygiène des mains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smtClean="0"/>
          </a:p>
          <a:p>
            <a:pPr marL="171450" lvl="0" indent="-171450">
              <a:buFont typeface="Arial" panose="020B0604020202020204" pitchFamily="34" charset="0"/>
              <a:buChar char="•"/>
            </a:pPr>
            <a:r>
              <a:rPr lang="fr-FR" sz="1200" b="0" u="sng" kern="1200" baseline="0" noProof="0" dirty="0" smtClean="0">
                <a:solidFill>
                  <a:schemeClr val="tx1"/>
                </a:solidFill>
                <a:latin typeface="+mn-lt"/>
                <a:ea typeface="+mn-ea"/>
                <a:cs typeface="+mn-cs"/>
              </a:rPr>
              <a:t>Stratégie nationale 2022-2025 de prévention de l'infection et de l'antibiorési</a:t>
            </a:r>
            <a:r>
              <a:rPr lang="fr-FR" baseline="0" noProof="0" dirty="0" smtClean="0">
                <a:solidFill>
                  <a:srgbClr val="C00000"/>
                </a:solidFill>
              </a:rPr>
              <a:t>stance</a:t>
            </a:r>
          </a:p>
          <a:p>
            <a:pPr marL="0" lvl="0" indent="0">
              <a:buFont typeface="Arial" panose="020B0604020202020204" pitchFamily="34" charset="0"/>
              <a:buNone/>
            </a:pPr>
            <a:r>
              <a:rPr lang="fr-FR" baseline="0" noProof="0" dirty="0" smtClean="0">
                <a:solidFill>
                  <a:srgbClr val="C00000"/>
                </a:solidFill>
              </a:rPr>
              <a:t>Objectifs HDM</a:t>
            </a:r>
            <a:endParaRPr lang="fr-FR" noProof="0" dirty="0" smtClean="0">
              <a:solidFill>
                <a:srgbClr val="C00000"/>
              </a:solidFill>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z="1200" b="0" i="0" u="none" strike="noStrike" kern="1200" baseline="0" dirty="0" smtClean="0">
                <a:solidFill>
                  <a:schemeClr val="tx1"/>
                </a:solidFill>
                <a:latin typeface="+mn-lt"/>
                <a:ea typeface="+mn-ea"/>
                <a:cs typeface="+mn-cs"/>
              </a:rPr>
              <a:t>ES et EMS : FHA </a:t>
            </a:r>
            <a:r>
              <a:rPr lang="fr-FR" sz="1200" b="1" i="0" u="none" strike="noStrike" kern="1200" baseline="0" dirty="0" smtClean="0">
                <a:solidFill>
                  <a:schemeClr val="tx1"/>
                </a:solidFill>
                <a:latin typeface="+mn-lt"/>
                <a:ea typeface="+mn-ea"/>
                <a:cs typeface="+mn-cs"/>
              </a:rPr>
              <a:t>(déclarée par les professionnels de santé) </a:t>
            </a:r>
            <a:r>
              <a:rPr lang="fr-FR" sz="1200" b="0" i="0" u="none" strike="noStrike" kern="1200" baseline="0" dirty="0" smtClean="0">
                <a:solidFill>
                  <a:schemeClr val="tx1"/>
                </a:solidFill>
                <a:latin typeface="+mn-lt"/>
                <a:ea typeface="+mn-ea"/>
                <a:cs typeface="+mn-cs"/>
              </a:rPr>
              <a:t>après avoir touché le patient &gt; 90 % d’ici 2025, au niveau national et dans toutes les régions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z="1200" b="0" i="0" u="none" strike="noStrike" kern="1200" baseline="0" dirty="0" smtClean="0">
                <a:solidFill>
                  <a:schemeClr val="tx1"/>
                </a:solidFill>
                <a:latin typeface="+mn-lt"/>
                <a:ea typeface="+mn-ea"/>
                <a:cs typeface="+mn-cs"/>
              </a:rPr>
              <a:t>ES et EMS : Fréquence moyenne de FHA par les professionnels de santé </a:t>
            </a:r>
            <a:r>
              <a:rPr lang="fr-FR" sz="1200" b="1" i="0" u="none" strike="noStrike" kern="1200" baseline="0" dirty="0" smtClean="0">
                <a:solidFill>
                  <a:schemeClr val="tx1"/>
                </a:solidFill>
                <a:latin typeface="+mn-lt"/>
                <a:ea typeface="+mn-ea"/>
                <a:cs typeface="+mn-cs"/>
              </a:rPr>
              <a:t>(observées par les patients) </a:t>
            </a:r>
            <a:r>
              <a:rPr lang="fr-FR" sz="1200" b="0" i="0" u="none" strike="noStrike" kern="1200" baseline="0" dirty="0" smtClean="0">
                <a:solidFill>
                  <a:schemeClr val="tx1"/>
                </a:solidFill>
                <a:latin typeface="+mn-lt"/>
                <a:ea typeface="+mn-ea"/>
                <a:cs typeface="+mn-cs"/>
              </a:rPr>
              <a:t>avant un acte de soin &gt; 90 % d’ici 2025, au niveau national et dans toutes les régions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z="1200" b="0" i="0" u="none" strike="noStrike" kern="1200" baseline="0" dirty="0" smtClean="0">
                <a:solidFill>
                  <a:schemeClr val="tx1"/>
                </a:solidFill>
                <a:latin typeface="+mn-lt"/>
                <a:ea typeface="+mn-ea"/>
                <a:cs typeface="+mn-cs"/>
              </a:rPr>
              <a:t>ES et EMS : Proportion de patients hospitalisés/résidents déclarant avoir reçu une </a:t>
            </a:r>
            <a:r>
              <a:rPr lang="fr-FR" sz="1200" b="1" i="0" u="none" strike="noStrike" kern="1200" baseline="0" dirty="0" smtClean="0">
                <a:solidFill>
                  <a:schemeClr val="tx1"/>
                </a:solidFill>
                <a:latin typeface="+mn-lt"/>
                <a:ea typeface="+mn-ea"/>
                <a:cs typeface="+mn-cs"/>
              </a:rPr>
              <a:t>information concernant l’hygiène des mains </a:t>
            </a:r>
            <a:r>
              <a:rPr lang="fr-FR" sz="1200" b="0" i="0" u="none" strike="noStrike" kern="1200" baseline="0" dirty="0" smtClean="0">
                <a:solidFill>
                  <a:schemeClr val="tx1"/>
                </a:solidFill>
                <a:latin typeface="+mn-lt"/>
                <a:ea typeface="+mn-ea"/>
                <a:cs typeface="+mn-cs"/>
              </a:rPr>
              <a:t>&gt; 80 % d’ici 2025, au niveau national et dans toutes les régions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z="1200" b="0" i="0" u="none" strike="noStrike" kern="1200" baseline="0" dirty="0" smtClean="0">
                <a:solidFill>
                  <a:schemeClr val="tx1"/>
                </a:solidFill>
                <a:latin typeface="+mn-lt"/>
                <a:ea typeface="+mn-ea"/>
                <a:cs typeface="+mn-cs"/>
              </a:rPr>
              <a:t>ES / ICSHA : (HAS) 100% des établissements ont atteint leur </a:t>
            </a:r>
            <a:r>
              <a:rPr lang="fr-FR" sz="1200" b="1" i="0" u="none" strike="noStrike" kern="1200" baseline="0" dirty="0" smtClean="0">
                <a:solidFill>
                  <a:schemeClr val="tx1"/>
                </a:solidFill>
                <a:latin typeface="+mn-lt"/>
                <a:ea typeface="+mn-ea"/>
                <a:cs typeface="+mn-cs"/>
              </a:rPr>
              <a:t>objectif </a:t>
            </a:r>
            <a:r>
              <a:rPr lang="fr-FR" sz="1200" b="0" i="0" u="none" strike="noStrike" kern="1200" baseline="0" dirty="0" smtClean="0">
                <a:solidFill>
                  <a:schemeClr val="tx1"/>
                </a:solidFill>
                <a:latin typeface="+mn-lt"/>
                <a:ea typeface="+mn-ea"/>
                <a:cs typeface="+mn-cs"/>
              </a:rPr>
              <a:t>de consommation annuelle des SHA en 2025 au niveau national et dans toutes les régions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z="1200" b="0" i="0" u="none" strike="noStrike" kern="1200" baseline="0" dirty="0" smtClean="0">
                <a:solidFill>
                  <a:schemeClr val="tx1"/>
                </a:solidFill>
                <a:latin typeface="+mn-lt"/>
                <a:ea typeface="+mn-ea"/>
                <a:cs typeface="+mn-cs"/>
              </a:rPr>
              <a:t>EHPAD / PRIMO : </a:t>
            </a:r>
            <a:r>
              <a:rPr lang="fr-FR" sz="1200" b="1" i="0" u="none" strike="noStrike" kern="1200" baseline="0" dirty="0" smtClean="0">
                <a:solidFill>
                  <a:schemeClr val="tx1"/>
                </a:solidFill>
                <a:latin typeface="+mn-lt"/>
                <a:ea typeface="+mn-ea"/>
                <a:cs typeface="+mn-cs"/>
              </a:rPr>
              <a:t>FHA réalisées </a:t>
            </a:r>
            <a:r>
              <a:rPr lang="fr-FR" sz="1200" b="0" i="0" u="none" strike="noStrike" kern="1200" baseline="0" dirty="0" smtClean="0">
                <a:solidFill>
                  <a:schemeClr val="tx1"/>
                </a:solidFill>
                <a:latin typeface="+mn-lt"/>
                <a:ea typeface="+mn-ea"/>
                <a:cs typeface="+mn-cs"/>
              </a:rPr>
              <a:t>par les professionnels de santé &gt; 4 frictions/résident/jour d’ici 2025, au niveau national et dans toutes les régions 	</a:t>
            </a:r>
          </a:p>
          <a:p>
            <a:pPr marL="171450" lvl="0" indent="-171450">
              <a:buFont typeface="Arial" panose="020B0604020202020204" pitchFamily="34" charset="0"/>
              <a:buChar char="•"/>
            </a:pPr>
            <a:endParaRPr lang="fr-FR" noProof="0" dirty="0" smtClean="0">
              <a:solidFill>
                <a:srgbClr val="C00000"/>
              </a:solidFill>
            </a:endParaRPr>
          </a:p>
          <a:p>
            <a:pPr marL="171450" lvl="0" indent="-171450">
              <a:buFont typeface="Arial" panose="020B0604020202020204" pitchFamily="34" charset="0"/>
              <a:buChar char="•"/>
            </a:pPr>
            <a:r>
              <a:rPr lang="fr-FR" u="sng" noProof="0" dirty="0" smtClean="0">
                <a:solidFill>
                  <a:srgbClr val="C00000"/>
                </a:solidFill>
              </a:rPr>
              <a:t>HAS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aseline="0" noProof="0" dirty="0" smtClean="0">
                <a:solidFill>
                  <a:srgbClr val="C00000"/>
                </a:solidFill>
              </a:rPr>
              <a:t>Certification ES Manuel 2023 p 121 : "l'importance et les bonnes pratiques de HDM sont expliquées au patient et à son entourage"</a:t>
            </a:r>
          </a:p>
          <a:p>
            <a:pPr marL="628650" lvl="1" indent="-171450">
              <a:buFontTx/>
              <a:buChar char="-"/>
            </a:pPr>
            <a:r>
              <a:rPr lang="fr-FR" baseline="0" noProof="0" dirty="0" smtClean="0">
                <a:solidFill>
                  <a:srgbClr val="C00000"/>
                </a:solidFill>
              </a:rPr>
              <a:t>Indicateur IQSS en ES : ICSHA / Consommation annuelle des produits hydro-alcooliques (FHA / patient / j)</a:t>
            </a:r>
          </a:p>
          <a:p>
            <a:pPr marL="628650" lvl="1" indent="-171450">
              <a:buFontTx/>
              <a:buChar char="-"/>
            </a:pPr>
            <a:r>
              <a:rPr lang="fr-FR" baseline="0" noProof="0" dirty="0" smtClean="0">
                <a:solidFill>
                  <a:srgbClr val="C00000"/>
                </a:solidFill>
              </a:rPr>
              <a:t>Indicateur e-SATIS expérimental en 2023 : questionnaire patient sur l'HDM lors de votre hospitalisation :</a:t>
            </a:r>
          </a:p>
          <a:p>
            <a:pPr marL="1085850" lvl="2" indent="-171450">
              <a:buFontTx/>
              <a:buChar char="-"/>
            </a:pPr>
            <a:r>
              <a:rPr lang="fr-FR" baseline="0" noProof="0" dirty="0" smtClean="0">
                <a:solidFill>
                  <a:srgbClr val="C00000"/>
                </a:solidFill>
              </a:rPr>
              <a:t>du produit hydro-alcoolique était-il disponible dans la chambre ?</a:t>
            </a:r>
          </a:p>
          <a:p>
            <a:pPr marL="1085850" lvl="2" indent="-171450">
              <a:buFontTx/>
              <a:buChar char="-"/>
            </a:pPr>
            <a:r>
              <a:rPr lang="fr-FR" baseline="0" noProof="0" dirty="0" smtClean="0">
                <a:solidFill>
                  <a:srgbClr val="C00000"/>
                </a:solidFill>
              </a:rPr>
              <a:t>les professionnels qui se sont occupés de vous portaient-ils des bijoux aux mains ou aux poignets (bracelet, montre, bague, alliance) ?</a:t>
            </a:r>
          </a:p>
          <a:p>
            <a:pPr marL="1085850" lvl="2" indent="-171450">
              <a:buFontTx/>
              <a:buChar char="-"/>
            </a:pPr>
            <a:r>
              <a:rPr lang="fr-FR" baseline="0" noProof="0" dirty="0" smtClean="0">
                <a:solidFill>
                  <a:srgbClr val="C00000"/>
                </a:solidFill>
              </a:rPr>
              <a:t>avez-vous reçu des informations sur l’hygiène des mains ?</a:t>
            </a:r>
          </a:p>
          <a:p>
            <a:pPr marL="1085850" lvl="2" indent="-171450">
              <a:buFontTx/>
              <a:buChar char="-"/>
            </a:pPr>
            <a:r>
              <a:rPr lang="fr-FR" baseline="0" noProof="0" dirty="0" smtClean="0">
                <a:solidFill>
                  <a:srgbClr val="C00000"/>
                </a:solidFill>
              </a:rPr>
              <a:t>un professionnel vous-a-t-il demandé de vous laver ou de vous frictionner les mains avec du produit hydro-alcoolique ?</a:t>
            </a:r>
          </a:p>
          <a:p>
            <a:pPr marL="1085850" lvl="2" indent="-171450">
              <a:buFontTx/>
              <a:buChar char="-"/>
            </a:pPr>
            <a:r>
              <a:rPr lang="fr-FR" baseline="0" noProof="0" dirty="0" smtClean="0">
                <a:solidFill>
                  <a:srgbClr val="C00000"/>
                </a:solidFill>
              </a:rPr>
              <a:t>les professionnels qui se sont occupés de vous se sont-ils frictionnés les mains avec du produit hydro-alcoolique avant de vous toucher ?</a:t>
            </a: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17</a:t>
            </a:fld>
            <a:endParaRPr lang="fr-FR" dirty="0"/>
          </a:p>
        </p:txBody>
      </p:sp>
    </p:spTree>
    <p:extLst>
      <p:ext uri="{BB962C8B-B14F-4D97-AF65-F5344CB8AC3E}">
        <p14:creationId xmlns:p14="http://schemas.microsoft.com/office/powerpoint/2010/main" val="134275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u="sng" dirty="0" smtClean="0"/>
              <a:t>Développement d’un indicateur d’expérience patient sur l’hygiène des mains </a:t>
            </a:r>
            <a:r>
              <a:rPr lang="fr-FR" b="0" baseline="0" dirty="0" smtClean="0"/>
              <a:t>(</a:t>
            </a:r>
            <a:r>
              <a:rPr lang="fr-FR" dirty="0" smtClean="0"/>
              <a:t>cf. HAS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 </a:t>
            </a:r>
            <a:r>
              <a:rPr lang="fr-FR" sz="1200" b="0" i="1" u="none" strike="noStrike" kern="1200" baseline="0" dirty="0" smtClean="0">
                <a:solidFill>
                  <a:schemeClr val="tx1"/>
                </a:solidFill>
                <a:latin typeface="+mn-lt"/>
                <a:ea typeface="+mn-ea"/>
                <a:cs typeface="+mn-cs"/>
              </a:rPr>
              <a:t>Améliorer l’observance de l’hygiène des mains des professionnels grâce à l’implication des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Expérimentation en cours en court séjour (MCO) du 22 mai 2023 au 31 janvier 2024.</a:t>
            </a: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18</a:t>
            </a:fld>
            <a:endParaRPr lang="fr-FR" dirty="0"/>
          </a:p>
        </p:txBody>
      </p:sp>
    </p:spTree>
    <p:extLst>
      <p:ext uri="{BB962C8B-B14F-4D97-AF65-F5344CB8AC3E}">
        <p14:creationId xmlns:p14="http://schemas.microsoft.com/office/powerpoint/2010/main" val="147638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Définis par le code du travail</a:t>
            </a:r>
            <a:r>
              <a:rPr lang="fr-FR" baseline="0" dirty="0"/>
              <a:t> : </a:t>
            </a:r>
            <a:r>
              <a:rPr lang="fr-FR" dirty="0"/>
              <a:t> « dispositifs ou moyens destinés à être portés ou tenus par une personne en vue de la protéger contre un ou plusieurs risques susceptibles de menacer sa santé ou sa sécurité ».</a:t>
            </a:r>
          </a:p>
          <a:p>
            <a:r>
              <a:rPr lang="fr-FR" dirty="0"/>
              <a:t>L’employeur </a:t>
            </a:r>
            <a:r>
              <a:rPr lang="fr-FR" dirty="0" smtClean="0"/>
              <a:t>a </a:t>
            </a:r>
            <a:r>
              <a:rPr lang="fr-FR" dirty="0"/>
              <a:t>l’obligation de mettre à disposition ces EPI pour garantir aux professionnels de santé une protection optimale lors des gestes à risque. </a:t>
            </a:r>
          </a:p>
          <a:p>
            <a:r>
              <a:rPr lang="fr-FR" dirty="0"/>
              <a:t>Les </a:t>
            </a:r>
            <a:r>
              <a:rPr lang="fr-FR" dirty="0" smtClean="0"/>
              <a:t>structures </a:t>
            </a:r>
            <a:r>
              <a:rPr lang="fr-FR" dirty="0"/>
              <a:t>de soins assurent donc la disponibilité de ces dispositifs auprès de l’ensemble du personnel. </a:t>
            </a:r>
            <a:endParaRPr lang="fr-FR" dirty="0" smtClean="0"/>
          </a:p>
          <a:p>
            <a:r>
              <a:rPr lang="fr-FR" dirty="0" smtClean="0"/>
              <a:t>Ils </a:t>
            </a:r>
            <a:r>
              <a:rPr lang="fr-FR" dirty="0"/>
              <a:t>doivent aussi veiller à mettre en œuvre les actions nécessaires (formation, information et fiche technique) pour permettre aux soignants un usage approprié des EPI.</a:t>
            </a: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19</a:t>
            </a:fld>
            <a:endParaRPr lang="fr-FR" dirty="0"/>
          </a:p>
        </p:txBody>
      </p:sp>
    </p:spTree>
    <p:extLst>
      <p:ext uri="{BB962C8B-B14F-4D97-AF65-F5344CB8AC3E}">
        <p14:creationId xmlns:p14="http://schemas.microsoft.com/office/powerpoint/2010/main" val="242826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précautions standard sont</a:t>
            </a:r>
            <a:r>
              <a:rPr lang="fr-FR" sz="1200" kern="1200" baseline="0" dirty="0" smtClean="0">
                <a:solidFill>
                  <a:schemeClr val="tx1"/>
                </a:solidFill>
                <a:effectLst/>
                <a:latin typeface="+mn-lt"/>
                <a:ea typeface="+mn-ea"/>
                <a:cs typeface="+mn-cs"/>
              </a:rPr>
              <a:t> un concept international (CDC, OMS, ECDC…).</a:t>
            </a:r>
          </a:p>
          <a:p>
            <a:pPr lvl="0"/>
            <a:r>
              <a:rPr lang="fr-FR" sz="1200" kern="1200" baseline="0" dirty="0" smtClean="0">
                <a:solidFill>
                  <a:schemeClr val="tx1"/>
                </a:solidFill>
                <a:effectLst/>
                <a:latin typeface="+mn-lt"/>
                <a:ea typeface="+mn-ea"/>
                <a:cs typeface="+mn-cs"/>
              </a:rPr>
              <a:t>En France, elles ont été actualisées en 2017 par la Société française d'hygiène hospitalière (SF2H) et ont fait l'objet d'un numéro thématique de la revue HygièneS/Health &amp; Co.</a:t>
            </a:r>
          </a:p>
          <a:p>
            <a:pPr lvl="0"/>
            <a:r>
              <a:rPr lang="fr-FR" sz="1200" kern="1200" baseline="0" dirty="0" smtClean="0">
                <a:solidFill>
                  <a:schemeClr val="tx1"/>
                </a:solidFill>
                <a:effectLst/>
                <a:latin typeface="+mn-lt"/>
                <a:ea typeface="+mn-ea"/>
                <a:cs typeface="+mn-cs"/>
              </a:rPr>
              <a:t>Elles sont disponibles sur le site de la SF2H   </a:t>
            </a:r>
            <a:r>
              <a:rPr lang="fr-FR" dirty="0" smtClean="0">
                <a:hlinkClick r:id="rId3"/>
              </a:rPr>
              <a:t>HY_XXV_PS_versionSF2H.pdf</a:t>
            </a:r>
            <a:endParaRPr lang="fr-FR" dirty="0" smtClean="0"/>
          </a:p>
          <a:p>
            <a:pPr lvl="0"/>
            <a:endParaRPr lang="fr-FR" sz="1200" kern="1200" dirty="0" smtClean="0">
              <a:solidFill>
                <a:schemeClr val="tx1"/>
              </a:solidFill>
              <a:effectLst/>
              <a:latin typeface="+mn-lt"/>
              <a:ea typeface="+mn-ea"/>
              <a:cs typeface="+mn-cs"/>
            </a:endParaRPr>
          </a:p>
          <a:p>
            <a:r>
              <a:rPr lang="fr-FR" sz="1200" b="0" i="1" u="sng" strike="noStrike" kern="1200" baseline="0" dirty="0" smtClean="0">
                <a:solidFill>
                  <a:schemeClr val="tx1"/>
                </a:solidFill>
                <a:latin typeface="+mn-lt"/>
                <a:ea typeface="+mn-ea"/>
                <a:cs typeface="+mn-cs"/>
              </a:rPr>
              <a:t>Commentaire SF2H</a:t>
            </a:r>
            <a:r>
              <a:rPr lang="fr-FR" sz="1200" b="0" i="1" u="none" strike="noStrike" kern="1200" baseline="0" dirty="0" smtClean="0">
                <a:solidFill>
                  <a:schemeClr val="tx1"/>
                </a:solidFill>
                <a:latin typeface="+mn-lt"/>
                <a:ea typeface="+mn-ea"/>
                <a:cs typeface="+mn-cs"/>
              </a:rPr>
              <a:t> </a:t>
            </a:r>
          </a:p>
          <a:p>
            <a:r>
              <a:rPr lang="fr-FR" sz="1200" b="0" i="1" u="none" strike="noStrike" kern="1200" baseline="0" dirty="0" smtClean="0">
                <a:solidFill>
                  <a:schemeClr val="tx1"/>
                </a:solidFill>
                <a:latin typeface="+mn-lt"/>
                <a:ea typeface="+mn-ea"/>
                <a:cs typeface="+mn-cs"/>
              </a:rPr>
              <a:t>Cela implique dans toutes les structures et lieux de soins concernés :</a:t>
            </a:r>
          </a:p>
          <a:p>
            <a:r>
              <a:rPr lang="fr-FR" sz="1200" b="0" i="1" u="none" strike="noStrike" kern="1200" baseline="0" dirty="0" smtClean="0">
                <a:solidFill>
                  <a:schemeClr val="tx1"/>
                </a:solidFill>
                <a:latin typeface="+mn-lt"/>
                <a:ea typeface="+mn-ea"/>
                <a:cs typeface="+mn-cs"/>
              </a:rPr>
              <a:t>- la présence de personnel en nombre adéquat, la mise à disposition de matériel adapté (notamment le matériel de sécurité) avec un approvisionnement suffisant, l’encadrement et la formation du personnel de santé,</a:t>
            </a:r>
          </a:p>
          <a:p>
            <a:r>
              <a:rPr lang="fr-FR" sz="1200" b="0" i="1" u="none" strike="noStrike" kern="1200" baseline="0" dirty="0" smtClean="0">
                <a:solidFill>
                  <a:schemeClr val="tx1"/>
                </a:solidFill>
                <a:latin typeface="+mn-lt"/>
                <a:ea typeface="+mn-ea"/>
                <a:cs typeface="+mn-cs"/>
              </a:rPr>
              <a:t>- l’existence de procédures écrites concernant les précautions standard incluant l’hygiène respiratoire et la gestion des excreta, l’évaluation régulière de l’observance, la formation/sensibilisation des professionnels de santé de façon continue et de tout nouveau professionnel à son arrivée, la promotion active de l’usage des produits hydro-alcooliques.</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La </a:t>
            </a:r>
            <a:r>
              <a:rPr lang="fr-FR" sz="1200" u="sng" kern="1200" dirty="0">
                <a:solidFill>
                  <a:schemeClr val="tx1"/>
                </a:solidFill>
                <a:effectLst/>
                <a:latin typeface="+mn-lt"/>
                <a:ea typeface="+mn-ea"/>
                <a:cs typeface="+mn-cs"/>
                <a:hlinkClick r:id="rId4"/>
              </a:rPr>
              <a:t>Stratégie nationale 2022-2025 de prévention des infections associées aux soins et de l'antibiorésistance</a:t>
            </a:r>
            <a:r>
              <a:rPr lang="fr-FR" sz="1200" kern="1200" dirty="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préconise </a:t>
            </a:r>
            <a:r>
              <a:rPr lang="fr-FR" sz="1200" kern="1200" dirty="0">
                <a:solidFill>
                  <a:schemeClr val="tx1"/>
                </a:solidFill>
                <a:effectLst/>
                <a:latin typeface="+mn-lt"/>
                <a:ea typeface="+mn-ea"/>
                <a:cs typeface="+mn-cs"/>
              </a:rPr>
              <a:t>dans l'axe 3 /Objectif 1/Action 15 : </a:t>
            </a:r>
            <a:endParaRPr lang="fr-FR" sz="1200" kern="1200" dirty="0" smtClean="0">
              <a:solidFill>
                <a:schemeClr val="tx1"/>
              </a:solidFill>
              <a:effectLst/>
              <a:latin typeface="+mn-lt"/>
              <a:ea typeface="+mn-ea"/>
              <a:cs typeface="+mn-cs"/>
            </a:endParaRPr>
          </a:p>
          <a:p>
            <a:pPr lvl="0"/>
            <a:r>
              <a:rPr lang="fr-FR" sz="1200" i="1" kern="1200" dirty="0" smtClean="0">
                <a:solidFill>
                  <a:schemeClr val="tx1"/>
                </a:solidFill>
                <a:effectLst/>
                <a:latin typeface="+mn-lt"/>
                <a:ea typeface="+mn-ea"/>
                <a:cs typeface="+mn-cs"/>
              </a:rPr>
              <a:t>Amplifier</a:t>
            </a:r>
            <a:r>
              <a:rPr lang="fr-FR" sz="1200" i="1" kern="1200" dirty="0">
                <a:solidFill>
                  <a:schemeClr val="tx1"/>
                </a:solidFill>
                <a:effectLst/>
                <a:latin typeface="+mn-lt"/>
                <a:ea typeface="+mn-ea"/>
                <a:cs typeface="+mn-cs"/>
              </a:rPr>
              <a:t>, diversifier et innover dans les actions de promotion des précautions standard (notamment l’hygiène des mains) dans les 3 secteurs de soins.</a:t>
            </a:r>
          </a:p>
          <a:p>
            <a:pPr lvl="0"/>
            <a:r>
              <a:rPr lang="fr-FR" sz="1200" i="1" kern="1200" dirty="0">
                <a:solidFill>
                  <a:schemeClr val="tx1"/>
                </a:solidFill>
                <a:effectLst/>
                <a:latin typeface="+mn-lt"/>
                <a:ea typeface="+mn-ea"/>
                <a:cs typeface="+mn-cs"/>
              </a:rPr>
              <a:t>La vaccination des patients/résidents à risque contribue également au moindre usage des antibiotiques et indirectement à la maitrise de l’antibiorésistance.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a:t>
            </a:fld>
            <a:endParaRPr lang="fr-FR" dirty="0"/>
          </a:p>
        </p:txBody>
      </p:sp>
    </p:spTree>
    <p:extLst>
      <p:ext uri="{BB962C8B-B14F-4D97-AF65-F5344CB8AC3E}">
        <p14:creationId xmlns:p14="http://schemas.microsoft.com/office/powerpoint/2010/main" val="138864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sz="1200" kern="1200" baseline="0" dirty="0" smtClean="0">
                <a:solidFill>
                  <a:schemeClr val="tx1"/>
                </a:solidFill>
                <a:latin typeface="+mn-lt"/>
                <a:ea typeface="+mn-ea"/>
                <a:cs typeface="+mn-cs"/>
              </a:rPr>
              <a:t>Changée une fois par jour et dès que souillée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baseline="0" dirty="0" smtClean="0">
                <a:solidFill>
                  <a:schemeClr val="tx1"/>
                </a:solidFill>
                <a:latin typeface="+mn-lt"/>
                <a:ea typeface="+mn-ea"/>
                <a:cs typeface="+mn-cs"/>
              </a:rPr>
              <a:t>Entretien à la charge de l'employeur y compris les stagiaires (Instruction du 9 septembre 2020 relative à la mise à disposition des étudiants et élèves en santé non médicaux, de tenues professionnelles gérées et entretenues par les structures d’accueil en stage)</a:t>
            </a:r>
          </a:p>
          <a:p>
            <a:pPr marL="171450" indent="-171450">
              <a:buFontTx/>
              <a:buChar char="-"/>
            </a:pPr>
            <a:r>
              <a:rPr lang="fr-FR" sz="1200" kern="1200" baseline="0" dirty="0" smtClean="0">
                <a:solidFill>
                  <a:schemeClr val="tx1"/>
                </a:solidFill>
                <a:latin typeface="+mn-lt"/>
                <a:ea typeface="+mn-ea"/>
                <a:cs typeface="+mn-cs"/>
              </a:rPr>
              <a:t>Réservée au secteur de soins concerné (pas de pyjama de bloc en dehors du bloc, pas de tenue professionnelle au self …)</a:t>
            </a:r>
          </a:p>
          <a:p>
            <a:pPr marL="171450" indent="-171450">
              <a:buFontTx/>
              <a:buChar char="-"/>
            </a:pPr>
            <a:r>
              <a:rPr lang="fr-FR" sz="1200" kern="1200" baseline="0" dirty="0" smtClean="0">
                <a:solidFill>
                  <a:schemeClr val="tx1"/>
                </a:solidFill>
                <a:latin typeface="+mn-lt"/>
                <a:ea typeface="+mn-ea"/>
                <a:cs typeface="+mn-cs"/>
              </a:rPr>
              <a:t>Avant-bras dégagés</a:t>
            </a:r>
          </a:p>
          <a:p>
            <a:pPr marL="171450" indent="-171450">
              <a:buFontTx/>
              <a:buChar char="-"/>
            </a:pPr>
            <a:r>
              <a:rPr lang="fr-FR" sz="1200" kern="1200" baseline="0" dirty="0" smtClean="0">
                <a:solidFill>
                  <a:schemeClr val="tx1"/>
                </a:solidFill>
                <a:latin typeface="+mn-lt"/>
                <a:ea typeface="+mn-ea"/>
                <a:cs typeface="+mn-cs"/>
              </a:rPr>
              <a:t>Gilets, passe-couloir, doudoune… proscrits lors des soins</a:t>
            </a:r>
          </a:p>
          <a:p>
            <a:pPr marL="171450" indent="-171450">
              <a:buFontTx/>
              <a:buChar char="-"/>
            </a:pPr>
            <a:r>
              <a:rPr lang="fr-FR" sz="1200" kern="1200" baseline="0" dirty="0" smtClean="0">
                <a:solidFill>
                  <a:schemeClr val="tx1"/>
                </a:solidFill>
                <a:latin typeface="+mn-lt"/>
                <a:ea typeface="+mn-ea"/>
                <a:cs typeface="+mn-cs"/>
              </a:rPr>
              <a:t>Cheveux attachés ou relevés</a:t>
            </a:r>
          </a:p>
          <a:p>
            <a:pPr marL="171450" indent="-171450">
              <a:buFontTx/>
              <a:buChar char="-"/>
            </a:pPr>
            <a:r>
              <a:rPr lang="fr-FR" sz="1200" kern="1200" baseline="0" dirty="0" smtClean="0">
                <a:solidFill>
                  <a:schemeClr val="tx1"/>
                </a:solidFill>
                <a:latin typeface="+mn-lt"/>
                <a:ea typeface="+mn-ea"/>
                <a:cs typeface="+mn-cs"/>
              </a:rPr>
              <a:t>Chaussures adaptées et réservées aux soins</a:t>
            </a: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20</a:t>
            </a:fld>
            <a:endParaRPr lang="fr-FR" dirty="0"/>
          </a:p>
        </p:txBody>
      </p:sp>
    </p:spTree>
    <p:extLst>
      <p:ext uri="{BB962C8B-B14F-4D97-AF65-F5344CB8AC3E}">
        <p14:creationId xmlns:p14="http://schemas.microsoft.com/office/powerpoint/2010/main" val="319548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u="sng" strike="noStrike" kern="1200" baseline="0" dirty="0" smtClean="0">
                <a:solidFill>
                  <a:schemeClr val="tx1"/>
                </a:solidFill>
                <a:latin typeface="+mn-lt"/>
                <a:ea typeface="+mn-ea"/>
                <a:cs typeface="+mn-cs"/>
              </a:rPr>
              <a:t>Commentaire SF2H </a:t>
            </a:r>
          </a:p>
          <a:p>
            <a:r>
              <a:rPr lang="fr-FR" sz="1200" b="0" i="1" u="none" strike="noStrike" kern="1200" baseline="0" dirty="0" smtClean="0">
                <a:solidFill>
                  <a:schemeClr val="tx1"/>
                </a:solidFill>
                <a:latin typeface="+mn-lt"/>
                <a:ea typeface="+mn-ea"/>
                <a:cs typeface="+mn-cs"/>
              </a:rPr>
              <a:t>Les soins sur peau saine s’effectuent sans gant </a:t>
            </a:r>
            <a:r>
              <a:rPr lang="fr-FR" i="1" dirty="0" smtClean="0"/>
              <a:t>(sueur</a:t>
            </a:r>
            <a:r>
              <a:rPr lang="fr-FR" i="1" baseline="0" dirty="0" smtClean="0"/>
              <a:t> = produit biologique non vecteur d'agent pathogènes cf. OMS)</a:t>
            </a:r>
            <a:endParaRPr lang="fr-FR" sz="1200" b="0" i="1" u="none" strike="noStrike" kern="1200" baseline="0" dirty="0" smtClean="0">
              <a:solidFill>
                <a:schemeClr val="tx1"/>
              </a:solidFill>
              <a:latin typeface="+mn-lt"/>
              <a:ea typeface="+mn-ea"/>
              <a:cs typeface="+mn-cs"/>
            </a:endParaRPr>
          </a:p>
          <a:p>
            <a:r>
              <a:rPr lang="fr-FR" sz="1200" b="0" i="1" u="none" strike="noStrike" kern="1200" baseline="0" dirty="0" smtClean="0">
                <a:solidFill>
                  <a:schemeClr val="tx1"/>
                </a:solidFill>
                <a:latin typeface="+mn-lt"/>
                <a:ea typeface="+mn-ea"/>
                <a:cs typeface="+mn-cs"/>
              </a:rPr>
              <a:t>Utiliser des gants appropriés au type de soin (matière, taille, longueur de la manchette, résistance).</a:t>
            </a:r>
          </a:p>
          <a:p>
            <a:r>
              <a:rPr lang="fr-FR" sz="1200" b="0" i="1" u="none" strike="noStrike" kern="1200" baseline="0" dirty="0" smtClean="0">
                <a:solidFill>
                  <a:schemeClr val="tx1"/>
                </a:solidFill>
                <a:latin typeface="+mn-lt"/>
                <a:ea typeface="+mn-ea"/>
                <a:cs typeface="+mn-cs"/>
              </a:rPr>
              <a:t>Ne pas réutiliser ni désinfecter les gants.</a:t>
            </a:r>
          </a:p>
          <a:p>
            <a:endParaRPr lang="fr-FR"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précautions standard concernent principalement des gants de soins à usage unique (non stériles).</a:t>
            </a:r>
          </a:p>
          <a:p>
            <a:r>
              <a:rPr lang="fr-FR" dirty="0" smtClean="0"/>
              <a:t>Le port de</a:t>
            </a:r>
            <a:r>
              <a:rPr lang="fr-FR" baseline="0" dirty="0" smtClean="0"/>
              <a:t> gants </a:t>
            </a:r>
            <a:r>
              <a:rPr lang="fr-FR" dirty="0" smtClean="0"/>
              <a:t>est une barrière supplémentaire entre les mains du personnel soignant et le sang, les produits biologiques, les sécrétions, les excrétions et les muqueuses.</a:t>
            </a:r>
          </a:p>
          <a:p>
            <a:r>
              <a:rPr lang="fr-FR" dirty="0" smtClean="0"/>
              <a:t>Attention : risque majeur de mésusage des gants : un port excessif ou inapproprié entraine un </a:t>
            </a:r>
            <a:r>
              <a:rPr lang="fr-FR" dirty="0" smtClean="0">
                <a:sym typeface="Wingdings" panose="05000000000000000000" pitchFamily="2" charset="2"/>
              </a:rPr>
              <a:t>risque de transmission</a:t>
            </a:r>
            <a:r>
              <a:rPr lang="fr-FR" baseline="0" dirty="0" smtClean="0">
                <a:sym typeface="Wingdings" panose="05000000000000000000" pitchFamily="2" charset="2"/>
              </a:rPr>
              <a:t> croisée entre deux patients et pour le professionnel.</a:t>
            </a:r>
          </a:p>
          <a:p>
            <a:r>
              <a:rPr lang="fr-FR" baseline="0" dirty="0" smtClean="0">
                <a:sym typeface="Wingdings" panose="05000000000000000000" pitchFamily="2" charset="2"/>
              </a:rPr>
              <a:t>Toujours pratiquer une hygiène des mains après avoir retiré ses gants.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21</a:t>
            </a:fld>
            <a:endParaRPr lang="fr-FR" dirty="0"/>
          </a:p>
        </p:txBody>
      </p:sp>
    </p:spTree>
    <p:extLst>
      <p:ext uri="{BB962C8B-B14F-4D97-AF65-F5344CB8AC3E}">
        <p14:creationId xmlns:p14="http://schemas.microsoft.com/office/powerpoint/2010/main" val="2886391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noProof="0" dirty="0" smtClean="0">
                <a:latin typeface="Arial" panose="020B0604020202020204" pitchFamily="34" charset="0"/>
                <a:ea typeface="Lucida Sans Unicode" panose="020B0602030504020204" pitchFamily="34" charset="0"/>
                <a:cs typeface="Lucida Sans Unicode" panose="020B0602030504020204" pitchFamily="34" charset="0"/>
              </a:rPr>
              <a:t>La tenue professionnelle se contamine à l’occasion des contacts divers liés à l’activité professionnelle. </a:t>
            </a:r>
          </a:p>
          <a:p>
            <a:pPr algn="just"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noProof="0" dirty="0" smtClean="0">
                <a:latin typeface="Arial" panose="020B0604020202020204" pitchFamily="34" charset="0"/>
                <a:ea typeface="Lucida Sans Unicode" panose="020B0602030504020204" pitchFamily="34" charset="0"/>
                <a:cs typeface="Lucida Sans Unicode" panose="020B0602030504020204" pitchFamily="34" charset="0"/>
              </a:rPr>
              <a:t>C’est un vecteur potentiel de micro-organismes. </a:t>
            </a:r>
          </a:p>
          <a:p>
            <a:pPr algn="just"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noProof="0" dirty="0" smtClean="0">
                <a:latin typeface="Arial" panose="020B0604020202020204" pitchFamily="34" charset="0"/>
                <a:ea typeface="Lucida Sans Unicode" panose="020B0602030504020204" pitchFamily="34" charset="0"/>
                <a:cs typeface="Lucida Sans Unicode" panose="020B0602030504020204" pitchFamily="34" charset="0"/>
              </a:rPr>
              <a:t>Pour protéger la tenue, le tablier ou la surblouse seront indiqués lors d’un soin à risque de projection, mais aussi à l’occasion d’un soin de proximité contaminant (change) ou exposant à un contact large avec le patient/résident (toilette au lit).</a:t>
            </a:r>
          </a:p>
          <a:p>
            <a:endParaRPr lang="fr-FR" b="1" noProof="0" dirty="0" smtClean="0">
              <a:solidFill>
                <a:srgbClr val="0066FF"/>
              </a:solidFill>
              <a:latin typeface="MyriadPro-Bold"/>
            </a:endParaRPr>
          </a:p>
          <a:p>
            <a:r>
              <a:rPr lang="fr-FR" noProof="0" dirty="0" smtClean="0">
                <a:solidFill>
                  <a:srgbClr val="000000"/>
                </a:solidFill>
                <a:latin typeface="MyriadPro-Regular"/>
              </a:rPr>
              <a:t>En l'absence de surblouse imperméable, possibilité de proposer une surblouse à manches longues ET un tablier imperméable, les deux à usage unique.</a:t>
            </a:r>
          </a:p>
          <a:p>
            <a:endParaRPr lang="fr-FR" dirty="0" smtClean="0"/>
          </a:p>
          <a:p>
            <a:r>
              <a:rPr lang="fr-FR" dirty="0" smtClean="0"/>
              <a:t>Exemple d'exposition majeure à des produits biologiques : diarrhée profuse, accouchement…</a:t>
            </a:r>
          </a:p>
          <a:p>
            <a:pPr algn="just"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dirty="0">
              <a:latin typeface="Arial" panose="020B0604020202020204" pitchFamily="34" charset="0"/>
              <a:ea typeface="Lucida Sans Unicode" panose="020B0602030504020204" pitchFamily="34" charset="0"/>
              <a:cs typeface="Lucida Sans Unicode" panose="020B0602030504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22</a:t>
            </a:fld>
            <a:endParaRPr lang="fr-FR" dirty="0"/>
          </a:p>
        </p:txBody>
      </p:sp>
    </p:spTree>
    <p:extLst>
      <p:ext uri="{BB962C8B-B14F-4D97-AF65-F5344CB8AC3E}">
        <p14:creationId xmlns:p14="http://schemas.microsoft.com/office/powerpoint/2010/main" val="146736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Le </a:t>
            </a:r>
            <a:r>
              <a:rPr lang="fr-FR" dirty="0"/>
              <a:t>choix de la protection du visage lors des soins courants aux patients est fonction de l’analyse de risque des situations de soins </a:t>
            </a:r>
            <a:r>
              <a:rPr lang="fr-FR" dirty="0" smtClean="0"/>
              <a:t>qui </a:t>
            </a:r>
            <a:r>
              <a:rPr lang="fr-FR" dirty="0"/>
              <a:t>tient compte de l’état clinique du patient et de la tâche à effectuer</a:t>
            </a:r>
            <a:r>
              <a:rPr lang="fr-FR" dirty="0" smtClean="0"/>
              <a:t>.</a:t>
            </a:r>
          </a:p>
          <a:p>
            <a:endParaRPr lang="fr-FR" dirty="0"/>
          </a:p>
          <a:p>
            <a:r>
              <a:rPr lang="fr-FR" dirty="0" smtClean="0"/>
              <a:t>-</a:t>
            </a:r>
            <a:r>
              <a:rPr lang="fr-FR" baseline="0" dirty="0" smtClean="0"/>
              <a:t> </a:t>
            </a:r>
            <a:r>
              <a:rPr lang="fr-FR" dirty="0" smtClean="0"/>
              <a:t>Les </a:t>
            </a:r>
            <a:r>
              <a:rPr lang="fr-FR" dirty="0"/>
              <a:t>critères à considérer sont les soins susceptibles de provoquer la </a:t>
            </a:r>
            <a:r>
              <a:rPr lang="fr-FR" dirty="0" smtClean="0"/>
              <a:t>toux (ex : soins de trachéotomie), </a:t>
            </a:r>
            <a:r>
              <a:rPr lang="fr-FR" dirty="0"/>
              <a:t>des éclaboussures ou la projection de gouttelettes de sang, de produits biologiques, de sécrétions ou d’excrétions.</a:t>
            </a:r>
          </a:p>
          <a:p>
            <a:r>
              <a:rPr lang="fr-FR" dirty="0" smtClean="0"/>
              <a:t>- Les </a:t>
            </a:r>
            <a:r>
              <a:rPr lang="fr-FR" dirty="0"/>
              <a:t>interventions qui pourraient exposer les muqueuses des yeux, du nez ou de la bouche justifient aussi d’une protection faciale (interventions chirurgicales, actes invasifs, dialyse…)</a:t>
            </a:r>
          </a:p>
          <a:p>
            <a:endParaRPr lang="fr-FR" dirty="0" smtClean="0"/>
          </a:p>
          <a:p>
            <a:endParaRPr lang="fr-FR" b="1" dirty="0" smtClean="0"/>
          </a:p>
          <a:p>
            <a:pPr marL="0" indent="0">
              <a:buFont typeface="Arial" panose="020B0604020202020204" pitchFamily="34" charset="0"/>
              <a:buNone/>
            </a:pPr>
            <a:r>
              <a:rPr lang="fr-FR" b="1" i="0" u="none" baseline="0" dirty="0" smtClean="0"/>
              <a:t>Cas particuliers </a:t>
            </a:r>
            <a:r>
              <a:rPr lang="fr-FR" b="0" i="1" u="none" baseline="0" dirty="0" smtClean="0"/>
              <a:t>(cf. Transmission respiratoire SF2H 2024)</a:t>
            </a:r>
          </a:p>
          <a:p>
            <a:r>
              <a:rPr lang="fr-FR" baseline="0" dirty="0" smtClean="0"/>
              <a:t>Lors de procédures générant un aérosol (PGA) </a:t>
            </a:r>
            <a:r>
              <a:rPr lang="fr-FR" u="sng" baseline="0" dirty="0" smtClean="0"/>
              <a:t>à risque élevé</a:t>
            </a:r>
            <a:r>
              <a:rPr lang="fr-FR" baseline="0" dirty="0" smtClean="0"/>
              <a:t>, </a:t>
            </a:r>
            <a:r>
              <a:rPr lang="fr-FR" dirty="0" smtClean="0"/>
              <a:t>le professionnel est amené à porter un </a:t>
            </a:r>
            <a:r>
              <a:rPr lang="fr-FR" sz="1800" b="0" i="0" u="none" strike="noStrike" kern="1200" baseline="0" dirty="0" smtClean="0">
                <a:solidFill>
                  <a:schemeClr val="tx1"/>
                </a:solidFill>
                <a:latin typeface="+mn-lt"/>
                <a:ea typeface="+mn-ea"/>
                <a:cs typeface="+mn-cs"/>
              </a:rPr>
              <a:t>appareil de protection respiratoire (APR) de type FFP2 pour </a:t>
            </a:r>
            <a:r>
              <a:rPr lang="fr-FR" sz="1800" b="0" i="0" u="sng" strike="noStrike" kern="1200" baseline="0" dirty="0" smtClean="0">
                <a:solidFill>
                  <a:schemeClr val="tx1"/>
                </a:solidFill>
                <a:latin typeface="+mn-lt"/>
                <a:ea typeface="+mn-ea"/>
                <a:cs typeface="+mn-cs"/>
              </a:rPr>
              <a:t>tout patient</a:t>
            </a:r>
            <a:r>
              <a:rPr lang="fr-FR" sz="1800" b="0" i="0" u="none" strike="noStrike" kern="1200" baseline="0" dirty="0" smtClean="0">
                <a:solidFill>
                  <a:schemeClr val="tx1"/>
                </a:solidFill>
                <a:latin typeface="+mn-lt"/>
                <a:ea typeface="+mn-ea"/>
                <a:cs typeface="+mn-cs"/>
              </a:rPr>
              <a:t> en </a:t>
            </a:r>
            <a:r>
              <a:rPr lang="fr-FR" sz="1800" b="0" i="0" u="sng" strike="noStrike" kern="1200" baseline="0" dirty="0" smtClean="0">
                <a:solidFill>
                  <a:schemeClr val="tx1"/>
                </a:solidFill>
                <a:latin typeface="+mn-lt"/>
                <a:ea typeface="+mn-ea"/>
                <a:cs typeface="+mn-cs"/>
              </a:rPr>
              <a:t>période d'épidémie communautaire de virus transmissibles par voie respiratoire,</a:t>
            </a:r>
            <a:r>
              <a:rPr lang="fr-FR" sz="1800" b="0" i="0" u="none" strike="noStrike" kern="1200" baseline="0" dirty="0" smtClean="0">
                <a:solidFill>
                  <a:schemeClr val="tx1"/>
                </a:solidFill>
                <a:latin typeface="+mn-lt"/>
                <a:ea typeface="+mn-ea"/>
                <a:cs typeface="+mn-cs"/>
              </a:rPr>
              <a:t> qu'il soit suspect ou non d'infection respiratoire. </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23</a:t>
            </a:fld>
            <a:endParaRPr lang="fr-FR" dirty="0"/>
          </a:p>
        </p:txBody>
      </p:sp>
    </p:spTree>
    <p:extLst>
      <p:ext uri="{BB962C8B-B14F-4D97-AF65-F5344CB8AC3E}">
        <p14:creationId xmlns:p14="http://schemas.microsoft.com/office/powerpoint/2010/main" val="1563809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u="sng" dirty="0" smtClean="0"/>
              <a:t>Commentaire SF2H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1" u="none" strike="noStrike" kern="1200" baseline="0" dirty="0" smtClean="0">
                <a:solidFill>
                  <a:schemeClr val="tx1"/>
                </a:solidFill>
                <a:latin typeface="+mn-lt"/>
                <a:ea typeface="+mn-ea"/>
                <a:cs typeface="+mn-cs"/>
              </a:rPr>
              <a:t>Pratiquer une hygiène des mains après avoir enlevé le masque ou la protection oculaire.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i="1" dirty="0" smtClean="0"/>
              <a:t>Visières, lunettes</a:t>
            </a:r>
            <a:r>
              <a:rPr lang="fr-FR" i="1" baseline="0" dirty="0" smtClean="0"/>
              <a:t> : </a:t>
            </a:r>
            <a:r>
              <a:rPr lang="fr-FR" i="1" dirty="0" smtClean="0"/>
              <a:t>à nettoyer et désinfecter après chaque utilisation (si pas à U.U.)</a:t>
            </a:r>
          </a:p>
          <a:p>
            <a:pPr marL="171450" indent="-171450">
              <a:buFontTx/>
              <a:buChar char="-"/>
            </a:pPr>
            <a:r>
              <a:rPr lang="fr-FR" sz="1200" b="0" i="1" u="none" strike="noStrike" kern="1200" baseline="0" dirty="0" smtClean="0">
                <a:solidFill>
                  <a:schemeClr val="tx1"/>
                </a:solidFill>
                <a:latin typeface="+mn-lt"/>
                <a:ea typeface="+mn-ea"/>
                <a:cs typeface="+mn-cs"/>
              </a:rPr>
              <a:t>Ne pas réutiliser ni repositionner un masque à usage unique. </a:t>
            </a:r>
          </a:p>
          <a:p>
            <a:pPr marL="171450" indent="-171450">
              <a:buFontTx/>
              <a:buChar char="-"/>
            </a:pPr>
            <a:r>
              <a:rPr lang="fr-FR" sz="1200" b="0" i="1" u="none" strike="noStrike" kern="1200" baseline="0" dirty="0" smtClean="0">
                <a:solidFill>
                  <a:schemeClr val="tx1"/>
                </a:solidFill>
                <a:latin typeface="+mn-lt"/>
                <a:ea typeface="+mn-ea"/>
                <a:cs typeface="+mn-cs"/>
              </a:rPr>
              <a:t>Respecter les durées d'utilisation (changer si mouillé ou port &gt; 4h) </a:t>
            </a:r>
          </a:p>
          <a:p>
            <a:pPr marL="171450" indent="-171450">
              <a:buFontTx/>
              <a:buChar char="-"/>
            </a:pPr>
            <a:r>
              <a:rPr lang="fr-FR" sz="1200" b="0" i="1" u="none" strike="noStrike" kern="1200" baseline="0" dirty="0" smtClean="0">
                <a:solidFill>
                  <a:schemeClr val="tx1"/>
                </a:solidFill>
                <a:latin typeface="+mn-lt"/>
                <a:ea typeface="+mn-ea"/>
                <a:cs typeface="+mn-cs"/>
              </a:rPr>
              <a:t>En cas de risque de projection (ex : bloc chir.), utiliser un masque à usage médical antiprojection avec une couche imperméable de type IIR.</a:t>
            </a:r>
          </a:p>
          <a:p>
            <a:pPr marL="171450" indent="-171450">
              <a:buFontTx/>
              <a:buChar char="-"/>
            </a:pPr>
            <a:endParaRPr lang="fr-FR" i="1" dirty="0" smtClean="0"/>
          </a:p>
          <a:p>
            <a:endParaRPr lang="fr-FR" sz="1000" b="0" i="1" u="none" strike="noStrike" kern="1200" dirty="0" smtClean="0">
              <a:solidFill>
                <a:schemeClr val="tx1"/>
              </a:solidFill>
              <a:effectLst/>
              <a:latin typeface="+mn-lt"/>
              <a:ea typeface="+mn-ea"/>
              <a:cs typeface="+mn-cs"/>
            </a:endParaRPr>
          </a:p>
          <a:p>
            <a:pPr marL="0" indent="0">
              <a:buFontTx/>
              <a:buNone/>
            </a:pPr>
            <a:endParaRPr lang="fr-FR" i="1"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24</a:t>
            </a:fld>
            <a:endParaRPr lang="fr-FR" dirty="0"/>
          </a:p>
        </p:txBody>
      </p:sp>
    </p:spTree>
    <p:extLst>
      <p:ext uri="{BB962C8B-B14F-4D97-AF65-F5344CB8AC3E}">
        <p14:creationId xmlns:p14="http://schemas.microsoft.com/office/powerpoint/2010/main" val="56376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u="sng" dirty="0" smtClean="0"/>
              <a:t>Commentaire SF2H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t>Quand le port du masque par le patient pose des difficultés (enfant, personnes âgées ou agitées…), le masque est porté par le(s) professionnel(s) de santé, et le patient/résident</a:t>
            </a:r>
            <a:r>
              <a:rPr lang="fr-FR" i="1" baseline="0" dirty="0" smtClean="0"/>
              <a:t> </a:t>
            </a:r>
            <a:r>
              <a:rPr lang="fr-FR" i="1" dirty="0" smtClean="0"/>
              <a:t>présentant des signes respiratoires est tenu à distance des autres personnes.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La </a:t>
            </a:r>
            <a:r>
              <a:rPr lang="fr-FR" dirty="0"/>
              <a:t>vaccination est </a:t>
            </a:r>
            <a:r>
              <a:rPr lang="fr-FR" dirty="0" smtClean="0"/>
              <a:t>aussi un </a:t>
            </a:r>
            <a:r>
              <a:rPr lang="fr-FR" dirty="0"/>
              <a:t>élément de protection vis-à-vis de</a:t>
            </a:r>
            <a:r>
              <a:rPr lang="fr-FR" baseline="0" dirty="0"/>
              <a:t> certaines infections respiratoires mais pour la </a:t>
            </a:r>
            <a:r>
              <a:rPr lang="fr-FR" baseline="0" dirty="0" smtClean="0"/>
              <a:t>certaines </a:t>
            </a:r>
            <a:r>
              <a:rPr lang="fr-FR" baseline="0" dirty="0"/>
              <a:t>d’entre elles il </a:t>
            </a:r>
            <a:r>
              <a:rPr lang="fr-FR" dirty="0"/>
              <a:t>n’y a pas de protection et les mesures d’hygiène respiratoires sont les seules armes pour lutter contre la transmission de ces infections.</a:t>
            </a: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25</a:t>
            </a:fld>
            <a:endParaRPr lang="fr-FR" dirty="0"/>
          </a:p>
        </p:txBody>
      </p:sp>
    </p:spTree>
    <p:extLst>
      <p:ext uri="{BB962C8B-B14F-4D97-AF65-F5344CB8AC3E}">
        <p14:creationId xmlns:p14="http://schemas.microsoft.com/office/powerpoint/2010/main" val="1249353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mesures préconisées dans l’hygiène respiratoire ne ciblent pas seulement</a:t>
            </a:r>
            <a:r>
              <a:rPr lang="fr-FR" baseline="0" dirty="0"/>
              <a:t> les </a:t>
            </a:r>
            <a:r>
              <a:rPr lang="fr-FR" dirty="0"/>
              <a:t>professionnels de santé lors des soins, mais également toutes les personnes (patients, résidents, accompagnants, visiteurs, ou autres intervenants) qui entrent dans un lieu de soins avec une symptomatologie respiratoire de type toux ou expectoration voire éternuement en l’absence de diagnostic établi. </a:t>
            </a:r>
            <a:endParaRPr lang="fr-FR" dirty="0" smtClean="0"/>
          </a:p>
          <a:p>
            <a:r>
              <a:rPr lang="fr-FR" dirty="0" smtClean="0"/>
              <a:t>De </a:t>
            </a:r>
            <a:r>
              <a:rPr lang="fr-FR" dirty="0"/>
              <a:t>plus, ces mesures concernent tous les lieux de soins et plus particulièrement : accueil, zone d’orientation, service d’urgence mais aussi consultations, cabinet en ville, salle d’attente</a:t>
            </a:r>
            <a:r>
              <a:rPr lang="fr-FR" dirty="0" smtClean="0"/>
              <a:t>…</a:t>
            </a:r>
          </a:p>
          <a:p>
            <a:endParaRPr lang="fr-FR" dirty="0"/>
          </a:p>
          <a:p>
            <a:r>
              <a:rPr lang="fr-FR" dirty="0"/>
              <a:t>Porté par une personne présentant une infection </a:t>
            </a:r>
            <a:r>
              <a:rPr lang="fr-FR" dirty="0" smtClean="0"/>
              <a:t>respiratoire, </a:t>
            </a:r>
            <a:r>
              <a:rPr lang="fr-FR" dirty="0"/>
              <a:t>le masque prévient la contamination de l’entourage et de l’environnement en retenant les gouttelettes émises lors de la toux, des éternuements et de la parole (norme EN 14683</a:t>
            </a:r>
            <a:r>
              <a:rPr lang="fr-FR" dirty="0" smtClean="0"/>
              <a:t>).</a:t>
            </a:r>
          </a:p>
          <a:p>
            <a:endParaRPr lang="fr-FR" dirty="0" smtClean="0"/>
          </a:p>
          <a:p>
            <a:r>
              <a:rPr lang="fr-FR" b="1" dirty="0" smtClean="0"/>
              <a:t>Cas particuliers</a:t>
            </a:r>
          </a:p>
          <a:p>
            <a:r>
              <a:rPr lang="fr-FR" dirty="0" smtClean="0"/>
              <a:t>Lors de la réalisation de </a:t>
            </a:r>
            <a:r>
              <a:rPr lang="fr-FR" baseline="0" dirty="0" smtClean="0"/>
              <a:t>procédures générant des aérosols à risque élevé (PGA) </a:t>
            </a:r>
            <a:r>
              <a:rPr lang="fr-FR" u="none" baseline="0" dirty="0" smtClean="0"/>
              <a:t>pour </a:t>
            </a:r>
            <a:r>
              <a:rPr lang="fr-FR" u="sng" baseline="0" dirty="0" smtClean="0"/>
              <a:t>tout patient </a:t>
            </a:r>
            <a:r>
              <a:rPr lang="fr-FR" baseline="0" dirty="0" smtClean="0"/>
              <a:t>qu'il soit suspect ou non d'infection respiratoire aigue, porter un appareil de protection respiratoire de type FFP2 </a:t>
            </a:r>
            <a:r>
              <a:rPr lang="fr-FR" u="sng" baseline="0" dirty="0" smtClean="0"/>
              <a:t>en période d'épidémies hivernale</a:t>
            </a:r>
            <a:r>
              <a:rPr lang="fr-FR" baseline="0" dirty="0" smtClean="0"/>
              <a:t>.</a:t>
            </a:r>
          </a:p>
          <a:p>
            <a:endParaRPr lang="fr-FR" dirty="0" smtClean="0"/>
          </a:p>
          <a:p>
            <a:r>
              <a:rPr lang="fr-FR" i="1" baseline="0" dirty="0" smtClean="0"/>
              <a:t>Liste des PGA à risque élevé :</a:t>
            </a:r>
          </a:p>
          <a:p>
            <a:pPr marL="171450" indent="-171450">
              <a:buFontTx/>
              <a:buChar char="-"/>
            </a:pPr>
            <a:r>
              <a:rPr lang="fr-FR" i="1" baseline="0" dirty="0" smtClean="0"/>
              <a:t>intubation pour un patient non curarisé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i="1" baseline="0" dirty="0" smtClean="0"/>
              <a:t>manœuvres de réanimation cardiopulmonaire,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i="1" baseline="0" dirty="0" smtClean="0"/>
              <a:t>ventilation manuelle au masque facial,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i="1" baseline="0" dirty="0" smtClean="0"/>
              <a:t>fibroscopie bronchique,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i="1" baseline="0" dirty="0" smtClean="0"/>
              <a:t>réalisation d’une trachéotomie ou d’une trachéostomie,</a:t>
            </a:r>
          </a:p>
          <a:p>
            <a:pPr marL="171450" indent="-171450">
              <a:buFontTx/>
              <a:buChar char="-"/>
            </a:pPr>
            <a:r>
              <a:rPr lang="fr-FR" i="1" baseline="0" dirty="0" smtClean="0"/>
              <a:t>induction de crachats après aérosols de sérum physiologique hypertonique, </a:t>
            </a:r>
          </a:p>
          <a:p>
            <a:pPr marL="171450" indent="-171450">
              <a:buFontTx/>
              <a:buChar char="-"/>
            </a:pPr>
            <a:r>
              <a:rPr lang="fr-FR" i="1" baseline="0" dirty="0" smtClean="0"/>
              <a:t>aérosolthérapie,</a:t>
            </a:r>
          </a:p>
          <a:p>
            <a:pPr marL="171450" indent="-171450">
              <a:buFontTx/>
              <a:buChar char="-"/>
            </a:pPr>
            <a:r>
              <a:rPr lang="fr-FR" i="1" baseline="0" dirty="0" smtClean="0"/>
              <a:t>procédures post-mortem utilisant des appareils rotatifs à grande vitesse.</a:t>
            </a: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26</a:t>
            </a:fld>
            <a:endParaRPr lang="fr-FR" dirty="0"/>
          </a:p>
        </p:txBody>
      </p:sp>
    </p:spTree>
    <p:extLst>
      <p:ext uri="{BB962C8B-B14F-4D97-AF65-F5344CB8AC3E}">
        <p14:creationId xmlns:p14="http://schemas.microsoft.com/office/powerpoint/2010/main" val="2284382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professionnels de santé sont ciblés comme relais privilégiés dans l’information délivrée aux patients/résident : </a:t>
            </a:r>
          </a:p>
          <a:p>
            <a:pPr marL="171450" indent="-171450">
              <a:buFontTx/>
              <a:buChar char="-"/>
            </a:pPr>
            <a:r>
              <a:rPr lang="fr-FR" dirty="0"/>
              <a:t>intérêt du port de masque, technique de pose, fréquence de changement, hygiène </a:t>
            </a:r>
            <a:r>
              <a:rPr lang="fr-FR" dirty="0" smtClean="0"/>
              <a:t>des </a:t>
            </a:r>
            <a:r>
              <a:rPr lang="fr-FR" dirty="0"/>
              <a:t>mains après contact avec des sécrétions respiratoires </a:t>
            </a:r>
          </a:p>
          <a:p>
            <a:pPr marL="171450" indent="-171450">
              <a:buFontTx/>
              <a:buChar char="-"/>
            </a:pPr>
            <a:r>
              <a:rPr lang="fr-FR" dirty="0"/>
              <a:t>accessibilité du matériel (masques, mouchoirs…) </a:t>
            </a:r>
            <a:r>
              <a:rPr lang="fr-FR" dirty="0" smtClean="0"/>
              <a:t>= élément </a:t>
            </a:r>
            <a:r>
              <a:rPr lang="fr-FR" dirty="0"/>
              <a:t>clé d’une meilleure observance </a:t>
            </a:r>
          </a:p>
          <a:p>
            <a:pPr marL="171450" indent="-171450">
              <a:buFontTx/>
              <a:buChar char="-"/>
            </a:pPr>
            <a:r>
              <a:rPr lang="fr-FR" dirty="0"/>
              <a:t>information du public (patients, accompagnants…) par affichage, formation des professionnels</a:t>
            </a:r>
          </a:p>
          <a:p>
            <a:pPr marL="0" indent="0">
              <a:buFontTx/>
              <a:buNone/>
            </a:pPr>
            <a:endParaRPr lang="fr-FR" dirty="0"/>
          </a:p>
          <a:p>
            <a:pPr marL="0" indent="0">
              <a:buFontTx/>
              <a:buNone/>
            </a:pPr>
            <a:endParaRPr lang="fr-FR" dirty="0" smtClean="0"/>
          </a:p>
          <a:p>
            <a:pPr marL="0" indent="0">
              <a:buFontTx/>
              <a:buNone/>
            </a:pPr>
            <a:r>
              <a:rPr lang="fr-FR" dirty="0" smtClean="0"/>
              <a:t>La </a:t>
            </a:r>
            <a:r>
              <a:rPr lang="fr-FR" dirty="0"/>
              <a:t>promotion de ces mesures doit être accentuée lors des épidémies saisonnières d’infections respiratoires</a:t>
            </a:r>
            <a:r>
              <a:rPr lang="fr-FR" baseline="0" dirty="0"/>
              <a:t> </a:t>
            </a:r>
            <a:r>
              <a:rPr lang="fr-FR" dirty="0"/>
              <a:t>virales.</a:t>
            </a: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27</a:t>
            </a:fld>
            <a:endParaRPr lang="fr-FR" dirty="0"/>
          </a:p>
        </p:txBody>
      </p:sp>
    </p:spTree>
    <p:extLst>
      <p:ext uri="{BB962C8B-B14F-4D97-AF65-F5344CB8AC3E}">
        <p14:creationId xmlns:p14="http://schemas.microsoft.com/office/powerpoint/2010/main" val="304495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risque de transmission d’agents infectieux lors d’un AES concerne l’ensemble des micro-organismes véhiculés par le sang ou les liquides biologiques (bactéries, virus, parasites et </a:t>
            </a:r>
            <a:r>
              <a:rPr lang="fr-FR" dirty="0" smtClean="0"/>
              <a:t>champignons, ATNC).</a:t>
            </a:r>
          </a:p>
          <a:p>
            <a:endParaRPr lang="fr-FR" dirty="0"/>
          </a:p>
          <a:p>
            <a:r>
              <a:rPr lang="fr-FR" dirty="0" smtClean="0"/>
              <a:t>Le risque de transmission d'un virus hématogène (ex : VIH, VHC, VHB) doit être évalué</a:t>
            </a:r>
            <a:r>
              <a:rPr lang="fr-FR" baseline="0" dirty="0" smtClean="0"/>
              <a:t> au cas par cas lors de tout AES.</a:t>
            </a:r>
          </a:p>
          <a:p>
            <a:r>
              <a:rPr lang="fr-FR" baseline="0" dirty="0" smtClean="0"/>
              <a:t>L</a:t>
            </a:r>
            <a:r>
              <a:rPr lang="fr-FR" dirty="0" smtClean="0"/>
              <a:t>e risque</a:t>
            </a:r>
            <a:r>
              <a:rPr lang="fr-FR" baseline="0" dirty="0" smtClean="0"/>
              <a:t> est plus important si : </a:t>
            </a:r>
            <a:r>
              <a:rPr lang="fr-FR" dirty="0" smtClean="0"/>
              <a:t> </a:t>
            </a:r>
            <a:endParaRPr lang="fr-FR" dirty="0"/>
          </a:p>
          <a:p>
            <a:r>
              <a:rPr lang="fr-FR" dirty="0"/>
              <a:t> - la blessure est profonde</a:t>
            </a:r>
          </a:p>
          <a:p>
            <a:r>
              <a:rPr lang="fr-FR" dirty="0"/>
              <a:t> - la virémie du patient source est élevée</a:t>
            </a:r>
          </a:p>
          <a:p>
            <a:r>
              <a:rPr lang="fr-FR" dirty="0"/>
              <a:t> - le dispositif a été utilisé pour un geste intravasculaire,</a:t>
            </a:r>
            <a:r>
              <a:rPr lang="fr-FR" baseline="0" dirty="0"/>
              <a:t> il </a:t>
            </a:r>
            <a:r>
              <a:rPr lang="fr-FR" dirty="0"/>
              <a:t>est visiblement souillé, il</a:t>
            </a:r>
            <a:r>
              <a:rPr lang="fr-FR" baseline="0" dirty="0"/>
              <a:t> </a:t>
            </a:r>
            <a:r>
              <a:rPr lang="fr-FR" dirty="0"/>
              <a:t>est </a:t>
            </a:r>
            <a:r>
              <a:rPr lang="fr-FR" dirty="0" smtClean="0"/>
              <a:t>creux </a:t>
            </a:r>
            <a:r>
              <a:rPr lang="fr-FR" dirty="0"/>
              <a:t>ou de gros calibre</a:t>
            </a:r>
          </a:p>
          <a:p>
            <a:endParaRPr lang="fr-FR" dirty="0" smtClean="0"/>
          </a:p>
          <a:p>
            <a:r>
              <a:rPr lang="fr-FR" dirty="0" smtClean="0"/>
              <a:t>Les </a:t>
            </a:r>
            <a:r>
              <a:rPr lang="fr-FR" dirty="0"/>
              <a:t>accidents causés par une tierce personne peuvent également être graves car le mouvement de retrait de l’objet vulnérant est moins immédiat (www.geres.org)</a:t>
            </a: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28</a:t>
            </a:fld>
            <a:endParaRPr lang="fr-FR" dirty="0"/>
          </a:p>
        </p:txBody>
      </p:sp>
    </p:spTree>
    <p:extLst>
      <p:ext uri="{BB962C8B-B14F-4D97-AF65-F5344CB8AC3E}">
        <p14:creationId xmlns:p14="http://schemas.microsoft.com/office/powerpoint/2010/main" val="1859719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u="sng" strike="noStrike" kern="1200" baseline="0" dirty="0" smtClean="0">
                <a:solidFill>
                  <a:schemeClr val="tx1"/>
                </a:solidFill>
                <a:latin typeface="+mn-lt"/>
                <a:ea typeface="+mn-ea"/>
                <a:cs typeface="+mn-cs"/>
              </a:rPr>
              <a:t>Commentaire SF2H</a:t>
            </a:r>
          </a:p>
          <a:p>
            <a:r>
              <a:rPr lang="fr-FR" sz="1200" b="0" i="1" u="none" strike="noStrike" kern="1200" baseline="0" dirty="0" smtClean="0">
                <a:solidFill>
                  <a:schemeClr val="tx1"/>
                </a:solidFill>
                <a:latin typeface="+mn-lt"/>
                <a:ea typeface="+mn-ea"/>
                <a:cs typeface="+mn-cs"/>
              </a:rPr>
              <a:t>Les </a:t>
            </a:r>
            <a:r>
              <a:rPr lang="fr-FR" sz="1200" b="1" i="1" u="none" strike="noStrike" kern="1200" baseline="0" dirty="0" smtClean="0">
                <a:solidFill>
                  <a:schemeClr val="tx1"/>
                </a:solidFill>
                <a:latin typeface="+mn-lt"/>
                <a:ea typeface="+mn-ea"/>
                <a:cs typeface="+mn-cs"/>
              </a:rPr>
              <a:t>conteneurs pour objets perforants </a:t>
            </a:r>
            <a:r>
              <a:rPr lang="fr-FR" sz="1200" b="0" i="1" u="none" strike="noStrike" kern="1200" baseline="0" dirty="0" smtClean="0">
                <a:solidFill>
                  <a:schemeClr val="tx1"/>
                </a:solidFill>
                <a:latin typeface="+mn-lt"/>
                <a:ea typeface="+mn-ea"/>
                <a:cs typeface="+mn-cs"/>
              </a:rPr>
              <a:t>sont des dispositifs médicaux qui doivent être conformes aux normes en vigueur. </a:t>
            </a:r>
          </a:p>
          <a:p>
            <a:r>
              <a:rPr lang="fr-FR" sz="1200" b="0" i="1" u="none" strike="noStrike" kern="1200" baseline="0" dirty="0" smtClean="0">
                <a:solidFill>
                  <a:schemeClr val="tx1"/>
                </a:solidFill>
                <a:latin typeface="+mn-lt"/>
                <a:ea typeface="+mn-ea"/>
                <a:cs typeface="+mn-cs"/>
              </a:rPr>
              <a:t>Le niveau de remplissage est vérifié, il ne doit pas dépasser la limite maximale pour éviter les accidents lors de la fermeture. </a:t>
            </a:r>
          </a:p>
          <a:p>
            <a:r>
              <a:rPr lang="fr-FR" sz="1200" b="0" i="1" u="none" strike="noStrike" kern="1200" baseline="0" dirty="0" smtClean="0">
                <a:solidFill>
                  <a:schemeClr val="tx1"/>
                </a:solidFill>
                <a:latin typeface="+mn-lt"/>
                <a:ea typeface="+mn-ea"/>
                <a:cs typeface="+mn-cs"/>
              </a:rPr>
              <a:t>Les utilisateurs doivent être formés à la bonne utilisation des matériels de sécurité et des conteneurs pour objets perforants.</a:t>
            </a:r>
            <a:endParaRPr lang="fr-FR" i="1" dirty="0" smtClean="0"/>
          </a:p>
          <a:p>
            <a:endParaRPr lang="fr-FR" dirty="0" smtClean="0"/>
          </a:p>
          <a:p>
            <a:r>
              <a:rPr lang="fr-FR" dirty="0" smtClean="0"/>
              <a:t>La </a:t>
            </a:r>
            <a:r>
              <a:rPr lang="fr-FR" dirty="0"/>
              <a:t>protection des professionnels passe par le respect des précautions standard</a:t>
            </a:r>
            <a:r>
              <a:rPr lang="fr-FR" baseline="0" dirty="0"/>
              <a:t> (initialement mise en œuvre pour protéger les professionnels </a:t>
            </a:r>
            <a:r>
              <a:rPr lang="fr-FR" baseline="0" dirty="0" smtClean="0"/>
              <a:t>contre </a:t>
            </a:r>
            <a:r>
              <a:rPr lang="fr-FR" baseline="0" dirty="0"/>
              <a:t>les risques de transmission de virus hématogènes) :</a:t>
            </a:r>
            <a:endParaRPr lang="fr-FR" dirty="0"/>
          </a:p>
          <a:p>
            <a:pPr marL="171450" indent="-171450">
              <a:buFontTx/>
              <a:buChar char="-"/>
            </a:pPr>
            <a:r>
              <a:rPr lang="fr-FR" dirty="0"/>
              <a:t>Port des équipements de protection </a:t>
            </a:r>
            <a:endParaRPr lang="fr-FR" dirty="0" smtClean="0"/>
          </a:p>
          <a:p>
            <a:pPr marL="171450" indent="-171450">
              <a:buFontTx/>
              <a:buChar char="-"/>
            </a:pPr>
            <a:r>
              <a:rPr lang="fr-FR" dirty="0" smtClean="0"/>
              <a:t>Utilisation </a:t>
            </a:r>
            <a:r>
              <a:rPr lang="fr-FR" dirty="0"/>
              <a:t>de matériels de sécurité </a:t>
            </a:r>
          </a:p>
          <a:p>
            <a:pPr marL="171450" indent="-171450">
              <a:buFontTx/>
              <a:buChar char="-"/>
            </a:pPr>
            <a:r>
              <a:rPr lang="fr-FR" dirty="0"/>
              <a:t>Vaccination contre l’hépatite </a:t>
            </a:r>
            <a:r>
              <a:rPr lang="fr-FR" dirty="0" smtClean="0"/>
              <a:t>B</a:t>
            </a:r>
          </a:p>
          <a:p>
            <a:pPr marL="171450" indent="-171450">
              <a:buFontTx/>
              <a:buChar char="-"/>
            </a:pPr>
            <a:endParaRPr lang="fr-FR" dirty="0" smtClean="0"/>
          </a:p>
          <a:p>
            <a:pPr marL="171450" indent="-171450">
              <a:buFont typeface="Arial" panose="020B0604020202020204" pitchFamily="34" charset="0"/>
              <a:buChar char="•"/>
            </a:pPr>
            <a:r>
              <a:rPr lang="fr-FR" dirty="0" smtClean="0"/>
              <a:t>Avis SF2H du 16 avril 2024. Avis relatif à l'évaluation de l'intérêt du port de gants lors de la réalisation</a:t>
            </a:r>
          </a:p>
          <a:p>
            <a:pPr marL="0" indent="0">
              <a:buFontTx/>
              <a:buNone/>
            </a:pPr>
            <a:r>
              <a:rPr lang="fr-FR" dirty="0" smtClean="0"/>
              <a:t>des injections intramusculaires, sous-cutanées et intradermiques.</a:t>
            </a:r>
          </a:p>
          <a:p>
            <a:pPr marL="0" indent="0">
              <a:buFontTx/>
              <a:buNone/>
            </a:pPr>
            <a:r>
              <a:rPr lang="fr-FR" dirty="0" smtClean="0"/>
              <a:t>https://www.sf2h.net/k-stock/data/uploads/2024/avis_sf2h_geres_v18avril2024_injectionsim-sc-id.pdf</a:t>
            </a:r>
          </a:p>
          <a:p>
            <a:pPr marL="171450" indent="-171450">
              <a:buFontTx/>
              <a:buChar char="-"/>
            </a:pPr>
            <a:endParaRPr lang="fr-FR" dirty="0" smtClean="0"/>
          </a:p>
          <a:p>
            <a:pPr marL="0" indent="0">
              <a:buFontTx/>
              <a:buNone/>
            </a:pPr>
            <a:r>
              <a:rPr lang="fr-FR" i="1" dirty="0" smtClean="0"/>
              <a:t>La SF2H en partenariat avec le GERES recommande dans le cadre des précautions standard,</a:t>
            </a:r>
            <a:r>
              <a:rPr lang="fr-FR" i="1" baseline="0" dirty="0" smtClean="0"/>
              <a:t> </a:t>
            </a:r>
            <a:r>
              <a:rPr lang="fr-FR" i="1" dirty="0" smtClean="0"/>
              <a:t>de </a:t>
            </a:r>
            <a:r>
              <a:rPr lang="fr-FR" b="1" i="1" u="none" dirty="0" smtClean="0"/>
              <a:t>ne pas porter de gants </a:t>
            </a:r>
            <a:r>
              <a:rPr lang="fr-FR" i="1" dirty="0" smtClean="0"/>
              <a:t>lors de la réalisation d'injections intramusculaires, sous-cutanées et intradermiques, y compris lors de pose de perfusion sous-cutanée.</a:t>
            </a:r>
            <a:r>
              <a:rPr lang="fr-FR" i="1" baseline="0" dirty="0" smtClean="0"/>
              <a:t> </a:t>
            </a:r>
            <a:br>
              <a:rPr lang="fr-FR" i="1" baseline="0" dirty="0" smtClean="0"/>
            </a:br>
            <a:r>
              <a:rPr lang="fr-FR" i="1" dirty="0" smtClean="0"/>
              <a:t>En cas de peau lésée du professionnel ou du patient/résident, le port de gants non stériles à usage unique reste indiqué comme le préconisent les précautions standard.</a:t>
            </a: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29</a:t>
            </a:fld>
            <a:endParaRPr lang="fr-FR" dirty="0"/>
          </a:p>
        </p:txBody>
      </p:sp>
    </p:spTree>
    <p:extLst>
      <p:ext uri="{BB962C8B-B14F-4D97-AF65-F5344CB8AC3E}">
        <p14:creationId xmlns:p14="http://schemas.microsoft.com/office/powerpoint/2010/main" val="18797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400549"/>
            <a:ext cx="5486400" cy="4284663"/>
          </a:xfrm>
        </p:spPr>
        <p:txBody>
          <a:bodyPr/>
          <a:lstStyle/>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dirty="0">
                <a:ea typeface="Lucida Sans Unicode" panose="020B0602030504020204" pitchFamily="34" charset="0"/>
                <a:cs typeface="Lucida Sans Unicode" panose="020B0602030504020204" pitchFamily="34" charset="0"/>
              </a:rPr>
              <a:t>A </a:t>
            </a:r>
            <a:r>
              <a:rPr lang="fr-FR" altLang="fr-FR" sz="1200" dirty="0" smtClean="0">
                <a:ea typeface="Lucida Sans Unicode" panose="020B0602030504020204" pitchFamily="34" charset="0"/>
                <a:cs typeface="Lucida Sans Unicode" panose="020B0602030504020204" pitchFamily="34" charset="0"/>
              </a:rPr>
              <a:t>l’origine (CDC 1985), </a:t>
            </a:r>
            <a:r>
              <a:rPr lang="fr-FR" altLang="fr-FR" sz="1200" dirty="0">
                <a:ea typeface="Lucida Sans Unicode" panose="020B0602030504020204" pitchFamily="34" charset="0"/>
                <a:cs typeface="Lucida Sans Unicode" panose="020B0602030504020204" pitchFamily="34" charset="0"/>
              </a:rPr>
              <a:t>le principe des précautions </a:t>
            </a:r>
            <a:r>
              <a:rPr lang="fr-FR" altLang="fr-FR" sz="1200" dirty="0" smtClean="0">
                <a:ea typeface="Lucida Sans Unicode" panose="020B0602030504020204" pitchFamily="34" charset="0"/>
                <a:cs typeface="Lucida Sans Unicode" panose="020B0602030504020204" pitchFamily="34" charset="0"/>
              </a:rPr>
              <a:t>universelles reposait </a:t>
            </a:r>
            <a:r>
              <a:rPr lang="fr-FR" altLang="fr-FR" sz="1200" dirty="0">
                <a:ea typeface="Lucida Sans Unicode" panose="020B0602030504020204" pitchFamily="34" charset="0"/>
                <a:cs typeface="Lucida Sans Unicode" panose="020B0602030504020204" pitchFamily="34" charset="0"/>
              </a:rPr>
              <a:t>sur la </a:t>
            </a:r>
            <a:r>
              <a:rPr lang="fr-FR" altLang="fr-FR" sz="1200" b="1" dirty="0">
                <a:ea typeface="Lucida Sans Unicode" panose="020B0602030504020204" pitchFamily="34" charset="0"/>
                <a:cs typeface="Lucida Sans Unicode" panose="020B0602030504020204" pitchFamily="34" charset="0"/>
              </a:rPr>
              <a:t>protection du personnel vis-à-vis des virus </a:t>
            </a:r>
            <a:r>
              <a:rPr lang="fr-FR" altLang="fr-FR" sz="1200" b="1" dirty="0" smtClean="0">
                <a:ea typeface="Lucida Sans Unicode" panose="020B0602030504020204" pitchFamily="34" charset="0"/>
                <a:cs typeface="Lucida Sans Unicode" panose="020B0602030504020204" pitchFamily="34" charset="0"/>
              </a:rPr>
              <a:t>hématogènes </a:t>
            </a:r>
            <a:r>
              <a:rPr lang="fr-FR" altLang="fr-FR" sz="1200" dirty="0" smtClean="0">
                <a:ea typeface="Lucida Sans Unicode" panose="020B0602030504020204" pitchFamily="34" charset="0"/>
                <a:cs typeface="Lucida Sans Unicode" panose="020B0602030504020204" pitchFamily="34" charset="0"/>
              </a:rPr>
              <a:t>(++HIV). </a:t>
            </a:r>
            <a:r>
              <a:rPr lang="fr-FR" altLang="fr-FR" sz="1200" dirty="0">
                <a:ea typeface="Lucida Sans Unicode" panose="020B0602030504020204" pitchFamily="34" charset="0"/>
                <a:cs typeface="Lucida Sans Unicode" panose="020B0602030504020204" pitchFamily="34" charset="0"/>
              </a:rPr>
              <a:t>Leur </a:t>
            </a:r>
            <a:r>
              <a:rPr lang="fr-FR" altLang="fr-FR" sz="1200" dirty="0" smtClean="0">
                <a:ea typeface="Lucida Sans Unicode" panose="020B0602030504020204" pitchFamily="34" charset="0"/>
                <a:cs typeface="Lucida Sans Unicode" panose="020B0602030504020204" pitchFamily="34" charset="0"/>
              </a:rPr>
              <a:t>périmètre a ensuite été étendu pour prendre en compte les autres liquides biologiques et complétées pour devenir les précautions standard en 1996 intégrant la protection des patients, puis l'hygiène respiratoire en 2007.</a:t>
            </a:r>
            <a:endParaRPr lang="fr-FR" altLang="fr-FR" sz="1200" dirty="0">
              <a:ea typeface="Lucida Sans Unicode" panose="020B0602030504020204" pitchFamily="34" charset="0"/>
              <a:cs typeface="Lucida Sans Unicode" panose="020B0602030504020204" pitchFamily="34" charset="0"/>
            </a:endParaRP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200" dirty="0" smtClean="0">
              <a:solidFill>
                <a:srgbClr val="FF0000"/>
              </a:solidFill>
              <a:ea typeface="Lucida Sans Unicode" panose="020B0602030504020204" pitchFamily="34" charset="0"/>
              <a:cs typeface="Lucida Sans Unicode" panose="020B0602030504020204" pitchFamily="34" charset="0"/>
            </a:endParaRP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dirty="0" smtClean="0">
                <a:solidFill>
                  <a:srgbClr val="FF0000"/>
                </a:solidFill>
                <a:ea typeface="Lucida Sans Unicode" panose="020B0602030504020204" pitchFamily="34" charset="0"/>
                <a:cs typeface="Lucida Sans Unicode" panose="020B0602030504020204" pitchFamily="34" charset="0"/>
              </a:rPr>
              <a:t>En France, en matière de réglementation, les </a:t>
            </a:r>
            <a:r>
              <a:rPr lang="fr-FR" altLang="fr-FR" sz="1200" dirty="0">
                <a:solidFill>
                  <a:srgbClr val="FF0000"/>
                </a:solidFill>
                <a:ea typeface="Lucida Sans Unicode" panose="020B0602030504020204" pitchFamily="34" charset="0"/>
                <a:cs typeface="Lucida Sans Unicode" panose="020B0602030504020204" pitchFamily="34" charset="0"/>
              </a:rPr>
              <a:t>précautions standard </a:t>
            </a:r>
            <a:r>
              <a:rPr lang="fr-FR" altLang="fr-FR" sz="1200" dirty="0" smtClean="0">
                <a:solidFill>
                  <a:srgbClr val="FF0000"/>
                </a:solidFill>
                <a:ea typeface="Lucida Sans Unicode" panose="020B0602030504020204" pitchFamily="34" charset="0"/>
                <a:cs typeface="Lucida Sans Unicode" panose="020B0602030504020204" pitchFamily="34" charset="0"/>
              </a:rPr>
              <a:t>ont figuré</a:t>
            </a:r>
            <a:r>
              <a:rPr lang="fr-FR" altLang="fr-FR" sz="1200" baseline="0" dirty="0" smtClean="0">
                <a:solidFill>
                  <a:srgbClr val="FF0000"/>
                </a:solidFill>
                <a:ea typeface="Lucida Sans Unicode" panose="020B0602030504020204" pitchFamily="34" charset="0"/>
                <a:cs typeface="Lucida Sans Unicode" panose="020B0602030504020204" pitchFamily="34" charset="0"/>
              </a:rPr>
              <a:t> </a:t>
            </a:r>
            <a:r>
              <a:rPr lang="fr-FR" altLang="fr-FR" sz="1200" dirty="0" smtClean="0">
                <a:solidFill>
                  <a:srgbClr val="FF0000"/>
                </a:solidFill>
                <a:ea typeface="Lucida Sans Unicode" panose="020B0602030504020204" pitchFamily="34" charset="0"/>
                <a:cs typeface="Lucida Sans Unicode" panose="020B0602030504020204" pitchFamily="34" charset="0"/>
              </a:rPr>
              <a:t>dans de nombreux textes, notamment</a:t>
            </a:r>
            <a:r>
              <a:rPr lang="fr-FR" altLang="fr-FR" sz="1200" dirty="0" smtClean="0">
                <a:ea typeface="Lucida Sans Unicode" panose="020B0602030504020204" pitchFamily="34" charset="0"/>
                <a:cs typeface="Lucida Sans Unicode" panose="020B0602030504020204" pitchFamily="34" charset="0"/>
              </a:rPr>
              <a:t> :</a:t>
            </a:r>
          </a:p>
          <a:p>
            <a:pPr marL="171450" indent="-171450"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dirty="0" smtClean="0">
                <a:ea typeface="Lucida Sans Unicode" panose="020B0602030504020204" pitchFamily="34" charset="0"/>
                <a:cs typeface="Lucida Sans Unicode" panose="020B0602030504020204" pitchFamily="34" charset="0"/>
              </a:rPr>
              <a:t>Circulaire </a:t>
            </a:r>
            <a:r>
              <a:rPr lang="fr-FR" altLang="fr-FR" sz="1200" dirty="0">
                <a:ea typeface="Lucida Sans Unicode" panose="020B0602030504020204" pitchFamily="34" charset="0"/>
                <a:cs typeface="Lucida Sans Unicode" panose="020B0602030504020204" pitchFamily="34" charset="0"/>
              </a:rPr>
              <a:t>DGS/DH – N°98/249 du 20 avril 1998 relative à la prévention de la transmission d'agents infectieux véhiculés par le sang ou les liquides biologiques lors des soins dans les établissements de santé</a:t>
            </a:r>
            <a:r>
              <a:rPr lang="fr-FR" altLang="fr-FR" sz="1200" dirty="0" smtClean="0">
                <a:solidFill>
                  <a:srgbClr val="FF0000"/>
                </a:solidFill>
                <a:ea typeface="Lucida Sans Unicode" panose="020B0602030504020204" pitchFamily="34" charset="0"/>
                <a:cs typeface="Lucida Sans Unicode" panose="020B0602030504020204" pitchFamily="34" charset="0"/>
              </a:rPr>
              <a:t>. (Abrogée)</a:t>
            </a:r>
          </a:p>
          <a:p>
            <a:pPr marL="171450" indent="-171450"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dirty="0" smtClean="0">
                <a:ea typeface="Lucida Sans Unicode" panose="020B0602030504020204" pitchFamily="34" charset="0"/>
                <a:cs typeface="Lucida Sans Unicode" panose="020B0602030504020204" pitchFamily="34" charset="0"/>
              </a:rPr>
              <a:t>Ministère </a:t>
            </a:r>
            <a:r>
              <a:rPr lang="fr-FR" altLang="fr-FR" sz="1200" dirty="0">
                <a:ea typeface="Lucida Sans Unicode" panose="020B0602030504020204" pitchFamily="34" charset="0"/>
                <a:cs typeface="Lucida Sans Unicode" panose="020B0602030504020204" pitchFamily="34" charset="0"/>
              </a:rPr>
              <a:t>la Santé de la Jeunesse et des Sports, Ministère du Travail, des Relations sociales et de la Solidarité. Circulaire interministérielle DGS/RI2/DHOS/DGT/DSS/2008/91 du 13 mars 2008 </a:t>
            </a:r>
            <a:r>
              <a:rPr lang="fr-FR" altLang="fr-FR" sz="1200" dirty="0" smtClean="0">
                <a:ea typeface="Lucida Sans Unicode" panose="020B0602030504020204" pitchFamily="34" charset="0"/>
                <a:cs typeface="Lucida Sans Unicode" panose="020B0602030504020204" pitchFamily="34" charset="0"/>
              </a:rPr>
              <a:t>relative </a:t>
            </a:r>
            <a:r>
              <a:rPr lang="fr-FR" altLang="fr-FR" sz="1200" dirty="0">
                <a:ea typeface="Lucida Sans Unicode" panose="020B0602030504020204" pitchFamily="34" charset="0"/>
                <a:cs typeface="Lucida Sans Unicode" panose="020B0602030504020204" pitchFamily="34" charset="0"/>
              </a:rPr>
              <a:t>aux recommandations de prise en charge des personnes exposées à un risque de transmission du virus de l’immunodéficience humaine (VIH). Journal officiel du 13 mars 2008, </a:t>
            </a:r>
            <a:r>
              <a:rPr lang="fr-FR" altLang="fr-FR" sz="1200" dirty="0" smtClean="0">
                <a:ea typeface="Lucida Sans Unicode" panose="020B0602030504020204" pitchFamily="34" charset="0"/>
                <a:cs typeface="Lucida Sans Unicode" panose="020B0602030504020204" pitchFamily="34" charset="0"/>
              </a:rPr>
              <a:t>1-12. </a:t>
            </a:r>
            <a:r>
              <a:rPr lang="fr-FR" altLang="fr-FR" sz="1200" dirty="0" smtClean="0">
                <a:solidFill>
                  <a:srgbClr val="FF0000"/>
                </a:solidFill>
                <a:ea typeface="Lucida Sans Unicode" panose="020B0602030504020204" pitchFamily="34" charset="0"/>
                <a:cs typeface="Lucida Sans Unicode" panose="020B0602030504020204" pitchFamily="34" charset="0"/>
              </a:rPr>
              <a:t>(Abrogée)</a:t>
            </a:r>
          </a:p>
          <a:p>
            <a:pPr marL="171450" indent="-171450"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dirty="0" smtClean="0">
                <a:ea typeface="Lucida Sans Unicode" panose="020B0602030504020204" pitchFamily="34" charset="0"/>
                <a:cs typeface="Lucida Sans Unicode" panose="020B0602030504020204" pitchFamily="34" charset="0"/>
              </a:rPr>
              <a:t>Ministère </a:t>
            </a:r>
            <a:r>
              <a:rPr lang="fr-FR" altLang="fr-FR" sz="1200" dirty="0">
                <a:ea typeface="Lucida Sans Unicode" panose="020B0602030504020204" pitchFamily="34" charset="0"/>
                <a:cs typeface="Lucida Sans Unicode" panose="020B0602030504020204" pitchFamily="34" charset="0"/>
              </a:rPr>
              <a:t>du Travail, de l’Emploi, de la Formation professionnelle et du Dialogue social. Arrêté du 10 juillet 2013  relatif à la prévention des risques biologiques auxquels sont soumis certains travailleurs susceptibles d’être en contact avec des objets perforants. Journal officiel du 31 aout 2013, </a:t>
            </a:r>
            <a:r>
              <a:rPr lang="fr-FR" altLang="fr-FR" sz="1200" dirty="0" smtClean="0">
                <a:ea typeface="Lucida Sans Unicode" panose="020B0602030504020204" pitchFamily="34" charset="0"/>
                <a:cs typeface="Lucida Sans Unicode" panose="020B0602030504020204" pitchFamily="34" charset="0"/>
              </a:rPr>
              <a:t>1-4.</a:t>
            </a:r>
          </a:p>
          <a:p>
            <a:pPr marL="171450" indent="-171450"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dirty="0" smtClean="0">
                <a:ea typeface="Lucida Sans Unicode" panose="020B0602030504020204" pitchFamily="34" charset="0"/>
                <a:cs typeface="Lucida Sans Unicode" panose="020B0602030504020204" pitchFamily="34" charset="0"/>
              </a:rPr>
              <a:t>Conseil </a:t>
            </a:r>
            <a:r>
              <a:rPr lang="fr-FR" altLang="fr-FR" sz="1200" dirty="0">
                <a:ea typeface="Lucida Sans Unicode" panose="020B0602030504020204" pitchFamily="34" charset="0"/>
                <a:cs typeface="Lucida Sans Unicode" panose="020B0602030504020204" pitchFamily="34" charset="0"/>
              </a:rPr>
              <a:t>de l’Union européenne. Directive 2010/32/UE du Conseil du 10 mai 2010 </a:t>
            </a:r>
            <a:br>
              <a:rPr lang="fr-FR" altLang="fr-FR" sz="1200" dirty="0">
                <a:ea typeface="Lucida Sans Unicode" panose="020B0602030504020204" pitchFamily="34" charset="0"/>
                <a:cs typeface="Lucida Sans Unicode" panose="020B0602030504020204" pitchFamily="34" charset="0"/>
              </a:rPr>
            </a:br>
            <a:r>
              <a:rPr lang="fr-FR" altLang="fr-FR" sz="1200" dirty="0">
                <a:ea typeface="Lucida Sans Unicode" panose="020B0602030504020204" pitchFamily="34" charset="0"/>
                <a:cs typeface="Lucida Sans Unicode" panose="020B0602030504020204" pitchFamily="34" charset="0"/>
              </a:rPr>
              <a:t>portant application de l’accord-cadre relatif a la prévention des blessures par objets tranchants dans le secteur hospitalier et sanitaire conclu par l’HOSPEEM et la FSESP. Journal officiel de l’Union européenne 2010; L 134-166</a:t>
            </a:r>
            <a:r>
              <a:rPr lang="fr-FR" altLang="fr-FR" sz="1200" dirty="0" smtClean="0">
                <a:ea typeface="Lucida Sans Unicode" panose="020B0602030504020204" pitchFamily="34" charset="0"/>
                <a:cs typeface="Lucida Sans Unicode" panose="020B0602030504020204" pitchFamily="34" charset="0"/>
              </a:rPr>
              <a:t>.</a:t>
            </a:r>
          </a:p>
          <a:p>
            <a:pPr marL="171450" indent="-171450"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200" dirty="0" smtClean="0">
              <a:ea typeface="Lucida Sans Unicode" panose="020B0602030504020204" pitchFamily="34" charset="0"/>
              <a:cs typeface="Lucida Sans Unicode" panose="020B0602030504020204" pitchFamily="34" charset="0"/>
            </a:endParaRPr>
          </a:p>
          <a:p>
            <a:pPr marL="0" indent="0"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dirty="0" smtClean="0">
                <a:ea typeface="Lucida Sans Unicode" panose="020B0602030504020204" pitchFamily="34" charset="0"/>
                <a:cs typeface="Lucida Sans Unicode" panose="020B0602030504020204" pitchFamily="34" charset="0"/>
              </a:rPr>
              <a:t>Absence de texte officiel ayant intégré les recommandations actualisées de 2017.</a:t>
            </a:r>
            <a:endParaRPr lang="fr-FR" altLang="fr-FR" sz="1200" dirty="0">
              <a:ea typeface="Lucida Sans Unicode" panose="020B0602030504020204" pitchFamily="34" charset="0"/>
              <a:cs typeface="Lucida Sans Unicode" panose="020B0602030504020204" pitchFamily="34" charset="0"/>
            </a:endParaRP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a:t>
            </a:fld>
            <a:endParaRPr lang="fr-FR" dirty="0"/>
          </a:p>
        </p:txBody>
      </p:sp>
    </p:spTree>
    <p:extLst>
      <p:ext uri="{BB962C8B-B14F-4D97-AF65-F5344CB8AC3E}">
        <p14:creationId xmlns:p14="http://schemas.microsoft.com/office/powerpoint/2010/main" val="3155832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dirty="0"/>
              <a:t>conduite à tenir en cas d’AES </a:t>
            </a:r>
            <a:r>
              <a:rPr lang="fr-FR" dirty="0" smtClean="0"/>
              <a:t>subit régulièrement des </a:t>
            </a:r>
            <a:r>
              <a:rPr lang="fr-FR" dirty="0"/>
              <a:t>évolutions concernant notamment la prescription d’une prophylaxie post-exposition.</a:t>
            </a:r>
          </a:p>
          <a:p>
            <a:endParaRPr lang="fr-FR" dirty="0" smtClean="0"/>
          </a:p>
          <a:p>
            <a:r>
              <a:rPr lang="fr-FR" dirty="0" smtClean="0"/>
              <a:t>Elle </a:t>
            </a:r>
            <a:r>
              <a:rPr lang="fr-FR" dirty="0"/>
              <a:t>doit être écrite voire affichée dans tous les contextes de soins y compris en milieu libéral et comporter les coordonnées d’un médecin pour le conseil dans un délai </a:t>
            </a:r>
            <a:r>
              <a:rPr lang="fr-FR" dirty="0" smtClean="0"/>
              <a:t>rapide</a:t>
            </a:r>
            <a:r>
              <a:rPr lang="fr-FR" baseline="0" dirty="0" smtClean="0"/>
              <a:t> (instruction du 25 février 2019) </a:t>
            </a:r>
          </a:p>
          <a:p>
            <a:r>
              <a:rPr lang="fr-FR" baseline="0" dirty="0" smtClean="0"/>
              <a:t>https://www.legifrance.gouv.fr/circulaire/id/44696</a:t>
            </a:r>
          </a:p>
          <a:p>
            <a:endParaRPr lang="fr-FR" baseline="0" dirty="0" smtClean="0"/>
          </a:p>
          <a:p>
            <a:r>
              <a:rPr lang="fr-FR" baseline="0" dirty="0" smtClean="0"/>
              <a:t>Il existe une forte sous-déclaration des AES par méconnaissance ou difficulté de mise en œuvre de la conduite à tenir (difficulté de s'absenter de son poste, AES la nuit, accès aux urgences et au médecin référent …)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30</a:t>
            </a:fld>
            <a:endParaRPr lang="fr-FR" dirty="0"/>
          </a:p>
        </p:txBody>
      </p:sp>
    </p:spTree>
    <p:extLst>
      <p:ext uri="{BB962C8B-B14F-4D97-AF65-F5344CB8AC3E}">
        <p14:creationId xmlns:p14="http://schemas.microsoft.com/office/powerpoint/2010/main" val="4026615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p:txBody>
          <a:bodyPr wrap="square" numCol="1" anchor="t" anchorCtr="0" compatLnSpc="1">
            <a:prstTxWarp prst="textNoShape">
              <a:avLst/>
            </a:prstTxWarp>
            <a:normAutofit/>
          </a:bodyPr>
          <a:lstStyle/>
          <a:p>
            <a:pPr algn="just">
              <a:defRPr/>
            </a:pPr>
            <a:r>
              <a:rPr lang="fr-FR" dirty="0"/>
              <a:t>Les vaccins réalisées chez les professionnels de santé préviennent </a:t>
            </a:r>
            <a:r>
              <a:rPr lang="fr-FR" dirty="0" smtClean="0"/>
              <a:t>les </a:t>
            </a:r>
            <a:r>
              <a:rPr lang="fr-FR" dirty="0"/>
              <a:t>infections et les épidémies ; on distingue les vaccinations obligatoires et les vaccinations recommandées. </a:t>
            </a:r>
          </a:p>
          <a:p>
            <a:pPr algn="just">
              <a:defRPr/>
            </a:pPr>
            <a:endParaRPr lang="fr-FR" dirty="0"/>
          </a:p>
          <a:p>
            <a:pPr algn="just">
              <a:defRPr/>
            </a:pPr>
            <a:r>
              <a:rPr lang="fr-FR" dirty="0"/>
              <a:t>D’autres vaccinations peuvent être nécessaires en fonction du contexte </a:t>
            </a:r>
            <a:r>
              <a:rPr lang="fr-FR" dirty="0" smtClean="0"/>
              <a:t>épidémiologique </a:t>
            </a:r>
            <a:r>
              <a:rPr lang="fr-FR" dirty="0"/>
              <a:t>notamment contre la méningite à </a:t>
            </a:r>
            <a:r>
              <a:rPr lang="fr-FR" dirty="0" smtClean="0"/>
              <a:t>méningocoque.</a:t>
            </a:r>
            <a:endParaRPr lang="fr-FR" dirty="0"/>
          </a:p>
        </p:txBody>
      </p:sp>
      <p:sp>
        <p:nvSpPr>
          <p:cNvPr id="1034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76F2FC-65E3-4442-A625-C584E6938860}" type="slidenum">
              <a:rPr lang="fr-FR" smtClean="0"/>
              <a:pPr/>
              <a:t>31</a:t>
            </a:fld>
            <a:endParaRPr lang="fr-FR" dirty="0"/>
          </a:p>
        </p:txBody>
      </p:sp>
    </p:spTree>
    <p:extLst>
      <p:ext uri="{BB962C8B-B14F-4D97-AF65-F5344CB8AC3E}">
        <p14:creationId xmlns:p14="http://schemas.microsoft.com/office/powerpoint/2010/main" val="1233064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excreta désignent les substances suivantes, éliminées par l’organisme : l’urine, les matières fécales, les vomissures…</a:t>
            </a:r>
          </a:p>
          <a:p>
            <a:endParaRPr lang="fr-FR" dirty="0" smtClean="0"/>
          </a:p>
          <a:p>
            <a:r>
              <a:rPr lang="fr-FR" dirty="0" smtClean="0"/>
              <a:t>Les </a:t>
            </a:r>
            <a:r>
              <a:rPr lang="fr-FR" dirty="0"/>
              <a:t>équipements destinés à l’élimination des excreta </a:t>
            </a:r>
            <a:r>
              <a:rPr lang="fr-FR" dirty="0" smtClean="0"/>
              <a:t>ou l'entretien des contenants regroupent </a:t>
            </a:r>
            <a:r>
              <a:rPr lang="fr-FR" dirty="0"/>
              <a:t>différents </a:t>
            </a:r>
            <a:r>
              <a:rPr lang="fr-FR" dirty="0" smtClean="0"/>
              <a:t>équipements : </a:t>
            </a:r>
            <a:r>
              <a:rPr lang="fr-FR" dirty="0"/>
              <a:t>les bassins, les urinaux, les bocaux, les seaux de chaise percée et les pots (en pédiatrie</a:t>
            </a:r>
            <a:r>
              <a:rPr lang="fr-FR" dirty="0" smtClean="0"/>
              <a:t>) et dispositifs (sondes, poches, protections…).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L’exposition peut se faire par contact direct (change, toilette, prélèvement…),</a:t>
            </a:r>
            <a:r>
              <a:rPr lang="fr-FR" baseline="0" dirty="0" smtClean="0"/>
              <a:t> </a:t>
            </a:r>
            <a:r>
              <a:rPr lang="fr-FR" dirty="0" smtClean="0"/>
              <a:t>éclaboussures (vidange)</a:t>
            </a:r>
            <a:r>
              <a:rPr lang="fr-FR" baseline="0" dirty="0" smtClean="0"/>
              <a:t> </a:t>
            </a:r>
            <a:r>
              <a:rPr lang="fr-FR" dirty="0" smtClean="0"/>
              <a:t>et aérosols (chasse d'eau) dans l’environnement et par la contamination des mains ou de la tenue professionnelle. </a:t>
            </a:r>
          </a:p>
          <a:p>
            <a:endParaRPr lang="fr-FR" dirty="0"/>
          </a:p>
          <a:p>
            <a:r>
              <a:rPr lang="fr-FR" dirty="0"/>
              <a:t>En raison des </a:t>
            </a:r>
            <a:r>
              <a:rPr lang="fr-FR" dirty="0" smtClean="0"/>
              <a:t>conséquences, </a:t>
            </a:r>
            <a:r>
              <a:rPr lang="fr-FR" dirty="0"/>
              <a:t>la gestion des excreta nécessite une vigilance </a:t>
            </a:r>
            <a:r>
              <a:rPr lang="fr-FR" dirty="0" smtClean="0"/>
              <a:t>constante </a:t>
            </a:r>
            <a:r>
              <a:rPr lang="fr-FR" dirty="0"/>
              <a:t>des professionnels de santé. </a:t>
            </a:r>
            <a:endParaRPr lang="fr-FR" dirty="0" smtClean="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32</a:t>
            </a:fld>
            <a:endParaRPr lang="fr-FR" dirty="0"/>
          </a:p>
        </p:txBody>
      </p:sp>
    </p:spTree>
    <p:extLst>
      <p:ext uri="{BB962C8B-B14F-4D97-AF65-F5344CB8AC3E}">
        <p14:creationId xmlns:p14="http://schemas.microsoft.com/office/powerpoint/2010/main" val="2757137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germes du tube digestif </a:t>
            </a:r>
          </a:p>
          <a:p>
            <a:pPr marL="171450" indent="-171450">
              <a:buFont typeface="Arial" panose="020B0604020202020204" pitchFamily="34" charset="0"/>
              <a:buChar char="•"/>
            </a:pPr>
            <a:r>
              <a:rPr lang="fr-FR" dirty="0" smtClean="0"/>
              <a:t>sont nombreux (</a:t>
            </a:r>
            <a:r>
              <a:rPr lang="fr-FR" altLang="fr-FR" sz="1200" dirty="0" smtClean="0"/>
              <a:t>10</a:t>
            </a:r>
            <a:r>
              <a:rPr lang="fr-FR" altLang="fr-FR" sz="1200" baseline="30000" dirty="0" smtClean="0"/>
              <a:t>10</a:t>
            </a:r>
            <a:r>
              <a:rPr lang="fr-FR" altLang="fr-FR" sz="1200" baseline="0" dirty="0" smtClean="0"/>
              <a:t> à </a:t>
            </a:r>
            <a:r>
              <a:rPr lang="fr-FR" altLang="fr-FR" sz="1200" dirty="0" smtClean="0"/>
              <a:t>10</a:t>
            </a:r>
            <a:r>
              <a:rPr lang="fr-FR" altLang="fr-FR" sz="1200" baseline="30000" dirty="0" smtClean="0"/>
              <a:t>12</a:t>
            </a:r>
            <a:r>
              <a:rPr lang="fr-FR" altLang="fr-FR" sz="1200" baseline="0" dirty="0" smtClean="0"/>
              <a:t> bactéries/gramme de selles)</a:t>
            </a:r>
            <a:r>
              <a:rPr lang="fr-FR" dirty="0" smtClean="0"/>
              <a:t>,</a:t>
            </a:r>
            <a:r>
              <a:rPr lang="fr-FR" baseline="0" dirty="0" smtClean="0"/>
              <a:t> </a:t>
            </a:r>
          </a:p>
          <a:p>
            <a:pPr marL="171450" indent="-171450">
              <a:buFont typeface="Arial" panose="020B0604020202020204" pitchFamily="34" charset="0"/>
              <a:buChar char="•"/>
            </a:pPr>
            <a:r>
              <a:rPr lang="fr-FR" baseline="0" dirty="0" smtClean="0"/>
              <a:t>sont facilement disséminés dans l’environnement ("péril fécal") </a:t>
            </a:r>
          </a:p>
          <a:p>
            <a:pPr marL="171450" indent="-171450">
              <a:buFont typeface="Arial" panose="020B0604020202020204" pitchFamily="34" charset="0"/>
              <a:buChar char="•"/>
            </a:pPr>
            <a:r>
              <a:rPr lang="fr-FR" baseline="0" dirty="0" smtClean="0"/>
              <a:t>peuvent constituer un réservoir de germes résistants aux antibiotiques (BMR, BHRe).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33</a:t>
            </a:fld>
            <a:endParaRPr lang="fr-FR" dirty="0"/>
          </a:p>
        </p:txBody>
      </p:sp>
    </p:spTree>
    <p:extLst>
      <p:ext uri="{BB962C8B-B14F-4D97-AF65-F5344CB8AC3E}">
        <p14:creationId xmlns:p14="http://schemas.microsoft.com/office/powerpoint/2010/main" val="1717185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t>
            </a:r>
            <a:r>
              <a:rPr lang="fr-FR" dirty="0"/>
              <a:t>points clés </a:t>
            </a:r>
            <a:r>
              <a:rPr lang="fr-FR" dirty="0" smtClean="0"/>
              <a:t>de </a:t>
            </a:r>
            <a:r>
              <a:rPr lang="fr-FR" dirty="0"/>
              <a:t>la prévention du risque lié aux excreta : </a:t>
            </a:r>
          </a:p>
          <a:p>
            <a:pPr marL="171450" indent="-171450">
              <a:buFontTx/>
              <a:buChar char="-"/>
            </a:pPr>
            <a:r>
              <a:rPr lang="fr-FR" dirty="0"/>
              <a:t>niveau d’observance de l’hygiène des mains</a:t>
            </a:r>
          </a:p>
          <a:p>
            <a:pPr marL="171450" indent="-171450">
              <a:buFontTx/>
              <a:buChar char="-"/>
            </a:pPr>
            <a:r>
              <a:rPr lang="fr-FR" dirty="0"/>
              <a:t>bon usage des gants</a:t>
            </a:r>
          </a:p>
          <a:p>
            <a:pPr marL="171450" indent="-171450">
              <a:buFontTx/>
              <a:buChar char="-"/>
            </a:pPr>
            <a:r>
              <a:rPr lang="fr-FR" dirty="0"/>
              <a:t>protection de la tenue professionnelle</a:t>
            </a:r>
          </a:p>
          <a:p>
            <a:pPr marL="171450" indent="-171450">
              <a:buFontTx/>
              <a:buChar char="-"/>
            </a:pPr>
            <a:r>
              <a:rPr lang="fr-FR" dirty="0" smtClean="0"/>
              <a:t>entretien </a:t>
            </a:r>
            <a:r>
              <a:rPr lang="fr-FR" dirty="0"/>
              <a:t>de </a:t>
            </a:r>
            <a:r>
              <a:rPr lang="fr-FR" dirty="0" smtClean="0"/>
              <a:t>l’environnement et du matériel/équipements</a:t>
            </a:r>
            <a:endParaRPr lang="fr-FR" dirty="0"/>
          </a:p>
          <a:p>
            <a:pPr marL="171450" indent="-171450">
              <a:buFontTx/>
              <a:buChar char="-"/>
            </a:pPr>
            <a:r>
              <a:rPr lang="fr-FR" dirty="0" smtClean="0"/>
              <a:t>limiter la vidange </a:t>
            </a:r>
            <a:r>
              <a:rPr lang="fr-FR" dirty="0"/>
              <a:t>des </a:t>
            </a:r>
            <a:r>
              <a:rPr lang="fr-FR" dirty="0" smtClean="0"/>
              <a:t>bassins (LDB,</a:t>
            </a:r>
            <a:r>
              <a:rPr lang="fr-FR" baseline="0" dirty="0" smtClean="0"/>
              <a:t> broyeurs, sac protecteur) </a:t>
            </a:r>
            <a:endParaRPr lang="fr-FR" dirty="0"/>
          </a:p>
          <a:p>
            <a:pPr marL="171450" indent="-171450">
              <a:buFontTx/>
              <a:buChar char="-"/>
            </a:pPr>
            <a:r>
              <a:rPr lang="fr-FR" dirty="0" smtClean="0"/>
              <a:t>suppression </a:t>
            </a:r>
            <a:r>
              <a:rPr lang="fr-FR" dirty="0"/>
              <a:t>des douchettes rince-bassins</a:t>
            </a:r>
          </a:p>
          <a:p>
            <a:pPr marL="171450" indent="-171450">
              <a:buFontTx/>
              <a:buChar char="-"/>
            </a:pPr>
            <a:r>
              <a:rPr lang="fr-FR" dirty="0"/>
              <a:t>architecture du local vidoir</a:t>
            </a:r>
          </a:p>
          <a:p>
            <a:pPr marL="171450" indent="-171450">
              <a:buFontTx/>
              <a:buChar char="-"/>
            </a:pPr>
            <a:r>
              <a:rPr lang="fr-FR" dirty="0"/>
              <a:t>disponibilité du matériel</a:t>
            </a:r>
          </a:p>
          <a:p>
            <a:pPr marL="171450" indent="-171450">
              <a:buFontTx/>
              <a:buChar char="-"/>
            </a:pPr>
            <a:r>
              <a:rPr lang="fr-FR" dirty="0"/>
              <a:t>évaluation des moyens et des pratiques</a:t>
            </a:r>
          </a:p>
          <a:p>
            <a:pPr marL="171450" indent="-171450">
              <a:buFontTx/>
              <a:buChar char="-"/>
            </a:pPr>
            <a:r>
              <a:rPr lang="fr-FR" dirty="0"/>
              <a:t>formation des professionnels</a:t>
            </a:r>
          </a:p>
          <a:p>
            <a:pPr marL="171450" indent="-171450">
              <a:buFontTx/>
              <a:buChar char="-"/>
            </a:pPr>
            <a:endParaRPr lang="fr-FR" dirty="0"/>
          </a:p>
          <a:p>
            <a:pPr marL="0" indent="0">
              <a:buFontTx/>
              <a:buNone/>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34</a:t>
            </a:fld>
            <a:endParaRPr lang="fr-FR" dirty="0"/>
          </a:p>
        </p:txBody>
      </p:sp>
    </p:spTree>
    <p:extLst>
      <p:ext uri="{BB962C8B-B14F-4D97-AF65-F5344CB8AC3E}">
        <p14:creationId xmlns:p14="http://schemas.microsoft.com/office/powerpoint/2010/main" val="3274749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hangingPunct="0">
              <a:spcBef>
                <a:spcPct val="30000"/>
              </a:spcBef>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eaLnBrk="0" hangingPunct="0">
              <a:spcBef>
                <a:spcPct val="30000"/>
              </a:spcBef>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eaLnBrk="0" hangingPunct="0">
              <a:spcBef>
                <a:spcPct val="30000"/>
              </a:spcBef>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eaLnBrk="0" hangingPunct="0">
              <a:spcBef>
                <a:spcPct val="30000"/>
              </a:spcBef>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eaLnBrk="0" hangingPunct="0">
              <a:spcBef>
                <a:spcPct val="30000"/>
              </a:spcBef>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Font typeface="Arial" panose="020B0604020202020204" pitchFamily="34" charset="0"/>
              <a:buNone/>
            </a:pPr>
            <a:fld id="{A293D42F-4F26-4B4E-9C50-075A8153586C}" type="slidenum">
              <a:rPr lang="en-GB" altLang="fr-FR">
                <a:latin typeface="Arial" panose="020B0604020202020204" pitchFamily="34" charset="0"/>
              </a:rPr>
              <a:pPr eaLnBrk="1" hangingPunct="1">
                <a:spcBef>
                  <a:spcPct val="0"/>
                </a:spcBef>
                <a:buFont typeface="Arial" panose="020B0604020202020204" pitchFamily="34" charset="0"/>
                <a:buNone/>
              </a:pPr>
              <a:t>35</a:t>
            </a:fld>
            <a:endParaRPr lang="en-GB" altLang="fr-FR" dirty="0">
              <a:latin typeface="Arial" panose="020B0604020202020204" pitchFamily="34" charset="0"/>
            </a:endParaRPr>
          </a:p>
        </p:txBody>
      </p:sp>
      <p:sp>
        <p:nvSpPr>
          <p:cNvPr id="675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30000"/>
              </a:spcBef>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buFont typeface="Arial" panose="020B0604020202020204" pitchFamily="34" charset="0"/>
              <a:buNone/>
            </a:pPr>
            <a:endParaRPr lang="fr-FR" altLang="fr-FR" sz="2400" dirty="0">
              <a:solidFill>
                <a:schemeClr val="bg1"/>
              </a:solidFill>
              <a:latin typeface="Arial" panose="020B0604020202020204" pitchFamily="34" charset="0"/>
            </a:endParaRPr>
          </a:p>
        </p:txBody>
      </p:sp>
      <p:sp>
        <p:nvSpPr>
          <p:cNvPr id="67588" name="Text Box 2"/>
          <p:cNvSpPr>
            <a:spLocks noGrp="1" noChangeArrowheads="1"/>
          </p:cNvSpPr>
          <p:nvPr>
            <p:ph type="body"/>
          </p:nvPr>
        </p:nvSpPr>
        <p:spPr>
          <a:xfrm>
            <a:off x="685800" y="4343400"/>
            <a:ext cx="5486400" cy="8064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dirty="0" smtClean="0">
              <a:solidFill>
                <a:srgbClr val="FF0000"/>
              </a:solidFill>
              <a:latin typeface="Arial" panose="020B0604020202020204" pitchFamily="34" charset="0"/>
              <a:cs typeface="Lucida Sans Unicode" panose="020B0602030504020204"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smtClean="0">
                <a:solidFill>
                  <a:srgbClr val="FF0000"/>
                </a:solidFill>
                <a:latin typeface="Arial" panose="020B0604020202020204" pitchFamily="34" charset="0"/>
                <a:cs typeface="Lucida Sans Unicode" panose="020B0602030504020204" pitchFamily="34" charset="0"/>
              </a:rPr>
              <a:t>Le choix de la méthode est</a:t>
            </a:r>
            <a:r>
              <a:rPr lang="en-GB" altLang="fr-FR" baseline="0" dirty="0" smtClean="0">
                <a:solidFill>
                  <a:srgbClr val="FF0000"/>
                </a:solidFill>
                <a:latin typeface="Arial" panose="020B0604020202020204" pitchFamily="34" charset="0"/>
                <a:cs typeface="Lucida Sans Unicode" panose="020B0602030504020204" pitchFamily="34" charset="0"/>
              </a:rPr>
              <a:t> sous la responsabilité de l'établissement à l'aide d'un cahier des charges (analyse des besoins, faisabilité, écoresponsabilité, coûts…).</a:t>
            </a: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aseline="0" dirty="0" smtClean="0">
                <a:solidFill>
                  <a:srgbClr val="FF0000"/>
                </a:solidFill>
                <a:latin typeface="Arial" panose="020B0604020202020204" pitchFamily="34" charset="0"/>
                <a:cs typeface="Lucida Sans Unicode" panose="020B0602030504020204" pitchFamily="34" charset="0"/>
              </a:rPr>
              <a:t>Un outil de simulation et de comparaison de coûts est disponible sur le site du CPias Normandie.</a:t>
            </a: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b="1" dirty="0" smtClean="0">
              <a:solidFill>
                <a:srgbClr val="FF0000"/>
              </a:solidFill>
              <a:latin typeface="Arial" panose="020B0604020202020204" pitchFamily="34" charset="0"/>
              <a:cs typeface="Lucida Sans Unicode" panose="020B0602030504020204" pitchFamily="34" charset="0"/>
            </a:endParaRP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smtClean="0">
                <a:solidFill>
                  <a:srgbClr val="FF0000"/>
                </a:solidFill>
                <a:latin typeface="Arial" panose="020B0604020202020204" pitchFamily="34" charset="0"/>
                <a:cs typeface="Lucida Sans Unicode" panose="020B0602030504020204" pitchFamily="34" charset="0"/>
              </a:rPr>
              <a:t>En présence de LDB dans un établissement :</a:t>
            </a:r>
          </a:p>
          <a:p>
            <a:pPr marL="171450" indent="-171450" algn="just"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smtClean="0">
                <a:solidFill>
                  <a:srgbClr val="FF0000"/>
                </a:solidFill>
                <a:latin typeface="Arial" panose="020B0604020202020204" pitchFamily="34" charset="0"/>
                <a:cs typeface="Lucida Sans Unicode" panose="020B0602030504020204" pitchFamily="34" charset="0"/>
              </a:rPr>
              <a:t>procédure d'utilisation</a:t>
            </a:r>
          </a:p>
          <a:p>
            <a:pPr marL="171450" indent="-171450" algn="just"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smtClean="0">
                <a:solidFill>
                  <a:srgbClr val="FF0000"/>
                </a:solidFill>
                <a:latin typeface="Arial" panose="020B0604020202020204" pitchFamily="34" charset="0"/>
                <a:cs typeface="Lucida Sans Unicode" panose="020B0602030504020204" pitchFamily="34" charset="0"/>
              </a:rPr>
              <a:t>formation du personnel</a:t>
            </a:r>
          </a:p>
          <a:p>
            <a:pPr marL="171450" indent="-171450" algn="just"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smtClean="0">
                <a:solidFill>
                  <a:srgbClr val="FF0000"/>
                </a:solidFill>
                <a:latin typeface="Arial" panose="020B0604020202020204" pitchFamily="34" charset="0"/>
                <a:cs typeface="Lucida Sans Unicode" panose="020B0602030504020204" pitchFamily="34" charset="0"/>
              </a:rPr>
              <a:t>entretien</a:t>
            </a:r>
            <a:r>
              <a:rPr lang="en-GB" altLang="fr-FR" baseline="0" dirty="0" smtClean="0">
                <a:solidFill>
                  <a:srgbClr val="FF0000"/>
                </a:solidFill>
                <a:latin typeface="Arial" panose="020B0604020202020204" pitchFamily="34" charset="0"/>
                <a:cs typeface="Lucida Sans Unicode" panose="020B0602030504020204" pitchFamily="34" charset="0"/>
              </a:rPr>
              <a:t> régulier et recharge des produits </a:t>
            </a:r>
            <a:endParaRPr lang="en-GB" altLang="fr-FR" dirty="0" smtClean="0">
              <a:solidFill>
                <a:srgbClr val="FF0000"/>
              </a:solidFill>
              <a:latin typeface="Arial" panose="020B0604020202020204" pitchFamily="34" charset="0"/>
              <a:cs typeface="Lucida Sans Unicode" panose="020B0602030504020204" pitchFamily="34" charset="0"/>
            </a:endParaRPr>
          </a:p>
          <a:p>
            <a:pPr marL="171450" indent="-171450" algn="just"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dirty="0" smtClean="0">
                <a:solidFill>
                  <a:srgbClr val="FF0000"/>
                </a:solidFill>
                <a:latin typeface="Arial" panose="020B0604020202020204" pitchFamily="34" charset="0"/>
                <a:cs typeface="Lucida Sans Unicode" panose="020B0602030504020204" pitchFamily="34" charset="0"/>
              </a:rPr>
              <a:t>maintenance préventive</a:t>
            </a:r>
          </a:p>
          <a:p>
            <a:pPr lvl="1" eaLnBrk="1" hangingPunct="1">
              <a:buFont typeface="Arial" charset="0"/>
              <a:buNone/>
              <a:defRPr/>
            </a:pPr>
            <a:endParaRPr lang="en-GB" sz="1700" dirty="0" smtClean="0"/>
          </a:p>
          <a:p>
            <a:pPr lvl="0" eaLnBrk="1" hangingPunct="1">
              <a:buFont typeface="Arial" charset="0"/>
              <a:buNone/>
              <a:defRPr/>
            </a:pPr>
            <a:r>
              <a:rPr lang="en-GB" sz="1700" dirty="0" smtClean="0"/>
              <a:t>Vérifier régulièrement l'intégrité du matériel (couvercles</a:t>
            </a:r>
            <a:r>
              <a:rPr lang="en-GB" sz="1700" baseline="0" dirty="0" smtClean="0"/>
              <a:t> manquants, rayures, usure, coloration …)</a:t>
            </a:r>
            <a:endParaRPr lang="en-GB" sz="1700" dirty="0" smtClean="0"/>
          </a:p>
          <a:p>
            <a:pPr algn="just" eaLnBrk="1" hangingPunct="1">
              <a:lnSpc>
                <a:spcPct val="90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dirty="0" smtClean="0">
              <a:solidFill>
                <a:srgbClr val="FF0000"/>
              </a:solidFill>
              <a:latin typeface="Arial" charset="0"/>
              <a:cs typeface="Lucida Sans Unicode"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baseline="0" dirty="0" smtClean="0">
              <a:solidFill>
                <a:srgbClr val="FF0000"/>
              </a:solidFill>
              <a:latin typeface="Arial" panose="020B0604020202020204" pitchFamily="34" charset="0"/>
              <a:cs typeface="Lucida Sans Unicode" panose="020B0602030504020204"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baseline="0" dirty="0" smtClean="0">
              <a:solidFill>
                <a:srgbClr val="FF0000"/>
              </a:solidFill>
              <a:latin typeface="Arial" panose="020B0604020202020204" pitchFamily="34" charset="0"/>
              <a:cs typeface="Lucida Sans Unicode" panose="020B0602030504020204"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dirty="0" smtClean="0">
              <a:solidFill>
                <a:srgbClr val="FF0000"/>
              </a:solidFill>
              <a:latin typeface="Arial" panose="020B0604020202020204" pitchFamily="34" charset="0"/>
              <a:cs typeface="Lucida Sans Unicode" panose="020B0602030504020204"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dirty="0" smtClean="0">
              <a:solidFill>
                <a:srgbClr val="FF0000"/>
              </a:solidFill>
              <a:latin typeface="Arial" panose="020B0604020202020204" pitchFamily="34" charset="0"/>
              <a:cs typeface="Lucida Sans Unicode" panose="020B0602030504020204"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dirty="0" smtClean="0">
              <a:solidFill>
                <a:srgbClr val="FF0000"/>
              </a:solidFill>
              <a:latin typeface="Arial" panose="020B0604020202020204" pitchFamily="34" charset="0"/>
              <a:cs typeface="Lucida Sans Unicode" panose="020B0602030504020204"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dirty="0" smtClean="0">
              <a:solidFill>
                <a:srgbClr val="FF0000"/>
              </a:solidFill>
              <a:latin typeface="Arial" panose="020B0604020202020204" pitchFamily="34" charset="0"/>
              <a:cs typeface="Lucida Sans Unicode" panose="020B0602030504020204" pitchFamily="34" charset="0"/>
            </a:endParaRP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fr-FR" dirty="0" smtClean="0">
              <a:solidFill>
                <a:srgbClr val="FF0000"/>
              </a:solidFill>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009459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gestion de l’environnement en milieu de soins constitue un élément important de la prévention des infections associées aux soins (IAS).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36</a:t>
            </a:fld>
            <a:endParaRPr lang="fr-FR" dirty="0"/>
          </a:p>
        </p:txBody>
      </p:sp>
    </p:spTree>
    <p:extLst>
      <p:ext uri="{BB962C8B-B14F-4D97-AF65-F5344CB8AC3E}">
        <p14:creationId xmlns:p14="http://schemas.microsoft.com/office/powerpoint/2010/main" val="1856952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a:t>
            </a:r>
            <a:r>
              <a:rPr lang="fr-FR" dirty="0"/>
              <a:t>matériel partagé et/ou mobile doit faire l’objet d’une attention particulière : </a:t>
            </a:r>
          </a:p>
          <a:p>
            <a:r>
              <a:rPr lang="fr-FR" dirty="0"/>
              <a:t>en l’absence d’un nettoyage et/ou d’une désinfection après chaque utilisation, le risque d’exposition à la flore microbienne des patients et des soignants peut être source d’une transmission croisée. </a:t>
            </a:r>
          </a:p>
          <a:p>
            <a:endParaRPr lang="fr-FR" dirty="0" smtClean="0"/>
          </a:p>
          <a:p>
            <a:r>
              <a:rPr lang="fr-FR" dirty="0" smtClean="0"/>
              <a:t>Des </a:t>
            </a:r>
            <a:r>
              <a:rPr lang="fr-FR" dirty="0"/>
              <a:t>procédures d’entretien </a:t>
            </a:r>
            <a:r>
              <a:rPr lang="fr-FR" dirty="0" smtClean="0"/>
              <a:t>doivent </a:t>
            </a:r>
            <a:r>
              <a:rPr lang="fr-FR" dirty="0"/>
              <a:t>être rédigées en tenant compte des recommandations et de la réglementation. </a:t>
            </a:r>
            <a:endParaRPr lang="fr-FR" dirty="0" smtClean="0"/>
          </a:p>
          <a:p>
            <a:r>
              <a:rPr lang="fr-FR" sz="1200" b="0" i="0" u="none" strike="noStrike" kern="1200" baseline="0" dirty="0" smtClean="0">
                <a:solidFill>
                  <a:schemeClr val="tx1"/>
                </a:solidFill>
                <a:latin typeface="+mn-lt"/>
                <a:ea typeface="+mn-ea"/>
                <a:cs typeface="+mn-cs"/>
              </a:rPr>
              <a:t>La fréquence d’entretien doit être déterminée par l’établissement ou la structure de soins selon les niveaux de risque.</a:t>
            </a:r>
            <a:endParaRPr lang="fr-FR" dirty="0" smtClean="0"/>
          </a:p>
          <a:p>
            <a:endParaRPr lang="fr-FR" dirty="0" smtClean="0"/>
          </a:p>
          <a:p>
            <a:r>
              <a:rPr lang="fr-FR" dirty="0" smtClean="0"/>
              <a:t>++ Connaissance </a:t>
            </a:r>
            <a:r>
              <a:rPr lang="fr-FR" dirty="0"/>
              <a:t>de la classification </a:t>
            </a:r>
            <a:r>
              <a:rPr lang="fr-FR" dirty="0" smtClean="0"/>
              <a:t>de Spaulding </a:t>
            </a:r>
            <a:r>
              <a:rPr lang="fr-FR" dirty="0"/>
              <a:t>et des procédures en</a:t>
            </a:r>
            <a:r>
              <a:rPr lang="fr-FR" baseline="0" dirty="0"/>
              <a:t> lien avec cette </a:t>
            </a:r>
            <a:r>
              <a:rPr lang="fr-FR" baseline="0" dirty="0" smtClean="0"/>
              <a:t>classification</a:t>
            </a:r>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37</a:t>
            </a:fld>
            <a:endParaRPr lang="fr-FR" dirty="0"/>
          </a:p>
        </p:txBody>
      </p:sp>
    </p:spTree>
    <p:extLst>
      <p:ext uri="{BB962C8B-B14F-4D97-AF65-F5344CB8AC3E}">
        <p14:creationId xmlns:p14="http://schemas.microsoft.com/office/powerpoint/2010/main" val="2393829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smtClean="0"/>
              <a:t>Guide SF2H 2022 Entretien des dispositifs médicaux.</a:t>
            </a:r>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r>
              <a:rPr lang="fr-FR" dirty="0" smtClean="0"/>
              <a:t>Normes </a:t>
            </a:r>
          </a:p>
          <a:p>
            <a:r>
              <a:rPr lang="fr-FR" sz="1200" kern="1200" dirty="0" smtClean="0">
                <a:solidFill>
                  <a:schemeClr val="tx1"/>
                </a:solidFill>
                <a:latin typeface="+mn-lt"/>
                <a:ea typeface="+mn-ea"/>
                <a:cs typeface="+mn-cs"/>
              </a:rPr>
              <a:t>Fiche Repère </a:t>
            </a:r>
            <a:r>
              <a:rPr lang="fr-FR" dirty="0" smtClean="0"/>
              <a:t>Normes et désinfectants. Comment s’y retrouver ? juin 2024</a:t>
            </a:r>
          </a:p>
          <a:p>
            <a:r>
              <a:rPr lang="fr-FR" dirty="0" smtClean="0"/>
              <a:t>https://www.cpias-auvergnerhonealpes.fr/sites/default/files/2024-07/2024-Normes-Desinfectants.pdf</a:t>
            </a:r>
          </a:p>
          <a:p>
            <a:endParaRPr lang="fr-FR" dirty="0" smtClean="0"/>
          </a:p>
          <a:p>
            <a:pPr marL="171450" indent="-171450">
              <a:buFont typeface="Arial" panose="020B0604020202020204" pitchFamily="34" charset="0"/>
              <a:buChar char="•"/>
            </a:pPr>
            <a:r>
              <a:rPr lang="fr-FR" dirty="0" smtClean="0"/>
              <a:t>Certibiocide Désinfectants</a:t>
            </a:r>
          </a:p>
          <a:p>
            <a:pPr marL="0" indent="0">
              <a:buFont typeface="Arial" panose="020B0604020202020204" pitchFamily="34" charset="0"/>
              <a:buNone/>
            </a:pPr>
            <a:r>
              <a:rPr lang="fr-FR" i="1" dirty="0" smtClean="0"/>
              <a:t>Notice explicative de l’arrêté « Certibiocide » du 9 octobre 2013 modifié relatif aux conditions d’exercice de l’activité d’utilisateur professionnel et de distributeur de certains types de produits biocides</a:t>
            </a:r>
          </a:p>
          <a:p>
            <a:pPr marL="0" indent="0">
              <a:buFont typeface="Arial" panose="020B0604020202020204" pitchFamily="34" charset="0"/>
              <a:buNone/>
            </a:pPr>
            <a:r>
              <a:rPr lang="fr-FR" dirty="0" smtClean="0"/>
              <a:t>https://certibiocide.din.developpement-durable.gouv.fr/assets/images/notice-explicative-certibiocide-janvier-2024.pdf</a:t>
            </a:r>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38</a:t>
            </a:fld>
            <a:endParaRPr lang="fr-FR" dirty="0"/>
          </a:p>
        </p:txBody>
      </p:sp>
    </p:spTree>
    <p:extLst>
      <p:ext uri="{BB962C8B-B14F-4D97-AF65-F5344CB8AC3E}">
        <p14:creationId xmlns:p14="http://schemas.microsoft.com/office/powerpoint/2010/main" val="1110594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Chaque établissement doit établir une classification des locaux.</a:t>
            </a:r>
          </a:p>
          <a:p>
            <a:r>
              <a:rPr lang="fr-FR" dirty="0" smtClean="0"/>
              <a:t>L’entretien </a:t>
            </a:r>
            <a:r>
              <a:rPr lang="fr-FR" dirty="0"/>
              <a:t>de locaux tient compte de  leur classification, du type de </a:t>
            </a:r>
            <a:r>
              <a:rPr lang="fr-FR" dirty="0" smtClean="0"/>
              <a:t>patients/résidents </a:t>
            </a:r>
            <a:r>
              <a:rPr lang="fr-FR" dirty="0"/>
              <a:t>hébergés, des services et zones</a:t>
            </a:r>
            <a:r>
              <a:rPr lang="fr-FR" baseline="0" dirty="0"/>
              <a:t> </a:t>
            </a:r>
            <a:r>
              <a:rPr lang="fr-FR" baseline="0" dirty="0" smtClean="0"/>
              <a:t>à </a:t>
            </a:r>
            <a:r>
              <a:rPr lang="fr-FR" baseline="0" dirty="0"/>
              <a:t>risque.</a:t>
            </a:r>
          </a:p>
          <a:p>
            <a:r>
              <a:rPr lang="fr-FR" baseline="0" dirty="0"/>
              <a:t>Les procédures déterminent des fréquences d’entretien </a:t>
            </a:r>
            <a:r>
              <a:rPr lang="fr-FR" baseline="0" dirty="0" smtClean="0"/>
              <a:t>(quotidienne, hebdomadaire, mensuelle, trimestrielle, annuelle…) avec </a:t>
            </a:r>
            <a:r>
              <a:rPr lang="fr-FR" baseline="0" dirty="0"/>
              <a:t>des protocoles appropriés.</a:t>
            </a:r>
          </a:p>
          <a:p>
            <a:endParaRPr lang="fr-FR" baseline="0" dirty="0" smtClean="0"/>
          </a:p>
          <a:p>
            <a:r>
              <a:rPr lang="fr-FR" baseline="0" dirty="0" smtClean="0"/>
              <a:t>L’environnement </a:t>
            </a:r>
            <a:r>
              <a:rPr lang="fr-FR" baseline="0" dirty="0"/>
              <a:t>proche du patient (table de chevet, adaptable, </a:t>
            </a:r>
            <a:r>
              <a:rPr lang="fr-FR" baseline="0" dirty="0" smtClean="0"/>
              <a:t>lit, table d'examen…) </a:t>
            </a:r>
            <a:r>
              <a:rPr lang="fr-FR" baseline="0" dirty="0"/>
              <a:t>et les surfaces fréquemment touchées (poignées de porte, </a:t>
            </a:r>
            <a:r>
              <a:rPr lang="fr-FR" baseline="0" dirty="0" smtClean="0"/>
              <a:t>sièges, sanitaires</a:t>
            </a:r>
            <a:r>
              <a:rPr lang="fr-FR" baseline="0" dirty="0"/>
              <a:t>…) peuvent facilement être des </a:t>
            </a:r>
            <a:r>
              <a:rPr lang="fr-FR" baseline="0" dirty="0" smtClean="0"/>
              <a:t>sources de contamination </a:t>
            </a:r>
            <a:r>
              <a:rPr lang="fr-FR" baseline="0" dirty="0"/>
              <a:t>en l’absence de bionettoyage.</a:t>
            </a: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39</a:t>
            </a:fld>
            <a:endParaRPr lang="fr-FR" dirty="0"/>
          </a:p>
        </p:txBody>
      </p:sp>
    </p:spTree>
    <p:extLst>
      <p:ext uri="{BB962C8B-B14F-4D97-AF65-F5344CB8AC3E}">
        <p14:creationId xmlns:p14="http://schemas.microsoft.com/office/powerpoint/2010/main" val="361806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u="sng" strike="noStrike" kern="1200" baseline="0" dirty="0" smtClean="0">
                <a:solidFill>
                  <a:schemeClr val="tx1"/>
                </a:solidFill>
                <a:latin typeface="+mn-lt"/>
                <a:ea typeface="+mn-ea"/>
                <a:cs typeface="+mn-cs"/>
              </a:rPr>
              <a:t>Commentaire SF2H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kern="1200" baseline="0" dirty="0" smtClean="0">
                <a:solidFill>
                  <a:schemeClr val="tx1"/>
                </a:solidFill>
                <a:latin typeface="+mn-lt"/>
                <a:ea typeface="+mn-ea"/>
                <a:cs typeface="+mn-cs"/>
              </a:rPr>
              <a:t>Les précautions standard s’appliquent quel que soit le secteur de soins : sanitaire, médicosocial et ville.</a:t>
            </a:r>
          </a:p>
          <a:p>
            <a:r>
              <a:rPr lang="fr-FR" sz="1200" b="0" i="1" u="none" strike="noStrike" kern="1200" baseline="0" dirty="0" smtClean="0">
                <a:solidFill>
                  <a:schemeClr val="tx1"/>
                </a:solidFill>
                <a:latin typeface="+mn-lt"/>
                <a:ea typeface="+mn-ea"/>
                <a:cs typeface="+mn-cs"/>
              </a:rPr>
              <a:t>Elles partent du principe que tout individu est potentiellement porteur, colonisé ou</a:t>
            </a:r>
          </a:p>
          <a:p>
            <a:r>
              <a:rPr lang="fr-FR" sz="1200" b="0" i="1" u="none" strike="noStrike" kern="1200" baseline="0" dirty="0" smtClean="0">
                <a:solidFill>
                  <a:schemeClr val="tx1"/>
                </a:solidFill>
                <a:latin typeface="+mn-lt"/>
                <a:ea typeface="+mn-ea"/>
                <a:cs typeface="+mn-cs"/>
              </a:rPr>
              <a:t>infecté par des micro-organismes pouvant se transmettre lors du soin.</a:t>
            </a:r>
          </a:p>
          <a:p>
            <a:r>
              <a:rPr lang="fr-FR" sz="1200" b="0" i="1" u="none" strike="noStrike" kern="1200" baseline="0" dirty="0" smtClean="0">
                <a:solidFill>
                  <a:schemeClr val="tx1"/>
                </a:solidFill>
                <a:latin typeface="+mn-lt"/>
                <a:ea typeface="+mn-ea"/>
                <a:cs typeface="+mn-cs"/>
              </a:rPr>
              <a:t>Elles concernent les professionnels de santé, les aidants ou toute personne intervenant</a:t>
            </a:r>
          </a:p>
          <a:p>
            <a:r>
              <a:rPr lang="fr-FR" sz="1200" b="0" i="1" u="none" strike="noStrike" kern="1200" baseline="0" dirty="0" smtClean="0">
                <a:solidFill>
                  <a:schemeClr val="tx1"/>
                </a:solidFill>
                <a:latin typeface="+mn-lt"/>
                <a:ea typeface="+mn-ea"/>
                <a:cs typeface="+mn-cs"/>
              </a:rPr>
              <a:t>dans les soins.</a:t>
            </a:r>
            <a:endParaRPr lang="fr-FR" altLang="fr-FR" i="1" dirty="0" smtClean="0"/>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smtClean="0"/>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smtClean="0"/>
              <a:t>T</a:t>
            </a:r>
            <a:r>
              <a:rPr lang="fr-FR" altLang="fr-FR" baseline="0" dirty="0" smtClean="0"/>
              <a:t>out </a:t>
            </a:r>
            <a:r>
              <a:rPr lang="fr-FR" altLang="fr-FR" baseline="0" dirty="0"/>
              <a:t>individu est potentiellement porteur, colonisé ou infecté par des </a:t>
            </a:r>
            <a:r>
              <a:rPr lang="fr-FR" altLang="fr-FR" baseline="0" dirty="0" smtClean="0"/>
              <a:t>micro-organismes.</a:t>
            </a: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aseline="0" dirty="0" smtClean="0"/>
              <a:t>Les </a:t>
            </a:r>
            <a:r>
              <a:rPr lang="fr-FR" altLang="fr-FR" baseline="0" dirty="0"/>
              <a:t>liquides biologiques, muqueuses et peaux lésées  peuvent contenir des agents infectieux pouvant être transmissibles.</a:t>
            </a:r>
            <a:endParaRPr lang="fr-FR" altLang="fr-FR" dirty="0"/>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dirty="0">
                <a:ea typeface="Lucida Sans Unicode" panose="020B0602030504020204" pitchFamily="34" charset="0"/>
                <a:cs typeface="Lucida Sans Unicode" panose="020B0602030504020204" pitchFamily="34" charset="0"/>
              </a:rPr>
              <a:t>En</a:t>
            </a:r>
            <a:r>
              <a:rPr lang="fr-FR" altLang="fr-FR" b="1" baseline="0" dirty="0">
                <a:ea typeface="Lucida Sans Unicode" panose="020B0602030504020204" pitchFamily="34" charset="0"/>
                <a:cs typeface="Lucida Sans Unicode" panose="020B0602030504020204" pitchFamily="34" charset="0"/>
              </a:rPr>
              <a:t> exemple, plusieurs situations :</a:t>
            </a: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t>-</a:t>
            </a:r>
            <a:r>
              <a:rPr lang="fr-FR" baseline="0" dirty="0"/>
              <a:t> </a:t>
            </a:r>
            <a:r>
              <a:rPr lang="fr-FR" baseline="0" dirty="0" smtClean="0"/>
              <a:t>le </a:t>
            </a:r>
            <a:r>
              <a:rPr lang="fr-FR" dirty="0"/>
              <a:t>patient peut être porteur asymptomatique d’un micro-organisme transmissible,</a:t>
            </a: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smtClean="0"/>
              <a:t>- </a:t>
            </a:r>
            <a:r>
              <a:rPr lang="fr-FR" dirty="0"/>
              <a:t>le statut infectieux d’un patient est souvent déterminé par des tests de laboratoire qui n’ont pas encore été réalisés ou dont les résultats ne sont pas encore connus, </a:t>
            </a: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aseline="0" dirty="0"/>
              <a:t>- </a:t>
            </a:r>
            <a:r>
              <a:rPr lang="fr-FR" baseline="0" dirty="0" smtClean="0"/>
              <a:t>le </a:t>
            </a:r>
            <a:r>
              <a:rPr lang="fr-FR" baseline="0" dirty="0"/>
              <a:t>p</a:t>
            </a:r>
            <a:r>
              <a:rPr lang="fr-FR" dirty="0"/>
              <a:t>atient peut être contagieux avant que les tests ne soient positifs ou que les symptômes apparaissent ou soient reconnus, </a:t>
            </a:r>
          </a:p>
          <a:p>
            <a:pPr marL="0" indent="0" algn="just" eaLnBrk="1" hangingPunct="1">
              <a:lnSpc>
                <a:spcPct val="90000"/>
              </a:lnSpc>
              <a:spcBef>
                <a:spcPts val="45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smtClean="0"/>
              <a:t>- le </a:t>
            </a:r>
            <a:r>
              <a:rPr lang="fr-FR" dirty="0"/>
              <a:t>patient peut rester contagieux alors que ses symptômes ont disparu en fin de maladie</a:t>
            </a:r>
            <a:r>
              <a:rPr lang="fr-FR" dirty="0" smtClean="0"/>
              <a:t>.</a:t>
            </a:r>
          </a:p>
          <a:p>
            <a:pPr marL="171450" indent="-171450" algn="just" eaLnBrk="1" hangingPunct="1">
              <a:lnSpc>
                <a:spcPct val="90000"/>
              </a:lnSpc>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ea typeface="Lucida Sans Unicode" panose="020B0602030504020204" pitchFamily="34" charset="0"/>
              <a:cs typeface="Lucida Sans Unicode" panose="020B0602030504020204" pitchFamily="34" charset="0"/>
            </a:endParaRPr>
          </a:p>
          <a:p>
            <a:pPr algn="just"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ea typeface="Lucida Sans Unicode" panose="020B0602030504020204" pitchFamily="34" charset="0"/>
                <a:cs typeface="Lucida Sans Unicode" panose="020B0602030504020204" pitchFamily="34" charset="0"/>
              </a:rPr>
              <a:t>Les visiteurs et l’entourage doivent être incités à appliquer une partie des précautions standard, en particulier l’hygiène des </a:t>
            </a:r>
            <a:r>
              <a:rPr lang="fr-FR" altLang="fr-FR" dirty="0" smtClean="0">
                <a:ea typeface="Lucida Sans Unicode" panose="020B0602030504020204" pitchFamily="34" charset="0"/>
                <a:cs typeface="Lucida Sans Unicode" panose="020B0602030504020204" pitchFamily="34" charset="0"/>
              </a:rPr>
              <a:t>mains</a:t>
            </a:r>
            <a:r>
              <a:rPr lang="fr-FR" altLang="fr-FR" dirty="0">
                <a:ea typeface="Lucida Sans Unicode" panose="020B0602030504020204" pitchFamily="34" charset="0"/>
                <a:cs typeface="Lucida Sans Unicode" panose="020B0602030504020204" pitchFamily="34" charset="0"/>
              </a:rPr>
              <a:t> </a:t>
            </a:r>
            <a:r>
              <a:rPr lang="fr-FR" altLang="fr-FR" dirty="0" smtClean="0">
                <a:ea typeface="Lucida Sans Unicode" panose="020B0602030504020204" pitchFamily="34" charset="0"/>
                <a:cs typeface="Lucida Sans Unicode" panose="020B0602030504020204" pitchFamily="34" charset="0"/>
              </a:rPr>
              <a:t>et l'hygiène respiratoire.</a:t>
            </a:r>
            <a:endParaRPr lang="fr-FR" altLang="fr-FR" dirty="0">
              <a:ea typeface="Lucida Sans Unicode" panose="020B0602030504020204" pitchFamily="34" charset="0"/>
              <a:cs typeface="Lucida Sans Unicode" panose="020B0602030504020204" pitchFamily="34" charset="0"/>
            </a:endParaRP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4</a:t>
            </a:fld>
            <a:endParaRPr lang="fr-FR" dirty="0"/>
          </a:p>
        </p:txBody>
      </p:sp>
    </p:spTree>
    <p:extLst>
      <p:ext uri="{BB962C8B-B14F-4D97-AF65-F5344CB8AC3E}">
        <p14:creationId xmlns:p14="http://schemas.microsoft.com/office/powerpoint/2010/main" val="2684223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Pour éviter la dissémination des agents pathogènes, le circuit et la gestion du linge et des déchets doivent être encadrés et les professionnels formés pour qu’ils ne soient pas à l’origine d’une infection associée aux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procédures sont rédigées en coordination avec les prestataires concernés (blanchisserie, entreprises de collecte des déchets).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rtl="0" fontAlgn="base"/>
            <a:r>
              <a:rPr lang="fr-FR" sz="1200" b="0" i="1" u="none" strike="noStrike" kern="1200" dirty="0" smtClean="0">
                <a:solidFill>
                  <a:schemeClr val="tx1"/>
                </a:solidFill>
                <a:effectLst/>
                <a:latin typeface="+mn-lt"/>
                <a:ea typeface="+mn-ea"/>
                <a:cs typeface="+mn-cs"/>
              </a:rPr>
              <a:t>Commentaire SF2H : Les conteneurs pour objets perforants sont des dispositifs médicaux qui doivent être conformes aux normes en vigueur. </a:t>
            </a:r>
            <a:r>
              <a:rPr lang="en-US" sz="1200" b="0" i="1" kern="1200" dirty="0" smtClean="0">
                <a:solidFill>
                  <a:schemeClr val="tx1"/>
                </a:solidFill>
                <a:effectLst/>
                <a:latin typeface="+mn-lt"/>
                <a:ea typeface="+mn-ea"/>
                <a:cs typeface="+mn-cs"/>
              </a:rPr>
              <a:t>​</a:t>
            </a:r>
            <a:r>
              <a:rPr lang="fr-FR" sz="1200" b="0" i="1" u="none" strike="noStrike" kern="1200" dirty="0" smtClean="0">
                <a:solidFill>
                  <a:schemeClr val="tx1"/>
                </a:solidFill>
                <a:effectLst/>
                <a:latin typeface="+mn-lt"/>
                <a:ea typeface="+mn-ea"/>
                <a:cs typeface="+mn-cs"/>
              </a:rPr>
              <a:t>Le niveau de remplissage est vérifié, il ne doit pas dépasser la limite maximale pour éviter les accidents lors de la fermeture. </a:t>
            </a:r>
            <a:r>
              <a:rPr lang="en-US" sz="1200" b="0" i="1" kern="1200" dirty="0" smtClean="0">
                <a:solidFill>
                  <a:schemeClr val="tx1"/>
                </a:solidFill>
                <a:effectLst/>
                <a:latin typeface="+mn-lt"/>
                <a:ea typeface="+mn-ea"/>
                <a:cs typeface="+mn-cs"/>
              </a:rPr>
              <a:t>​</a:t>
            </a:r>
          </a:p>
          <a:p>
            <a:pPr rtl="0" fontAlgn="base"/>
            <a:r>
              <a:rPr lang="fr-FR" sz="1200" b="0" i="1" u="none" strike="noStrike" kern="1200" dirty="0" smtClean="0">
                <a:solidFill>
                  <a:schemeClr val="tx1"/>
                </a:solidFill>
                <a:effectLst/>
                <a:latin typeface="+mn-lt"/>
                <a:ea typeface="+mn-ea"/>
                <a:cs typeface="+mn-cs"/>
              </a:rPr>
              <a:t>Les utilisateurs doivent être formés à la bonne utilisation des matériels de sécurité et des conteneurs pour objets perforants.</a:t>
            </a:r>
            <a:r>
              <a:rPr lang="en-US" sz="1200" b="0" i="1" kern="1200" dirty="0" smtClean="0">
                <a:solidFill>
                  <a:schemeClr val="tx1"/>
                </a:solidFill>
                <a:effectLst/>
                <a:latin typeface="+mn-lt"/>
                <a:ea typeface="+mn-ea"/>
                <a:cs typeface="+mn-cs"/>
              </a:rPr>
              <a:t>​</a:t>
            </a:r>
          </a:p>
          <a:p>
            <a:pPr rtl="0" fontAlgn="base"/>
            <a:r>
              <a:rPr lang="fr-FR" sz="1200" b="0" i="0" kern="1200" dirty="0" smtClean="0">
                <a:solidFill>
                  <a:schemeClr val="tx1"/>
                </a:solidFill>
                <a:effectLst/>
                <a:latin typeface="+mn-lt"/>
                <a:ea typeface="+mn-ea"/>
                <a:cs typeface="+mn-cs"/>
              </a:rPr>
              <a:t>​</a:t>
            </a:r>
          </a:p>
          <a:p>
            <a:pPr rtl="0" fontAlgn="base"/>
            <a:r>
              <a:rPr lang="fr-FR" sz="1200" b="0" i="0" u="none" strike="noStrike" kern="1200" dirty="0" smtClean="0">
                <a:solidFill>
                  <a:schemeClr val="tx1"/>
                </a:solidFill>
                <a:effectLst/>
                <a:latin typeface="+mn-lt"/>
                <a:ea typeface="+mn-ea"/>
                <a:cs typeface="+mn-cs"/>
              </a:rPr>
              <a:t>Veiller également à clipser correctement le couvercle et à activer la fermeture temporaire entre chaque utilisation.</a:t>
            </a:r>
            <a:r>
              <a:rPr lang="fr-FR" sz="1200" b="0" i="0" kern="1200" dirty="0" smtClean="0">
                <a:solidFill>
                  <a:schemeClr val="tx1"/>
                </a:solidFill>
                <a:effectLst/>
                <a:latin typeface="+mn-lt"/>
                <a:ea typeface="+mn-ea"/>
                <a:cs typeface="+mn-cs"/>
              </a:rPr>
              <a:t>​</a:t>
            </a:r>
          </a:p>
          <a:p>
            <a:pPr rtl="0" fontAlgn="base"/>
            <a:r>
              <a:rPr lang="fr-FR" sz="1200" b="0" i="0" kern="1200" dirty="0" smtClean="0">
                <a:solidFill>
                  <a:schemeClr val="tx1"/>
                </a:solidFill>
                <a:effectLst/>
                <a:latin typeface="+mn-lt"/>
                <a:ea typeface="+mn-ea"/>
                <a:cs typeface="+mn-cs"/>
              </a:rPr>
              <a:t>​</a:t>
            </a:r>
          </a:p>
          <a:p>
            <a:pPr rtl="0" fontAlgn="base"/>
            <a:r>
              <a:rPr lang="fr-FR" sz="1200" b="0" i="0" u="none" strike="noStrike" kern="1200" dirty="0" smtClean="0">
                <a:solidFill>
                  <a:schemeClr val="tx1"/>
                </a:solidFill>
                <a:effectLst/>
                <a:latin typeface="+mn-lt"/>
                <a:ea typeface="+mn-ea"/>
                <a:cs typeface="+mn-cs"/>
              </a:rPr>
              <a:t>Réglementation sur les déchets (Arrêté du 7 septembre 1999)</a:t>
            </a:r>
            <a:r>
              <a:rPr lang="fr-FR" sz="1200" b="0" i="0" kern="1200" dirty="0" smtClean="0">
                <a:solidFill>
                  <a:schemeClr val="tx1"/>
                </a:solidFill>
                <a:effectLst/>
                <a:latin typeface="+mn-lt"/>
                <a:ea typeface="+mn-ea"/>
                <a:cs typeface="+mn-cs"/>
              </a:rPr>
              <a:t>​</a:t>
            </a:r>
          </a:p>
          <a:p>
            <a:pPr rtl="0" fontAlgn="base"/>
            <a:r>
              <a:rPr lang="fr-FR" sz="1200" b="0" i="0" u="none" strike="noStrike" kern="1200" dirty="0" smtClean="0">
                <a:solidFill>
                  <a:schemeClr val="tx1"/>
                </a:solidFill>
                <a:effectLst/>
                <a:latin typeface="+mn-lt"/>
                <a:ea typeface="+mn-ea"/>
                <a:cs typeface="+mn-cs"/>
              </a:rPr>
              <a:t>https://www.legifrance.gouv.fr/loda/id/JORFTEXT000000213467</a:t>
            </a:r>
            <a:r>
              <a:rPr lang="en-US" sz="1200" b="0" i="0" kern="1200" dirty="0" smtClean="0">
                <a:solidFill>
                  <a:schemeClr val="tx1"/>
                </a:solidFill>
                <a:effectLst/>
                <a:latin typeface="+mn-lt"/>
                <a:ea typeface="+mn-ea"/>
                <a:cs typeface="+mn-cs"/>
              </a:rPr>
              <a:t>​</a:t>
            </a:r>
          </a:p>
          <a:p>
            <a:pPr rtl="0" fontAlgn="base"/>
            <a:r>
              <a:rPr lang="fr-FR" sz="1200" b="0" i="0" kern="1200" dirty="0" smtClean="0">
                <a:solidFill>
                  <a:schemeClr val="tx1"/>
                </a:solidFill>
                <a:effectLst/>
                <a:latin typeface="+mn-lt"/>
                <a:ea typeface="+mn-ea"/>
                <a:cs typeface="+mn-cs"/>
              </a:rPr>
              <a:t>​</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40</a:t>
            </a:fld>
            <a:endParaRPr lang="fr-FR" dirty="0"/>
          </a:p>
        </p:txBody>
      </p:sp>
    </p:spTree>
    <p:extLst>
      <p:ext uri="{BB962C8B-B14F-4D97-AF65-F5344CB8AC3E}">
        <p14:creationId xmlns:p14="http://schemas.microsoft.com/office/powerpoint/2010/main" val="2278439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cf. Guide SF2H 2017.</a:t>
            </a:r>
            <a:r>
              <a:rPr lang="fr-FR" baseline="0" dirty="0" smtClean="0"/>
              <a:t> Précautions standard (Annexe)</a:t>
            </a:r>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41</a:t>
            </a:fld>
            <a:endParaRPr lang="fr-FR" dirty="0"/>
          </a:p>
        </p:txBody>
      </p:sp>
    </p:spTree>
    <p:extLst>
      <p:ext uri="{BB962C8B-B14F-4D97-AF65-F5344CB8AC3E}">
        <p14:creationId xmlns:p14="http://schemas.microsoft.com/office/powerpoint/2010/main" val="847590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42</a:t>
            </a:fld>
            <a:endParaRPr lang="fr-FR" dirty="0"/>
          </a:p>
        </p:txBody>
      </p:sp>
    </p:spTree>
    <p:extLst>
      <p:ext uri="{BB962C8B-B14F-4D97-AF65-F5344CB8AC3E}">
        <p14:creationId xmlns:p14="http://schemas.microsoft.com/office/powerpoint/2010/main" val="189610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08075"/>
            <a:ext cx="5486400" cy="3086100"/>
          </a:xfrm>
        </p:spPr>
      </p:sp>
      <p:sp>
        <p:nvSpPr>
          <p:cNvPr id="3" name="Espace réservé des notes 2"/>
          <p:cNvSpPr>
            <a:spLocks noGrp="1"/>
          </p:cNvSpPr>
          <p:nvPr>
            <p:ph type="body" idx="1"/>
          </p:nvPr>
        </p:nvSpPr>
        <p:spPr/>
        <p:txBody>
          <a:bodyPr/>
          <a:lstStyle/>
          <a:p>
            <a:r>
              <a:rPr lang="fr-FR" b="1" dirty="0" smtClean="0"/>
              <a:t>Dans</a:t>
            </a:r>
            <a:r>
              <a:rPr lang="fr-FR" b="1" baseline="0" dirty="0" smtClean="0"/>
              <a:t> le cadre des maladies infectieuses transmissibles, l</a:t>
            </a:r>
            <a:r>
              <a:rPr lang="fr-FR" b="1" dirty="0" smtClean="0"/>
              <a:t>es micro-organismes se propagent par :</a:t>
            </a:r>
          </a:p>
          <a:p>
            <a:pPr marL="171450" indent="-171450">
              <a:buFontTx/>
              <a:buChar char="-"/>
            </a:pPr>
            <a:r>
              <a:rPr lang="fr-FR" dirty="0" smtClean="0"/>
              <a:t>contact : physique direct ou indirect par l'intermédiaire d'un objet inanimé</a:t>
            </a:r>
          </a:p>
          <a:p>
            <a:pPr marL="171450" indent="-171450">
              <a:buFontTx/>
              <a:buChar char="-"/>
            </a:pPr>
            <a:r>
              <a:rPr lang="fr-FR" u="none" dirty="0" smtClean="0"/>
              <a:t>respiratoire : lors d'émission de particules respiratoires potentiellement</a:t>
            </a:r>
            <a:r>
              <a:rPr lang="fr-FR" u="none" baseline="0" dirty="0" smtClean="0"/>
              <a:t> </a:t>
            </a:r>
            <a:r>
              <a:rPr lang="fr-FR" u="none" dirty="0" smtClean="0"/>
              <a:t>infectieuses, de taille variable, </a:t>
            </a:r>
            <a:r>
              <a:rPr lang="fr-FR" baseline="0" dirty="0" smtClean="0"/>
              <a:t>transportées au sein d'un nuage turbulent respiratoire dispersé dans l'air (temps et distance d'émission conditionnées par de multiples facteurs)</a:t>
            </a:r>
          </a:p>
          <a:p>
            <a:pPr marL="171450" indent="-171450">
              <a:buFontTx/>
              <a:buChar char="-"/>
            </a:pPr>
            <a:r>
              <a:rPr lang="fr-FR" u="none" baseline="0" dirty="0" smtClean="0"/>
              <a:t>vecteur (ex : insectes)</a:t>
            </a:r>
          </a:p>
          <a:p>
            <a:pPr marL="171450" indent="-171450">
              <a:buFontTx/>
              <a:buChar char="-"/>
            </a:pPr>
            <a:endParaRPr lang="fr-FR" u="none" baseline="0" dirty="0" smtClean="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5</a:t>
            </a:fld>
            <a:endParaRPr lang="fr-FR" dirty="0"/>
          </a:p>
        </p:txBody>
      </p:sp>
    </p:spTree>
    <p:extLst>
      <p:ext uri="{BB962C8B-B14F-4D97-AF65-F5344CB8AC3E}">
        <p14:creationId xmlns:p14="http://schemas.microsoft.com/office/powerpoint/2010/main" val="327447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Dans certaines situations, les précautions standard doivent être associées</a:t>
            </a:r>
            <a:r>
              <a:rPr lang="fr-FR" baseline="0" dirty="0" smtClean="0"/>
              <a:t> à des </a:t>
            </a:r>
            <a:r>
              <a:rPr lang="fr-FR" dirty="0" smtClean="0"/>
              <a:t>précautions complémentaires d'hygiène (PCH) découlant de ces</a:t>
            </a:r>
            <a:r>
              <a:rPr lang="fr-FR" baseline="0" dirty="0" smtClean="0"/>
              <a:t> différentes modalités de transmission : Précautions Contact, Précautions Respiratoires.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On considère désormais qu'il n'existe plus de dichotomie entre les modes de transmission anciennement dénommés "Gouttelettes" (&gt; 5µ) et "Air" (droplet nuclei &lt;5µ) : on est en présence d'un continuum de taille de particules respiratoires potentiellement infectieuses et évoluant en 3 phases (génération par l'hôte émetteur, transport au sein du nuage particulaire dépendant du flux d'air, inhalation par l'hôte récepteur et/ou déposition des particules respiratoires).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baseline="0" dirty="0" smtClean="0"/>
              <a:t>Recommandations SF2H pour la prévention de la transmission </a:t>
            </a:r>
            <a:r>
              <a:rPr lang="fr-FR" b="1" i="1" baseline="0" dirty="0" smtClean="0"/>
              <a:t>croisée : Contact</a:t>
            </a:r>
            <a:r>
              <a:rPr lang="fr-FR" i="1" baseline="0" dirty="0" smtClean="0"/>
              <a:t> / Avril 2009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i="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baseline="0" dirty="0" smtClean="0"/>
              <a:t>Recommandations SF2H pour la prévention de la transmission </a:t>
            </a:r>
            <a:r>
              <a:rPr lang="fr-FR" b="1" i="1" baseline="0" dirty="0" smtClean="0"/>
              <a:t>respiratoire</a:t>
            </a:r>
            <a:r>
              <a:rPr lang="fr-FR" i="1" baseline="0" dirty="0" smtClean="0"/>
              <a:t> / Octobre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baseline="0" dirty="0" smtClean="0"/>
              <a:t>(remplace le guide </a:t>
            </a:r>
            <a:r>
              <a:rPr lang="fr-FR" i="1" baseline="0" dirty="0" smtClean="0"/>
              <a:t>Recommandations SF2H pour la prévention de la transmission respiratoire "Air" ou "Gouttelettes"/ Mars 2013)</a:t>
            </a:r>
            <a:endParaRPr lang="fr-FR"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smtClean="0"/>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6</a:t>
            </a:fld>
            <a:endParaRPr lang="fr-FR" dirty="0"/>
          </a:p>
        </p:txBody>
      </p:sp>
    </p:spTree>
    <p:extLst>
      <p:ext uri="{BB962C8B-B14F-4D97-AF65-F5344CB8AC3E}">
        <p14:creationId xmlns:p14="http://schemas.microsoft.com/office/powerpoint/2010/main" val="396635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b="0" dirty="0" smtClean="0"/>
              <a:t>Les Précautions standard</a:t>
            </a:r>
            <a:r>
              <a:rPr lang="fr-FR" altLang="fr-FR" b="0" baseline="0" dirty="0" smtClean="0"/>
              <a:t> 2017 se déclinent en </a:t>
            </a:r>
            <a:r>
              <a:rPr lang="fr-FR" altLang="fr-FR" b="0" dirty="0" smtClean="0"/>
              <a:t>32 </a:t>
            </a:r>
            <a:r>
              <a:rPr lang="fr-FR" altLang="fr-FR" b="0" dirty="0"/>
              <a:t>recommandations réparties en </a:t>
            </a:r>
            <a:r>
              <a:rPr lang="fr-FR" altLang="fr-FR" b="0" dirty="0" smtClean="0">
                <a:solidFill>
                  <a:srgbClr val="C00000"/>
                </a:solidFill>
              </a:rPr>
              <a:t>6 axes en pratique</a:t>
            </a:r>
          </a:p>
          <a:p>
            <a:r>
              <a:rPr lang="fr-FR" altLang="fr-FR" b="0" dirty="0" smtClean="0">
                <a:solidFill>
                  <a:srgbClr val="C00000"/>
                </a:solidFill>
              </a:rPr>
              <a:t>+ 1 axe général (champ d'application &amp; stratégie de mise en œuvre).</a:t>
            </a:r>
            <a:endParaRPr lang="fr-FR" altLang="fr-FR" b="0" dirty="0">
              <a:solidFill>
                <a:srgbClr val="C00000"/>
              </a:solidFill>
            </a:endParaRPr>
          </a:p>
          <a:p>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7</a:t>
            </a:fld>
            <a:endParaRPr lang="fr-FR" dirty="0"/>
          </a:p>
        </p:txBody>
      </p:sp>
    </p:spTree>
    <p:extLst>
      <p:ext uri="{BB962C8B-B14F-4D97-AF65-F5344CB8AC3E}">
        <p14:creationId xmlns:p14="http://schemas.microsoft.com/office/powerpoint/2010/main" val="324465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smtClean="0"/>
              <a:t>La transmission manuportée est responsable de la survenue d’infections associées aux soins (IAS).</a:t>
            </a:r>
          </a:p>
          <a:p>
            <a:pPr marL="0" indent="0">
              <a:buFontTx/>
              <a:buNone/>
            </a:pPr>
            <a:r>
              <a:rPr lang="fr-FR" dirty="0" smtClean="0"/>
              <a:t>Communiqué de presse du ministère de la Santé à l'occasion de la journée HDM du 5 mai 2018 : </a:t>
            </a:r>
            <a:r>
              <a:rPr lang="fr-FR" sz="1200" b="0" i="0" kern="1200" dirty="0" smtClean="0">
                <a:solidFill>
                  <a:schemeClr val="tx1"/>
                </a:solidFill>
                <a:effectLst/>
                <a:latin typeface="+mn-lt"/>
                <a:ea typeface="+mn-ea"/>
                <a:cs typeface="+mn-cs"/>
              </a:rPr>
              <a:t>80% des micro-organismes se transmettent par les mains, ce qui amène l’OMS à estimer que 40% des infections associées aux soins sont manuportées.</a:t>
            </a:r>
          </a:p>
          <a:p>
            <a:pPr marL="0" indent="0">
              <a:buFontTx/>
              <a:buNone/>
            </a:pPr>
            <a:endParaRPr lang="fr-FR" dirty="0" smtClean="0"/>
          </a:p>
          <a:p>
            <a:r>
              <a:rPr lang="fr-FR" b="1" dirty="0" smtClean="0"/>
              <a:t>Le </a:t>
            </a:r>
            <a:r>
              <a:rPr lang="fr-FR" b="1" dirty="0"/>
              <a:t>schéma de transmission </a:t>
            </a:r>
            <a:r>
              <a:rPr lang="fr-FR" b="1" dirty="0" smtClean="0"/>
              <a:t>croisée manuportée </a:t>
            </a:r>
            <a:r>
              <a:rPr lang="fr-FR" dirty="0" smtClean="0"/>
              <a:t>implique </a:t>
            </a:r>
            <a:r>
              <a:rPr lang="fr-FR" dirty="0"/>
              <a:t>cinq phases consécutives : </a:t>
            </a:r>
          </a:p>
          <a:p>
            <a:pPr marL="171450" indent="-171450">
              <a:buFontTx/>
              <a:buChar char="-"/>
            </a:pPr>
            <a:r>
              <a:rPr lang="fr-FR" dirty="0"/>
              <a:t>les micro-organismes sont présents sur la peau du </a:t>
            </a:r>
            <a:r>
              <a:rPr lang="fr-FR" dirty="0" smtClean="0"/>
              <a:t>patient/résident </a:t>
            </a:r>
            <a:r>
              <a:rPr lang="fr-FR" dirty="0"/>
              <a:t>et/ou ont été disséminés sur des objets inertes de son environnement immédiat, </a:t>
            </a:r>
          </a:p>
          <a:p>
            <a:pPr marL="171450" indent="-171450">
              <a:buFontTx/>
              <a:buChar char="-"/>
            </a:pPr>
            <a:r>
              <a:rPr lang="fr-FR" dirty="0"/>
              <a:t>Les micro-organismes sont transmis aux mains du personnel soignant, </a:t>
            </a:r>
          </a:p>
          <a:p>
            <a:pPr marL="171450" indent="-171450">
              <a:buFontTx/>
              <a:buChar char="-"/>
            </a:pPr>
            <a:r>
              <a:rPr lang="fr-FR" dirty="0"/>
              <a:t>les micro-organismes survivent pendant plusieurs minutes sur les mains du personnel soignant, </a:t>
            </a:r>
          </a:p>
          <a:p>
            <a:pPr marL="171450" indent="-171450">
              <a:buFontTx/>
              <a:buChar char="-"/>
            </a:pPr>
            <a:r>
              <a:rPr lang="fr-FR" dirty="0"/>
              <a:t>le geste d’hygiène des mains pratiqué par le personnel soignant est inapproprié ou </a:t>
            </a:r>
            <a:r>
              <a:rPr lang="fr-FR" dirty="0" smtClean="0"/>
              <a:t>omis ou non immédiat ; </a:t>
            </a:r>
            <a:r>
              <a:rPr lang="fr-FR" dirty="0"/>
              <a:t>le produit utilisé pour la pratique de l’hygiène des mains est </a:t>
            </a:r>
            <a:r>
              <a:rPr lang="fr-FR" dirty="0" smtClean="0"/>
              <a:t>inefficace (dose insuffisante) ; </a:t>
            </a:r>
            <a:r>
              <a:rPr lang="fr-FR" dirty="0"/>
              <a:t>ou encore le geste est incomplet, </a:t>
            </a:r>
          </a:p>
          <a:p>
            <a:pPr marL="171450" indent="-171450">
              <a:buFontTx/>
              <a:buChar char="-"/>
            </a:pPr>
            <a:r>
              <a:rPr lang="fr-FR" dirty="0"/>
              <a:t>la ou les main(s) contaminées du soignant entre(nt) en contact direct avec un autre patient ou avec un objet inerte qui sera ensuite en contact avec le </a:t>
            </a:r>
            <a:r>
              <a:rPr lang="fr-FR" dirty="0" smtClean="0"/>
              <a:t>2</a:t>
            </a:r>
            <a:r>
              <a:rPr lang="fr-FR" baseline="30000" dirty="0" smtClean="0"/>
              <a:t>e</a:t>
            </a:r>
            <a:r>
              <a:rPr lang="fr-FR" dirty="0" smtClean="0"/>
              <a:t> patient/résident. </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8</a:t>
            </a:fld>
            <a:endParaRPr lang="fr-FR" dirty="0"/>
          </a:p>
        </p:txBody>
      </p:sp>
    </p:spTree>
    <p:extLst>
      <p:ext uri="{BB962C8B-B14F-4D97-AF65-F5344CB8AC3E}">
        <p14:creationId xmlns:p14="http://schemas.microsoft.com/office/powerpoint/2010/main" val="68263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noProof="0" dirty="0">
                <a:ea typeface="Lucida Sans Unicode" panose="020B0602030504020204" pitchFamily="34" charset="0"/>
                <a:cs typeface="Lucida Sans Unicode" panose="020B0602030504020204" pitchFamily="34" charset="0"/>
              </a:rPr>
              <a:t>La première et plus célèbre étude qui a </a:t>
            </a:r>
            <a:r>
              <a:rPr lang="fr-FR" altLang="fr-FR" noProof="0" dirty="0" smtClean="0">
                <a:ea typeface="Lucida Sans Unicode" panose="020B0602030504020204" pitchFamily="34" charset="0"/>
                <a:cs typeface="Lucida Sans Unicode" panose="020B0602030504020204" pitchFamily="34" charset="0"/>
              </a:rPr>
              <a:t>démontré </a:t>
            </a:r>
            <a:r>
              <a:rPr lang="fr-FR" altLang="fr-FR" noProof="0" dirty="0">
                <a:ea typeface="Lucida Sans Unicode" panose="020B0602030504020204" pitchFamily="34" charset="0"/>
                <a:cs typeface="Lucida Sans Unicode" panose="020B0602030504020204" pitchFamily="34" charset="0"/>
              </a:rPr>
              <a:t>l’importance de l’hygiène des mains a été réalisée par Semmelweis il y a plus de </a:t>
            </a:r>
            <a:r>
              <a:rPr lang="fr-FR" altLang="fr-FR" noProof="0" dirty="0" smtClean="0">
                <a:ea typeface="Lucida Sans Unicode" panose="020B0602030504020204" pitchFamily="34" charset="0"/>
                <a:cs typeface="Lucida Sans Unicode" panose="020B0602030504020204" pitchFamily="34" charset="0"/>
              </a:rPr>
              <a:t>150 </a:t>
            </a:r>
            <a:r>
              <a:rPr lang="fr-FR" altLang="fr-FR" noProof="0" dirty="0">
                <a:ea typeface="Lucida Sans Unicode" panose="020B0602030504020204" pitchFamily="34" charset="0"/>
                <a:cs typeface="Lucida Sans Unicode" panose="020B0602030504020204" pitchFamily="34" charset="0"/>
              </a:rPr>
              <a:t>ans. Ce médecin autrichien a mis en évidence une baisse significative du taux d’infections puerpérales et des décès chez les accouchées après introduction de la désinfection des mains avant tout examen</a:t>
            </a:r>
            <a:r>
              <a:rPr lang="fr-FR" altLang="fr-FR" noProof="0" dirty="0" smtClean="0">
                <a:ea typeface="Lucida Sans Unicode" panose="020B0602030504020204" pitchFamily="34" charset="0"/>
                <a:cs typeface="Lucida Sans Unicode" panose="020B0602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noProof="0" dirty="0">
              <a:ea typeface="Lucida Sans Unicode" panose="020B0602030504020204" pitchFamily="34" charset="0"/>
              <a:cs typeface="Lucida Sans Unicode" panose="020B0602030504020204" pitchFamily="34" charset="0"/>
            </a:endParaRPr>
          </a:p>
          <a:p>
            <a:pPr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noProof="0" dirty="0">
                <a:ea typeface="Lucida Sans Unicode" panose="020B0602030504020204" pitchFamily="34" charset="0"/>
                <a:cs typeface="Lucida Sans Unicode" panose="020B0602030504020204" pitchFamily="34" charset="0"/>
              </a:rPr>
              <a:t>Un lien de causalité entre hygiène des mains et risque infectieux a été montré : </a:t>
            </a:r>
          </a:p>
          <a:p>
            <a:pPr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i="1" noProof="0" dirty="0">
                <a:ea typeface="Lucida Sans Unicode" panose="020B0602030504020204" pitchFamily="34" charset="0"/>
                <a:cs typeface="Lucida Sans Unicode" panose="020B0602030504020204" pitchFamily="34" charset="0"/>
              </a:rPr>
              <a:t>- Larson E. A causelink between handwashing and risk of infection? Examination of the evidence. ICHE, 1988, 9:28–36.</a:t>
            </a:r>
          </a:p>
          <a:p>
            <a:pPr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i="1" noProof="0" dirty="0">
                <a:ea typeface="Lucida Sans Unicode" panose="020B0602030504020204" pitchFamily="34" charset="0"/>
                <a:cs typeface="Lucida Sans Unicode" panose="020B0602030504020204" pitchFamily="34" charset="0"/>
              </a:rPr>
              <a:t>- CDC. Guideline for Hand Hygiene in Healthcare Settings, 2002.</a:t>
            </a:r>
          </a:p>
          <a:p>
            <a:pPr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i="1" noProof="0" dirty="0">
                <a:ea typeface="Lucida Sans Unicode" panose="020B0602030504020204" pitchFamily="34" charset="0"/>
                <a:cs typeface="Lucida Sans Unicode" panose="020B0602030504020204" pitchFamily="34" charset="0"/>
              </a:rPr>
              <a:t>- Health Canada. Hand washing, cleaning, disinfection, and sterilization in health care. Canada Communicable Disease Report (CCDR), Supplement, Vol., 24S4, July 1998.</a:t>
            </a:r>
          </a:p>
          <a:p>
            <a:endParaRPr lang="fr-FR" noProof="0" dirty="0"/>
          </a:p>
          <a:p>
            <a:pPr marL="171450" indent="-171450" eaLnBrk="1" hangingPunct="1">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i="1" noProof="0" dirty="0">
              <a:ea typeface="Lucida Sans Unicode" panose="020B0602030504020204" pitchFamily="34" charset="0"/>
              <a:cs typeface="Lucida Sans Unicode" panose="020B0602030504020204" pitchFamily="34" charset="0"/>
            </a:endParaRPr>
          </a:p>
          <a:p>
            <a:endParaRPr lang="fr-FR" noProof="0" dirty="0"/>
          </a:p>
          <a:p>
            <a:endParaRPr lang="fr-FR" noProof="0" dirty="0"/>
          </a:p>
          <a:p>
            <a:endParaRPr lang="fr-FR" noProof="0" dirty="0"/>
          </a:p>
        </p:txBody>
      </p:sp>
      <p:sp>
        <p:nvSpPr>
          <p:cNvPr id="4" name="Espace réservé du numéro de diapositive 3"/>
          <p:cNvSpPr>
            <a:spLocks noGrp="1"/>
          </p:cNvSpPr>
          <p:nvPr>
            <p:ph type="sldNum" sz="quarter" idx="10"/>
          </p:nvPr>
        </p:nvSpPr>
        <p:spPr/>
        <p:txBody>
          <a:bodyPr/>
          <a:lstStyle/>
          <a:p>
            <a:fld id="{A1D30BE9-3719-4860-9FDD-1CAB41E96C52}" type="slidenum">
              <a:rPr lang="fr-FR" smtClean="0"/>
              <a:t>9</a:t>
            </a:fld>
            <a:endParaRPr lang="fr-FR" dirty="0"/>
          </a:p>
        </p:txBody>
      </p:sp>
    </p:spTree>
    <p:extLst>
      <p:ext uri="{BB962C8B-B14F-4D97-AF65-F5344CB8AC3E}">
        <p14:creationId xmlns:p14="http://schemas.microsoft.com/office/powerpoint/2010/main" val="149718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179395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353430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221205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BFDAFB3-421F-4DE4-AE4B-A481CD424FD7}" type="slidenum">
              <a:rPr lang="fr-FR" smtClean="0"/>
              <a:t>‹N°›</a:t>
            </a:fld>
            <a:endParaRPr lang="fr-FR" dirty="0"/>
          </a:p>
        </p:txBody>
      </p:sp>
      <p:pic>
        <p:nvPicPr>
          <p:cNvPr id="7" name="Image 6"/>
          <p:cNvPicPr>
            <a:picLocks noChangeAspect="1"/>
          </p:cNvPicPr>
          <p:nvPr userDrawn="1"/>
        </p:nvPicPr>
        <p:blipFill>
          <a:blip r:embed="rId2"/>
          <a:stretch>
            <a:fillRect/>
          </a:stretch>
        </p:blipFill>
        <p:spPr>
          <a:xfrm>
            <a:off x="9670269" y="-8501"/>
            <a:ext cx="2520000" cy="941098"/>
          </a:xfrm>
          <a:prstGeom prst="rect">
            <a:avLst/>
          </a:prstGeom>
        </p:spPr>
      </p:pic>
    </p:spTree>
    <p:extLst>
      <p:ext uri="{BB962C8B-B14F-4D97-AF65-F5344CB8AC3E}">
        <p14:creationId xmlns:p14="http://schemas.microsoft.com/office/powerpoint/2010/main" val="21549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160646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65156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256474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264534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275080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194425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8F2725F-CF97-4B59-AFE2-994707281252}" type="datetimeFigureOut">
              <a:rPr lang="fr-FR" smtClean="0"/>
              <a:t>10/06/2025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BFDAFB3-421F-4DE4-AE4B-A481CD424FD7}" type="slidenum">
              <a:rPr lang="fr-FR" smtClean="0"/>
              <a:t>‹N°›</a:t>
            </a:fld>
            <a:endParaRPr lang="fr-FR" dirty="0"/>
          </a:p>
        </p:txBody>
      </p:sp>
    </p:spTree>
    <p:extLst>
      <p:ext uri="{BB962C8B-B14F-4D97-AF65-F5344CB8AC3E}">
        <p14:creationId xmlns:p14="http://schemas.microsoft.com/office/powerpoint/2010/main" val="264966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2725F-CF97-4B59-AFE2-994707281252}" type="datetimeFigureOut">
              <a:rPr lang="fr-FR" smtClean="0"/>
              <a:t>10/06/2025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DAFB3-421F-4DE4-AE4B-A481CD424FD7}" type="slidenum">
              <a:rPr lang="fr-FR" smtClean="0"/>
              <a:t>‹N°›</a:t>
            </a:fld>
            <a:endParaRPr lang="fr-FR" dirty="0"/>
          </a:p>
        </p:txBody>
      </p:sp>
    </p:spTree>
    <p:extLst>
      <p:ext uri="{BB962C8B-B14F-4D97-AF65-F5344CB8AC3E}">
        <p14:creationId xmlns:p14="http://schemas.microsoft.com/office/powerpoint/2010/main" val="45478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f2h.net/k-stock/data/uploads/2017/06/HY_XXV_PS_versionSF2H.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f2h.net/k-stock/data/uploads/2017/06/HY_XXV_PS_versionSF2H.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24.jpeg"/><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7.jpg"/><Relationship Id="rId5" Type="http://schemas.openxmlformats.org/officeDocument/2006/relationships/image" Target="../media/image86.png"/><Relationship Id="rId4" Type="http://schemas.openxmlformats.org/officeDocument/2006/relationships/image" Target="../media/image85.jp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9.emf"/><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427069" y="6551228"/>
            <a:ext cx="3112202" cy="224589"/>
          </a:xfrm>
        </p:spPr>
        <p:txBody>
          <a:bodyPr>
            <a:noAutofit/>
          </a:bodyPr>
          <a:lstStyle/>
          <a:p>
            <a:pPr algn="l"/>
            <a:r>
              <a:rPr lang="fr-FR" altLang="fr-FR" sz="1050" b="1" noProof="0" dirty="0" smtClean="0">
                <a:solidFill>
                  <a:srgbClr val="002060"/>
                </a:solidFill>
              </a:rPr>
              <a:t>CPias Auvergne-Rhône-Alpes ● juin 2025</a:t>
            </a:r>
            <a:endParaRPr lang="fr-FR" sz="2800" noProof="0" dirty="0">
              <a:solidFill>
                <a:srgbClr val="002060"/>
              </a:solidFill>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0349" t="18955" r="20583" b="28231"/>
          <a:stretch/>
        </p:blipFill>
        <p:spPr bwMode="auto">
          <a:xfrm>
            <a:off x="1233585" y="1994381"/>
            <a:ext cx="6872612" cy="2793221"/>
          </a:xfrm>
          <a:prstGeom prst="rect">
            <a:avLst/>
          </a:prstGeom>
          <a:noFill/>
          <a:ln>
            <a:noFill/>
          </a:ln>
          <a:extLst>
            <a:ext uri="{53640926-AAD7-44D8-BBD7-CCE9431645EC}">
              <a14:shadowObscured xmlns:a14="http://schemas.microsoft.com/office/drawing/2010/main"/>
            </a:ext>
          </a:extLst>
        </p:spPr>
      </p:pic>
      <p:pic>
        <p:nvPicPr>
          <p:cNvPr id="5" name="Picture 3" descr="S:\USERS\CPIAS\Logos\PNG\cpias-quadri-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2" y="0"/>
            <a:ext cx="2167825" cy="14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16" y="5720080"/>
            <a:ext cx="6789877" cy="11156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Imag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20446">
            <a:off x="8972921" y="2279173"/>
            <a:ext cx="2631484" cy="37213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9581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srcRect t="2201"/>
          <a:stretch/>
        </p:blipFill>
        <p:spPr>
          <a:xfrm>
            <a:off x="5778154" y="1241135"/>
            <a:ext cx="6244935" cy="4037838"/>
          </a:xfrm>
          <a:prstGeom prst="rect">
            <a:avLst/>
          </a:prstGeom>
        </p:spPr>
      </p:pic>
      <p:pic>
        <p:nvPicPr>
          <p:cNvPr id="6" name="Image 4"/>
          <p:cNvPicPr>
            <a:picLocks noChangeAspect="1"/>
          </p:cNvPicPr>
          <p:nvPr/>
        </p:nvPicPr>
        <p:blipFill>
          <a:blip r:embed="rId4" cstate="print">
            <a:extLst>
              <a:ext uri="{28A0092B-C50C-407E-A947-70E740481C1C}">
                <a14:useLocalDpi xmlns:a14="http://schemas.microsoft.com/office/drawing/2010/main" val="0"/>
              </a:ext>
            </a:extLst>
          </a:blip>
          <a:srcRect b="16563"/>
          <a:stretch>
            <a:fillRect/>
          </a:stretch>
        </p:blipFill>
        <p:spPr bwMode="auto">
          <a:xfrm>
            <a:off x="4449439" y="4551503"/>
            <a:ext cx="1832439"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162218" y="63177"/>
            <a:ext cx="4944171" cy="1097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dirty="0" smtClean="0">
                <a:solidFill>
                  <a:srgbClr val="002060"/>
                </a:solidFill>
                <a:latin typeface="+mn-lt"/>
              </a:rPr>
              <a:t>Hygiène </a:t>
            </a:r>
            <a:r>
              <a:rPr lang="fr-FR" sz="4800" dirty="0">
                <a:solidFill>
                  <a:srgbClr val="002060"/>
                </a:solidFill>
                <a:latin typeface="+mn-lt"/>
              </a:rPr>
              <a:t>des mains</a:t>
            </a:r>
          </a:p>
        </p:txBody>
      </p:sp>
      <p:sp>
        <p:nvSpPr>
          <p:cNvPr id="2" name="ZoneTexte 1"/>
          <p:cNvSpPr txBox="1"/>
          <p:nvPr/>
        </p:nvSpPr>
        <p:spPr>
          <a:xfrm>
            <a:off x="371002" y="1916627"/>
            <a:ext cx="5582758" cy="2381054"/>
          </a:xfrm>
          <a:prstGeom prst="rect">
            <a:avLst/>
          </a:prstGeom>
          <a:solidFill>
            <a:srgbClr val="F7943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defRPr>
                <a:solidFill>
                  <a:schemeClr val="lt1"/>
                </a:solidFill>
              </a:defRPr>
            </a:lvl1pPr>
            <a:lvl2pPr lvl="1">
              <a:lnSpc>
                <a:spcPct val="120000"/>
              </a:lnSpc>
              <a:defRPr sz="2400">
                <a:latin typeface="Calibri" panose="020F0502020204030204" pitchFamily="34" charset="0"/>
                <a:cs typeface="Calibri" panose="020F050202020403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1" dirty="0">
                <a:solidFill>
                  <a:schemeClr val="bg1"/>
                </a:solidFill>
              </a:rPr>
              <a:t>Lors des soins, en préalable </a:t>
            </a:r>
            <a:r>
              <a:rPr lang="fr-FR" b="1" dirty="0" smtClean="0">
                <a:solidFill>
                  <a:schemeClr val="bg1"/>
                </a:solidFill>
              </a:rPr>
              <a:t>à </a:t>
            </a:r>
            <a:r>
              <a:rPr lang="fr-FR" b="1" dirty="0">
                <a:solidFill>
                  <a:schemeClr val="bg1"/>
                </a:solidFill>
              </a:rPr>
              <a:t>toute hygiène des mains </a:t>
            </a:r>
          </a:p>
          <a:p>
            <a:pPr marL="285750" indent="-285750">
              <a:buFont typeface="Arial" panose="020B0604020202020204" pitchFamily="34" charset="0"/>
              <a:buChar char="•"/>
            </a:pPr>
            <a:r>
              <a:rPr lang="fr-FR" dirty="0">
                <a:solidFill>
                  <a:schemeClr val="bg1"/>
                </a:solidFill>
              </a:rPr>
              <a:t>avoir les avant-bras dégagés</a:t>
            </a:r>
          </a:p>
          <a:p>
            <a:pPr marL="285750" indent="-285750">
              <a:buFont typeface="Arial" panose="020B0604020202020204" pitchFamily="34" charset="0"/>
              <a:buChar char="•"/>
            </a:pPr>
            <a:r>
              <a:rPr lang="fr-FR" dirty="0">
                <a:solidFill>
                  <a:schemeClr val="bg1"/>
                </a:solidFill>
              </a:rPr>
              <a:t>avoir les ongles courts, sans vernis, ni faux-ongles ou résine</a:t>
            </a:r>
          </a:p>
          <a:p>
            <a:pPr marL="285750" indent="-285750">
              <a:buFont typeface="Arial" panose="020B0604020202020204" pitchFamily="34" charset="0"/>
              <a:buChar char="•"/>
            </a:pPr>
            <a:r>
              <a:rPr lang="fr-FR" dirty="0">
                <a:solidFill>
                  <a:schemeClr val="bg1"/>
                </a:solidFill>
              </a:rPr>
              <a:t>ne pas porter de bijou </a:t>
            </a:r>
            <a:r>
              <a:rPr lang="fr-FR" dirty="0" smtClean="0">
                <a:solidFill>
                  <a:schemeClr val="bg1"/>
                </a:solidFill>
              </a:rPr>
              <a:t/>
            </a:r>
            <a:br>
              <a:rPr lang="fr-FR" dirty="0" smtClean="0">
                <a:solidFill>
                  <a:schemeClr val="bg1"/>
                </a:solidFill>
              </a:rPr>
            </a:br>
            <a:r>
              <a:rPr lang="fr-FR" dirty="0" smtClean="0">
                <a:solidFill>
                  <a:schemeClr val="bg1"/>
                </a:solidFill>
              </a:rPr>
              <a:t>(</a:t>
            </a:r>
            <a:r>
              <a:rPr lang="fr-FR" dirty="0">
                <a:solidFill>
                  <a:schemeClr val="bg1"/>
                </a:solidFill>
              </a:rPr>
              <a:t>bracelet, bague, alliance, montre) </a:t>
            </a:r>
          </a:p>
        </p:txBody>
      </p:sp>
      <p:sp>
        <p:nvSpPr>
          <p:cNvPr id="4" name="Rectangle à coins arrondis 3"/>
          <p:cNvSpPr/>
          <p:nvPr/>
        </p:nvSpPr>
        <p:spPr>
          <a:xfrm rot="20954992">
            <a:off x="187080" y="1471368"/>
            <a:ext cx="2506606"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Les pré requis</a:t>
            </a:r>
          </a:p>
        </p:txBody>
      </p:sp>
    </p:spTree>
    <p:extLst>
      <p:ext uri="{BB962C8B-B14F-4D97-AF65-F5344CB8AC3E}">
        <p14:creationId xmlns:p14="http://schemas.microsoft.com/office/powerpoint/2010/main" val="89228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43" y="4866702"/>
            <a:ext cx="1808725" cy="17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62218" y="63177"/>
            <a:ext cx="4944171" cy="1097651"/>
          </a:xfrm>
        </p:spPr>
        <p:txBody>
          <a:bodyPr>
            <a:normAutofit/>
          </a:bodyPr>
          <a:lstStyle/>
          <a:p>
            <a:r>
              <a:rPr lang="fr-FR" sz="4800" dirty="0">
                <a:solidFill>
                  <a:srgbClr val="002060"/>
                </a:solidFill>
                <a:latin typeface="+mn-lt"/>
              </a:rPr>
              <a:t>H</a:t>
            </a:r>
            <a:r>
              <a:rPr lang="fr-FR" sz="4800" noProof="0" dirty="0" smtClean="0">
                <a:solidFill>
                  <a:srgbClr val="002060"/>
                </a:solidFill>
                <a:latin typeface="+mn-lt"/>
              </a:rPr>
              <a:t>ygiène </a:t>
            </a:r>
            <a:r>
              <a:rPr lang="fr-FR" sz="4800" noProof="0" dirty="0">
                <a:solidFill>
                  <a:srgbClr val="002060"/>
                </a:solidFill>
                <a:latin typeface="+mn-lt"/>
              </a:rPr>
              <a:t>des mains</a:t>
            </a:r>
          </a:p>
        </p:txBody>
      </p:sp>
      <p:sp>
        <p:nvSpPr>
          <p:cNvPr id="20" name="Rectangle 19"/>
          <p:cNvSpPr/>
          <p:nvPr/>
        </p:nvSpPr>
        <p:spPr>
          <a:xfrm>
            <a:off x="2240704" y="5748702"/>
            <a:ext cx="9280736" cy="923330"/>
          </a:xfrm>
          <a:prstGeom prst="rect">
            <a:avLst/>
          </a:prstGeom>
          <a:ln>
            <a:noFill/>
          </a:ln>
        </p:spPr>
        <p:txBody>
          <a:bodyPr wrap="square">
            <a:spAutoFit/>
          </a:bodyPr>
          <a:lstStyle/>
          <a:p>
            <a:r>
              <a:rPr lang="en-GB" altLang="fr-FR" dirty="0" smtClean="0">
                <a:solidFill>
                  <a:schemeClr val="bg1">
                    <a:lumMod val="50000"/>
                  </a:schemeClr>
                </a:solidFill>
              </a:rPr>
              <a:t>Le lavage </a:t>
            </a:r>
            <a:r>
              <a:rPr lang="en-GB" altLang="fr-FR" dirty="0">
                <a:solidFill>
                  <a:schemeClr val="bg1">
                    <a:lumMod val="50000"/>
                  </a:schemeClr>
                </a:solidFill>
              </a:rPr>
              <a:t>de mains est </a:t>
            </a:r>
            <a:r>
              <a:rPr lang="en-GB" altLang="fr-FR" dirty="0" smtClean="0">
                <a:solidFill>
                  <a:schemeClr val="bg1">
                    <a:lumMod val="50000"/>
                  </a:schemeClr>
                </a:solidFill>
              </a:rPr>
              <a:t>également indiqué dans des situations particulières </a:t>
            </a:r>
            <a:br>
              <a:rPr lang="en-GB" altLang="fr-FR" dirty="0" smtClean="0">
                <a:solidFill>
                  <a:schemeClr val="bg1">
                    <a:lumMod val="50000"/>
                  </a:schemeClr>
                </a:solidFill>
              </a:rPr>
            </a:br>
            <a:r>
              <a:rPr lang="en-GB" altLang="fr-FR" dirty="0" smtClean="0">
                <a:solidFill>
                  <a:schemeClr val="bg1">
                    <a:lumMod val="50000"/>
                  </a:schemeClr>
                </a:solidFill>
              </a:rPr>
              <a:t>(précautions complémentaires d'hygiène) en présence d’ectoparasites ou de </a:t>
            </a:r>
            <a:r>
              <a:rPr lang="en-GB" altLang="fr-FR" dirty="0">
                <a:solidFill>
                  <a:schemeClr val="bg1">
                    <a:lumMod val="50000"/>
                  </a:schemeClr>
                </a:solidFill>
              </a:rPr>
              <a:t>spores bactériennes  </a:t>
            </a:r>
            <a:r>
              <a:rPr lang="en-GB" altLang="fr-FR" dirty="0" smtClean="0">
                <a:solidFill>
                  <a:schemeClr val="bg1">
                    <a:lumMod val="50000"/>
                  </a:schemeClr>
                </a:solidFill>
              </a:rPr>
              <a:t>(ex : Gale, </a:t>
            </a:r>
            <a:r>
              <a:rPr lang="en-GB" altLang="fr-FR" i="1" dirty="0" smtClean="0">
                <a:solidFill>
                  <a:schemeClr val="bg1">
                    <a:lumMod val="50000"/>
                  </a:schemeClr>
                </a:solidFill>
              </a:rPr>
              <a:t>Clostridioïdes difficile</a:t>
            </a:r>
            <a:r>
              <a:rPr lang="en-GB" altLang="fr-FR" dirty="0">
                <a:solidFill>
                  <a:schemeClr val="bg1">
                    <a:lumMod val="50000"/>
                  </a:schemeClr>
                </a:solidFill>
              </a:rPr>
              <a:t>)</a:t>
            </a:r>
          </a:p>
        </p:txBody>
      </p:sp>
      <p:pic>
        <p:nvPicPr>
          <p:cNvPr id="13" name="Image 2"/>
          <p:cNvPicPr>
            <a:picLocks noChangeAspect="1"/>
          </p:cNvPicPr>
          <p:nvPr/>
        </p:nvPicPr>
        <p:blipFill>
          <a:blip r:embed="rId4">
            <a:extLst>
              <a:ext uri="{28A0092B-C50C-407E-A947-70E740481C1C}">
                <a14:useLocalDpi xmlns:a14="http://schemas.microsoft.com/office/drawing/2010/main" val="0"/>
              </a:ext>
            </a:extLst>
          </a:blip>
          <a:srcRect b="15451"/>
          <a:stretch>
            <a:fillRect/>
          </a:stretch>
        </p:blipFill>
        <p:spPr bwMode="auto">
          <a:xfrm>
            <a:off x="1061108" y="2655519"/>
            <a:ext cx="1810667"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à coins arrondis 16"/>
          <p:cNvSpPr/>
          <p:nvPr/>
        </p:nvSpPr>
        <p:spPr>
          <a:xfrm rot="20805294">
            <a:off x="9371500" y="3206823"/>
            <a:ext cx="2090640" cy="760366"/>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T</a:t>
            </a:r>
            <a:r>
              <a:rPr lang="fr-FR" sz="2400" dirty="0" smtClean="0">
                <a:latin typeface="Calibri" panose="020F0502020204030204" pitchFamily="34" charset="0"/>
                <a:cs typeface="Calibri" panose="020F0502020204030204" pitchFamily="34" charset="0"/>
              </a:rPr>
              <a:t>echnique </a:t>
            </a:r>
          </a:p>
          <a:p>
            <a:pPr algn="ctr"/>
            <a:r>
              <a:rPr lang="fr-FR" sz="2400" dirty="0" smtClean="0">
                <a:latin typeface="Calibri" panose="020F0502020204030204" pitchFamily="34" charset="0"/>
                <a:cs typeface="Calibri" panose="020F0502020204030204" pitchFamily="34" charset="0"/>
              </a:rPr>
              <a:t>de </a:t>
            </a:r>
            <a:r>
              <a:rPr lang="fr-FR" sz="2400" dirty="0">
                <a:latin typeface="Calibri" panose="020F0502020204030204" pitchFamily="34" charset="0"/>
                <a:cs typeface="Calibri" panose="020F0502020204030204" pitchFamily="34" charset="0"/>
              </a:rPr>
              <a:t>référence</a:t>
            </a:r>
          </a:p>
        </p:txBody>
      </p:sp>
      <p:sp>
        <p:nvSpPr>
          <p:cNvPr id="18" name="Espace réservé du contenu 2"/>
          <p:cNvSpPr txBox="1">
            <a:spLocks/>
          </p:cNvSpPr>
          <p:nvPr/>
        </p:nvSpPr>
        <p:spPr>
          <a:xfrm>
            <a:off x="2553023" y="2699692"/>
            <a:ext cx="10515600" cy="1848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sz="1800" dirty="0" smtClean="0"/>
              <a:t>Comparée </a:t>
            </a:r>
            <a:r>
              <a:rPr lang="fr-FR" sz="1800" dirty="0"/>
              <a:t>au lavage des mains à l’eau et au savon,</a:t>
            </a:r>
          </a:p>
          <a:p>
            <a:pPr marL="457200" lvl="1" indent="0">
              <a:buNone/>
            </a:pPr>
            <a:r>
              <a:rPr lang="fr-FR" sz="1800" dirty="0"/>
              <a:t> la friction des mains avec un </a:t>
            </a:r>
            <a:r>
              <a:rPr lang="fr-FR" sz="1800" dirty="0" smtClean="0"/>
              <a:t>produit hydro-alcoolique (PHA) est :</a:t>
            </a:r>
            <a:endParaRPr lang="fr-FR" sz="1800" dirty="0"/>
          </a:p>
          <a:p>
            <a:pPr lvl="1">
              <a:buFont typeface="Wingdings" panose="05000000000000000000" pitchFamily="2" charset="2"/>
              <a:buChar char="ü"/>
            </a:pPr>
            <a:r>
              <a:rPr lang="fr-FR" sz="1800" dirty="0" smtClean="0"/>
              <a:t>  plus </a:t>
            </a:r>
            <a:r>
              <a:rPr lang="fr-FR" sz="1800" dirty="0"/>
              <a:t>efficace</a:t>
            </a:r>
          </a:p>
          <a:p>
            <a:pPr lvl="1">
              <a:buFont typeface="Wingdings" panose="05000000000000000000" pitchFamily="2" charset="2"/>
              <a:buChar char="ü"/>
            </a:pPr>
            <a:r>
              <a:rPr lang="fr-FR" sz="1800" dirty="0"/>
              <a:t> </a:t>
            </a:r>
            <a:r>
              <a:rPr lang="fr-FR" sz="1800" dirty="0" smtClean="0"/>
              <a:t> plus </a:t>
            </a:r>
            <a:r>
              <a:rPr lang="fr-FR" sz="1800" dirty="0"/>
              <a:t>rapide </a:t>
            </a:r>
            <a:endParaRPr lang="fr-FR" sz="1800" dirty="0" smtClean="0"/>
          </a:p>
          <a:p>
            <a:pPr lvl="1">
              <a:buFont typeface="Wingdings" panose="05000000000000000000" pitchFamily="2" charset="2"/>
              <a:buChar char="ü"/>
            </a:pPr>
            <a:r>
              <a:rPr lang="fr-FR" sz="1800" dirty="0"/>
              <a:t> </a:t>
            </a:r>
            <a:r>
              <a:rPr lang="fr-FR" sz="1800" dirty="0" smtClean="0"/>
              <a:t> mieux tolérée sur le plan cutané</a:t>
            </a:r>
            <a:endParaRPr lang="fr-FR" sz="1800" dirty="0"/>
          </a:p>
        </p:txBody>
      </p:sp>
      <p:sp>
        <p:nvSpPr>
          <p:cNvPr id="5" name="ZoneTexte 4"/>
          <p:cNvSpPr txBox="1"/>
          <p:nvPr/>
        </p:nvSpPr>
        <p:spPr>
          <a:xfrm>
            <a:off x="1398574" y="1365924"/>
            <a:ext cx="8915857" cy="1077218"/>
          </a:xfrm>
          <a:prstGeom prst="rect">
            <a:avLst/>
          </a:prstGeom>
          <a:noFill/>
        </p:spPr>
        <p:txBody>
          <a:bodyPr wrap="square" rtlCol="0">
            <a:spAutoFit/>
          </a:bodyPr>
          <a:lstStyle/>
          <a:p>
            <a:r>
              <a:rPr lang="fr-FR" sz="2400" b="1" dirty="0">
                <a:solidFill>
                  <a:srgbClr val="6CC026"/>
                </a:solidFill>
              </a:rPr>
              <a:t>La désinfection par friction </a:t>
            </a:r>
            <a:r>
              <a:rPr lang="fr-FR" sz="2400" b="1" dirty="0" smtClean="0">
                <a:solidFill>
                  <a:srgbClr val="6CC026"/>
                </a:solidFill>
              </a:rPr>
              <a:t>hydro-alcoolique  (FHA)</a:t>
            </a:r>
          </a:p>
          <a:p>
            <a:r>
              <a:rPr lang="fr-FR" sz="2000" dirty="0" smtClean="0"/>
              <a:t>est </a:t>
            </a:r>
            <a:r>
              <a:rPr lang="fr-FR" sz="2000" dirty="0"/>
              <a:t>la technique de référence dans </a:t>
            </a:r>
            <a:r>
              <a:rPr lang="fr-FR" sz="2000" b="1" dirty="0">
                <a:solidFill>
                  <a:srgbClr val="6CC026"/>
                </a:solidFill>
              </a:rPr>
              <a:t>toutes les indications </a:t>
            </a:r>
            <a:r>
              <a:rPr lang="fr-FR" sz="2000" dirty="0"/>
              <a:t>d’hygiène des mains </a:t>
            </a:r>
            <a:r>
              <a:rPr lang="fr-FR" sz="2000" dirty="0" smtClean="0"/>
              <a:t/>
            </a:r>
            <a:br>
              <a:rPr lang="fr-FR" sz="2000" dirty="0" smtClean="0"/>
            </a:br>
            <a:r>
              <a:rPr lang="fr-FR" sz="2000" dirty="0" smtClean="0"/>
              <a:t>en </a:t>
            </a:r>
            <a:r>
              <a:rPr lang="fr-FR" sz="2000" dirty="0"/>
              <a:t>l’absence de souillure visible</a:t>
            </a:r>
          </a:p>
        </p:txBody>
      </p:sp>
      <p:sp>
        <p:nvSpPr>
          <p:cNvPr id="3" name="ZoneTexte 2"/>
          <p:cNvSpPr txBox="1"/>
          <p:nvPr/>
        </p:nvSpPr>
        <p:spPr>
          <a:xfrm>
            <a:off x="2240704" y="4989813"/>
            <a:ext cx="9158816" cy="738664"/>
          </a:xfrm>
          <a:prstGeom prst="rect">
            <a:avLst/>
          </a:prstGeom>
          <a:noFill/>
        </p:spPr>
        <p:txBody>
          <a:bodyPr wrap="square" rtlCol="0">
            <a:spAutoFit/>
          </a:bodyPr>
          <a:lstStyle/>
          <a:p>
            <a:r>
              <a:rPr lang="fr-FR" sz="2400" b="1" dirty="0">
                <a:solidFill>
                  <a:srgbClr val="6CC026"/>
                </a:solidFill>
              </a:rPr>
              <a:t>En cas de mains visiblement souillées, procéder à un lavage des mains </a:t>
            </a:r>
          </a:p>
          <a:p>
            <a:r>
              <a:rPr lang="fr-FR" dirty="0" smtClean="0"/>
              <a:t>à l'eau et au savon doux</a:t>
            </a:r>
            <a:endParaRPr lang="fr-FR" dirty="0"/>
          </a:p>
        </p:txBody>
      </p:sp>
    </p:spTree>
    <p:extLst>
      <p:ext uri="{BB962C8B-B14F-4D97-AF65-F5344CB8AC3E}">
        <p14:creationId xmlns:p14="http://schemas.microsoft.com/office/powerpoint/2010/main" val="863202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25510" y="-149753"/>
            <a:ext cx="9290768" cy="1325563"/>
          </a:xfrm>
        </p:spPr>
        <p:txBody>
          <a:bodyPr>
            <a:normAutofit fontScale="90000"/>
          </a:bodyPr>
          <a:lstStyle/>
          <a:p>
            <a:r>
              <a:rPr lang="fr-FR" sz="4800" dirty="0">
                <a:solidFill>
                  <a:srgbClr val="002060"/>
                </a:solidFill>
                <a:latin typeface="Calibri" panose="020F0502020204030204" pitchFamily="34" charset="0"/>
                <a:cs typeface="Calibri" panose="020F0502020204030204" pitchFamily="34" charset="0"/>
              </a:rPr>
              <a:t>H</a:t>
            </a:r>
            <a:r>
              <a:rPr lang="fr-FR" sz="4800" noProof="0" dirty="0" smtClean="0">
                <a:solidFill>
                  <a:srgbClr val="002060"/>
                </a:solidFill>
                <a:latin typeface="Calibri" panose="020F0502020204030204" pitchFamily="34" charset="0"/>
                <a:cs typeface="Calibri" panose="020F0502020204030204" pitchFamily="34" charset="0"/>
              </a:rPr>
              <a:t>ygiène </a:t>
            </a:r>
            <a:r>
              <a:rPr lang="fr-FR" sz="4800" noProof="0" dirty="0">
                <a:solidFill>
                  <a:srgbClr val="002060"/>
                </a:solidFill>
                <a:latin typeface="Calibri" panose="020F0502020204030204" pitchFamily="34" charset="0"/>
                <a:cs typeface="Calibri" panose="020F0502020204030204" pitchFamily="34" charset="0"/>
              </a:rPr>
              <a:t>des </a:t>
            </a:r>
            <a:r>
              <a:rPr lang="fr-FR" sz="4800" noProof="0" dirty="0" smtClean="0">
                <a:solidFill>
                  <a:srgbClr val="002060"/>
                </a:solidFill>
                <a:latin typeface="Calibri" panose="020F0502020204030204" pitchFamily="34" charset="0"/>
                <a:cs typeface="Calibri" panose="020F0502020204030204" pitchFamily="34" charset="0"/>
              </a:rPr>
              <a:t>mains : technique de FHA</a:t>
            </a:r>
            <a:endParaRPr lang="fr-FR" sz="4800" noProof="0" dirty="0">
              <a:solidFill>
                <a:srgbClr val="002060"/>
              </a:solidFill>
              <a:latin typeface="Calibri" panose="020F0502020204030204" pitchFamily="34" charset="0"/>
              <a:cs typeface="Calibri" panose="020F0502020204030204" pitchFamily="34" charset="0"/>
            </a:endParaRPr>
          </a:p>
        </p:txBody>
      </p:sp>
      <p:sp>
        <p:nvSpPr>
          <p:cNvPr id="8" name="ZoneTexte 7"/>
          <p:cNvSpPr txBox="1"/>
          <p:nvPr/>
        </p:nvSpPr>
        <p:spPr>
          <a:xfrm>
            <a:off x="225510" y="3002282"/>
            <a:ext cx="3848649" cy="1846659"/>
          </a:xfrm>
          <a:prstGeom prst="rect">
            <a:avLst/>
          </a:prstGeom>
          <a:solidFill>
            <a:schemeClr val="accent1">
              <a:lumMod val="20000"/>
              <a:lumOff val="80000"/>
            </a:schemeClr>
          </a:solidFill>
          <a:ln>
            <a:noFill/>
          </a:ln>
        </p:spPr>
        <p:txBody>
          <a:bodyPr wrap="square" rtlCol="0">
            <a:spAutoFit/>
          </a:bodyPr>
          <a:lstStyle/>
          <a:p>
            <a:pPr algn="ctr"/>
            <a:r>
              <a:rPr lang="fr-FR" sz="2400" b="1" dirty="0">
                <a:solidFill>
                  <a:schemeClr val="accent1">
                    <a:lumMod val="75000"/>
                  </a:schemeClr>
                </a:solidFill>
                <a:latin typeface="Calibri" panose="020F0502020204030204" pitchFamily="34" charset="0"/>
                <a:cs typeface="Calibri" panose="020F0502020204030204" pitchFamily="34" charset="0"/>
              </a:rPr>
              <a:t>volume</a:t>
            </a: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suffisant</a:t>
            </a:r>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 </a:t>
            </a:r>
            <a:r>
              <a:rPr lang="fr-FR" sz="2400" b="1" dirty="0">
                <a:solidFill>
                  <a:schemeClr val="accent1">
                    <a:lumMod val="75000"/>
                  </a:schemeClr>
                </a:solidFill>
                <a:latin typeface="Calibri" panose="020F0502020204030204" pitchFamily="34" charset="0"/>
                <a:cs typeface="Calibri" panose="020F0502020204030204" pitchFamily="34" charset="0"/>
              </a:rPr>
              <a:t>durée </a:t>
            </a:r>
            <a:r>
              <a:rPr lang="fr-FR" sz="2400" dirty="0" smtClean="0">
                <a:latin typeface="Calibri" panose="020F0502020204030204" pitchFamily="34" charset="0"/>
                <a:cs typeface="Calibri" panose="020F0502020204030204" pitchFamily="34" charset="0"/>
              </a:rPr>
              <a:t>adaptée</a:t>
            </a:r>
            <a:endParaRPr lang="fr-FR" sz="2400" dirty="0">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         + respect </a:t>
            </a:r>
            <a:r>
              <a:rPr lang="fr-FR" sz="2400" dirty="0">
                <a:latin typeface="Calibri" panose="020F0502020204030204" pitchFamily="34" charset="0"/>
                <a:cs typeface="Calibri" panose="020F0502020204030204" pitchFamily="34" charset="0"/>
              </a:rPr>
              <a:t>des </a:t>
            </a:r>
            <a:r>
              <a:rPr lang="fr-FR" sz="2400" b="1" dirty="0">
                <a:solidFill>
                  <a:schemeClr val="accent1">
                    <a:lumMod val="75000"/>
                  </a:schemeClr>
                </a:solidFill>
                <a:latin typeface="Calibri" panose="020F0502020204030204" pitchFamily="34" charset="0"/>
                <a:cs typeface="Calibri" panose="020F0502020204030204" pitchFamily="34" charset="0"/>
              </a:rPr>
              <a:t>étapes</a:t>
            </a:r>
          </a:p>
          <a:p>
            <a:pPr algn="ctr"/>
            <a:r>
              <a:rPr lang="fr-FR" dirty="0">
                <a:latin typeface="Calibri" panose="020F0502020204030204" pitchFamily="34" charset="0"/>
                <a:cs typeface="Calibri" panose="020F0502020204030204" pitchFamily="34" charset="0"/>
              </a:rPr>
              <a:t> </a:t>
            </a:r>
          </a:p>
          <a:p>
            <a:pPr algn="ctr"/>
            <a:r>
              <a:rPr lang="fr-FR" sz="2400" dirty="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a:t>
            </a:r>
            <a:r>
              <a:rPr lang="fr-FR" sz="2400" b="1" dirty="0">
                <a:solidFill>
                  <a:schemeClr val="accent1">
                    <a:lumMod val="75000"/>
                  </a:schemeClr>
                </a:solidFill>
                <a:latin typeface="Calibri" panose="020F0502020204030204" pitchFamily="34" charset="0"/>
                <a:cs typeface="Calibri" panose="020F0502020204030204" pitchFamily="34" charset="0"/>
              </a:rPr>
              <a:t>efficacité</a:t>
            </a:r>
            <a:r>
              <a:rPr lang="fr-FR" sz="2400" dirty="0">
                <a:latin typeface="Calibri" panose="020F0502020204030204" pitchFamily="34" charset="0"/>
                <a:cs typeface="Calibri" panose="020F0502020204030204" pitchFamily="34" charset="0"/>
              </a:rPr>
              <a:t> </a:t>
            </a:r>
          </a:p>
        </p:txBody>
      </p:sp>
      <p:cxnSp>
        <p:nvCxnSpPr>
          <p:cNvPr id="9" name="Connecteur droit 8"/>
          <p:cNvCxnSpPr/>
          <p:nvPr/>
        </p:nvCxnSpPr>
        <p:spPr>
          <a:xfrm>
            <a:off x="602619" y="4359165"/>
            <a:ext cx="316757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35227" y="5177440"/>
            <a:ext cx="393893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fr-FR" sz="1600" dirty="0">
                <a:solidFill>
                  <a:schemeClr val="bg1">
                    <a:lumMod val="50000"/>
                  </a:schemeClr>
                </a:solidFill>
                <a:latin typeface="Calibri" panose="020F0502020204030204" pitchFamily="34" charset="0"/>
                <a:cs typeface="Calibri" panose="020F0502020204030204" pitchFamily="34" charset="0"/>
              </a:rPr>
              <a:t>répondant aux </a:t>
            </a:r>
            <a:r>
              <a:rPr lang="fr-FR" sz="1600" b="1" dirty="0">
                <a:solidFill>
                  <a:schemeClr val="bg1">
                    <a:lumMod val="50000"/>
                  </a:schemeClr>
                </a:solidFill>
                <a:latin typeface="Calibri" panose="020F0502020204030204" pitchFamily="34" charset="0"/>
                <a:cs typeface="Calibri" panose="020F0502020204030204" pitchFamily="34" charset="0"/>
              </a:rPr>
              <a:t>normes</a:t>
            </a:r>
            <a:r>
              <a:rPr lang="fr-FR" sz="1600" dirty="0">
                <a:solidFill>
                  <a:schemeClr val="bg1">
                    <a:lumMod val="50000"/>
                  </a:schemeClr>
                </a:solidFill>
                <a:latin typeface="Calibri" panose="020F0502020204030204" pitchFamily="34" charset="0"/>
                <a:cs typeface="Calibri" panose="020F0502020204030204" pitchFamily="34" charset="0"/>
              </a:rPr>
              <a:t> en vigueur</a:t>
            </a:r>
          </a:p>
          <a:p>
            <a:pPr marL="285750" indent="-285750">
              <a:buFont typeface="Arial" panose="020B0604020202020204" pitchFamily="34" charset="0"/>
              <a:buChar char="•"/>
            </a:pPr>
            <a:r>
              <a:rPr lang="fr-FR" sz="1600" b="1" dirty="0" smtClean="0">
                <a:solidFill>
                  <a:schemeClr val="bg1">
                    <a:lumMod val="50000"/>
                  </a:schemeClr>
                </a:solidFill>
                <a:latin typeface="Calibri" panose="020F0502020204030204" pitchFamily="34" charset="0"/>
                <a:cs typeface="Calibri" panose="020F0502020204030204" pitchFamily="34" charset="0"/>
              </a:rPr>
              <a:t>disponibilité</a:t>
            </a:r>
            <a:r>
              <a:rPr lang="fr-FR" sz="1600" dirty="0" smtClean="0">
                <a:solidFill>
                  <a:schemeClr val="bg1">
                    <a:lumMod val="50000"/>
                  </a:schemeClr>
                </a:solidFill>
                <a:latin typeface="Calibri" panose="020F0502020204030204" pitchFamily="34" charset="0"/>
                <a:cs typeface="Calibri" panose="020F0502020204030204" pitchFamily="34" charset="0"/>
              </a:rPr>
              <a:t> </a:t>
            </a:r>
            <a:r>
              <a:rPr lang="fr-FR" sz="1600" dirty="0">
                <a:solidFill>
                  <a:schemeClr val="bg1">
                    <a:lumMod val="50000"/>
                  </a:schemeClr>
                </a:solidFill>
                <a:latin typeface="Calibri" panose="020F0502020204030204" pitchFamily="34" charset="0"/>
                <a:cs typeface="Calibri" panose="020F0502020204030204" pitchFamily="34" charset="0"/>
              </a:rPr>
              <a:t>dans tous les lieux de soins </a:t>
            </a:r>
            <a:r>
              <a:rPr lang="fr-FR" sz="1600" dirty="0" smtClean="0">
                <a:solidFill>
                  <a:schemeClr val="bg1">
                    <a:lumMod val="50000"/>
                  </a:schemeClr>
                </a:solidFill>
                <a:latin typeface="Calibri" panose="020F0502020204030204" pitchFamily="34" charset="0"/>
                <a:cs typeface="Calibri" panose="020F0502020204030204" pitchFamily="34" charset="0"/>
              </a:rPr>
              <a:t>en respectant </a:t>
            </a:r>
            <a:r>
              <a:rPr lang="fr-FR" sz="1600" dirty="0">
                <a:solidFill>
                  <a:schemeClr val="bg1">
                    <a:lumMod val="50000"/>
                  </a:schemeClr>
                </a:solidFill>
                <a:latin typeface="Calibri" panose="020F0502020204030204" pitchFamily="34" charset="0"/>
                <a:cs typeface="Calibri" panose="020F0502020204030204" pitchFamily="34" charset="0"/>
              </a:rPr>
              <a:t>la réglementation </a:t>
            </a:r>
            <a:r>
              <a:rPr lang="fr-FR" sz="1600" dirty="0" smtClean="0">
                <a:solidFill>
                  <a:schemeClr val="bg1">
                    <a:lumMod val="50000"/>
                  </a:schemeClr>
                </a:solidFill>
                <a:latin typeface="Calibri" panose="020F0502020204030204" pitchFamily="34" charset="0"/>
                <a:cs typeface="Calibri" panose="020F0502020204030204" pitchFamily="34" charset="0"/>
              </a:rPr>
              <a:t>incendie</a:t>
            </a:r>
          </a:p>
          <a:p>
            <a:endParaRPr lang="fr-FR" sz="1600" dirty="0">
              <a:solidFill>
                <a:schemeClr val="bg1">
                  <a:lumMod val="50000"/>
                </a:schemeClr>
              </a:solidFill>
              <a:latin typeface="Calibri" panose="020F0502020204030204" pitchFamily="34" charset="0"/>
              <a:cs typeface="Calibri" panose="020F0502020204030204" pitchFamily="34" charset="0"/>
            </a:endParaRPr>
          </a:p>
        </p:txBody>
      </p:sp>
      <p:sp>
        <p:nvSpPr>
          <p:cNvPr id="14" name="Rectangle à coins arrondis 13"/>
          <p:cNvSpPr/>
          <p:nvPr/>
        </p:nvSpPr>
        <p:spPr>
          <a:xfrm rot="20954992">
            <a:off x="1405651" y="1559107"/>
            <a:ext cx="1684163" cy="577523"/>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Comment</a:t>
            </a:r>
            <a:r>
              <a:rPr lang="fr-FR" sz="2400" b="1"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a:t>
            </a:r>
          </a:p>
        </p:txBody>
      </p:sp>
      <p:pic>
        <p:nvPicPr>
          <p:cNvPr id="2" name="Image 1"/>
          <p:cNvPicPr>
            <a:picLocks noChangeAspect="1"/>
          </p:cNvPicPr>
          <p:nvPr/>
        </p:nvPicPr>
        <p:blipFill>
          <a:blip r:embed="rId3"/>
          <a:stretch>
            <a:fillRect/>
          </a:stretch>
        </p:blipFill>
        <p:spPr>
          <a:xfrm>
            <a:off x="8520649" y="1763121"/>
            <a:ext cx="3605688" cy="4660799"/>
          </a:xfrm>
          <a:prstGeom prst="rect">
            <a:avLst/>
          </a:prstGeom>
        </p:spPr>
      </p:pic>
      <p:sp>
        <p:nvSpPr>
          <p:cNvPr id="12" name="ZoneTexte 11"/>
          <p:cNvSpPr txBox="1"/>
          <p:nvPr/>
        </p:nvSpPr>
        <p:spPr>
          <a:xfrm>
            <a:off x="8680174" y="6407283"/>
            <a:ext cx="3511826" cy="261610"/>
          </a:xfrm>
          <a:prstGeom prst="rect">
            <a:avLst/>
          </a:prstGeom>
          <a:noFill/>
        </p:spPr>
        <p:txBody>
          <a:bodyPr wrap="square" rtlCol="0">
            <a:spAutoFit/>
          </a:bodyPr>
          <a:lstStyle/>
          <a:p>
            <a:r>
              <a:rPr lang="fr-FR" sz="1100" dirty="0">
                <a:solidFill>
                  <a:prstClr val="black"/>
                </a:solidFill>
              </a:rPr>
              <a:t>OMS - </a:t>
            </a:r>
            <a:r>
              <a:rPr lang="fr-FR" sz="1100" dirty="0" smtClean="0">
                <a:solidFill>
                  <a:prstClr val="black"/>
                </a:solidFill>
              </a:rPr>
              <a:t>2006 (six gestes)</a:t>
            </a:r>
            <a:endParaRPr lang="fr-FR" sz="1100" dirty="0">
              <a:solidFill>
                <a:prstClr val="black"/>
              </a:solidFill>
            </a:endParaRPr>
          </a:p>
        </p:txBody>
      </p:sp>
      <p:sp>
        <p:nvSpPr>
          <p:cNvPr id="11" name="ZoneTexte 10"/>
          <p:cNvSpPr txBox="1"/>
          <p:nvPr/>
        </p:nvSpPr>
        <p:spPr>
          <a:xfrm>
            <a:off x="4310409" y="6423920"/>
            <a:ext cx="3511826" cy="261610"/>
          </a:xfrm>
          <a:prstGeom prst="rect">
            <a:avLst/>
          </a:prstGeom>
          <a:noFill/>
        </p:spPr>
        <p:txBody>
          <a:bodyPr wrap="square" rtlCol="0">
            <a:spAutoFit/>
          </a:bodyPr>
          <a:lstStyle/>
          <a:p>
            <a:r>
              <a:rPr lang="fr-FR" sz="1100" dirty="0" smtClean="0">
                <a:solidFill>
                  <a:prstClr val="black"/>
                </a:solidFill>
              </a:rPr>
              <a:t>SF2H - 2009 (sept gestes incluant les poignets)</a:t>
            </a:r>
            <a:endParaRPr lang="fr-FR" sz="1100" dirty="0">
              <a:solidFill>
                <a:prstClr val="black"/>
              </a:solidFill>
            </a:endParaRPr>
          </a:p>
        </p:txBody>
      </p:sp>
      <p:pic>
        <p:nvPicPr>
          <p:cNvPr id="7" name="Image 6"/>
          <p:cNvPicPr>
            <a:picLocks noChangeAspect="1"/>
          </p:cNvPicPr>
          <p:nvPr/>
        </p:nvPicPr>
        <p:blipFill>
          <a:blip r:embed="rId4"/>
          <a:stretch>
            <a:fillRect/>
          </a:stretch>
        </p:blipFill>
        <p:spPr>
          <a:xfrm>
            <a:off x="4233684" y="1175810"/>
            <a:ext cx="3787331" cy="52371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64475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043" y="261305"/>
            <a:ext cx="10515600" cy="1325563"/>
          </a:xfrm>
        </p:spPr>
        <p:txBody>
          <a:bodyPr>
            <a:noAutofit/>
          </a:bodyPr>
          <a:lstStyle/>
          <a:p>
            <a:r>
              <a:rPr lang="fr-FR" sz="5400" noProof="0" dirty="0" smtClean="0">
                <a:solidFill>
                  <a:srgbClr val="002060"/>
                </a:solidFill>
                <a:latin typeface="Calibri" panose="020F0502020204030204" pitchFamily="34" charset="0"/>
                <a:cs typeface="Calibri" panose="020F0502020204030204" pitchFamily="34" charset="0"/>
              </a:rPr>
              <a:t>Hygiène des mains</a:t>
            </a:r>
            <a:br>
              <a:rPr lang="fr-FR" sz="5400" noProof="0" dirty="0" smtClean="0">
                <a:solidFill>
                  <a:srgbClr val="002060"/>
                </a:solidFill>
                <a:latin typeface="Calibri" panose="020F0502020204030204" pitchFamily="34" charset="0"/>
                <a:cs typeface="Calibri" panose="020F0502020204030204" pitchFamily="34" charset="0"/>
              </a:rPr>
            </a:br>
            <a:endParaRPr lang="fr-FR" sz="5400" noProof="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4919928" y="3770991"/>
            <a:ext cx="7272072" cy="523220"/>
          </a:xfrm>
          <a:prstGeom prst="rect">
            <a:avLst/>
          </a:prstGeom>
        </p:spPr>
        <p:txBody>
          <a:bodyPr wrap="square">
            <a:spAutoFit/>
          </a:bodyPr>
          <a:lstStyle/>
          <a:p>
            <a:pPr algn="ctr"/>
            <a:r>
              <a:rPr lang="fr-FR" sz="1400" dirty="0"/>
              <a:t>HygièneS – Septembre 2014 - Quantifier la qualité de la friction des mains</a:t>
            </a:r>
          </a:p>
          <a:p>
            <a:pPr algn="ctr"/>
            <a:r>
              <a:rPr lang="fr-FR" sz="1400" dirty="0"/>
              <a:t>L. Garnier, S. Burger, F. Salles, O. Meunier</a:t>
            </a:r>
          </a:p>
        </p:txBody>
      </p:sp>
      <p:sp>
        <p:nvSpPr>
          <p:cNvPr id="7" name="Rectangle 5"/>
          <p:cNvSpPr>
            <a:spLocks noChangeArrowheads="1"/>
          </p:cNvSpPr>
          <p:nvPr/>
        </p:nvSpPr>
        <p:spPr bwMode="auto">
          <a:xfrm>
            <a:off x="1552575" y="1130301"/>
            <a:ext cx="12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omic Sans MS" panose="030F0702030302020204" pitchFamily="66"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1552575" y="1560513"/>
            <a:ext cx="12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omic Sans MS" panose="030F0702030302020204" pitchFamily="66"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1552575" y="1990726"/>
            <a:ext cx="12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omic Sans MS" panose="030F0702030302020204" pitchFamily="66"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552575" y="2420938"/>
            <a:ext cx="12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omic Sans MS" panose="030F0702030302020204" pitchFamily="66"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1552575" y="2851151"/>
            <a:ext cx="120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1552575" y="3246438"/>
            <a:ext cx="120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6172" name="Groupe 6171"/>
          <p:cNvGrpSpPr/>
          <p:nvPr/>
        </p:nvGrpSpPr>
        <p:grpSpPr>
          <a:xfrm>
            <a:off x="4425950" y="1261610"/>
            <a:ext cx="7642225" cy="2443162"/>
            <a:chOff x="2122488" y="1225551"/>
            <a:chExt cx="7642225" cy="2443162"/>
          </a:xfrm>
        </p:grpSpPr>
        <p:pic>
          <p:nvPicPr>
            <p:cNvPr id="103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588" y="1246188"/>
              <a:ext cx="55721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41"/>
            <p:cNvSpPr>
              <a:spLocks noChangeArrowheads="1"/>
            </p:cNvSpPr>
            <p:nvPr/>
          </p:nvSpPr>
          <p:spPr bwMode="auto">
            <a:xfrm>
              <a:off x="2727325" y="1225551"/>
              <a:ext cx="1751013"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154" name="Rectangle 42"/>
            <p:cNvSpPr>
              <a:spLocks noChangeArrowheads="1"/>
            </p:cNvSpPr>
            <p:nvPr/>
          </p:nvSpPr>
          <p:spPr bwMode="auto">
            <a:xfrm>
              <a:off x="2727325" y="1225551"/>
              <a:ext cx="1751013" cy="352425"/>
            </a:xfrm>
            <a:prstGeom prst="rect">
              <a:avLst/>
            </a:prstGeom>
            <a:noFill/>
            <a:ln w="3333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155" name="Rectangle 43"/>
            <p:cNvSpPr>
              <a:spLocks noChangeArrowheads="1"/>
            </p:cNvSpPr>
            <p:nvPr/>
          </p:nvSpPr>
          <p:spPr bwMode="auto">
            <a:xfrm>
              <a:off x="3052763" y="1298576"/>
              <a:ext cx="1177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Bouts des doigts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56" name="Rectangle 44"/>
            <p:cNvSpPr>
              <a:spLocks noChangeArrowheads="1"/>
            </p:cNvSpPr>
            <p:nvPr/>
          </p:nvSpPr>
          <p:spPr bwMode="auto">
            <a:xfrm>
              <a:off x="4152900" y="1298576"/>
              <a:ext cx="120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57" name="Rectangle 45"/>
            <p:cNvSpPr>
              <a:spLocks noChangeArrowheads="1"/>
            </p:cNvSpPr>
            <p:nvPr/>
          </p:nvSpPr>
          <p:spPr bwMode="auto">
            <a:xfrm>
              <a:off x="2122488" y="1800226"/>
              <a:ext cx="1752600"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158" name="Rectangle 46"/>
            <p:cNvSpPr>
              <a:spLocks noChangeArrowheads="1"/>
            </p:cNvSpPr>
            <p:nvPr/>
          </p:nvSpPr>
          <p:spPr bwMode="auto">
            <a:xfrm>
              <a:off x="2122488" y="1800226"/>
              <a:ext cx="1752600" cy="354013"/>
            </a:xfrm>
            <a:prstGeom prst="rect">
              <a:avLst/>
            </a:prstGeom>
            <a:noFill/>
            <a:ln w="3333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159" name="Rectangle 47"/>
            <p:cNvSpPr>
              <a:spLocks noChangeArrowheads="1"/>
            </p:cNvSpPr>
            <p:nvPr/>
          </p:nvSpPr>
          <p:spPr bwMode="auto">
            <a:xfrm>
              <a:off x="2290763" y="1879601"/>
              <a:ext cx="149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Espaces interdigitaux</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60" name="Rectangle 48"/>
            <p:cNvSpPr>
              <a:spLocks noChangeArrowheads="1"/>
            </p:cNvSpPr>
            <p:nvPr/>
          </p:nvSpPr>
          <p:spPr bwMode="auto">
            <a:xfrm>
              <a:off x="3705225" y="1879601"/>
              <a:ext cx="120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61" name="Rectangle 49"/>
            <p:cNvSpPr>
              <a:spLocks noChangeArrowheads="1"/>
            </p:cNvSpPr>
            <p:nvPr/>
          </p:nvSpPr>
          <p:spPr bwMode="auto">
            <a:xfrm>
              <a:off x="3192463" y="2643188"/>
              <a:ext cx="86042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162" name="Rectangle 50"/>
            <p:cNvSpPr>
              <a:spLocks noChangeArrowheads="1"/>
            </p:cNvSpPr>
            <p:nvPr/>
          </p:nvSpPr>
          <p:spPr bwMode="auto">
            <a:xfrm>
              <a:off x="3192463" y="2643188"/>
              <a:ext cx="860425" cy="352425"/>
            </a:xfrm>
            <a:prstGeom prst="rect">
              <a:avLst/>
            </a:prstGeom>
            <a:noFill/>
            <a:ln w="3333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163" name="Rectangle 51"/>
            <p:cNvSpPr>
              <a:spLocks noChangeArrowheads="1"/>
            </p:cNvSpPr>
            <p:nvPr/>
          </p:nvSpPr>
          <p:spPr bwMode="auto">
            <a:xfrm>
              <a:off x="3384550" y="2719388"/>
              <a:ext cx="558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Pouces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64" name="Rectangle 52"/>
            <p:cNvSpPr>
              <a:spLocks noChangeArrowheads="1"/>
            </p:cNvSpPr>
            <p:nvPr/>
          </p:nvSpPr>
          <p:spPr bwMode="auto">
            <a:xfrm>
              <a:off x="3860800" y="2719388"/>
              <a:ext cx="120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65" name="Freeform 53"/>
            <p:cNvSpPr>
              <a:spLocks noEditPoints="1"/>
            </p:cNvSpPr>
            <p:nvPr/>
          </p:nvSpPr>
          <p:spPr bwMode="auto">
            <a:xfrm>
              <a:off x="4506913" y="1346201"/>
              <a:ext cx="536575" cy="120650"/>
            </a:xfrm>
            <a:custGeom>
              <a:avLst/>
              <a:gdLst>
                <a:gd name="T0" fmla="*/ 2 w 338"/>
                <a:gd name="T1" fmla="*/ 0 h 76"/>
                <a:gd name="T2" fmla="*/ 287 w 338"/>
                <a:gd name="T3" fmla="*/ 42 h 76"/>
                <a:gd name="T4" fmla="*/ 286 w 338"/>
                <a:gd name="T5" fmla="*/ 52 h 76"/>
                <a:gd name="T6" fmla="*/ 0 w 338"/>
                <a:gd name="T7" fmla="*/ 10 h 76"/>
                <a:gd name="T8" fmla="*/ 2 w 338"/>
                <a:gd name="T9" fmla="*/ 0 h 76"/>
                <a:gd name="T10" fmla="*/ 281 w 338"/>
                <a:gd name="T11" fmla="*/ 15 h 76"/>
                <a:gd name="T12" fmla="*/ 338 w 338"/>
                <a:gd name="T13" fmla="*/ 55 h 76"/>
                <a:gd name="T14" fmla="*/ 272 w 338"/>
                <a:gd name="T15" fmla="*/ 76 h 76"/>
                <a:gd name="T16" fmla="*/ 281 w 338"/>
                <a:gd name="T17" fmla="*/ 1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76">
                  <a:moveTo>
                    <a:pt x="2" y="0"/>
                  </a:moveTo>
                  <a:lnTo>
                    <a:pt x="287" y="42"/>
                  </a:lnTo>
                  <a:lnTo>
                    <a:pt x="286" y="52"/>
                  </a:lnTo>
                  <a:lnTo>
                    <a:pt x="0" y="10"/>
                  </a:lnTo>
                  <a:lnTo>
                    <a:pt x="2" y="0"/>
                  </a:lnTo>
                  <a:close/>
                  <a:moveTo>
                    <a:pt x="281" y="15"/>
                  </a:moveTo>
                  <a:lnTo>
                    <a:pt x="338" y="55"/>
                  </a:lnTo>
                  <a:lnTo>
                    <a:pt x="272" y="76"/>
                  </a:lnTo>
                  <a:lnTo>
                    <a:pt x="281" y="15"/>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166" name="Freeform 54"/>
            <p:cNvSpPr>
              <a:spLocks noEditPoints="1"/>
            </p:cNvSpPr>
            <p:nvPr/>
          </p:nvSpPr>
          <p:spPr bwMode="auto">
            <a:xfrm>
              <a:off x="4518025" y="1276351"/>
              <a:ext cx="1525588" cy="206375"/>
            </a:xfrm>
            <a:custGeom>
              <a:avLst/>
              <a:gdLst>
                <a:gd name="T0" fmla="*/ 1 w 961"/>
                <a:gd name="T1" fmla="*/ 0 h 130"/>
                <a:gd name="T2" fmla="*/ 910 w 961"/>
                <a:gd name="T3" fmla="*/ 94 h 130"/>
                <a:gd name="T4" fmla="*/ 909 w 961"/>
                <a:gd name="T5" fmla="*/ 105 h 130"/>
                <a:gd name="T6" fmla="*/ 0 w 961"/>
                <a:gd name="T7" fmla="*/ 10 h 130"/>
                <a:gd name="T8" fmla="*/ 1 w 961"/>
                <a:gd name="T9" fmla="*/ 0 h 130"/>
                <a:gd name="T10" fmla="*/ 902 w 961"/>
                <a:gd name="T11" fmla="*/ 67 h 130"/>
                <a:gd name="T12" fmla="*/ 961 w 961"/>
                <a:gd name="T13" fmla="*/ 105 h 130"/>
                <a:gd name="T14" fmla="*/ 896 w 961"/>
                <a:gd name="T15" fmla="*/ 130 h 130"/>
                <a:gd name="T16" fmla="*/ 902 w 961"/>
                <a:gd name="T17"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1" h="130">
                  <a:moveTo>
                    <a:pt x="1" y="0"/>
                  </a:moveTo>
                  <a:lnTo>
                    <a:pt x="910" y="94"/>
                  </a:lnTo>
                  <a:lnTo>
                    <a:pt x="909" y="105"/>
                  </a:lnTo>
                  <a:lnTo>
                    <a:pt x="0" y="10"/>
                  </a:lnTo>
                  <a:lnTo>
                    <a:pt x="1" y="0"/>
                  </a:lnTo>
                  <a:close/>
                  <a:moveTo>
                    <a:pt x="902" y="67"/>
                  </a:moveTo>
                  <a:lnTo>
                    <a:pt x="961" y="105"/>
                  </a:lnTo>
                  <a:lnTo>
                    <a:pt x="896" y="130"/>
                  </a:lnTo>
                  <a:lnTo>
                    <a:pt x="902" y="67"/>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167" name="Freeform 55"/>
            <p:cNvSpPr>
              <a:spLocks noEditPoints="1"/>
            </p:cNvSpPr>
            <p:nvPr/>
          </p:nvSpPr>
          <p:spPr bwMode="auto">
            <a:xfrm>
              <a:off x="3943350" y="1930401"/>
              <a:ext cx="1039813" cy="120650"/>
            </a:xfrm>
            <a:custGeom>
              <a:avLst/>
              <a:gdLst>
                <a:gd name="T0" fmla="*/ 1 w 655"/>
                <a:gd name="T1" fmla="*/ 0 h 76"/>
                <a:gd name="T2" fmla="*/ 604 w 655"/>
                <a:gd name="T3" fmla="*/ 40 h 76"/>
                <a:gd name="T4" fmla="*/ 603 w 655"/>
                <a:gd name="T5" fmla="*/ 51 h 76"/>
                <a:gd name="T6" fmla="*/ 0 w 655"/>
                <a:gd name="T7" fmla="*/ 10 h 76"/>
                <a:gd name="T8" fmla="*/ 1 w 655"/>
                <a:gd name="T9" fmla="*/ 0 h 76"/>
                <a:gd name="T10" fmla="*/ 595 w 655"/>
                <a:gd name="T11" fmla="*/ 14 h 76"/>
                <a:gd name="T12" fmla="*/ 655 w 655"/>
                <a:gd name="T13" fmla="*/ 49 h 76"/>
                <a:gd name="T14" fmla="*/ 591 w 655"/>
                <a:gd name="T15" fmla="*/ 76 h 76"/>
                <a:gd name="T16" fmla="*/ 595 w 655"/>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5" h="76">
                  <a:moveTo>
                    <a:pt x="1" y="0"/>
                  </a:moveTo>
                  <a:lnTo>
                    <a:pt x="604" y="40"/>
                  </a:lnTo>
                  <a:lnTo>
                    <a:pt x="603" y="51"/>
                  </a:lnTo>
                  <a:lnTo>
                    <a:pt x="0" y="10"/>
                  </a:lnTo>
                  <a:lnTo>
                    <a:pt x="1" y="0"/>
                  </a:lnTo>
                  <a:close/>
                  <a:moveTo>
                    <a:pt x="595" y="14"/>
                  </a:moveTo>
                  <a:lnTo>
                    <a:pt x="655" y="49"/>
                  </a:lnTo>
                  <a:lnTo>
                    <a:pt x="591" y="76"/>
                  </a:lnTo>
                  <a:lnTo>
                    <a:pt x="595" y="14"/>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168" name="Freeform 56"/>
            <p:cNvSpPr>
              <a:spLocks noEditPoints="1"/>
            </p:cNvSpPr>
            <p:nvPr/>
          </p:nvSpPr>
          <p:spPr bwMode="auto">
            <a:xfrm>
              <a:off x="4140200" y="2606676"/>
              <a:ext cx="428625" cy="161925"/>
            </a:xfrm>
            <a:custGeom>
              <a:avLst/>
              <a:gdLst>
                <a:gd name="T0" fmla="*/ 3 w 270"/>
                <a:gd name="T1" fmla="*/ 102 h 102"/>
                <a:gd name="T2" fmla="*/ 222 w 270"/>
                <a:gd name="T3" fmla="*/ 31 h 102"/>
                <a:gd name="T4" fmla="*/ 219 w 270"/>
                <a:gd name="T5" fmla="*/ 21 h 102"/>
                <a:gd name="T6" fmla="*/ 0 w 270"/>
                <a:gd name="T7" fmla="*/ 93 h 102"/>
                <a:gd name="T8" fmla="*/ 3 w 270"/>
                <a:gd name="T9" fmla="*/ 102 h 102"/>
                <a:gd name="T10" fmla="*/ 220 w 270"/>
                <a:gd name="T11" fmla="*/ 59 h 102"/>
                <a:gd name="T12" fmla="*/ 270 w 270"/>
                <a:gd name="T13" fmla="*/ 10 h 102"/>
                <a:gd name="T14" fmla="*/ 201 w 270"/>
                <a:gd name="T15" fmla="*/ 0 h 102"/>
                <a:gd name="T16" fmla="*/ 220 w 270"/>
                <a:gd name="T17" fmla="*/ 5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102">
                  <a:moveTo>
                    <a:pt x="3" y="102"/>
                  </a:moveTo>
                  <a:lnTo>
                    <a:pt x="222" y="31"/>
                  </a:lnTo>
                  <a:lnTo>
                    <a:pt x="219" y="21"/>
                  </a:lnTo>
                  <a:lnTo>
                    <a:pt x="0" y="93"/>
                  </a:lnTo>
                  <a:lnTo>
                    <a:pt x="3" y="102"/>
                  </a:lnTo>
                  <a:close/>
                  <a:moveTo>
                    <a:pt x="220" y="59"/>
                  </a:moveTo>
                  <a:lnTo>
                    <a:pt x="270" y="10"/>
                  </a:lnTo>
                  <a:lnTo>
                    <a:pt x="201" y="0"/>
                  </a:lnTo>
                  <a:lnTo>
                    <a:pt x="220" y="59"/>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6170" name="Rectangle 58"/>
          <p:cNvSpPr>
            <a:spLocks noChangeArrowheads="1"/>
          </p:cNvSpPr>
          <p:nvPr/>
        </p:nvSpPr>
        <p:spPr bwMode="auto">
          <a:xfrm>
            <a:off x="4589463" y="5824538"/>
            <a:ext cx="106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000000"/>
                </a:solidFill>
                <a:effectLst/>
                <a:latin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à coins arrondis 2"/>
          <p:cNvSpPr/>
          <p:nvPr/>
        </p:nvSpPr>
        <p:spPr>
          <a:xfrm rot="20642463">
            <a:off x="503808" y="2056464"/>
            <a:ext cx="3037482" cy="510778"/>
          </a:xfrm>
          <a:prstGeom prst="roundRect">
            <a:avLst/>
          </a:prstGeom>
          <a:solidFill>
            <a:srgbClr val="6CC026"/>
          </a:solidFill>
          <a:ln>
            <a:noFill/>
          </a:ln>
          <a:effectLst>
            <a:outerShdw blurRad="63500" sx="102000" sy="102000" algn="ctr" rotWithShape="0">
              <a:prstClr val="black">
                <a:alpha val="40000"/>
              </a:prstClr>
            </a:outerShdw>
          </a:effectLst>
        </p:spPr>
        <p:txBody>
          <a:bodyPr wrap="none">
            <a:spAutoFit/>
          </a:bodyPr>
          <a:lstStyle/>
          <a:p>
            <a:r>
              <a:rPr lang="fr-FR" sz="2400" dirty="0" smtClean="0">
                <a:solidFill>
                  <a:schemeClr val="lt1"/>
                </a:solidFill>
                <a:latin typeface="Calibri" panose="020F0502020204030204" pitchFamily="34" charset="0"/>
                <a:cs typeface="Calibri" panose="020F0502020204030204" pitchFamily="34" charset="0"/>
              </a:rPr>
              <a:t>Gestuelle </a:t>
            </a:r>
            <a:r>
              <a:rPr lang="fr-FR" sz="2400" dirty="0">
                <a:solidFill>
                  <a:schemeClr val="lt1"/>
                </a:solidFill>
                <a:latin typeface="Calibri" panose="020F0502020204030204" pitchFamily="34" charset="0"/>
                <a:cs typeface="Calibri" panose="020F0502020204030204" pitchFamily="34" charset="0"/>
              </a:rPr>
              <a:t>&amp; pédagogie</a:t>
            </a:r>
          </a:p>
        </p:txBody>
      </p:sp>
      <p:sp>
        <p:nvSpPr>
          <p:cNvPr id="54" name="Rectangle 53"/>
          <p:cNvSpPr>
            <a:spLocks noChangeArrowheads="1"/>
          </p:cNvSpPr>
          <p:nvPr/>
        </p:nvSpPr>
        <p:spPr bwMode="auto">
          <a:xfrm>
            <a:off x="5688012" y="4737693"/>
            <a:ext cx="400673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6CC026"/>
                </a:solidFill>
                <a:effectLst/>
                <a:latin typeface="Calibri" panose="020F0502020204030204" pitchFamily="34" charset="0"/>
              </a:rPr>
              <a:t>Idée</a:t>
            </a:r>
            <a:endParaRPr kumimoji="0" lang="fr-FR" altLang="fr-FR" sz="1300" b="1" i="0" u="none" strike="noStrike" cap="none" normalizeH="0" baseline="0" dirty="0" smtClean="0">
              <a:ln>
                <a:noFill/>
              </a:ln>
              <a:solidFill>
                <a:srgbClr val="6CC026"/>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000000"/>
                </a:solidFill>
                <a:effectLst/>
                <a:latin typeface="Calibri" panose="020F0502020204030204" pitchFamily="34" charset="0"/>
              </a:rPr>
              <a:t>Une lampe</a:t>
            </a:r>
            <a:r>
              <a:rPr kumimoji="0" lang="fr-FR" altLang="fr-FR" sz="2000" b="0" i="0" u="none" strike="noStrike" cap="none" normalizeH="0" dirty="0" smtClean="0">
                <a:ln>
                  <a:noFill/>
                </a:ln>
                <a:solidFill>
                  <a:srgbClr val="000000"/>
                </a:solidFill>
                <a:effectLst/>
                <a:latin typeface="Calibri" panose="020F0502020204030204" pitchFamily="34" charset="0"/>
              </a:rPr>
              <a:t> pédagogique (UV)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dirty="0" smtClean="0">
                <a:ln>
                  <a:noFill/>
                </a:ln>
                <a:solidFill>
                  <a:srgbClr val="000000"/>
                </a:solidFill>
                <a:effectLst/>
                <a:latin typeface="Calibri" panose="020F0502020204030204" pitchFamily="34" charset="0"/>
              </a:rPr>
              <a:t>et du gel hydro-alcoolique fluorescent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dirty="0" smtClean="0">
                <a:ln>
                  <a:noFill/>
                </a:ln>
                <a:solidFill>
                  <a:srgbClr val="000000"/>
                </a:solidFill>
                <a:effectLst/>
                <a:latin typeface="Calibri" panose="020F0502020204030204" pitchFamily="34" charset="0"/>
              </a:rPr>
              <a:t>peuvent être utilisés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dirty="0" smtClean="0">
                <a:ln>
                  <a:noFill/>
                </a:ln>
                <a:solidFill>
                  <a:srgbClr val="000000"/>
                </a:solidFill>
                <a:effectLst/>
                <a:latin typeface="Calibri" panose="020F0502020204030204" pitchFamily="34" charset="0"/>
              </a:rPr>
              <a:t>pour tester le respect de la technique</a:t>
            </a:r>
            <a:r>
              <a:rPr kumimoji="0" lang="fr-FR" altLang="fr-FR" sz="2000" b="0" i="0" u="none" strike="noStrike" cap="none" normalizeH="0" baseline="0" dirty="0" smtClean="0">
                <a:ln>
                  <a:noFill/>
                </a:ln>
                <a:solidFill>
                  <a:srgbClr val="000000"/>
                </a:solidFill>
                <a:effectLst/>
                <a:latin typeface="Calibri" panose="020F0502020204030204" pitchFamily="34" charset="0"/>
              </a:rPr>
              <a:t>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pic>
        <p:nvPicPr>
          <p:cNvPr id="5" name="Image 4"/>
          <p:cNvPicPr>
            <a:picLocks noChangeAspect="1"/>
          </p:cNvPicPr>
          <p:nvPr/>
        </p:nvPicPr>
        <p:blipFill rotWithShape="1">
          <a:blip r:embed="rId4"/>
          <a:srcRect l="50965"/>
          <a:stretch/>
        </p:blipFill>
        <p:spPr>
          <a:xfrm>
            <a:off x="523417" y="4460419"/>
            <a:ext cx="4778833" cy="1939267"/>
          </a:xfrm>
          <a:prstGeom prst="rect">
            <a:avLst/>
          </a:prstGeom>
        </p:spPr>
      </p:pic>
    </p:spTree>
    <p:extLst>
      <p:ext uri="{BB962C8B-B14F-4D97-AF65-F5344CB8AC3E}">
        <p14:creationId xmlns:p14="http://schemas.microsoft.com/office/powerpoint/2010/main" val="88031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38709" y="2890405"/>
            <a:ext cx="5314058" cy="2852327"/>
          </a:xfrm>
          <a:prstGeom prst="rect">
            <a:avLst/>
          </a:prstGeom>
          <a:solidFill>
            <a:srgbClr val="1BBFD7"/>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fr-FR" sz="2400" b="1" dirty="0">
                <a:solidFill>
                  <a:schemeClr val="bg1"/>
                </a:solidFill>
              </a:rPr>
              <a:t>Effectuer une hygiène des mains</a:t>
            </a:r>
          </a:p>
          <a:p>
            <a:endParaRPr lang="fr-FR" sz="1100" b="1" dirty="0">
              <a:solidFill>
                <a:schemeClr val="bg1"/>
              </a:solidFill>
            </a:endParaRPr>
          </a:p>
          <a:p>
            <a:pPr marL="342900" indent="-342900">
              <a:buAutoNum type="arabicPeriod"/>
            </a:pPr>
            <a:r>
              <a:rPr lang="fr-FR" b="1" dirty="0">
                <a:solidFill>
                  <a:schemeClr val="bg1"/>
                </a:solidFill>
              </a:rPr>
              <a:t>avant</a:t>
            </a:r>
            <a:r>
              <a:rPr lang="fr-FR" dirty="0">
                <a:solidFill>
                  <a:schemeClr val="bg1"/>
                </a:solidFill>
              </a:rPr>
              <a:t> un contact avec le patient</a:t>
            </a:r>
          </a:p>
          <a:p>
            <a:pPr marL="342900" indent="-342900">
              <a:buAutoNum type="arabicPeriod"/>
            </a:pPr>
            <a:r>
              <a:rPr lang="fr-FR" b="1" dirty="0">
                <a:solidFill>
                  <a:schemeClr val="bg1"/>
                </a:solidFill>
              </a:rPr>
              <a:t>avant</a:t>
            </a:r>
            <a:r>
              <a:rPr lang="fr-FR" dirty="0">
                <a:solidFill>
                  <a:schemeClr val="bg1"/>
                </a:solidFill>
              </a:rPr>
              <a:t> un geste aseptique</a:t>
            </a:r>
          </a:p>
          <a:p>
            <a:pPr marL="342900" indent="-342900">
              <a:buAutoNum type="arabicPeriod"/>
            </a:pPr>
            <a:r>
              <a:rPr lang="fr-FR" b="1" dirty="0">
                <a:solidFill>
                  <a:schemeClr val="bg1"/>
                </a:solidFill>
              </a:rPr>
              <a:t>après</a:t>
            </a:r>
            <a:r>
              <a:rPr lang="fr-FR" dirty="0">
                <a:solidFill>
                  <a:schemeClr val="bg1"/>
                </a:solidFill>
              </a:rPr>
              <a:t> un risque d'exposition </a:t>
            </a:r>
            <a:br>
              <a:rPr lang="fr-FR" dirty="0">
                <a:solidFill>
                  <a:schemeClr val="bg1"/>
                </a:solidFill>
              </a:rPr>
            </a:br>
            <a:r>
              <a:rPr lang="fr-FR" dirty="0">
                <a:solidFill>
                  <a:schemeClr val="bg1"/>
                </a:solidFill>
              </a:rPr>
              <a:t>à un produit biologique d'origine humaine</a:t>
            </a:r>
          </a:p>
          <a:p>
            <a:pPr marL="342900" indent="-342900">
              <a:buAutoNum type="arabicPeriod"/>
            </a:pPr>
            <a:r>
              <a:rPr lang="fr-FR" b="1" dirty="0">
                <a:solidFill>
                  <a:schemeClr val="bg1"/>
                </a:solidFill>
              </a:rPr>
              <a:t>après</a:t>
            </a:r>
            <a:r>
              <a:rPr lang="fr-FR" dirty="0">
                <a:solidFill>
                  <a:schemeClr val="bg1"/>
                </a:solidFill>
              </a:rPr>
              <a:t> un contact avec le patient</a:t>
            </a:r>
          </a:p>
          <a:p>
            <a:pPr marL="342900" indent="-342900">
              <a:buAutoNum type="arabicPeriod"/>
            </a:pPr>
            <a:r>
              <a:rPr lang="fr-FR" b="1" dirty="0"/>
              <a:t>après</a:t>
            </a:r>
            <a:r>
              <a:rPr lang="fr-FR" dirty="0"/>
              <a:t> un contact avec l'environnement </a:t>
            </a:r>
            <a:r>
              <a:rPr lang="fr-FR" dirty="0" smtClean="0"/>
              <a:t>du </a:t>
            </a:r>
            <a:r>
              <a:rPr lang="fr-FR" dirty="0"/>
              <a:t>patient</a:t>
            </a:r>
          </a:p>
        </p:txBody>
      </p:sp>
      <p:sp>
        <p:nvSpPr>
          <p:cNvPr id="6" name="Titre 1"/>
          <p:cNvSpPr>
            <a:spLocks noGrp="1"/>
          </p:cNvSpPr>
          <p:nvPr>
            <p:ph type="title"/>
          </p:nvPr>
        </p:nvSpPr>
        <p:spPr>
          <a:xfrm>
            <a:off x="263782" y="204540"/>
            <a:ext cx="7324725" cy="889029"/>
          </a:xfrm>
        </p:spPr>
        <p:txBody>
          <a:bodyPr>
            <a:normAutofit/>
          </a:bodyPr>
          <a:lstStyle/>
          <a:p>
            <a:r>
              <a:rPr lang="fr-FR" sz="5400" dirty="0">
                <a:solidFill>
                  <a:srgbClr val="002060"/>
                </a:solidFill>
                <a:latin typeface="Calibri" panose="020F0502020204030204" pitchFamily="34" charset="0"/>
                <a:cs typeface="Calibri" panose="020F0502020204030204" pitchFamily="34" charset="0"/>
              </a:rPr>
              <a:t>H</a:t>
            </a:r>
            <a:r>
              <a:rPr lang="fr-FR" sz="5400" noProof="0" dirty="0" smtClean="0">
                <a:solidFill>
                  <a:srgbClr val="002060"/>
                </a:solidFill>
                <a:latin typeface="Calibri" panose="020F0502020204030204" pitchFamily="34" charset="0"/>
                <a:cs typeface="Calibri" panose="020F0502020204030204" pitchFamily="34" charset="0"/>
              </a:rPr>
              <a:t>ygiène </a:t>
            </a:r>
            <a:r>
              <a:rPr lang="fr-FR" sz="5400" noProof="0" dirty="0">
                <a:solidFill>
                  <a:srgbClr val="002060"/>
                </a:solidFill>
                <a:latin typeface="Calibri" panose="020F0502020204030204" pitchFamily="34" charset="0"/>
                <a:cs typeface="Calibri" panose="020F0502020204030204" pitchFamily="34" charset="0"/>
              </a:rPr>
              <a:t>des mains</a:t>
            </a:r>
          </a:p>
        </p:txBody>
      </p:sp>
      <p:pic>
        <p:nvPicPr>
          <p:cNvPr id="8" name="Image 7"/>
          <p:cNvPicPr>
            <a:picLocks noChangeAspect="1"/>
          </p:cNvPicPr>
          <p:nvPr/>
        </p:nvPicPr>
        <p:blipFill rotWithShape="1">
          <a:blip r:embed="rId3"/>
          <a:srcRect b="53941"/>
          <a:stretch/>
        </p:blipFill>
        <p:spPr>
          <a:xfrm>
            <a:off x="829056" y="3022839"/>
            <a:ext cx="4578068" cy="2931952"/>
          </a:xfrm>
          <a:prstGeom prst="rect">
            <a:avLst/>
          </a:prstGeom>
        </p:spPr>
      </p:pic>
      <p:sp>
        <p:nvSpPr>
          <p:cNvPr id="15" name="Rectangle à coins arrondis 14"/>
          <p:cNvSpPr/>
          <p:nvPr/>
        </p:nvSpPr>
        <p:spPr>
          <a:xfrm rot="20954992">
            <a:off x="2149673" y="1560402"/>
            <a:ext cx="1936835" cy="552813"/>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alibri" panose="020F0502020204030204" pitchFamily="34" charset="0"/>
                <a:cs typeface="Calibri" panose="020F0502020204030204" pitchFamily="34" charset="0"/>
              </a:rPr>
              <a:t>Quand ?</a:t>
            </a:r>
          </a:p>
        </p:txBody>
      </p:sp>
      <p:pic>
        <p:nvPicPr>
          <p:cNvPr id="9" name="Image 2"/>
          <p:cNvPicPr>
            <a:picLocks noChangeAspect="1"/>
          </p:cNvPicPr>
          <p:nvPr/>
        </p:nvPicPr>
        <p:blipFill rotWithShape="1">
          <a:blip r:embed="rId4" cstate="print">
            <a:extLst>
              <a:ext uri="{28A0092B-C50C-407E-A947-70E740481C1C}">
                <a14:useLocalDpi xmlns:a14="http://schemas.microsoft.com/office/drawing/2010/main" val="0"/>
              </a:ext>
            </a:extLst>
          </a:blip>
          <a:srcRect t="3580" b="18361"/>
          <a:stretch/>
        </p:blipFill>
        <p:spPr bwMode="auto">
          <a:xfrm>
            <a:off x="400200" y="3808482"/>
            <a:ext cx="549322" cy="5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
          <p:cNvPicPr>
            <a:picLocks noChangeAspect="1"/>
          </p:cNvPicPr>
          <p:nvPr/>
        </p:nvPicPr>
        <p:blipFill rotWithShape="1">
          <a:blip r:embed="rId4" cstate="print">
            <a:extLst>
              <a:ext uri="{28A0092B-C50C-407E-A947-70E740481C1C}">
                <a14:useLocalDpi xmlns:a14="http://schemas.microsoft.com/office/drawing/2010/main" val="0"/>
              </a:ext>
            </a:extLst>
          </a:blip>
          <a:srcRect t="3580" b="18361"/>
          <a:stretch/>
        </p:blipFill>
        <p:spPr bwMode="auto">
          <a:xfrm>
            <a:off x="352565" y="4769352"/>
            <a:ext cx="549322" cy="5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
          <p:cNvPicPr>
            <a:picLocks noChangeAspect="1"/>
          </p:cNvPicPr>
          <p:nvPr/>
        </p:nvPicPr>
        <p:blipFill rotWithShape="1">
          <a:blip r:embed="rId4" cstate="print">
            <a:extLst>
              <a:ext uri="{28A0092B-C50C-407E-A947-70E740481C1C}">
                <a14:useLocalDpi xmlns:a14="http://schemas.microsoft.com/office/drawing/2010/main" val="0"/>
              </a:ext>
            </a:extLst>
          </a:blip>
          <a:srcRect t="3580" b="18361"/>
          <a:stretch/>
        </p:blipFill>
        <p:spPr bwMode="auto">
          <a:xfrm>
            <a:off x="5334293" y="3251791"/>
            <a:ext cx="549322" cy="5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2"/>
          <p:cNvPicPr>
            <a:picLocks noChangeAspect="1"/>
          </p:cNvPicPr>
          <p:nvPr/>
        </p:nvPicPr>
        <p:blipFill rotWithShape="1">
          <a:blip r:embed="rId4" cstate="print">
            <a:extLst>
              <a:ext uri="{28A0092B-C50C-407E-A947-70E740481C1C}">
                <a14:useLocalDpi xmlns:a14="http://schemas.microsoft.com/office/drawing/2010/main" val="0"/>
              </a:ext>
            </a:extLst>
          </a:blip>
          <a:srcRect t="3580" b="18361"/>
          <a:stretch/>
        </p:blipFill>
        <p:spPr bwMode="auto">
          <a:xfrm>
            <a:off x="5334293" y="4137593"/>
            <a:ext cx="549322" cy="5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2"/>
          <p:cNvPicPr>
            <a:picLocks noChangeAspect="1"/>
          </p:cNvPicPr>
          <p:nvPr/>
        </p:nvPicPr>
        <p:blipFill rotWithShape="1">
          <a:blip r:embed="rId4" cstate="print">
            <a:extLst>
              <a:ext uri="{28A0092B-C50C-407E-A947-70E740481C1C}">
                <a14:useLocalDpi xmlns:a14="http://schemas.microsoft.com/office/drawing/2010/main" val="0"/>
              </a:ext>
            </a:extLst>
          </a:blip>
          <a:srcRect t="3580" b="18361"/>
          <a:stretch/>
        </p:blipFill>
        <p:spPr bwMode="auto">
          <a:xfrm>
            <a:off x="5370709" y="5087049"/>
            <a:ext cx="549322" cy="5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04160" y="3474720"/>
            <a:ext cx="950976" cy="84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79829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t="10098"/>
          <a:stretch/>
        </p:blipFill>
        <p:spPr>
          <a:xfrm>
            <a:off x="948688" y="1615440"/>
            <a:ext cx="9123682" cy="4327923"/>
          </a:xfrm>
          <a:prstGeom prst="rect">
            <a:avLst/>
          </a:prstGeom>
        </p:spPr>
      </p:pic>
      <p:sp>
        <p:nvSpPr>
          <p:cNvPr id="5" name="Rectangle à coins arrondis 4"/>
          <p:cNvSpPr/>
          <p:nvPr/>
        </p:nvSpPr>
        <p:spPr>
          <a:xfrm>
            <a:off x="1036319" y="1180182"/>
            <a:ext cx="8950961" cy="435258"/>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latin typeface="Calibri" panose="020F0502020204030204" pitchFamily="34" charset="0"/>
                <a:cs typeface="Calibri" panose="020F0502020204030204" pitchFamily="34" charset="0"/>
              </a:rPr>
              <a:t>      Indications              Quand                           Pourquoi                      Exemples</a:t>
            </a:r>
            <a:endParaRPr lang="fr-FR" sz="2000" dirty="0">
              <a:latin typeface="Calibri" panose="020F0502020204030204" pitchFamily="34" charset="0"/>
              <a:cs typeface="Calibri" panose="020F0502020204030204" pitchFamily="34" charset="0"/>
            </a:endParaRPr>
          </a:p>
        </p:txBody>
      </p:sp>
      <p:sp>
        <p:nvSpPr>
          <p:cNvPr id="6" name="Rectangle à coins arrondis 5"/>
          <p:cNvSpPr/>
          <p:nvPr/>
        </p:nvSpPr>
        <p:spPr>
          <a:xfrm rot="21327493">
            <a:off x="444130" y="343102"/>
            <a:ext cx="3419713"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latin typeface="Calibri" panose="020F0502020204030204" pitchFamily="34" charset="0"/>
                <a:cs typeface="Calibri" panose="020F0502020204030204" pitchFamily="34" charset="0"/>
              </a:rPr>
              <a:t>Pourquoi 5 indications . </a:t>
            </a:r>
            <a:r>
              <a:rPr lang="fr-FR" sz="2400" dirty="0">
                <a:latin typeface="Calibri" panose="020F0502020204030204" pitchFamily="34" charset="0"/>
                <a:cs typeface="Calibri" panose="020F0502020204030204" pitchFamily="34" charset="0"/>
              </a:rPr>
              <a:t>?</a:t>
            </a:r>
          </a:p>
        </p:txBody>
      </p:sp>
      <p:pic>
        <p:nvPicPr>
          <p:cNvPr id="7" name="Image 6"/>
          <p:cNvPicPr>
            <a:picLocks noChangeAspect="1"/>
          </p:cNvPicPr>
          <p:nvPr/>
        </p:nvPicPr>
        <p:blipFill>
          <a:blip r:embed="rId4"/>
          <a:stretch>
            <a:fillRect/>
          </a:stretch>
        </p:blipFill>
        <p:spPr>
          <a:xfrm>
            <a:off x="1036319" y="5943362"/>
            <a:ext cx="7370898" cy="833357"/>
          </a:xfrm>
          <a:prstGeom prst="rect">
            <a:avLst/>
          </a:prstGeom>
        </p:spPr>
      </p:pic>
    </p:spTree>
    <p:extLst>
      <p:ext uri="{BB962C8B-B14F-4D97-AF65-F5344CB8AC3E}">
        <p14:creationId xmlns:p14="http://schemas.microsoft.com/office/powerpoint/2010/main" val="404268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stretch>
            <a:fillRect/>
          </a:stretch>
        </p:blipFill>
        <p:spPr>
          <a:xfrm>
            <a:off x="3887722" y="3961465"/>
            <a:ext cx="3718330" cy="2778442"/>
          </a:xfrm>
          <a:prstGeom prst="rect">
            <a:avLst/>
          </a:prstGeom>
        </p:spPr>
      </p:pic>
      <p:sp>
        <p:nvSpPr>
          <p:cNvPr id="2" name="Titre 1"/>
          <p:cNvSpPr>
            <a:spLocks noGrp="1"/>
          </p:cNvSpPr>
          <p:nvPr>
            <p:ph type="title"/>
          </p:nvPr>
        </p:nvSpPr>
        <p:spPr>
          <a:xfrm>
            <a:off x="241450" y="129812"/>
            <a:ext cx="9144000" cy="648072"/>
          </a:xfrm>
        </p:spPr>
        <p:txBody>
          <a:bodyPr>
            <a:noAutofit/>
          </a:bodyPr>
          <a:lstStyle/>
          <a:p>
            <a:r>
              <a:rPr lang="fr-FR" dirty="0" smtClean="0">
                <a:solidFill>
                  <a:srgbClr val="002060"/>
                </a:solidFill>
                <a:latin typeface="+mn-lt"/>
              </a:rPr>
              <a:t>Dans</a:t>
            </a:r>
            <a:r>
              <a:rPr lang="fr-FR" noProof="0" dirty="0" smtClean="0">
                <a:solidFill>
                  <a:srgbClr val="002060"/>
                </a:solidFill>
                <a:latin typeface="+mn-lt"/>
              </a:rPr>
              <a:t> tous les secteurs de soins</a:t>
            </a:r>
            <a:endParaRPr lang="fr-FR" noProof="0" dirty="0">
              <a:solidFill>
                <a:srgbClr val="002060"/>
              </a:solidFill>
              <a:latin typeface="+mn-lt"/>
            </a:endParaRPr>
          </a:p>
        </p:txBody>
      </p:sp>
      <p:sp>
        <p:nvSpPr>
          <p:cNvPr id="7" name="ZoneTexte 6"/>
          <p:cNvSpPr txBox="1"/>
          <p:nvPr/>
        </p:nvSpPr>
        <p:spPr>
          <a:xfrm>
            <a:off x="121920" y="6509712"/>
            <a:ext cx="3856720" cy="261610"/>
          </a:xfrm>
          <a:prstGeom prst="rect">
            <a:avLst/>
          </a:prstGeom>
          <a:noFill/>
        </p:spPr>
        <p:txBody>
          <a:bodyPr wrap="square" rtlCol="0">
            <a:spAutoFit/>
          </a:bodyPr>
          <a:lstStyle/>
          <a:p>
            <a:r>
              <a:rPr lang="fr-FR" sz="1100" dirty="0">
                <a:solidFill>
                  <a:prstClr val="black"/>
                </a:solidFill>
              </a:rPr>
              <a:t>OMS - </a:t>
            </a:r>
            <a:r>
              <a:rPr lang="fr-FR" sz="1100" dirty="0" smtClean="0">
                <a:solidFill>
                  <a:prstClr val="black"/>
                </a:solidFill>
              </a:rPr>
              <a:t>Guidelines </a:t>
            </a:r>
            <a:r>
              <a:rPr lang="fr-FR" sz="1100" dirty="0">
                <a:solidFill>
                  <a:prstClr val="black"/>
                </a:solidFill>
              </a:rPr>
              <a:t>on hand hygiene in health care </a:t>
            </a:r>
            <a:r>
              <a:rPr lang="fr-FR" sz="1100" dirty="0" smtClean="0">
                <a:solidFill>
                  <a:prstClr val="black"/>
                </a:solidFill>
              </a:rPr>
              <a:t> </a:t>
            </a:r>
            <a:r>
              <a:rPr lang="fr-FR" sz="1100" dirty="0">
                <a:solidFill>
                  <a:prstClr val="black"/>
                </a:solidFill>
              </a:rPr>
              <a:t>2006</a:t>
            </a:r>
          </a:p>
        </p:txBody>
      </p:sp>
      <p:pic>
        <p:nvPicPr>
          <p:cNvPr id="4" name="Image 3"/>
          <p:cNvPicPr>
            <a:picLocks noChangeAspect="1"/>
          </p:cNvPicPr>
          <p:nvPr/>
        </p:nvPicPr>
        <p:blipFill rotWithShape="1">
          <a:blip r:embed="rId4"/>
          <a:srcRect t="25471" b="1723"/>
          <a:stretch/>
        </p:blipFill>
        <p:spPr>
          <a:xfrm>
            <a:off x="8460163" y="4118693"/>
            <a:ext cx="3652649" cy="2526816"/>
          </a:xfrm>
          <a:prstGeom prst="rect">
            <a:avLst/>
          </a:prstGeom>
        </p:spPr>
      </p:pic>
      <p:pic>
        <p:nvPicPr>
          <p:cNvPr id="11" name="Image 10"/>
          <p:cNvPicPr>
            <a:picLocks noChangeAspect="1"/>
          </p:cNvPicPr>
          <p:nvPr/>
        </p:nvPicPr>
        <p:blipFill rotWithShape="1">
          <a:blip r:embed="rId5"/>
          <a:srcRect r="3826" b="3120"/>
          <a:stretch/>
        </p:blipFill>
        <p:spPr>
          <a:xfrm>
            <a:off x="241450" y="1310639"/>
            <a:ext cx="4161703" cy="3004044"/>
          </a:xfrm>
          <a:prstGeom prst="rect">
            <a:avLst/>
          </a:prstGeom>
        </p:spPr>
      </p:pic>
      <p:pic>
        <p:nvPicPr>
          <p:cNvPr id="12" name="Image 11"/>
          <p:cNvPicPr>
            <a:picLocks noChangeAspect="1"/>
          </p:cNvPicPr>
          <p:nvPr/>
        </p:nvPicPr>
        <p:blipFill rotWithShape="1">
          <a:blip r:embed="rId6"/>
          <a:srcRect b="1018"/>
          <a:stretch/>
        </p:blipFill>
        <p:spPr>
          <a:xfrm>
            <a:off x="6682547" y="1310639"/>
            <a:ext cx="3285110" cy="2418081"/>
          </a:xfrm>
          <a:prstGeom prst="rect">
            <a:avLst/>
          </a:prstGeom>
        </p:spPr>
      </p:pic>
      <p:sp>
        <p:nvSpPr>
          <p:cNvPr id="14" name="ZoneTexte 13"/>
          <p:cNvSpPr txBox="1"/>
          <p:nvPr/>
        </p:nvSpPr>
        <p:spPr>
          <a:xfrm>
            <a:off x="6948924" y="941307"/>
            <a:ext cx="2405530" cy="369332"/>
          </a:xfrm>
          <a:prstGeom prst="rect">
            <a:avLst/>
          </a:prstGeom>
          <a:noFill/>
        </p:spPr>
        <p:txBody>
          <a:bodyPr wrap="none" rtlCol="0">
            <a:spAutoFit/>
          </a:bodyPr>
          <a:lstStyle/>
          <a:p>
            <a:r>
              <a:rPr lang="fr-FR" b="1" dirty="0" smtClean="0">
                <a:solidFill>
                  <a:srgbClr val="6CC026"/>
                </a:solidFill>
              </a:rPr>
              <a:t>Grand âge ou Handicap</a:t>
            </a:r>
            <a:endParaRPr lang="fr-FR" b="1" dirty="0">
              <a:solidFill>
                <a:srgbClr val="6CC026"/>
              </a:solidFill>
            </a:endParaRPr>
          </a:p>
        </p:txBody>
      </p:sp>
      <p:sp>
        <p:nvSpPr>
          <p:cNvPr id="16" name="ZoneTexte 15"/>
          <p:cNvSpPr txBox="1"/>
          <p:nvPr/>
        </p:nvSpPr>
        <p:spPr>
          <a:xfrm>
            <a:off x="1663796" y="1003945"/>
            <a:ext cx="881332" cy="369332"/>
          </a:xfrm>
          <a:prstGeom prst="rect">
            <a:avLst/>
          </a:prstGeom>
          <a:noFill/>
        </p:spPr>
        <p:txBody>
          <a:bodyPr wrap="none" rtlCol="0">
            <a:spAutoFit/>
          </a:bodyPr>
          <a:lstStyle>
            <a:defPPr>
              <a:defRPr lang="fr-FR"/>
            </a:defPPr>
            <a:lvl1pPr>
              <a:defRPr b="1">
                <a:solidFill>
                  <a:srgbClr val="6CC026"/>
                </a:solidFill>
              </a:defRPr>
            </a:lvl1pPr>
          </a:lstStyle>
          <a:p>
            <a:r>
              <a:rPr lang="fr-FR" dirty="0"/>
              <a:t>Hôpital</a:t>
            </a:r>
          </a:p>
        </p:txBody>
      </p:sp>
      <p:sp>
        <p:nvSpPr>
          <p:cNvPr id="10" name="ZoneTexte 9"/>
          <p:cNvSpPr txBox="1"/>
          <p:nvPr/>
        </p:nvSpPr>
        <p:spPr>
          <a:xfrm>
            <a:off x="9469051" y="3934027"/>
            <a:ext cx="1634871" cy="369332"/>
          </a:xfrm>
          <a:prstGeom prst="rect">
            <a:avLst/>
          </a:prstGeom>
          <a:solidFill>
            <a:schemeClr val="bg1"/>
          </a:solidFill>
        </p:spPr>
        <p:txBody>
          <a:bodyPr wrap="none" rtlCol="0">
            <a:spAutoFit/>
          </a:bodyPr>
          <a:lstStyle/>
          <a:p>
            <a:r>
              <a:rPr lang="fr-FR" b="1" dirty="0" smtClean="0">
                <a:solidFill>
                  <a:srgbClr val="6CC026"/>
                </a:solidFill>
              </a:rPr>
              <a:t>Soins dentaires</a:t>
            </a:r>
            <a:endParaRPr lang="fr-FR" b="1" dirty="0">
              <a:solidFill>
                <a:srgbClr val="6CC026"/>
              </a:solidFill>
            </a:endParaRPr>
          </a:p>
        </p:txBody>
      </p:sp>
      <p:sp>
        <p:nvSpPr>
          <p:cNvPr id="15" name="ZoneTexte 14"/>
          <p:cNvSpPr txBox="1"/>
          <p:nvPr/>
        </p:nvSpPr>
        <p:spPr>
          <a:xfrm>
            <a:off x="4426044" y="3853364"/>
            <a:ext cx="2641685" cy="369332"/>
          </a:xfrm>
          <a:prstGeom prst="rect">
            <a:avLst/>
          </a:prstGeom>
          <a:solidFill>
            <a:schemeClr val="bg1"/>
          </a:solidFill>
        </p:spPr>
        <p:txBody>
          <a:bodyPr wrap="none" rtlCol="0">
            <a:spAutoFit/>
          </a:bodyPr>
          <a:lstStyle/>
          <a:p>
            <a:r>
              <a:rPr lang="fr-FR" b="1" dirty="0" smtClean="0">
                <a:solidFill>
                  <a:srgbClr val="6CC026"/>
                </a:solidFill>
              </a:rPr>
              <a:t>Hémodialyse ambulatoire</a:t>
            </a:r>
            <a:endParaRPr lang="fr-FR" b="1" dirty="0">
              <a:solidFill>
                <a:srgbClr val="6CC026"/>
              </a:solidFill>
            </a:endParaRPr>
          </a:p>
        </p:txBody>
      </p:sp>
    </p:spTree>
    <p:extLst>
      <p:ext uri="{BB962C8B-B14F-4D97-AF65-F5344CB8AC3E}">
        <p14:creationId xmlns:p14="http://schemas.microsoft.com/office/powerpoint/2010/main" val="607226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1541" y="992926"/>
            <a:ext cx="7409329" cy="593037"/>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alibri" panose="020F0502020204030204" pitchFamily="34" charset="0"/>
                <a:cs typeface="Calibri" panose="020F0502020204030204" pitchFamily="34" charset="0"/>
              </a:rPr>
              <a:t>Impliquer le patient/résident et son entourage</a:t>
            </a:r>
          </a:p>
        </p:txBody>
      </p:sp>
      <p:sp>
        <p:nvSpPr>
          <p:cNvPr id="3" name="Espace réservé du contenu 2"/>
          <p:cNvSpPr>
            <a:spLocks noGrp="1"/>
          </p:cNvSpPr>
          <p:nvPr>
            <p:ph idx="1"/>
          </p:nvPr>
        </p:nvSpPr>
        <p:spPr>
          <a:xfrm>
            <a:off x="784411" y="2090577"/>
            <a:ext cx="10515600" cy="4252446"/>
          </a:xfrm>
        </p:spPr>
        <p:txBody>
          <a:bodyPr>
            <a:normAutofit fontScale="92500" lnSpcReduction="10000"/>
          </a:bodyPr>
          <a:lstStyle/>
          <a:p>
            <a:pPr marL="0" indent="0">
              <a:buNone/>
            </a:pPr>
            <a:r>
              <a:rPr lang="fr-FR" b="1" noProof="0" dirty="0" smtClean="0">
                <a:solidFill>
                  <a:srgbClr val="6CC026"/>
                </a:solidFill>
              </a:rPr>
              <a:t>Opportunités d'hygiène des mains du patient/résident et ses proches</a:t>
            </a:r>
          </a:p>
          <a:p>
            <a:pPr lvl="1"/>
            <a:r>
              <a:rPr lang="fr-FR" dirty="0" smtClean="0"/>
              <a:t>en entrant et en sortant de la chambre</a:t>
            </a:r>
          </a:p>
          <a:p>
            <a:pPr lvl="1"/>
            <a:r>
              <a:rPr lang="fr-FR" dirty="0" smtClean="0"/>
              <a:t>avant les repas ou la prise des médicaments</a:t>
            </a:r>
          </a:p>
          <a:p>
            <a:pPr lvl="1"/>
            <a:r>
              <a:rPr lang="fr-FR" dirty="0" smtClean="0"/>
              <a:t>après être allé aux toilettes</a:t>
            </a:r>
          </a:p>
          <a:p>
            <a:pPr lvl="1"/>
            <a:r>
              <a:rPr lang="fr-FR" dirty="0" smtClean="0"/>
              <a:t>après s’être mouché</a:t>
            </a:r>
          </a:p>
          <a:p>
            <a:pPr lvl="1"/>
            <a:r>
              <a:rPr lang="fr-FR" dirty="0" smtClean="0"/>
              <a:t>avant/après une consultation, séance de soin, rééducation …</a:t>
            </a:r>
          </a:p>
          <a:p>
            <a:pPr lvl="1"/>
            <a:r>
              <a:rPr lang="fr-FR" dirty="0" smtClean="0"/>
              <a:t>lors d’une visite à un patient /résident</a:t>
            </a:r>
          </a:p>
          <a:p>
            <a:pPr lvl="1"/>
            <a:endParaRPr lang="fr-FR" dirty="0" smtClean="0"/>
          </a:p>
          <a:p>
            <a:pPr marL="0" indent="0">
              <a:buNone/>
            </a:pPr>
            <a:r>
              <a:rPr lang="fr-FR" b="1" dirty="0">
                <a:solidFill>
                  <a:srgbClr val="6CC026"/>
                </a:solidFill>
              </a:rPr>
              <a:t>Information du patient, des visiteurs</a:t>
            </a:r>
          </a:p>
          <a:p>
            <a:pPr lvl="1"/>
            <a:r>
              <a:rPr lang="fr-FR" dirty="0" smtClean="0"/>
              <a:t>livret d'accueil, affiche, dépliant, échange individuel…</a:t>
            </a:r>
          </a:p>
          <a:p>
            <a:pPr lvl="1"/>
            <a:r>
              <a:rPr lang="fr-FR" dirty="0" smtClean="0"/>
              <a:t>Mission mains propres de sensibilisation (F)</a:t>
            </a:r>
          </a:p>
          <a:p>
            <a:pPr lvl="1"/>
            <a:r>
              <a:rPr lang="fr-FR" dirty="0" smtClean="0"/>
              <a:t>Journée mondiale de l'hygiène des mains le 5 mai (OMS) </a:t>
            </a:r>
          </a:p>
          <a:p>
            <a:endParaRPr lang="fr-FR" dirty="0"/>
          </a:p>
        </p:txBody>
      </p:sp>
      <p:sp>
        <p:nvSpPr>
          <p:cNvPr id="4" name="Titre 1"/>
          <p:cNvSpPr txBox="1">
            <a:spLocks/>
          </p:cNvSpPr>
          <p:nvPr/>
        </p:nvSpPr>
        <p:spPr>
          <a:xfrm>
            <a:off x="284138" y="0"/>
            <a:ext cx="4944171" cy="1097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smtClean="0">
                <a:solidFill>
                  <a:srgbClr val="002060"/>
                </a:solidFill>
                <a:latin typeface="+mn-lt"/>
              </a:rPr>
              <a:t>Hygiène </a:t>
            </a:r>
            <a:r>
              <a:rPr lang="fr-FR" sz="4000" dirty="0">
                <a:solidFill>
                  <a:srgbClr val="002060"/>
                </a:solidFill>
                <a:latin typeface="+mn-lt"/>
              </a:rPr>
              <a:t>des mains</a:t>
            </a: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7265" b="12917"/>
          <a:stretch/>
        </p:blipFill>
        <p:spPr>
          <a:xfrm>
            <a:off x="8972733" y="2514160"/>
            <a:ext cx="2993377" cy="210549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9439" y="4845345"/>
            <a:ext cx="3428758" cy="17860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372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21035525">
            <a:off x="3400983" y="801132"/>
            <a:ext cx="5721366" cy="593037"/>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fr-FR" sz="2800" dirty="0">
                <a:latin typeface="Calibri" panose="020F0502020204030204" pitchFamily="34" charset="0"/>
                <a:cs typeface="Calibri" panose="020F0502020204030204" pitchFamily="34" charset="0"/>
              </a:rPr>
              <a:t>Utiliser l'expérience du patient</a:t>
            </a:r>
          </a:p>
        </p:txBody>
      </p:sp>
      <p:sp>
        <p:nvSpPr>
          <p:cNvPr id="3" name="Espace réservé du contenu 2"/>
          <p:cNvSpPr>
            <a:spLocks noGrp="1"/>
          </p:cNvSpPr>
          <p:nvPr>
            <p:ph idx="1"/>
          </p:nvPr>
        </p:nvSpPr>
        <p:spPr>
          <a:xfrm>
            <a:off x="1003867" y="2200305"/>
            <a:ext cx="10515600" cy="4252446"/>
          </a:xfrm>
        </p:spPr>
        <p:txBody>
          <a:bodyPr>
            <a:normAutofit fontScale="92500" lnSpcReduction="10000"/>
          </a:bodyPr>
          <a:lstStyle/>
          <a:p>
            <a:pPr marL="0" indent="0">
              <a:buNone/>
            </a:pPr>
            <a:r>
              <a:rPr lang="fr-FR" b="1" noProof="0" dirty="0" smtClean="0">
                <a:solidFill>
                  <a:srgbClr val="6CC026"/>
                </a:solidFill>
              </a:rPr>
              <a:t>Développement d'un indicateur "Expérience patient" par la HAS </a:t>
            </a:r>
          </a:p>
          <a:p>
            <a:pPr lvl="1"/>
            <a:r>
              <a:rPr lang="fr-FR" dirty="0" smtClean="0"/>
              <a:t>Questionnaire comportant 5 items proposé à tout patient hospitalisé plus de 48h </a:t>
            </a:r>
            <a:br>
              <a:rPr lang="fr-FR" dirty="0" smtClean="0"/>
            </a:br>
            <a:r>
              <a:rPr lang="fr-FR" dirty="0" smtClean="0"/>
              <a:t>en court séjour (MCO)</a:t>
            </a:r>
          </a:p>
          <a:p>
            <a:pPr lvl="1"/>
            <a:r>
              <a:rPr lang="fr-FR" dirty="0" smtClean="0"/>
              <a:t>Expérimentation 2023-2024</a:t>
            </a:r>
          </a:p>
          <a:p>
            <a:pPr lvl="1"/>
            <a:endParaRPr lang="fr-FR" dirty="0" smtClean="0"/>
          </a:p>
          <a:p>
            <a:pPr marL="0" indent="0">
              <a:buNone/>
            </a:pPr>
            <a:r>
              <a:rPr lang="fr-FR" b="1" dirty="0">
                <a:solidFill>
                  <a:srgbClr val="6CC026"/>
                </a:solidFill>
              </a:rPr>
              <a:t>Questionnaire « Hygiène des mains perçue par </a:t>
            </a:r>
            <a:r>
              <a:rPr lang="fr-FR" b="1" dirty="0" smtClean="0">
                <a:solidFill>
                  <a:srgbClr val="6CC026"/>
                </a:solidFill>
              </a:rPr>
              <a:t>les patients »</a:t>
            </a:r>
          </a:p>
          <a:p>
            <a:pPr lvl="1"/>
            <a:r>
              <a:rPr lang="fr-FR" sz="2200" dirty="0"/>
              <a:t>Le produit alcoolique était-il </a:t>
            </a:r>
            <a:r>
              <a:rPr lang="fr-FR" sz="2200" b="1" dirty="0"/>
              <a:t>disponible</a:t>
            </a:r>
            <a:r>
              <a:rPr lang="fr-FR" sz="2200" dirty="0"/>
              <a:t> dans votre chambre ?</a:t>
            </a:r>
          </a:p>
          <a:p>
            <a:pPr lvl="1"/>
            <a:r>
              <a:rPr lang="fr-FR" sz="2200" dirty="0"/>
              <a:t>Les professionnels qui s'occupaient de vous portaient-ils des </a:t>
            </a:r>
            <a:r>
              <a:rPr lang="fr-FR" sz="2200" b="1" dirty="0"/>
              <a:t>bijoux</a:t>
            </a:r>
            <a:r>
              <a:rPr lang="fr-FR" sz="2200" dirty="0"/>
              <a:t> ?</a:t>
            </a:r>
          </a:p>
          <a:p>
            <a:pPr lvl="1"/>
            <a:r>
              <a:rPr lang="fr-FR" sz="2200" dirty="0"/>
              <a:t>Avez-vous reçu des </a:t>
            </a:r>
            <a:r>
              <a:rPr lang="fr-FR" sz="2200" b="1" dirty="0"/>
              <a:t>informations</a:t>
            </a:r>
            <a:r>
              <a:rPr lang="fr-FR" sz="2200" dirty="0"/>
              <a:t> sur l’hygiène des mains ?</a:t>
            </a:r>
          </a:p>
          <a:p>
            <a:pPr lvl="1"/>
            <a:r>
              <a:rPr lang="fr-FR" sz="2200" dirty="0"/>
              <a:t>Un professionnel vous a-t-il demandé de </a:t>
            </a:r>
            <a:r>
              <a:rPr lang="fr-FR" sz="2200" b="1" dirty="0"/>
              <a:t>vous frictionner </a:t>
            </a:r>
            <a:r>
              <a:rPr lang="fr-FR" sz="2200" dirty="0"/>
              <a:t>les mains avec du produit hydro-alcoolique ou de </a:t>
            </a:r>
            <a:r>
              <a:rPr lang="fr-FR" sz="2200" b="1" dirty="0"/>
              <a:t>vous laver les mains</a:t>
            </a:r>
            <a:r>
              <a:rPr lang="fr-FR" sz="2200" dirty="0"/>
              <a:t> ?</a:t>
            </a:r>
          </a:p>
          <a:p>
            <a:pPr lvl="1"/>
            <a:r>
              <a:rPr lang="fr-FR" sz="2200" dirty="0"/>
              <a:t>Les professionnels se sont-ils frictionnés les mains </a:t>
            </a:r>
            <a:r>
              <a:rPr lang="fr-FR" sz="2200" b="1" dirty="0"/>
              <a:t>avant de vous toucher</a:t>
            </a:r>
            <a:r>
              <a:rPr lang="fr-FR" sz="2200" dirty="0"/>
              <a:t> </a:t>
            </a:r>
            <a:r>
              <a:rPr lang="fr-FR" sz="2200" dirty="0" smtClean="0"/>
              <a:t>?</a:t>
            </a:r>
          </a:p>
        </p:txBody>
      </p:sp>
      <p:sp>
        <p:nvSpPr>
          <p:cNvPr id="4" name="Titre 1"/>
          <p:cNvSpPr txBox="1">
            <a:spLocks/>
          </p:cNvSpPr>
          <p:nvPr/>
        </p:nvSpPr>
        <p:spPr>
          <a:xfrm>
            <a:off x="284138" y="0"/>
            <a:ext cx="4944171" cy="1097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smtClean="0">
                <a:solidFill>
                  <a:srgbClr val="002060"/>
                </a:solidFill>
                <a:latin typeface="+mn-lt"/>
              </a:rPr>
              <a:t>Hygiène </a:t>
            </a:r>
            <a:r>
              <a:rPr lang="fr-FR" sz="4000" dirty="0">
                <a:solidFill>
                  <a:srgbClr val="002060"/>
                </a:solidFill>
                <a:latin typeface="+mn-lt"/>
              </a:rPr>
              <a:t>des mains</a:t>
            </a:r>
          </a:p>
        </p:txBody>
      </p:sp>
    </p:spTree>
    <p:extLst>
      <p:ext uri="{BB962C8B-B14F-4D97-AF65-F5344CB8AC3E}">
        <p14:creationId xmlns:p14="http://schemas.microsoft.com/office/powerpoint/2010/main" val="418832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409" y="-130372"/>
            <a:ext cx="9206815" cy="1325563"/>
          </a:xfrm>
        </p:spPr>
        <p:txBody>
          <a:bodyPr>
            <a:normAutofit/>
          </a:bodyPr>
          <a:lstStyle/>
          <a:p>
            <a:r>
              <a:rPr lang="fr-FR" sz="4000" dirty="0">
                <a:solidFill>
                  <a:srgbClr val="002060"/>
                </a:solidFill>
                <a:latin typeface="+mn-lt"/>
              </a:rPr>
              <a:t>E</a:t>
            </a:r>
            <a:r>
              <a:rPr lang="fr-FR" sz="4000" noProof="0" dirty="0" smtClean="0">
                <a:solidFill>
                  <a:srgbClr val="002060"/>
                </a:solidFill>
                <a:latin typeface="+mn-lt"/>
              </a:rPr>
              <a:t>quipements </a:t>
            </a:r>
            <a:r>
              <a:rPr lang="fr-FR" sz="4000" noProof="0" dirty="0">
                <a:solidFill>
                  <a:srgbClr val="002060"/>
                </a:solidFill>
                <a:latin typeface="+mn-lt"/>
              </a:rPr>
              <a:t>de </a:t>
            </a:r>
            <a:r>
              <a:rPr lang="fr-FR" sz="4000" noProof="0" dirty="0" smtClean="0">
                <a:solidFill>
                  <a:srgbClr val="002060"/>
                </a:solidFill>
                <a:latin typeface="+mn-lt"/>
              </a:rPr>
              <a:t>protection individuelle</a:t>
            </a:r>
            <a:endParaRPr lang="fr-FR" sz="4000" noProof="0" dirty="0">
              <a:solidFill>
                <a:srgbClr val="002060"/>
              </a:solidFill>
              <a:latin typeface="+mn-lt"/>
            </a:endParaRPr>
          </a:p>
        </p:txBody>
      </p:sp>
      <p:sp>
        <p:nvSpPr>
          <p:cNvPr id="8" name="Rectangle 7"/>
          <p:cNvSpPr/>
          <p:nvPr/>
        </p:nvSpPr>
        <p:spPr>
          <a:xfrm>
            <a:off x="879945" y="2259873"/>
            <a:ext cx="10000350" cy="3046988"/>
          </a:xfrm>
          <a:prstGeom prst="rect">
            <a:avLst/>
          </a:prstGeom>
        </p:spPr>
        <p:txBody>
          <a:bodyPr wrap="square">
            <a:spAutoFit/>
          </a:bodyPr>
          <a:lstStyle/>
          <a:p>
            <a:r>
              <a:rPr lang="fr-FR" sz="2400" b="1" dirty="0">
                <a:solidFill>
                  <a:srgbClr val="6CC026"/>
                </a:solidFill>
              </a:rPr>
              <a:t>P</a:t>
            </a:r>
            <a:r>
              <a:rPr lang="fr-FR" sz="2400" b="1" dirty="0" smtClean="0">
                <a:solidFill>
                  <a:srgbClr val="6CC026"/>
                </a:solidFill>
              </a:rPr>
              <a:t>our </a:t>
            </a:r>
            <a:r>
              <a:rPr lang="fr-FR" sz="2400" b="1" dirty="0">
                <a:solidFill>
                  <a:srgbClr val="6CC026"/>
                </a:solidFill>
              </a:rPr>
              <a:t>protéger les soignants </a:t>
            </a:r>
            <a:r>
              <a:rPr lang="fr-FR" sz="2400" dirty="0"/>
              <a:t>du risque (avéré ou potentiel) </a:t>
            </a:r>
            <a:r>
              <a:rPr lang="fr-FR" sz="2400" dirty="0" smtClean="0"/>
              <a:t/>
            </a:r>
            <a:br>
              <a:rPr lang="fr-FR" sz="2400" dirty="0" smtClean="0"/>
            </a:br>
            <a:r>
              <a:rPr lang="fr-FR" sz="2400" dirty="0" smtClean="0"/>
              <a:t>d’exposition à </a:t>
            </a:r>
            <a:r>
              <a:rPr lang="fr-FR" sz="2400" dirty="0"/>
              <a:t>des micro-organismes</a:t>
            </a:r>
          </a:p>
          <a:p>
            <a:pPr marL="800100" lvl="1" indent="-342900">
              <a:lnSpc>
                <a:spcPct val="100000"/>
              </a:lnSpc>
              <a:buFont typeface="Arial" panose="020B0604020202020204" pitchFamily="34" charset="0"/>
              <a:buChar char="•"/>
            </a:pPr>
            <a:r>
              <a:rPr lang="fr-FR" sz="2400" dirty="0" smtClean="0"/>
              <a:t>  lors </a:t>
            </a:r>
            <a:r>
              <a:rPr lang="fr-FR" sz="2400" dirty="0"/>
              <a:t>des contacts avec les muqueuses et peau lésée</a:t>
            </a:r>
          </a:p>
          <a:p>
            <a:pPr marL="800100" lvl="1" indent="-342900">
              <a:lnSpc>
                <a:spcPct val="100000"/>
              </a:lnSpc>
              <a:buFont typeface="Arial" panose="020B0604020202020204" pitchFamily="34" charset="0"/>
              <a:buChar char="•"/>
            </a:pPr>
            <a:r>
              <a:rPr lang="fr-FR" sz="2400" dirty="0" smtClean="0"/>
              <a:t>  lors </a:t>
            </a:r>
            <a:r>
              <a:rPr lang="fr-FR" sz="2400" dirty="0"/>
              <a:t>de contact ou risque de contact, projection </a:t>
            </a:r>
            <a:r>
              <a:rPr lang="fr-FR" sz="2400" dirty="0" smtClean="0"/>
              <a:t/>
            </a:r>
            <a:br>
              <a:rPr lang="fr-FR" sz="2400" dirty="0" smtClean="0"/>
            </a:br>
            <a:r>
              <a:rPr lang="fr-FR" sz="2400" dirty="0" smtClean="0"/>
              <a:t>     ou aérosolisation de </a:t>
            </a:r>
            <a:r>
              <a:rPr lang="fr-FR" sz="2400" dirty="0"/>
              <a:t>produit biologique d’origine humaine </a:t>
            </a:r>
          </a:p>
          <a:p>
            <a:pPr lvl="1">
              <a:lnSpc>
                <a:spcPct val="100000"/>
              </a:lnSpc>
            </a:pPr>
            <a:endParaRPr lang="fr-FR" sz="2400" dirty="0"/>
          </a:p>
          <a:p>
            <a:r>
              <a:rPr lang="fr-FR" sz="2400" b="1" dirty="0" smtClean="0">
                <a:solidFill>
                  <a:srgbClr val="6CC026"/>
                </a:solidFill>
              </a:rPr>
              <a:t>EPI = </a:t>
            </a:r>
            <a:r>
              <a:rPr lang="fr-FR" sz="2400" b="1" dirty="0">
                <a:solidFill>
                  <a:srgbClr val="6CC026"/>
                </a:solidFill>
              </a:rPr>
              <a:t>barrière physique </a:t>
            </a:r>
            <a:r>
              <a:rPr lang="fr-FR" sz="2400" dirty="0"/>
              <a:t>entre le soignant et l’agent infectieux ou son réservoir</a:t>
            </a:r>
          </a:p>
          <a:p>
            <a:r>
              <a:rPr lang="fr-FR" sz="2400" dirty="0" smtClean="0"/>
              <a:t>Choix </a:t>
            </a:r>
            <a:r>
              <a:rPr lang="fr-FR" sz="2400" dirty="0"/>
              <a:t>en fonction de la nature du soin à réaliser et du risque d’exposition</a:t>
            </a:r>
            <a:endParaRPr lang="fr-FR" sz="2400" dirty="0">
              <a:latin typeface="Comic Sans MS" panose="030F0702030302020204" pitchFamily="66" charset="0"/>
            </a:endParaRPr>
          </a:p>
        </p:txBody>
      </p:sp>
      <p:sp>
        <p:nvSpPr>
          <p:cNvPr id="17" name="ZoneTexte 16"/>
          <p:cNvSpPr txBox="1"/>
          <p:nvPr/>
        </p:nvSpPr>
        <p:spPr>
          <a:xfrm>
            <a:off x="879945" y="5801156"/>
            <a:ext cx="8077200" cy="646331"/>
          </a:xfrm>
          <a:prstGeom prst="rect">
            <a:avLst/>
          </a:prstGeom>
          <a:noFill/>
          <a:ln>
            <a:noFill/>
          </a:ln>
        </p:spPr>
        <p:txBody>
          <a:bodyPr wrap="square" rtlCol="0">
            <a:spAutoFit/>
          </a:bodyPr>
          <a:lstStyle/>
          <a:p>
            <a:r>
              <a:rPr lang="fr-FR" dirty="0">
                <a:solidFill>
                  <a:schemeClr val="bg1">
                    <a:lumMod val="50000"/>
                  </a:schemeClr>
                </a:solidFill>
                <a:latin typeface="Calibri" panose="020F0502020204030204" pitchFamily="34" charset="0"/>
                <a:cs typeface="Calibri" panose="020F0502020204030204" pitchFamily="34" charset="0"/>
              </a:rPr>
              <a:t>Les EPI doivent être saisis avec des mains propres pour éviter leur contamination </a:t>
            </a:r>
            <a:r>
              <a:rPr lang="fr-FR" dirty="0" smtClean="0">
                <a:solidFill>
                  <a:schemeClr val="bg1">
                    <a:lumMod val="50000"/>
                  </a:schemeClr>
                </a:solidFill>
                <a:latin typeface="Calibri" panose="020F0502020204030204" pitchFamily="34" charset="0"/>
                <a:cs typeface="Calibri" panose="020F0502020204030204" pitchFamily="34" charset="0"/>
              </a:rPr>
              <a:t/>
            </a:r>
            <a:br>
              <a:rPr lang="fr-FR" dirty="0" smtClean="0">
                <a:solidFill>
                  <a:schemeClr val="bg1">
                    <a:lumMod val="50000"/>
                  </a:schemeClr>
                </a:solidFill>
                <a:latin typeface="Calibri" panose="020F0502020204030204" pitchFamily="34" charset="0"/>
                <a:cs typeface="Calibri" panose="020F0502020204030204" pitchFamily="34" charset="0"/>
              </a:rPr>
            </a:br>
            <a:r>
              <a:rPr lang="fr-FR" dirty="0" smtClean="0">
                <a:solidFill>
                  <a:schemeClr val="bg1">
                    <a:lumMod val="50000"/>
                  </a:schemeClr>
                </a:solidFill>
                <a:latin typeface="Calibri" panose="020F0502020204030204" pitchFamily="34" charset="0"/>
                <a:cs typeface="Calibri" panose="020F0502020204030204" pitchFamily="34" charset="0"/>
              </a:rPr>
              <a:t>et être </a:t>
            </a:r>
            <a:r>
              <a:rPr lang="fr-FR" dirty="0">
                <a:solidFill>
                  <a:schemeClr val="bg1">
                    <a:lumMod val="50000"/>
                  </a:schemeClr>
                </a:solidFill>
                <a:latin typeface="Calibri" panose="020F0502020204030204" pitchFamily="34" charset="0"/>
                <a:cs typeface="Calibri" panose="020F0502020204030204" pitchFamily="34" charset="0"/>
              </a:rPr>
              <a:t>conservés dans leur conditionnement d’origine</a:t>
            </a:r>
          </a:p>
        </p:txBody>
      </p:sp>
      <p:sp>
        <p:nvSpPr>
          <p:cNvPr id="18" name="Rectangle à coins arrondis 17"/>
          <p:cNvSpPr/>
          <p:nvPr/>
        </p:nvSpPr>
        <p:spPr>
          <a:xfrm rot="20954992">
            <a:off x="910008" y="1300115"/>
            <a:ext cx="1982774" cy="508902"/>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Pourquoi ?</a:t>
            </a:r>
          </a:p>
        </p:txBody>
      </p:sp>
      <p:pic>
        <p:nvPicPr>
          <p:cNvPr id="9" name="Image 8"/>
          <p:cNvPicPr>
            <a:picLocks noChangeAspect="1"/>
          </p:cNvPicPr>
          <p:nvPr/>
        </p:nvPicPr>
        <p:blipFill>
          <a:blip r:embed="rId3"/>
          <a:stretch>
            <a:fillRect/>
          </a:stretch>
        </p:blipFill>
        <p:spPr>
          <a:xfrm>
            <a:off x="9712769" y="123567"/>
            <a:ext cx="2335052" cy="303315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62251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61130" y="4529723"/>
            <a:ext cx="3505286" cy="1431218"/>
          </a:xfrm>
          <a:solidFill>
            <a:srgbClr val="F79433"/>
          </a:solidFill>
        </p:spPr>
        <p:txBody>
          <a:bodyPr anchor="ctr">
            <a:normAutofit/>
          </a:bodyPr>
          <a:lstStyle/>
          <a:p>
            <a:pPr marL="0" indent="0">
              <a:lnSpc>
                <a:spcPct val="100000"/>
              </a:lnSpc>
              <a:spcBef>
                <a:spcPts val="0"/>
              </a:spcBef>
              <a:buNone/>
              <a:defRPr/>
            </a:pPr>
            <a:r>
              <a:rPr lang="fr-FR" sz="1800" dirty="0" smtClean="0">
                <a:solidFill>
                  <a:schemeClr val="bg1"/>
                </a:solidFill>
                <a:latin typeface="Calibri" panose="020F0502020204030204" pitchFamily="34" charset="0"/>
                <a:ea typeface="Calibri"/>
                <a:cs typeface="Times New Roman"/>
              </a:rPr>
              <a:t>Mettre en œuvre </a:t>
            </a:r>
            <a:r>
              <a:rPr lang="fr-FR" sz="1800" dirty="0">
                <a:solidFill>
                  <a:schemeClr val="bg1"/>
                </a:solidFill>
                <a:latin typeface="Calibri" panose="020F0502020204030204" pitchFamily="34" charset="0"/>
                <a:ea typeface="Calibri"/>
                <a:cs typeface="Times New Roman"/>
              </a:rPr>
              <a:t>les </a:t>
            </a:r>
            <a:r>
              <a:rPr lang="fr-FR" sz="1800" b="1" dirty="0">
                <a:solidFill>
                  <a:schemeClr val="bg1"/>
                </a:solidFill>
                <a:latin typeface="Calibri" panose="020F0502020204030204" pitchFamily="34" charset="0"/>
                <a:ea typeface="Calibri"/>
                <a:cs typeface="Times New Roman"/>
              </a:rPr>
              <a:t>organisations</a:t>
            </a:r>
            <a:r>
              <a:rPr lang="fr-FR" sz="1800" dirty="0">
                <a:solidFill>
                  <a:schemeClr val="bg1"/>
                </a:solidFill>
                <a:latin typeface="Calibri" panose="020F0502020204030204" pitchFamily="34" charset="0"/>
                <a:ea typeface="Calibri"/>
                <a:cs typeface="Times New Roman"/>
              </a:rPr>
              <a:t> </a:t>
            </a:r>
            <a:br>
              <a:rPr lang="fr-FR" sz="1800" dirty="0">
                <a:solidFill>
                  <a:schemeClr val="bg1"/>
                </a:solidFill>
                <a:latin typeface="Calibri" panose="020F0502020204030204" pitchFamily="34" charset="0"/>
                <a:ea typeface="Calibri"/>
                <a:cs typeface="Times New Roman"/>
              </a:rPr>
            </a:br>
            <a:r>
              <a:rPr lang="fr-FR" sz="1800" dirty="0" smtClean="0">
                <a:solidFill>
                  <a:schemeClr val="bg1"/>
                </a:solidFill>
                <a:latin typeface="Calibri" panose="020F0502020204030204" pitchFamily="34" charset="0"/>
                <a:ea typeface="Calibri"/>
                <a:cs typeface="Times New Roman"/>
              </a:rPr>
              <a:t>et </a:t>
            </a:r>
            <a:r>
              <a:rPr lang="fr-FR" sz="1800" dirty="0">
                <a:solidFill>
                  <a:schemeClr val="bg1"/>
                </a:solidFill>
                <a:latin typeface="Calibri" panose="020F0502020204030204" pitchFamily="34" charset="0"/>
                <a:ea typeface="Calibri"/>
                <a:cs typeface="Times New Roman"/>
              </a:rPr>
              <a:t>allouer les </a:t>
            </a:r>
            <a:r>
              <a:rPr lang="fr-FR" sz="1800" b="1" dirty="0">
                <a:solidFill>
                  <a:schemeClr val="bg1"/>
                </a:solidFill>
                <a:latin typeface="Calibri" panose="020F0502020204030204" pitchFamily="34" charset="0"/>
                <a:ea typeface="Calibri"/>
                <a:cs typeface="Times New Roman"/>
              </a:rPr>
              <a:t>moyens </a:t>
            </a:r>
            <a:r>
              <a:rPr lang="fr-FR" sz="1800" b="1" dirty="0" smtClean="0">
                <a:solidFill>
                  <a:schemeClr val="bg1"/>
                </a:solidFill>
                <a:latin typeface="Calibri" panose="020F0502020204030204" pitchFamily="34" charset="0"/>
                <a:ea typeface="Calibri"/>
                <a:cs typeface="Times New Roman"/>
              </a:rPr>
              <a:t>nécessaires</a:t>
            </a:r>
            <a:br>
              <a:rPr lang="fr-FR" sz="1800" b="1" dirty="0" smtClean="0">
                <a:solidFill>
                  <a:schemeClr val="bg1"/>
                </a:solidFill>
                <a:latin typeface="Calibri" panose="020F0502020204030204" pitchFamily="34" charset="0"/>
                <a:ea typeface="Calibri"/>
                <a:cs typeface="Times New Roman"/>
              </a:rPr>
            </a:br>
            <a:r>
              <a:rPr lang="fr-FR" sz="1800" dirty="0" smtClean="0">
                <a:solidFill>
                  <a:schemeClr val="bg1"/>
                </a:solidFill>
                <a:latin typeface="Calibri" panose="020F0502020204030204" pitchFamily="34" charset="0"/>
                <a:ea typeface="Calibri"/>
                <a:cs typeface="Times New Roman"/>
              </a:rPr>
              <a:t>à </a:t>
            </a:r>
            <a:r>
              <a:rPr lang="fr-FR" sz="1800" dirty="0">
                <a:solidFill>
                  <a:schemeClr val="bg1"/>
                </a:solidFill>
                <a:latin typeface="Calibri" panose="020F0502020204030204" pitchFamily="34" charset="0"/>
                <a:ea typeface="Calibri"/>
                <a:cs typeface="Times New Roman"/>
              </a:rPr>
              <a:t>leur mise en place </a:t>
            </a:r>
            <a:r>
              <a:rPr lang="fr-FR" sz="1800" dirty="0" smtClean="0">
                <a:solidFill>
                  <a:schemeClr val="bg1"/>
                </a:solidFill>
                <a:latin typeface="Calibri" panose="020F0502020204030204" pitchFamily="34" charset="0"/>
                <a:ea typeface="Calibri"/>
                <a:cs typeface="Times New Roman"/>
              </a:rPr>
              <a:t/>
            </a:r>
            <a:br>
              <a:rPr lang="fr-FR" sz="1800" dirty="0" smtClean="0">
                <a:solidFill>
                  <a:schemeClr val="bg1"/>
                </a:solidFill>
                <a:latin typeface="Calibri" panose="020F0502020204030204" pitchFamily="34" charset="0"/>
                <a:ea typeface="Calibri"/>
                <a:cs typeface="Times New Roman"/>
              </a:rPr>
            </a:br>
            <a:r>
              <a:rPr lang="fr-FR" sz="1800" dirty="0" smtClean="0">
                <a:solidFill>
                  <a:schemeClr val="bg1"/>
                </a:solidFill>
                <a:latin typeface="Calibri" panose="020F0502020204030204" pitchFamily="34" charset="0"/>
                <a:ea typeface="Calibri"/>
                <a:cs typeface="Times New Roman"/>
              </a:rPr>
              <a:t>et </a:t>
            </a:r>
            <a:r>
              <a:rPr lang="fr-FR" sz="1800" dirty="0">
                <a:solidFill>
                  <a:schemeClr val="bg1"/>
                </a:solidFill>
                <a:latin typeface="Calibri" panose="020F0502020204030204" pitchFamily="34" charset="0"/>
                <a:ea typeface="Calibri"/>
                <a:cs typeface="Times New Roman"/>
              </a:rPr>
              <a:t>à leur observance</a:t>
            </a:r>
          </a:p>
        </p:txBody>
      </p:sp>
      <p:sp>
        <p:nvSpPr>
          <p:cNvPr id="8" name="Rectangle 1"/>
          <p:cNvSpPr txBox="1">
            <a:spLocks noChangeArrowheads="1"/>
          </p:cNvSpPr>
          <p:nvPr/>
        </p:nvSpPr>
        <p:spPr>
          <a:xfrm>
            <a:off x="379271" y="0"/>
            <a:ext cx="8236526" cy="1261872"/>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49263" fontAlgn="base">
              <a:lnSpc>
                <a:spcPct val="100000"/>
              </a:lnSpc>
              <a:spcAft>
                <a:spcPct val="0"/>
              </a:spcAft>
              <a:buClr>
                <a:srgbClr val="000099"/>
              </a:buClr>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600" dirty="0" smtClean="0">
                <a:solidFill>
                  <a:schemeClr val="accent5">
                    <a:lumMod val="50000"/>
                  </a:schemeClr>
                </a:solidFill>
                <a:latin typeface="+mn-lt"/>
              </a:rPr>
              <a:t>Champ d’application </a:t>
            </a:r>
            <a:br>
              <a:rPr lang="fr-FR" altLang="fr-FR" sz="3600" dirty="0" smtClean="0">
                <a:solidFill>
                  <a:schemeClr val="accent5">
                    <a:lumMod val="50000"/>
                  </a:schemeClr>
                </a:solidFill>
                <a:latin typeface="+mn-lt"/>
              </a:rPr>
            </a:br>
            <a:r>
              <a:rPr lang="fr-FR" altLang="fr-FR" sz="3600" dirty="0" smtClean="0">
                <a:solidFill>
                  <a:schemeClr val="accent5">
                    <a:lumMod val="50000"/>
                  </a:schemeClr>
                </a:solidFill>
                <a:latin typeface="+mn-lt"/>
              </a:rPr>
              <a:t>&amp; stratégie de mise en œuvre</a:t>
            </a:r>
            <a:endParaRPr lang="fr-FR" altLang="fr-FR" sz="3600" dirty="0">
              <a:solidFill>
                <a:schemeClr val="accent5">
                  <a:lumMod val="50000"/>
                </a:schemeClr>
              </a:solidFill>
              <a:latin typeface="+mn-lt"/>
            </a:endParaRPr>
          </a:p>
        </p:txBody>
      </p:sp>
      <p:sp>
        <p:nvSpPr>
          <p:cNvPr id="10" name="ZoneTexte 9"/>
          <p:cNvSpPr txBox="1"/>
          <p:nvPr/>
        </p:nvSpPr>
        <p:spPr>
          <a:xfrm>
            <a:off x="7119775" y="6348971"/>
            <a:ext cx="5072225" cy="338554"/>
          </a:xfrm>
          <a:prstGeom prst="rect">
            <a:avLst/>
          </a:prstGeom>
          <a:noFill/>
        </p:spPr>
        <p:txBody>
          <a:bodyPr wrap="square" rtlCol="0">
            <a:spAutoFit/>
          </a:bodyPr>
          <a:lstStyle/>
          <a:p>
            <a:r>
              <a:rPr lang="fr-FR" sz="1600" dirty="0">
                <a:hlinkClick r:id="rId3"/>
              </a:rPr>
              <a:t>Actualisation des précautions standard - SF2H – Juin 2017</a:t>
            </a:r>
            <a:endParaRPr lang="fr-FR" sz="1600" dirty="0"/>
          </a:p>
        </p:txBody>
      </p:sp>
      <p:sp>
        <p:nvSpPr>
          <p:cNvPr id="2" name="Rectangle 1"/>
          <p:cNvSpPr/>
          <p:nvPr/>
        </p:nvSpPr>
        <p:spPr>
          <a:xfrm>
            <a:off x="2024393" y="1554976"/>
            <a:ext cx="5095382" cy="1720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bg1"/>
                </a:solidFill>
                <a:cs typeface="Calibri" panose="020F0502020204030204" pitchFamily="34" charset="0"/>
              </a:rPr>
              <a:t>Un ensemble </a:t>
            </a:r>
            <a:r>
              <a:rPr lang="fr-FR" b="1" dirty="0">
                <a:solidFill>
                  <a:schemeClr val="bg1"/>
                </a:solidFill>
                <a:cs typeface="Calibri" panose="020F0502020204030204" pitchFamily="34" charset="0"/>
              </a:rPr>
              <a:t>des mesures visant à réduire le risque de transmission croisée des agents infectieux </a:t>
            </a:r>
            <a:r>
              <a:rPr lang="fr-FR" b="1" dirty="0" smtClean="0">
                <a:solidFill>
                  <a:schemeClr val="bg1"/>
                </a:solidFill>
                <a:cs typeface="Calibri" panose="020F0502020204030204" pitchFamily="34" charset="0"/>
              </a:rPr>
              <a:t/>
            </a:r>
            <a:br>
              <a:rPr lang="fr-FR" b="1" dirty="0" smtClean="0">
                <a:solidFill>
                  <a:schemeClr val="bg1"/>
                </a:solidFill>
                <a:cs typeface="Calibri" panose="020F0502020204030204" pitchFamily="34" charset="0"/>
              </a:rPr>
            </a:br>
            <a:r>
              <a:rPr lang="fr-FR" dirty="0" smtClean="0">
                <a:solidFill>
                  <a:schemeClr val="bg1"/>
                </a:solidFill>
                <a:cs typeface="Calibri" panose="020F0502020204030204" pitchFamily="34" charset="0"/>
              </a:rPr>
              <a:t>entre </a:t>
            </a:r>
            <a:r>
              <a:rPr lang="fr-FR" dirty="0">
                <a:solidFill>
                  <a:schemeClr val="bg1"/>
                </a:solidFill>
                <a:cs typeface="Calibri" panose="020F0502020204030204" pitchFamily="34" charset="0"/>
              </a:rPr>
              <a:t>soignant, soigné et environnement, </a:t>
            </a:r>
          </a:p>
          <a:p>
            <a:r>
              <a:rPr lang="fr-FR" dirty="0">
                <a:solidFill>
                  <a:schemeClr val="bg1"/>
                </a:solidFill>
                <a:cs typeface="Calibri" panose="020F0502020204030204" pitchFamily="34" charset="0"/>
              </a:rPr>
              <a:t>ou par une exposition à un produit </a:t>
            </a:r>
            <a:r>
              <a:rPr lang="fr-FR" dirty="0" smtClean="0">
                <a:solidFill>
                  <a:schemeClr val="bg1"/>
                </a:solidFill>
                <a:cs typeface="Calibri" panose="020F0502020204030204" pitchFamily="34" charset="0"/>
              </a:rPr>
              <a:t>biologique</a:t>
            </a:r>
            <a:br>
              <a:rPr lang="fr-FR" dirty="0" smtClean="0">
                <a:solidFill>
                  <a:schemeClr val="bg1"/>
                </a:solidFill>
                <a:cs typeface="Calibri" panose="020F0502020204030204" pitchFamily="34" charset="0"/>
              </a:rPr>
            </a:br>
            <a:r>
              <a:rPr lang="fr-FR" dirty="0" smtClean="0">
                <a:solidFill>
                  <a:schemeClr val="bg1"/>
                </a:solidFill>
                <a:cs typeface="Calibri" panose="020F0502020204030204" pitchFamily="34" charset="0"/>
              </a:rPr>
              <a:t>d’origine </a:t>
            </a:r>
            <a:r>
              <a:rPr lang="fr-FR" dirty="0">
                <a:solidFill>
                  <a:schemeClr val="bg1"/>
                </a:solidFill>
                <a:cs typeface="Calibri" panose="020F0502020204030204" pitchFamily="34" charset="0"/>
              </a:rPr>
              <a:t>humaine </a:t>
            </a:r>
            <a:r>
              <a:rPr lang="fr-FR" dirty="0" smtClean="0">
                <a:solidFill>
                  <a:schemeClr val="bg1"/>
                </a:solidFill>
                <a:cs typeface="Calibri" panose="020F0502020204030204" pitchFamily="34" charset="0"/>
              </a:rPr>
              <a:t>(</a:t>
            </a:r>
            <a:r>
              <a:rPr lang="fr-FR" dirty="0">
                <a:solidFill>
                  <a:schemeClr val="bg1"/>
                </a:solidFill>
                <a:cs typeface="Calibri" panose="020F0502020204030204" pitchFamily="34" charset="0"/>
              </a:rPr>
              <a:t>sang, secrétions, excréta…)</a:t>
            </a:r>
          </a:p>
        </p:txBody>
      </p:sp>
      <p:sp>
        <p:nvSpPr>
          <p:cNvPr id="4" name="Rectangle 3"/>
          <p:cNvSpPr/>
          <p:nvPr/>
        </p:nvSpPr>
        <p:spPr>
          <a:xfrm>
            <a:off x="1165035" y="3870087"/>
            <a:ext cx="4479021" cy="2560641"/>
          </a:xfrm>
          <a:prstGeom prst="rect">
            <a:avLst/>
          </a:prstGeom>
          <a:solidFill>
            <a:schemeClr val="accent6"/>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fr-FR" altLang="fr-FR" dirty="0" smtClean="0">
                <a:solidFill>
                  <a:schemeClr val="bg1"/>
                </a:solidFill>
                <a:latin typeface="Calibri" panose="020F0502020204030204" pitchFamily="34" charset="0"/>
                <a:sym typeface="Webdings" panose="05030102010509060703" pitchFamily="18" charset="2"/>
              </a:rPr>
              <a:t> </a:t>
            </a:r>
            <a:r>
              <a:rPr lang="fr-FR" altLang="fr-FR" dirty="0" smtClean="0"/>
              <a:t>Un </a:t>
            </a:r>
            <a:r>
              <a:rPr lang="fr-FR" altLang="fr-FR" dirty="0"/>
              <a:t>socle de </a:t>
            </a:r>
            <a:r>
              <a:rPr lang="fr-FR" altLang="fr-FR" b="1" dirty="0"/>
              <a:t>pratiques de base</a:t>
            </a:r>
            <a:r>
              <a:rPr lang="fr-FR" altLang="fr-FR" dirty="0"/>
              <a:t>, </a:t>
            </a:r>
            <a:r>
              <a:rPr lang="fr-FR" altLang="fr-FR" dirty="0" smtClean="0"/>
              <a:t/>
            </a:r>
            <a:br>
              <a:rPr lang="fr-FR" altLang="fr-FR" dirty="0" smtClean="0"/>
            </a:br>
            <a:r>
              <a:rPr lang="fr-FR" altLang="fr-FR" dirty="0" smtClean="0"/>
              <a:t>s'intégrant dans </a:t>
            </a:r>
            <a:r>
              <a:rPr lang="fr-FR" altLang="fr-FR" dirty="0"/>
              <a:t>toute stratégie </a:t>
            </a:r>
            <a:r>
              <a:rPr lang="fr-FR" altLang="fr-FR" dirty="0" smtClean="0"/>
              <a:t>de </a:t>
            </a:r>
            <a:r>
              <a:rPr lang="fr-FR" altLang="fr-FR" dirty="0"/>
              <a:t>prévention </a:t>
            </a:r>
            <a:r>
              <a:rPr lang="fr-FR" altLang="fr-FR" dirty="0" smtClean="0"/>
              <a:t/>
            </a:r>
            <a:br>
              <a:rPr lang="fr-FR" altLang="fr-FR" dirty="0" smtClean="0"/>
            </a:br>
            <a:r>
              <a:rPr lang="fr-FR" altLang="fr-FR" dirty="0" smtClean="0"/>
              <a:t>des </a:t>
            </a:r>
            <a:r>
              <a:rPr lang="fr-FR" altLang="fr-FR" dirty="0"/>
              <a:t>infections associées aux soins </a:t>
            </a:r>
            <a:r>
              <a:rPr lang="fr-FR" altLang="fr-FR" dirty="0" smtClean="0"/>
              <a:t/>
            </a:r>
            <a:br>
              <a:rPr lang="fr-FR" altLang="fr-FR" dirty="0" smtClean="0"/>
            </a:br>
            <a:r>
              <a:rPr lang="fr-FR" altLang="fr-FR" dirty="0" smtClean="0"/>
              <a:t>et </a:t>
            </a:r>
            <a:r>
              <a:rPr lang="fr-FR" altLang="fr-FR" dirty="0"/>
              <a:t>de </a:t>
            </a:r>
            <a:r>
              <a:rPr lang="fr-FR" altLang="fr-FR" dirty="0" smtClean="0"/>
              <a:t>l'antibiorésistance</a:t>
            </a:r>
          </a:p>
          <a:p>
            <a:endParaRPr lang="fr-FR" altLang="fr-FR" sz="900" dirty="0"/>
          </a:p>
          <a:p>
            <a:r>
              <a:rPr lang="fr-FR" altLang="fr-FR" dirty="0">
                <a:solidFill>
                  <a:schemeClr val="bg1"/>
                </a:solidFill>
                <a:latin typeface="Calibri" panose="020F0502020204030204" pitchFamily="34" charset="0"/>
                <a:sym typeface="Webdings" panose="05030102010509060703" pitchFamily="18" charset="2"/>
              </a:rPr>
              <a:t> </a:t>
            </a:r>
            <a:r>
              <a:rPr lang="fr-FR" dirty="0" smtClean="0"/>
              <a:t>Les </a:t>
            </a:r>
            <a:r>
              <a:rPr lang="fr-FR" dirty="0"/>
              <a:t>précautions standard contribuent </a:t>
            </a:r>
            <a:r>
              <a:rPr lang="fr-FR" dirty="0" smtClean="0"/>
              <a:t/>
            </a:r>
            <a:br>
              <a:rPr lang="fr-FR" dirty="0" smtClean="0"/>
            </a:br>
            <a:r>
              <a:rPr lang="fr-FR" dirty="0" smtClean="0"/>
              <a:t>à </a:t>
            </a:r>
            <a:r>
              <a:rPr lang="fr-FR" dirty="0"/>
              <a:t>la </a:t>
            </a:r>
            <a:r>
              <a:rPr lang="fr-FR" b="1" dirty="0"/>
              <a:t>sécurité des soins </a:t>
            </a:r>
            <a:r>
              <a:rPr lang="fr-FR" dirty="0"/>
              <a:t>(soignant/soigné) </a:t>
            </a:r>
            <a:br>
              <a:rPr lang="fr-FR" dirty="0"/>
            </a:br>
            <a:r>
              <a:rPr lang="fr-FR" dirty="0"/>
              <a:t>lors de la prise en charge </a:t>
            </a:r>
            <a:r>
              <a:rPr lang="fr-FR" dirty="0" smtClean="0"/>
              <a:t/>
            </a:r>
            <a:br>
              <a:rPr lang="fr-FR" dirty="0" smtClean="0"/>
            </a:br>
            <a:r>
              <a:rPr lang="fr-FR" dirty="0" smtClean="0"/>
              <a:t>d’un </a:t>
            </a:r>
            <a:r>
              <a:rPr lang="fr-FR" dirty="0"/>
              <a:t>patient ou d’un </a:t>
            </a:r>
            <a:r>
              <a:rPr lang="fr-FR" dirty="0" smtClean="0"/>
              <a:t>résident</a:t>
            </a:r>
            <a:endParaRPr lang="fr-FR" dirty="0"/>
          </a:p>
        </p:txBody>
      </p:sp>
      <p:pic>
        <p:nvPicPr>
          <p:cNvPr id="11" name="Image 10"/>
          <p:cNvPicPr>
            <a:picLocks noChangeAspect="1"/>
          </p:cNvPicPr>
          <p:nvPr/>
        </p:nvPicPr>
        <p:blipFill>
          <a:blip r:embed="rId4"/>
          <a:stretch>
            <a:fillRect/>
          </a:stretch>
        </p:blipFill>
        <p:spPr>
          <a:xfrm>
            <a:off x="9240975" y="118216"/>
            <a:ext cx="2756544" cy="40234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4742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3289" y="3204044"/>
            <a:ext cx="5455440" cy="235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bg1"/>
                </a:solidFill>
              </a:rPr>
              <a:t>Porter une </a:t>
            </a:r>
            <a:r>
              <a:rPr lang="fr-FR" sz="2800" b="1" dirty="0">
                <a:solidFill>
                  <a:schemeClr val="bg1"/>
                </a:solidFill>
              </a:rPr>
              <a:t>tenue professionnelle </a:t>
            </a:r>
          </a:p>
          <a:p>
            <a:pPr marL="457200" indent="-457200">
              <a:buFont typeface="Arial" panose="020B0604020202020204" pitchFamily="34" charset="0"/>
              <a:buChar char="•"/>
            </a:pPr>
            <a:r>
              <a:rPr lang="fr-FR" sz="2800" dirty="0" smtClean="0">
                <a:solidFill>
                  <a:schemeClr val="bg1"/>
                </a:solidFill>
              </a:rPr>
              <a:t>propre</a:t>
            </a:r>
            <a:endParaRPr lang="fr-FR" sz="2800" dirty="0">
              <a:solidFill>
                <a:schemeClr val="bg1"/>
              </a:solidFill>
            </a:endParaRPr>
          </a:p>
          <a:p>
            <a:pPr marL="457200" indent="-457200">
              <a:buFont typeface="Arial" panose="020B0604020202020204" pitchFamily="34" charset="0"/>
              <a:buChar char="•"/>
            </a:pPr>
            <a:r>
              <a:rPr lang="fr-FR" sz="2800" dirty="0" smtClean="0">
                <a:solidFill>
                  <a:schemeClr val="bg1"/>
                </a:solidFill>
              </a:rPr>
              <a:t>adaptée</a:t>
            </a:r>
            <a:endParaRPr lang="fr-FR" sz="2800" dirty="0">
              <a:solidFill>
                <a:schemeClr val="bg1"/>
              </a:solidFill>
            </a:endParaRPr>
          </a:p>
          <a:p>
            <a:pPr marL="457200" indent="-457200">
              <a:buFont typeface="Arial" panose="020B0604020202020204" pitchFamily="34" charset="0"/>
              <a:buChar char="•"/>
            </a:pPr>
            <a:r>
              <a:rPr lang="fr-FR" sz="2800" dirty="0">
                <a:solidFill>
                  <a:schemeClr val="bg1"/>
                </a:solidFill>
              </a:rPr>
              <a:t>dédiée à l'activité pratiquée</a:t>
            </a:r>
          </a:p>
        </p:txBody>
      </p:sp>
      <p:sp>
        <p:nvSpPr>
          <p:cNvPr id="2" name="Titre 1"/>
          <p:cNvSpPr>
            <a:spLocks noGrp="1"/>
          </p:cNvSpPr>
          <p:nvPr>
            <p:ph type="title"/>
          </p:nvPr>
        </p:nvSpPr>
        <p:spPr>
          <a:xfrm>
            <a:off x="435864" y="293781"/>
            <a:ext cx="10515600" cy="768731"/>
          </a:xfrm>
        </p:spPr>
        <p:txBody>
          <a:bodyPr>
            <a:noAutofit/>
          </a:bodyPr>
          <a:lstStyle/>
          <a:p>
            <a:r>
              <a:rPr lang="fr-FR" sz="4800" noProof="0" dirty="0">
                <a:solidFill>
                  <a:srgbClr val="002060"/>
                </a:solidFill>
                <a:latin typeface="+mn-lt"/>
              </a:rPr>
              <a:t>Tenue professionnelle</a:t>
            </a:r>
          </a:p>
        </p:txBody>
      </p:sp>
      <p:sp>
        <p:nvSpPr>
          <p:cNvPr id="4" name="Rectangle à coins arrondis 3"/>
          <p:cNvSpPr/>
          <p:nvPr/>
        </p:nvSpPr>
        <p:spPr>
          <a:xfrm rot="20954992">
            <a:off x="737098" y="2060001"/>
            <a:ext cx="2108781"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Les pré requis</a:t>
            </a:r>
          </a:p>
        </p:txBody>
      </p:sp>
      <p:pic>
        <p:nvPicPr>
          <p:cNvPr id="5" name="Image 4"/>
          <p:cNvPicPr>
            <a:picLocks noChangeAspect="1"/>
          </p:cNvPicPr>
          <p:nvPr/>
        </p:nvPicPr>
        <p:blipFill>
          <a:blip r:embed="rId3"/>
          <a:stretch>
            <a:fillRect/>
          </a:stretch>
        </p:blipFill>
        <p:spPr>
          <a:xfrm>
            <a:off x="6614620" y="2091869"/>
            <a:ext cx="5209518" cy="3470238"/>
          </a:xfrm>
          <a:prstGeom prst="rect">
            <a:avLst/>
          </a:prstGeom>
        </p:spPr>
      </p:pic>
    </p:spTree>
    <p:extLst>
      <p:ext uri="{BB962C8B-B14F-4D97-AF65-F5344CB8AC3E}">
        <p14:creationId xmlns:p14="http://schemas.microsoft.com/office/powerpoint/2010/main" val="3978052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938" y="-154620"/>
            <a:ext cx="8952750" cy="1325563"/>
          </a:xfrm>
        </p:spPr>
        <p:txBody>
          <a:bodyPr>
            <a:noAutofit/>
          </a:bodyPr>
          <a:lstStyle/>
          <a:p>
            <a:r>
              <a:rPr lang="fr-FR" dirty="0" smtClean="0">
                <a:solidFill>
                  <a:srgbClr val="002060"/>
                </a:solidFill>
                <a:latin typeface="+mn-lt"/>
              </a:rPr>
              <a:t>Port de gant</a:t>
            </a:r>
            <a:endParaRPr lang="fr-FR" noProof="0" dirty="0">
              <a:solidFill>
                <a:srgbClr val="002060"/>
              </a:solidFill>
              <a:latin typeface="+mn-lt"/>
            </a:endParaRPr>
          </a:p>
        </p:txBody>
      </p:sp>
      <p:sp>
        <p:nvSpPr>
          <p:cNvPr id="3" name="ZoneTexte 2"/>
          <p:cNvSpPr txBox="1"/>
          <p:nvPr/>
        </p:nvSpPr>
        <p:spPr>
          <a:xfrm rot="20893216">
            <a:off x="1876678" y="1106703"/>
            <a:ext cx="1807800" cy="516318"/>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400" b="1">
                <a:solidFill>
                  <a:schemeClr val="lt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0" dirty="0"/>
              <a:t>Q</a:t>
            </a:r>
            <a:r>
              <a:rPr lang="fr-FR" b="0" dirty="0" smtClean="0"/>
              <a:t>uand ?</a:t>
            </a:r>
            <a:endParaRPr lang="fr-FR" b="0" dirty="0"/>
          </a:p>
        </p:txBody>
      </p:sp>
      <p:pic>
        <p:nvPicPr>
          <p:cNvPr id="10" name="Image 1"/>
          <p:cNvPicPr>
            <a:picLocks noGrp="1" noChangeAspect="1"/>
          </p:cNvPicPr>
          <p:nvPr>
            <p:ph idx="1"/>
          </p:nvPr>
        </p:nvPicPr>
        <p:blipFill>
          <a:blip r:embed="rId3">
            <a:extLst>
              <a:ext uri="{28A0092B-C50C-407E-A947-70E740481C1C}">
                <a14:useLocalDpi xmlns:a14="http://schemas.microsoft.com/office/drawing/2010/main" val="0"/>
              </a:ext>
            </a:extLst>
          </a:blip>
          <a:srcRect b="13744"/>
          <a:stretch>
            <a:fillRect/>
          </a:stretch>
        </p:blipFill>
        <p:spPr bwMode="auto">
          <a:xfrm>
            <a:off x="361938" y="2037696"/>
            <a:ext cx="1892364"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934711" y="1037422"/>
            <a:ext cx="5890738" cy="2000548"/>
          </a:xfrm>
          <a:prstGeom prst="rect">
            <a:avLst/>
          </a:prstGeom>
          <a:solidFill>
            <a:srgbClr val="1BBFD7"/>
          </a:solidFill>
        </p:spPr>
        <p:txBody>
          <a:bodyPr wrap="square" rtlCol="0">
            <a:spAutoFit/>
          </a:bodyPr>
          <a:lstStyle/>
          <a:p>
            <a:r>
              <a:rPr lang="fr-FR" sz="2400" b="1" dirty="0">
                <a:solidFill>
                  <a:schemeClr val="bg1"/>
                </a:solidFill>
              </a:rPr>
              <a:t>Porter des gants uniquement </a:t>
            </a:r>
          </a:p>
          <a:p>
            <a:pPr marL="285750" indent="-285750">
              <a:buFont typeface="Arial" panose="020B0604020202020204" pitchFamily="34" charset="0"/>
              <a:buChar char="•"/>
            </a:pPr>
            <a:r>
              <a:rPr lang="fr-FR" sz="2000" dirty="0" smtClean="0">
                <a:solidFill>
                  <a:schemeClr val="bg1"/>
                </a:solidFill>
              </a:rPr>
              <a:t>en </a:t>
            </a:r>
            <a:r>
              <a:rPr lang="fr-FR" sz="2000" dirty="0">
                <a:solidFill>
                  <a:schemeClr val="bg1"/>
                </a:solidFill>
              </a:rPr>
              <a:t>cas de risque d’exposition </a:t>
            </a:r>
            <a:r>
              <a:rPr lang="fr-FR" sz="2000" dirty="0" smtClean="0">
                <a:solidFill>
                  <a:schemeClr val="bg1"/>
                </a:solidFill>
              </a:rPr>
              <a:t>au </a:t>
            </a:r>
            <a:r>
              <a:rPr lang="fr-FR" sz="2000" dirty="0">
                <a:solidFill>
                  <a:schemeClr val="bg1"/>
                </a:solidFill>
              </a:rPr>
              <a:t>sang </a:t>
            </a:r>
            <a:r>
              <a:rPr lang="fr-FR" sz="2000" dirty="0" smtClean="0">
                <a:solidFill>
                  <a:schemeClr val="bg1"/>
                </a:solidFill>
              </a:rPr>
              <a:t/>
            </a:r>
            <a:br>
              <a:rPr lang="fr-FR" sz="2000" dirty="0" smtClean="0">
                <a:solidFill>
                  <a:schemeClr val="bg1"/>
                </a:solidFill>
              </a:rPr>
            </a:br>
            <a:r>
              <a:rPr lang="fr-FR" sz="2000" dirty="0" smtClean="0">
                <a:solidFill>
                  <a:schemeClr val="bg1"/>
                </a:solidFill>
              </a:rPr>
              <a:t>ou </a:t>
            </a:r>
            <a:r>
              <a:rPr lang="fr-FR" sz="2000" dirty="0">
                <a:solidFill>
                  <a:schemeClr val="bg1"/>
                </a:solidFill>
              </a:rPr>
              <a:t>tout autre produit </a:t>
            </a:r>
            <a:r>
              <a:rPr lang="fr-FR" sz="2000" dirty="0" smtClean="0">
                <a:solidFill>
                  <a:schemeClr val="bg1"/>
                </a:solidFill>
              </a:rPr>
              <a:t>biologique d’origine </a:t>
            </a:r>
            <a:r>
              <a:rPr lang="fr-FR" sz="2000" dirty="0">
                <a:solidFill>
                  <a:schemeClr val="bg1"/>
                </a:solidFill>
              </a:rPr>
              <a:t>humaine, </a:t>
            </a:r>
            <a:r>
              <a:rPr lang="fr-FR" sz="2000" dirty="0" smtClean="0">
                <a:solidFill>
                  <a:schemeClr val="bg1"/>
                </a:solidFill>
              </a:rPr>
              <a:t/>
            </a:r>
            <a:br>
              <a:rPr lang="fr-FR" sz="2000" dirty="0" smtClean="0">
                <a:solidFill>
                  <a:schemeClr val="bg1"/>
                </a:solidFill>
              </a:rPr>
            </a:br>
            <a:r>
              <a:rPr lang="fr-FR" sz="2000" dirty="0" smtClean="0">
                <a:solidFill>
                  <a:schemeClr val="bg1"/>
                </a:solidFill>
              </a:rPr>
              <a:t>de </a:t>
            </a:r>
            <a:r>
              <a:rPr lang="fr-FR" sz="2000" dirty="0">
                <a:solidFill>
                  <a:schemeClr val="bg1"/>
                </a:solidFill>
              </a:rPr>
              <a:t>contact avec une muqueuse ou la peau </a:t>
            </a:r>
            <a:r>
              <a:rPr lang="fr-FR" sz="2000" dirty="0" smtClean="0">
                <a:solidFill>
                  <a:schemeClr val="bg1"/>
                </a:solidFill>
              </a:rPr>
              <a:t>lésée</a:t>
            </a:r>
            <a:endParaRPr lang="fr-FR" sz="2000" dirty="0">
              <a:solidFill>
                <a:schemeClr val="bg1"/>
              </a:solidFill>
            </a:endParaRPr>
          </a:p>
          <a:p>
            <a:pPr marL="285750" indent="-285750">
              <a:buFont typeface="Arial" panose="020B0604020202020204" pitchFamily="34" charset="0"/>
              <a:buChar char="•"/>
            </a:pPr>
            <a:r>
              <a:rPr lang="fr-FR" sz="2000" dirty="0" smtClean="0">
                <a:solidFill>
                  <a:schemeClr val="bg1"/>
                </a:solidFill>
              </a:rPr>
              <a:t>lors </a:t>
            </a:r>
            <a:r>
              <a:rPr lang="fr-FR" sz="2000" dirty="0">
                <a:solidFill>
                  <a:schemeClr val="bg1"/>
                </a:solidFill>
              </a:rPr>
              <a:t>des soins si les mains du soignant </a:t>
            </a:r>
            <a:r>
              <a:rPr lang="fr-FR" sz="2000" dirty="0" smtClean="0">
                <a:solidFill>
                  <a:schemeClr val="bg1"/>
                </a:solidFill>
              </a:rPr>
              <a:t/>
            </a:r>
            <a:br>
              <a:rPr lang="fr-FR" sz="2000" dirty="0" smtClean="0">
                <a:solidFill>
                  <a:schemeClr val="bg1"/>
                </a:solidFill>
              </a:rPr>
            </a:br>
            <a:r>
              <a:rPr lang="fr-FR" sz="2000" dirty="0" smtClean="0">
                <a:solidFill>
                  <a:schemeClr val="bg1"/>
                </a:solidFill>
              </a:rPr>
              <a:t>comportent </a:t>
            </a:r>
            <a:r>
              <a:rPr lang="fr-FR" sz="2000" dirty="0">
                <a:solidFill>
                  <a:schemeClr val="bg1"/>
                </a:solidFill>
              </a:rPr>
              <a:t>des lésions </a:t>
            </a:r>
            <a:r>
              <a:rPr lang="fr-FR" sz="2000" dirty="0" smtClean="0">
                <a:solidFill>
                  <a:schemeClr val="bg1"/>
                </a:solidFill>
              </a:rPr>
              <a:t>cutanées</a:t>
            </a:r>
            <a:endParaRPr lang="fr-FR" sz="2000" dirty="0">
              <a:solidFill>
                <a:schemeClr val="bg1"/>
              </a:solidFill>
            </a:endParaRPr>
          </a:p>
        </p:txBody>
      </p:sp>
      <p:sp>
        <p:nvSpPr>
          <p:cNvPr id="5" name="Rectangle 4"/>
          <p:cNvSpPr/>
          <p:nvPr/>
        </p:nvSpPr>
        <p:spPr>
          <a:xfrm>
            <a:off x="5978532" y="3530400"/>
            <a:ext cx="5819021" cy="1200329"/>
          </a:xfrm>
          <a:prstGeom prst="rect">
            <a:avLst/>
          </a:prstGeom>
          <a:solidFill>
            <a:srgbClr val="6CC026"/>
          </a:solidFill>
        </p:spPr>
        <p:txBody>
          <a:bodyPr wrap="square">
            <a:spAutoFit/>
          </a:bodyPr>
          <a:lstStyle/>
          <a:p>
            <a:pPr marL="285750" indent="-285750">
              <a:buFont typeface="Arial" panose="020B0604020202020204" pitchFamily="34" charset="0"/>
              <a:buChar char="•"/>
            </a:pPr>
            <a:r>
              <a:rPr lang="fr-FR" sz="2400" b="1" dirty="0" smtClean="0">
                <a:solidFill>
                  <a:schemeClr val="bg1"/>
                </a:solidFill>
              </a:rPr>
              <a:t>Mettre </a:t>
            </a:r>
            <a:r>
              <a:rPr lang="fr-FR" sz="2400" b="1" dirty="0">
                <a:solidFill>
                  <a:schemeClr val="bg1"/>
                </a:solidFill>
              </a:rPr>
              <a:t>les gants </a:t>
            </a:r>
            <a:r>
              <a:rPr lang="fr-FR" sz="2400" dirty="0">
                <a:solidFill>
                  <a:schemeClr val="bg1"/>
                </a:solidFill>
              </a:rPr>
              <a:t>juste avant le </a:t>
            </a:r>
            <a:r>
              <a:rPr lang="fr-FR" sz="2400" dirty="0" smtClean="0">
                <a:solidFill>
                  <a:schemeClr val="bg1"/>
                </a:solidFill>
              </a:rPr>
              <a:t>geste</a:t>
            </a:r>
          </a:p>
          <a:p>
            <a:pPr marL="285750" indent="-285750">
              <a:buFont typeface="Arial" panose="020B0604020202020204" pitchFamily="34" charset="0"/>
              <a:buChar char="•"/>
            </a:pPr>
            <a:r>
              <a:rPr lang="fr-FR" sz="2400" b="1" dirty="0" smtClean="0">
                <a:solidFill>
                  <a:schemeClr val="bg1"/>
                </a:solidFill>
              </a:rPr>
              <a:t>Retirer </a:t>
            </a:r>
            <a:r>
              <a:rPr lang="fr-FR" sz="2400" b="1" dirty="0">
                <a:solidFill>
                  <a:schemeClr val="bg1"/>
                </a:solidFill>
              </a:rPr>
              <a:t>les gants et les jeter </a:t>
            </a:r>
            <a:r>
              <a:rPr lang="fr-FR" sz="2400" dirty="0" smtClean="0">
                <a:solidFill>
                  <a:schemeClr val="bg1"/>
                </a:solidFill>
              </a:rPr>
              <a:t>immédiatement après </a:t>
            </a:r>
            <a:r>
              <a:rPr lang="fr-FR" sz="2400" dirty="0">
                <a:solidFill>
                  <a:schemeClr val="bg1"/>
                </a:solidFill>
              </a:rPr>
              <a:t>la fin du </a:t>
            </a:r>
            <a:r>
              <a:rPr lang="fr-FR" sz="2400" dirty="0" smtClean="0">
                <a:solidFill>
                  <a:schemeClr val="bg1"/>
                </a:solidFill>
              </a:rPr>
              <a:t>geste</a:t>
            </a:r>
            <a:endParaRPr lang="fr-FR" sz="2400" dirty="0">
              <a:solidFill>
                <a:schemeClr val="bg1"/>
              </a:solidFill>
            </a:endParaRPr>
          </a:p>
        </p:txBody>
      </p:sp>
      <p:sp>
        <p:nvSpPr>
          <p:cNvPr id="7" name="Rectangle 6"/>
          <p:cNvSpPr/>
          <p:nvPr/>
        </p:nvSpPr>
        <p:spPr>
          <a:xfrm>
            <a:off x="3893774" y="5197431"/>
            <a:ext cx="4994268" cy="1384995"/>
          </a:xfrm>
          <a:prstGeom prst="rect">
            <a:avLst/>
          </a:prstGeom>
          <a:solidFill>
            <a:schemeClr val="accent2"/>
          </a:solidFill>
        </p:spPr>
        <p:txBody>
          <a:bodyPr wrap="square" rtlCol="0">
            <a:spAutoFit/>
          </a:bodyPr>
          <a:lstStyle/>
          <a:p>
            <a:r>
              <a:rPr lang="fr-FR" sz="2400" b="1" dirty="0">
                <a:solidFill>
                  <a:schemeClr val="bg1"/>
                </a:solidFill>
              </a:rPr>
              <a:t>Changer de </a:t>
            </a:r>
            <a:r>
              <a:rPr lang="fr-FR" sz="2400" b="1" dirty="0" smtClean="0">
                <a:solidFill>
                  <a:schemeClr val="bg1"/>
                </a:solidFill>
              </a:rPr>
              <a:t>gants</a:t>
            </a:r>
            <a:endParaRPr lang="fr-FR" sz="2400" b="1" dirty="0">
              <a:solidFill>
                <a:schemeClr val="bg1"/>
              </a:solidFill>
            </a:endParaRPr>
          </a:p>
          <a:p>
            <a:pPr marL="342900" indent="-342900">
              <a:buFont typeface="Arial" panose="020B0604020202020204" pitchFamily="34" charset="0"/>
              <a:buChar char="•"/>
            </a:pPr>
            <a:r>
              <a:rPr lang="fr-FR" sz="2000" dirty="0" smtClean="0">
                <a:solidFill>
                  <a:schemeClr val="bg1"/>
                </a:solidFill>
              </a:rPr>
              <a:t>entre </a:t>
            </a:r>
            <a:r>
              <a:rPr lang="fr-FR" sz="2000" dirty="0">
                <a:solidFill>
                  <a:schemeClr val="bg1"/>
                </a:solidFill>
              </a:rPr>
              <a:t>deux </a:t>
            </a:r>
            <a:r>
              <a:rPr lang="fr-FR" sz="2000" dirty="0" smtClean="0">
                <a:solidFill>
                  <a:schemeClr val="bg1"/>
                </a:solidFill>
              </a:rPr>
              <a:t>patients</a:t>
            </a:r>
            <a:endParaRPr lang="fr-FR" sz="2000" dirty="0">
              <a:solidFill>
                <a:schemeClr val="bg1"/>
              </a:solidFill>
            </a:endParaRPr>
          </a:p>
          <a:p>
            <a:pPr marL="342900" indent="-342900">
              <a:buFont typeface="Arial" panose="020B0604020202020204" pitchFamily="34" charset="0"/>
              <a:buChar char="•"/>
            </a:pPr>
            <a:r>
              <a:rPr lang="fr-FR" sz="2000" dirty="0" smtClean="0">
                <a:solidFill>
                  <a:schemeClr val="bg1"/>
                </a:solidFill>
              </a:rPr>
              <a:t>pour </a:t>
            </a:r>
            <a:r>
              <a:rPr lang="fr-FR" sz="2000" dirty="0">
                <a:solidFill>
                  <a:schemeClr val="bg1"/>
                </a:solidFill>
              </a:rPr>
              <a:t>un même patient </a:t>
            </a:r>
            <a:r>
              <a:rPr lang="fr-FR" sz="2000" dirty="0" smtClean="0">
                <a:solidFill>
                  <a:schemeClr val="bg1"/>
                </a:solidFill>
              </a:rPr>
              <a:t>lorsque </a:t>
            </a:r>
            <a:r>
              <a:rPr lang="fr-FR" sz="2000" dirty="0">
                <a:solidFill>
                  <a:schemeClr val="bg1"/>
                </a:solidFill>
              </a:rPr>
              <a:t>l’on passe d’un site contaminé à un </a:t>
            </a:r>
            <a:r>
              <a:rPr lang="fr-FR" sz="2000" dirty="0" smtClean="0">
                <a:solidFill>
                  <a:schemeClr val="bg1"/>
                </a:solidFill>
              </a:rPr>
              <a:t>site propre</a:t>
            </a:r>
            <a:endParaRPr lang="fr-FR" sz="2000" dirty="0">
              <a:solidFill>
                <a:schemeClr val="bg1"/>
              </a:solidFill>
            </a:endParaRPr>
          </a:p>
        </p:txBody>
      </p:sp>
      <p:sp>
        <p:nvSpPr>
          <p:cNvPr id="8" name="Rectangle à coins arrondis 7"/>
          <p:cNvSpPr/>
          <p:nvPr/>
        </p:nvSpPr>
        <p:spPr>
          <a:xfrm rot="20954992">
            <a:off x="3439464" y="3903030"/>
            <a:ext cx="1684163" cy="455066"/>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Comment</a:t>
            </a:r>
            <a:r>
              <a:rPr lang="fr-FR" sz="2400" b="1"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44565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464" y="-4322"/>
            <a:ext cx="7743825" cy="1027047"/>
          </a:xfrm>
        </p:spPr>
        <p:txBody>
          <a:bodyPr>
            <a:normAutofit/>
          </a:bodyPr>
          <a:lstStyle/>
          <a:p>
            <a:r>
              <a:rPr lang="fr-FR" sz="5400" noProof="0" dirty="0" smtClean="0">
                <a:solidFill>
                  <a:schemeClr val="accent1">
                    <a:lumMod val="50000"/>
                  </a:schemeClr>
                </a:solidFill>
                <a:latin typeface="Calibri" panose="020F0502020204030204" pitchFamily="34" charset="0"/>
                <a:cs typeface="Calibri" panose="020F0502020204030204" pitchFamily="34" charset="0"/>
              </a:rPr>
              <a:t>Protection de la tenue</a:t>
            </a:r>
            <a:endParaRPr lang="fr-FR" sz="5400" noProof="0" dirty="0">
              <a:solidFill>
                <a:schemeClr val="accent1">
                  <a:lumMod val="50000"/>
                </a:schemeClr>
              </a:solidFill>
              <a:latin typeface="Calibri" panose="020F0502020204030204" pitchFamily="34" charset="0"/>
              <a:cs typeface="Calibri" panose="020F0502020204030204" pitchFamily="34" charset="0"/>
            </a:endParaRPr>
          </a:p>
        </p:txBody>
      </p:sp>
      <p:pic>
        <p:nvPicPr>
          <p:cNvPr id="12" name="Image 4"/>
          <p:cNvPicPr>
            <a:picLocks noGrp="1" noChangeAspect="1"/>
          </p:cNvPicPr>
          <p:nvPr>
            <p:ph idx="1"/>
          </p:nvPr>
        </p:nvPicPr>
        <p:blipFill>
          <a:blip r:embed="rId3">
            <a:extLst>
              <a:ext uri="{28A0092B-C50C-407E-A947-70E740481C1C}">
                <a14:useLocalDpi xmlns:a14="http://schemas.microsoft.com/office/drawing/2010/main" val="0"/>
              </a:ext>
            </a:extLst>
          </a:blip>
          <a:srcRect b="14301"/>
          <a:stretch>
            <a:fillRect/>
          </a:stretch>
        </p:blipFill>
        <p:spPr bwMode="auto">
          <a:xfrm>
            <a:off x="2702311" y="2843699"/>
            <a:ext cx="1301251" cy="130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
          <p:cNvPicPr>
            <a:picLocks noChangeAspect="1"/>
          </p:cNvPicPr>
          <p:nvPr/>
        </p:nvPicPr>
        <p:blipFill>
          <a:blip r:embed="rId4">
            <a:extLst>
              <a:ext uri="{28A0092B-C50C-407E-A947-70E740481C1C}">
                <a14:useLocalDpi xmlns:a14="http://schemas.microsoft.com/office/drawing/2010/main" val="0"/>
              </a:ext>
            </a:extLst>
          </a:blip>
          <a:srcRect b="14172"/>
          <a:stretch>
            <a:fillRect/>
          </a:stretch>
        </p:blipFill>
        <p:spPr bwMode="auto">
          <a:xfrm>
            <a:off x="2686402" y="1454884"/>
            <a:ext cx="1317160" cy="133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rot="20954405">
            <a:off x="561445" y="5003459"/>
            <a:ext cx="1859230" cy="504000"/>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800" b="0">
                <a:solidFill>
                  <a:schemeClr val="lt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dirty="0"/>
              <a:t>C</a:t>
            </a:r>
            <a:r>
              <a:rPr lang="fr-FR" sz="2400" dirty="0" smtClean="0"/>
              <a:t>omment</a:t>
            </a:r>
            <a:r>
              <a:rPr lang="fr-FR" dirty="0" smtClean="0"/>
              <a:t> ?</a:t>
            </a:r>
            <a:endParaRPr lang="fr-FR" dirty="0"/>
          </a:p>
        </p:txBody>
      </p:sp>
      <p:sp>
        <p:nvSpPr>
          <p:cNvPr id="11" name="ZoneTexte 10"/>
          <p:cNvSpPr txBox="1"/>
          <p:nvPr/>
        </p:nvSpPr>
        <p:spPr>
          <a:xfrm rot="21024415">
            <a:off x="699060" y="2456472"/>
            <a:ext cx="1584000" cy="504000"/>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800" b="0">
                <a:solidFill>
                  <a:schemeClr val="lt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dirty="0"/>
              <a:t>Q</a:t>
            </a:r>
            <a:r>
              <a:rPr lang="fr-FR" sz="2400" dirty="0" smtClean="0"/>
              <a:t>uand ?</a:t>
            </a:r>
            <a:endParaRPr lang="fr-FR" sz="2400" dirty="0"/>
          </a:p>
        </p:txBody>
      </p:sp>
      <p:sp>
        <p:nvSpPr>
          <p:cNvPr id="4" name="Rectangle 3"/>
          <p:cNvSpPr/>
          <p:nvPr/>
        </p:nvSpPr>
        <p:spPr>
          <a:xfrm>
            <a:off x="4391891" y="1903994"/>
            <a:ext cx="7226367" cy="2092881"/>
          </a:xfrm>
          <a:prstGeom prst="rect">
            <a:avLst/>
          </a:prstGeom>
          <a:solidFill>
            <a:srgbClr val="F79433"/>
          </a:solidFill>
        </p:spPr>
        <p:txBody>
          <a:bodyPr wrap="square" anchor="ctr">
            <a:spAutoFit/>
          </a:bodyPr>
          <a:lstStyle/>
          <a:p>
            <a:r>
              <a:rPr lang="fr-FR" sz="2000" b="1" dirty="0">
                <a:solidFill>
                  <a:schemeClr val="bg1"/>
                </a:solidFill>
              </a:rPr>
              <a:t>Porter un tablier </a:t>
            </a:r>
            <a:r>
              <a:rPr lang="fr-FR" dirty="0" smtClean="0">
                <a:solidFill>
                  <a:schemeClr val="bg1"/>
                </a:solidFill>
              </a:rPr>
              <a:t>imperméable </a:t>
            </a:r>
            <a:r>
              <a:rPr lang="fr-FR" dirty="0">
                <a:solidFill>
                  <a:schemeClr val="bg1"/>
                </a:solidFill>
              </a:rPr>
              <a:t>à usage unique </a:t>
            </a:r>
            <a:endParaRPr lang="fr-FR" dirty="0" smtClean="0">
              <a:solidFill>
                <a:schemeClr val="bg1"/>
              </a:solidFill>
            </a:endParaRPr>
          </a:p>
          <a:p>
            <a:pPr marL="285750" indent="-285750">
              <a:buFont typeface="Arial" panose="020B0604020202020204" pitchFamily="34" charset="0"/>
              <a:buChar char="•"/>
            </a:pPr>
            <a:r>
              <a:rPr lang="fr-FR" dirty="0" smtClean="0">
                <a:solidFill>
                  <a:schemeClr val="bg1"/>
                </a:solidFill>
              </a:rPr>
              <a:t>lors </a:t>
            </a:r>
            <a:r>
              <a:rPr lang="fr-FR" dirty="0">
                <a:solidFill>
                  <a:schemeClr val="bg1"/>
                </a:solidFill>
              </a:rPr>
              <a:t>de tout soin </a:t>
            </a:r>
            <a:r>
              <a:rPr lang="fr-FR" dirty="0" smtClean="0">
                <a:solidFill>
                  <a:schemeClr val="bg1"/>
                </a:solidFill>
              </a:rPr>
              <a:t>souillant ou </a:t>
            </a:r>
            <a:r>
              <a:rPr lang="fr-FR" dirty="0">
                <a:solidFill>
                  <a:schemeClr val="bg1"/>
                </a:solidFill>
              </a:rPr>
              <a:t>mouillant </a:t>
            </a:r>
            <a:endParaRPr lang="fr-FR" dirty="0" smtClean="0">
              <a:solidFill>
                <a:schemeClr val="bg1"/>
              </a:solidFill>
            </a:endParaRPr>
          </a:p>
          <a:p>
            <a:pPr marL="285750" indent="-285750">
              <a:buFont typeface="Arial" panose="020B0604020202020204" pitchFamily="34" charset="0"/>
              <a:buChar char="•"/>
            </a:pPr>
            <a:r>
              <a:rPr lang="fr-FR" dirty="0" smtClean="0">
                <a:solidFill>
                  <a:schemeClr val="bg1"/>
                </a:solidFill>
              </a:rPr>
              <a:t>ou </a:t>
            </a:r>
            <a:r>
              <a:rPr lang="fr-FR" dirty="0">
                <a:solidFill>
                  <a:schemeClr val="bg1"/>
                </a:solidFill>
              </a:rPr>
              <a:t>exposant à un risque de projection </a:t>
            </a:r>
            <a:r>
              <a:rPr lang="fr-FR" dirty="0" smtClean="0">
                <a:solidFill>
                  <a:schemeClr val="bg1"/>
                </a:solidFill>
              </a:rPr>
              <a:t>ou d’aérosolisation</a:t>
            </a:r>
            <a:br>
              <a:rPr lang="fr-FR" dirty="0" smtClean="0">
                <a:solidFill>
                  <a:schemeClr val="bg1"/>
                </a:solidFill>
              </a:rPr>
            </a:br>
            <a:r>
              <a:rPr lang="fr-FR" dirty="0" smtClean="0">
                <a:solidFill>
                  <a:schemeClr val="bg1"/>
                </a:solidFill>
              </a:rPr>
              <a:t>de </a:t>
            </a:r>
            <a:r>
              <a:rPr lang="fr-FR" dirty="0">
                <a:solidFill>
                  <a:schemeClr val="bg1"/>
                </a:solidFill>
              </a:rPr>
              <a:t>produit biologique d’origine </a:t>
            </a:r>
            <a:r>
              <a:rPr lang="fr-FR" dirty="0" smtClean="0">
                <a:solidFill>
                  <a:schemeClr val="bg1"/>
                </a:solidFill>
              </a:rPr>
              <a:t>humaine</a:t>
            </a:r>
          </a:p>
          <a:p>
            <a:pPr marL="285750" indent="-285750">
              <a:buFont typeface="Arial" panose="020B0604020202020204" pitchFamily="34" charset="0"/>
              <a:buChar char="•"/>
            </a:pPr>
            <a:endParaRPr lang="fr-FR" dirty="0">
              <a:solidFill>
                <a:schemeClr val="bg1"/>
              </a:solidFill>
            </a:endParaRPr>
          </a:p>
          <a:p>
            <a:r>
              <a:rPr lang="fr-FR" sz="2000" b="1" dirty="0">
                <a:solidFill>
                  <a:schemeClr val="bg1"/>
                </a:solidFill>
              </a:rPr>
              <a:t>Porter une surblouse </a:t>
            </a:r>
            <a:r>
              <a:rPr lang="fr-FR" dirty="0">
                <a:solidFill>
                  <a:schemeClr val="bg1"/>
                </a:solidFill>
              </a:rPr>
              <a:t>imperméable à manches longues </a:t>
            </a:r>
            <a:r>
              <a:rPr lang="fr-FR" dirty="0" smtClean="0">
                <a:solidFill>
                  <a:schemeClr val="bg1"/>
                </a:solidFill>
              </a:rPr>
              <a:t>à </a:t>
            </a:r>
            <a:r>
              <a:rPr lang="fr-FR" dirty="0">
                <a:solidFill>
                  <a:schemeClr val="bg1"/>
                </a:solidFill>
              </a:rPr>
              <a:t>usage unique</a:t>
            </a:r>
          </a:p>
          <a:p>
            <a:pPr marL="285750" indent="-285750">
              <a:buFont typeface="Arial" panose="020B0604020202020204" pitchFamily="34" charset="0"/>
              <a:buChar char="•"/>
            </a:pPr>
            <a:r>
              <a:rPr lang="fr-FR" dirty="0">
                <a:solidFill>
                  <a:schemeClr val="bg1"/>
                </a:solidFill>
              </a:rPr>
              <a:t>en cas d’exposition majeure aux produits biologiques d’origine </a:t>
            </a:r>
            <a:r>
              <a:rPr lang="fr-FR" dirty="0" smtClean="0">
                <a:solidFill>
                  <a:schemeClr val="bg1"/>
                </a:solidFill>
              </a:rPr>
              <a:t>humaine</a:t>
            </a:r>
            <a:endParaRPr lang="fr-FR" dirty="0">
              <a:solidFill>
                <a:schemeClr val="bg1"/>
              </a:solidFill>
            </a:endParaRPr>
          </a:p>
        </p:txBody>
      </p:sp>
      <p:sp>
        <p:nvSpPr>
          <p:cNvPr id="7" name="Rectangle 6"/>
          <p:cNvSpPr/>
          <p:nvPr/>
        </p:nvSpPr>
        <p:spPr>
          <a:xfrm>
            <a:off x="3007192" y="4688070"/>
            <a:ext cx="5903726" cy="923330"/>
          </a:xfrm>
          <a:prstGeom prst="rect">
            <a:avLst/>
          </a:prstGeom>
          <a:solidFill>
            <a:schemeClr val="accent5">
              <a:lumMod val="60000"/>
              <a:lumOff val="40000"/>
            </a:schemeClr>
          </a:solidFill>
        </p:spPr>
        <p:txBody>
          <a:bodyPr wrap="square">
            <a:spAutoFit/>
          </a:bodyPr>
          <a:lstStyle/>
          <a:p>
            <a:pPr marL="285750" indent="-285750">
              <a:buFont typeface="Arial" panose="020B0604020202020204" pitchFamily="34" charset="0"/>
              <a:buChar char="•"/>
            </a:pPr>
            <a:r>
              <a:rPr lang="fr-FR" dirty="0" smtClean="0">
                <a:solidFill>
                  <a:schemeClr val="bg1"/>
                </a:solidFill>
              </a:rPr>
              <a:t>mettre </a:t>
            </a:r>
            <a:r>
              <a:rPr lang="fr-FR" dirty="0">
                <a:solidFill>
                  <a:schemeClr val="bg1"/>
                </a:solidFill>
              </a:rPr>
              <a:t>la protection juste avant le </a:t>
            </a:r>
            <a:r>
              <a:rPr lang="fr-FR" dirty="0" smtClean="0">
                <a:solidFill>
                  <a:schemeClr val="bg1"/>
                </a:solidFill>
              </a:rPr>
              <a:t>geste</a:t>
            </a:r>
          </a:p>
          <a:p>
            <a:pPr marL="285750" indent="-285750">
              <a:buFont typeface="Arial" panose="020B0604020202020204" pitchFamily="34" charset="0"/>
              <a:buChar char="•"/>
            </a:pPr>
            <a:r>
              <a:rPr lang="fr-FR" dirty="0" smtClean="0">
                <a:solidFill>
                  <a:schemeClr val="bg1"/>
                </a:solidFill>
              </a:rPr>
              <a:t>l’éliminer immédiatement à </a:t>
            </a:r>
            <a:r>
              <a:rPr lang="fr-FR" dirty="0">
                <a:solidFill>
                  <a:schemeClr val="bg1"/>
                </a:solidFill>
              </a:rPr>
              <a:t>la fin d’une séquence de soins et entre deux </a:t>
            </a:r>
            <a:r>
              <a:rPr lang="fr-FR" dirty="0" smtClean="0">
                <a:solidFill>
                  <a:schemeClr val="bg1"/>
                </a:solidFill>
              </a:rPr>
              <a:t>patients</a:t>
            </a:r>
            <a:endParaRPr lang="fr-FR" dirty="0">
              <a:solidFill>
                <a:schemeClr val="bg1"/>
              </a:solidFill>
            </a:endParaRPr>
          </a:p>
        </p:txBody>
      </p:sp>
      <p:sp>
        <p:nvSpPr>
          <p:cNvPr id="14" name="Rectangle 13"/>
          <p:cNvSpPr/>
          <p:nvPr/>
        </p:nvSpPr>
        <p:spPr>
          <a:xfrm>
            <a:off x="2881686" y="5611400"/>
            <a:ext cx="7627818" cy="646331"/>
          </a:xfrm>
          <a:prstGeom prst="rect">
            <a:avLst/>
          </a:prstGeom>
        </p:spPr>
        <p:txBody>
          <a:bodyPr wrap="square">
            <a:spAutoFit/>
          </a:bodyPr>
          <a:lstStyle/>
          <a:p>
            <a:pPr marL="285750" indent="-285750">
              <a:buFont typeface="Arial" panose="020B0604020202020204" pitchFamily="34" charset="0"/>
              <a:buChar char="•"/>
            </a:pPr>
            <a:r>
              <a:rPr lang="fr-FR" dirty="0" smtClean="0"/>
              <a:t>ne jamais réutiliser </a:t>
            </a:r>
            <a:r>
              <a:rPr lang="fr-FR" dirty="0"/>
              <a:t>une surblouse ou un tablier </a:t>
            </a:r>
            <a:r>
              <a:rPr lang="fr-FR" dirty="0" smtClean="0"/>
              <a:t>à </a:t>
            </a:r>
            <a:r>
              <a:rPr lang="fr-FR" dirty="0"/>
              <a:t>usage </a:t>
            </a:r>
            <a:r>
              <a:rPr lang="fr-FR" dirty="0" smtClean="0"/>
              <a:t>unique</a:t>
            </a:r>
            <a:endParaRPr lang="fr-FR" dirty="0"/>
          </a:p>
          <a:p>
            <a:pPr marL="285750" indent="-285750">
              <a:buFont typeface="Arial" panose="020B0604020202020204" pitchFamily="34" charset="0"/>
              <a:buChar char="•"/>
            </a:pPr>
            <a:r>
              <a:rPr lang="fr-FR" dirty="0" smtClean="0"/>
              <a:t>pratiquer </a:t>
            </a:r>
            <a:r>
              <a:rPr lang="fr-FR" dirty="0"/>
              <a:t>une </a:t>
            </a:r>
            <a:r>
              <a:rPr lang="fr-FR" dirty="0" smtClean="0"/>
              <a:t>hygiène </a:t>
            </a:r>
            <a:r>
              <a:rPr lang="fr-FR" dirty="0"/>
              <a:t>des mains </a:t>
            </a:r>
            <a:r>
              <a:rPr lang="fr-FR" dirty="0" smtClean="0"/>
              <a:t>après </a:t>
            </a:r>
            <a:r>
              <a:rPr lang="fr-FR" dirty="0"/>
              <a:t>avoir </a:t>
            </a:r>
            <a:r>
              <a:rPr lang="fr-FR" dirty="0" smtClean="0"/>
              <a:t>enlevé </a:t>
            </a:r>
            <a:r>
              <a:rPr lang="fr-FR" dirty="0"/>
              <a:t>la protection de la </a:t>
            </a:r>
            <a:r>
              <a:rPr lang="fr-FR" dirty="0" smtClean="0"/>
              <a:t>tenue</a:t>
            </a:r>
            <a:endParaRPr lang="fr-FR" dirty="0"/>
          </a:p>
        </p:txBody>
      </p:sp>
    </p:spTree>
    <p:extLst>
      <p:ext uri="{BB962C8B-B14F-4D97-AF65-F5344CB8AC3E}">
        <p14:creationId xmlns:p14="http://schemas.microsoft.com/office/powerpoint/2010/main" val="3585893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21348" y="-12803"/>
            <a:ext cx="10515600" cy="1325563"/>
          </a:xfrm>
        </p:spPr>
        <p:txBody>
          <a:bodyPr>
            <a:normAutofit/>
          </a:bodyPr>
          <a:lstStyle/>
          <a:p>
            <a:r>
              <a:rPr lang="fr-FR" sz="5400" noProof="0" dirty="0" smtClean="0">
                <a:solidFill>
                  <a:srgbClr val="002060"/>
                </a:solidFill>
                <a:latin typeface="+mn-lt"/>
              </a:rPr>
              <a:t>Protection du visage</a:t>
            </a:r>
            <a:endParaRPr lang="fr-FR" sz="5400" noProof="0" dirty="0">
              <a:solidFill>
                <a:srgbClr val="002060"/>
              </a:solidFill>
              <a:latin typeface="+mn-lt"/>
            </a:endParaRPr>
          </a:p>
        </p:txBody>
      </p:sp>
      <p:grpSp>
        <p:nvGrpSpPr>
          <p:cNvPr id="12" name="Groupe 5"/>
          <p:cNvGrpSpPr>
            <a:grpSpLocks/>
          </p:cNvGrpSpPr>
          <p:nvPr/>
        </p:nvGrpSpPr>
        <p:grpSpPr bwMode="auto">
          <a:xfrm>
            <a:off x="9537718" y="3077069"/>
            <a:ext cx="1526221" cy="1609570"/>
            <a:chOff x="5000412" y="8447260"/>
            <a:chExt cx="897708" cy="888439"/>
          </a:xfrm>
        </p:grpSpPr>
        <p:pic>
          <p:nvPicPr>
            <p:cNvPr id="13" name="Image 6"/>
            <p:cNvPicPr>
              <a:picLocks noChangeAspect="1"/>
            </p:cNvPicPr>
            <p:nvPr/>
          </p:nvPicPr>
          <p:blipFill>
            <a:blip r:embed="rId3">
              <a:extLst>
                <a:ext uri="{28A0092B-C50C-407E-A947-70E740481C1C}">
                  <a14:useLocalDpi xmlns:a14="http://schemas.microsoft.com/office/drawing/2010/main" val="0"/>
                </a:ext>
              </a:extLst>
            </a:blip>
            <a:srcRect b="16290"/>
            <a:stretch>
              <a:fillRect/>
            </a:stretch>
          </p:blipFill>
          <p:spPr bwMode="auto">
            <a:xfrm>
              <a:off x="5000412" y="8447260"/>
              <a:ext cx="897708" cy="88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une 13"/>
            <p:cNvSpPr/>
            <p:nvPr/>
          </p:nvSpPr>
          <p:spPr>
            <a:xfrm rot="16200000">
              <a:off x="5316799" y="8673390"/>
              <a:ext cx="233215" cy="386998"/>
            </a:xfrm>
            <a:prstGeom prst="moon">
              <a:avLst>
                <a:gd name="adj" fmla="val 87500"/>
              </a:avLst>
            </a:prstGeom>
            <a:noFill/>
            <a:ln>
              <a:solidFill>
                <a:srgbClr val="64AF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grpSp>
      <p:pic>
        <p:nvPicPr>
          <p:cNvPr id="2" name="Image 1"/>
          <p:cNvPicPr>
            <a:picLocks noChangeAspect="1"/>
          </p:cNvPicPr>
          <p:nvPr/>
        </p:nvPicPr>
        <p:blipFill rotWithShape="1">
          <a:blip r:embed="rId4"/>
          <a:srcRect l="7895"/>
          <a:stretch/>
        </p:blipFill>
        <p:spPr>
          <a:xfrm>
            <a:off x="506267" y="4082760"/>
            <a:ext cx="1282567" cy="1276460"/>
          </a:xfrm>
          <a:prstGeom prst="rect">
            <a:avLst/>
          </a:prstGeom>
        </p:spPr>
      </p:pic>
      <p:sp>
        <p:nvSpPr>
          <p:cNvPr id="3" name="Rectangle 2"/>
          <p:cNvSpPr/>
          <p:nvPr/>
        </p:nvSpPr>
        <p:spPr>
          <a:xfrm>
            <a:off x="2309488" y="3077069"/>
            <a:ext cx="6872468" cy="2092881"/>
          </a:xfrm>
          <a:prstGeom prst="rect">
            <a:avLst/>
          </a:prstGeom>
          <a:solidFill>
            <a:srgbClr val="F26557"/>
          </a:solidFill>
        </p:spPr>
        <p:txBody>
          <a:bodyPr wrap="square">
            <a:spAutoFit/>
          </a:bodyPr>
          <a:lstStyle/>
          <a:p>
            <a:endParaRPr lang="fr-FR" sz="1200" b="1" dirty="0" smtClean="0">
              <a:solidFill>
                <a:schemeClr val="bg1"/>
              </a:solidFill>
            </a:endParaRPr>
          </a:p>
          <a:p>
            <a:r>
              <a:rPr lang="fr-FR" sz="2400" b="1" dirty="0" smtClean="0">
                <a:solidFill>
                  <a:schemeClr val="bg1"/>
                </a:solidFill>
              </a:rPr>
              <a:t>Porter</a:t>
            </a:r>
            <a:r>
              <a:rPr lang="fr-FR" sz="2000" dirty="0" smtClean="0">
                <a:solidFill>
                  <a:schemeClr val="bg1"/>
                </a:solidFill>
              </a:rPr>
              <a:t> </a:t>
            </a:r>
          </a:p>
          <a:p>
            <a:pPr marL="742950" lvl="1" indent="-285750">
              <a:buFont typeface="Arial" panose="020B0604020202020204" pitchFamily="34" charset="0"/>
              <a:buChar char="•"/>
            </a:pPr>
            <a:r>
              <a:rPr lang="fr-FR" sz="2000" dirty="0" smtClean="0">
                <a:solidFill>
                  <a:schemeClr val="bg1"/>
                </a:solidFill>
              </a:rPr>
              <a:t>un </a:t>
            </a:r>
            <a:r>
              <a:rPr lang="fr-FR" sz="2000" b="1" dirty="0">
                <a:solidFill>
                  <a:schemeClr val="bg1"/>
                </a:solidFill>
              </a:rPr>
              <a:t>masque à usage médical </a:t>
            </a:r>
            <a:r>
              <a:rPr lang="fr-FR" sz="2000" dirty="0">
                <a:solidFill>
                  <a:schemeClr val="bg1"/>
                </a:solidFill>
              </a:rPr>
              <a:t>et des </a:t>
            </a:r>
            <a:r>
              <a:rPr lang="fr-FR" sz="2000" b="1" dirty="0">
                <a:solidFill>
                  <a:schemeClr val="bg1"/>
                </a:solidFill>
              </a:rPr>
              <a:t>lunettes de sécurité </a:t>
            </a:r>
            <a:endParaRPr lang="fr-FR" sz="2000" b="1" dirty="0" smtClean="0">
              <a:solidFill>
                <a:schemeClr val="bg1"/>
              </a:solidFill>
            </a:endParaRPr>
          </a:p>
          <a:p>
            <a:pPr marL="742950" lvl="1" indent="-285750">
              <a:buFont typeface="Arial" panose="020B0604020202020204" pitchFamily="34" charset="0"/>
              <a:buChar char="•"/>
            </a:pPr>
            <a:r>
              <a:rPr lang="fr-FR" sz="2000" dirty="0" smtClean="0">
                <a:solidFill>
                  <a:schemeClr val="bg1"/>
                </a:solidFill>
              </a:rPr>
              <a:t>ou un </a:t>
            </a:r>
            <a:r>
              <a:rPr lang="fr-FR" sz="2000" b="1" dirty="0" smtClean="0">
                <a:solidFill>
                  <a:schemeClr val="bg1"/>
                </a:solidFill>
              </a:rPr>
              <a:t>masque </a:t>
            </a:r>
            <a:r>
              <a:rPr lang="fr-FR" sz="2000" b="1" dirty="0">
                <a:solidFill>
                  <a:schemeClr val="bg1"/>
                </a:solidFill>
              </a:rPr>
              <a:t>à visière </a:t>
            </a:r>
            <a:endParaRPr lang="fr-FR" sz="2000" b="1" dirty="0" smtClean="0">
              <a:solidFill>
                <a:schemeClr val="bg1"/>
              </a:solidFill>
            </a:endParaRPr>
          </a:p>
          <a:p>
            <a:r>
              <a:rPr lang="fr-FR" sz="2000" dirty="0" smtClean="0">
                <a:solidFill>
                  <a:schemeClr val="bg1"/>
                </a:solidFill>
              </a:rPr>
              <a:t>en </a:t>
            </a:r>
            <a:r>
              <a:rPr lang="fr-FR" sz="2000" dirty="0">
                <a:solidFill>
                  <a:schemeClr val="bg1"/>
                </a:solidFill>
              </a:rPr>
              <a:t>cas de risque d’exposition par projection ou aérosolisation</a:t>
            </a:r>
          </a:p>
          <a:p>
            <a:r>
              <a:rPr lang="fr-FR" sz="2000" dirty="0" smtClean="0">
                <a:solidFill>
                  <a:schemeClr val="bg1"/>
                </a:solidFill>
              </a:rPr>
              <a:t>à </a:t>
            </a:r>
            <a:r>
              <a:rPr lang="fr-FR" sz="2000" dirty="0">
                <a:solidFill>
                  <a:schemeClr val="bg1"/>
                </a:solidFill>
              </a:rPr>
              <a:t>un produit biologique d’origine </a:t>
            </a:r>
            <a:r>
              <a:rPr lang="fr-FR" sz="2000" dirty="0" smtClean="0">
                <a:solidFill>
                  <a:schemeClr val="bg1"/>
                </a:solidFill>
              </a:rPr>
              <a:t>humaine</a:t>
            </a:r>
          </a:p>
          <a:p>
            <a:endParaRPr lang="fr-FR" sz="1050" dirty="0">
              <a:solidFill>
                <a:schemeClr val="bg1"/>
              </a:solidFill>
            </a:endParaRPr>
          </a:p>
        </p:txBody>
      </p:sp>
      <p:pic>
        <p:nvPicPr>
          <p:cNvPr id="4" name="Image 3"/>
          <p:cNvPicPr>
            <a:picLocks noChangeAspect="1"/>
          </p:cNvPicPr>
          <p:nvPr/>
        </p:nvPicPr>
        <p:blipFill>
          <a:blip r:embed="rId5"/>
          <a:stretch>
            <a:fillRect/>
          </a:stretch>
        </p:blipFill>
        <p:spPr>
          <a:xfrm>
            <a:off x="305338" y="2597762"/>
            <a:ext cx="1543050" cy="1381125"/>
          </a:xfrm>
          <a:prstGeom prst="rect">
            <a:avLst/>
          </a:prstGeom>
        </p:spPr>
      </p:pic>
      <p:sp>
        <p:nvSpPr>
          <p:cNvPr id="17" name="ZoneTexte 16"/>
          <p:cNvSpPr txBox="1"/>
          <p:nvPr/>
        </p:nvSpPr>
        <p:spPr>
          <a:xfrm rot="21024415">
            <a:off x="4187541" y="2036303"/>
            <a:ext cx="1584000" cy="504000"/>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800" b="0">
                <a:solidFill>
                  <a:schemeClr val="lt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dirty="0"/>
              <a:t>Q</a:t>
            </a:r>
            <a:r>
              <a:rPr lang="fr-FR" sz="2400" dirty="0" smtClean="0"/>
              <a:t>uand ?</a:t>
            </a:r>
            <a:endParaRPr lang="fr-FR" sz="2400" dirty="0"/>
          </a:p>
        </p:txBody>
      </p:sp>
    </p:spTree>
    <p:extLst>
      <p:ext uri="{BB962C8B-B14F-4D97-AF65-F5344CB8AC3E}">
        <p14:creationId xmlns:p14="http://schemas.microsoft.com/office/powerpoint/2010/main" val="2993924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34923" y="173040"/>
            <a:ext cx="10515600" cy="739985"/>
          </a:xfrm>
        </p:spPr>
        <p:txBody>
          <a:bodyPr>
            <a:normAutofit fontScale="90000"/>
          </a:bodyPr>
          <a:lstStyle/>
          <a:p>
            <a:r>
              <a:rPr lang="fr-FR" sz="5400" noProof="0" dirty="0" smtClean="0">
                <a:solidFill>
                  <a:srgbClr val="002060"/>
                </a:solidFill>
                <a:latin typeface="+mn-lt"/>
              </a:rPr>
              <a:t>Protection du visage</a:t>
            </a:r>
            <a:endParaRPr lang="fr-FR" sz="5400" noProof="0" dirty="0">
              <a:solidFill>
                <a:srgbClr val="002060"/>
              </a:solidFill>
              <a:latin typeface="+mn-lt"/>
            </a:endParaRPr>
          </a:p>
        </p:txBody>
      </p:sp>
      <p:sp>
        <p:nvSpPr>
          <p:cNvPr id="7" name="Espace réservé du contenu 6"/>
          <p:cNvSpPr>
            <a:spLocks noGrp="1"/>
          </p:cNvSpPr>
          <p:nvPr>
            <p:ph idx="1"/>
          </p:nvPr>
        </p:nvSpPr>
        <p:spPr>
          <a:xfrm>
            <a:off x="2488367" y="1359525"/>
            <a:ext cx="9334562" cy="3355350"/>
          </a:xfrm>
        </p:spPr>
        <p:txBody>
          <a:bodyPr>
            <a:normAutofit fontScale="92500" lnSpcReduction="20000"/>
          </a:bodyPr>
          <a:lstStyle/>
          <a:p>
            <a:pPr marL="0" indent="0">
              <a:buNone/>
            </a:pPr>
            <a:r>
              <a:rPr lang="fr-FR" b="1" dirty="0" smtClean="0">
                <a:solidFill>
                  <a:srgbClr val="6CC026"/>
                </a:solidFill>
              </a:rPr>
              <a:t>Masque à usage médical</a:t>
            </a:r>
            <a:endParaRPr lang="fr-FR" sz="2400" dirty="0">
              <a:solidFill>
                <a:srgbClr val="6CC026"/>
              </a:solidFill>
            </a:endParaRPr>
          </a:p>
          <a:p>
            <a:pPr marL="285750" indent="-285750">
              <a:lnSpc>
                <a:spcPct val="100000"/>
              </a:lnSpc>
              <a:spcBef>
                <a:spcPts val="400"/>
              </a:spcBef>
            </a:pPr>
            <a:r>
              <a:rPr lang="fr-FR" dirty="0" smtClean="0"/>
              <a:t>recouvrir le nez, la bouche et le menton</a:t>
            </a:r>
          </a:p>
          <a:p>
            <a:pPr marL="285750" indent="-285750">
              <a:lnSpc>
                <a:spcPct val="100000"/>
              </a:lnSpc>
              <a:spcBef>
                <a:spcPts val="400"/>
              </a:spcBef>
            </a:pPr>
            <a:r>
              <a:rPr lang="fr-FR" dirty="0" smtClean="0"/>
              <a:t>ajuster sur le nez au moyen de la barrette</a:t>
            </a:r>
          </a:p>
          <a:p>
            <a:pPr marL="285750" indent="-285750">
              <a:lnSpc>
                <a:spcPct val="100000"/>
              </a:lnSpc>
              <a:spcBef>
                <a:spcPts val="400"/>
              </a:spcBef>
            </a:pPr>
            <a:r>
              <a:rPr lang="fr-FR" dirty="0" smtClean="0"/>
              <a:t>maintenu au moyen de liens à nouer ou d'élastiques</a:t>
            </a:r>
          </a:p>
          <a:p>
            <a:pPr marL="285750" indent="-285750">
              <a:lnSpc>
                <a:spcPct val="100000"/>
              </a:lnSpc>
              <a:spcBef>
                <a:spcPts val="400"/>
              </a:spcBef>
            </a:pPr>
            <a:r>
              <a:rPr lang="fr-FR" dirty="0" smtClean="0"/>
              <a:t>à </a:t>
            </a:r>
            <a:r>
              <a:rPr lang="fr-FR" dirty="0"/>
              <a:t>changer si humide/souillé </a:t>
            </a:r>
            <a:r>
              <a:rPr lang="fr-FR" dirty="0" smtClean="0"/>
              <a:t>et </a:t>
            </a:r>
            <a:r>
              <a:rPr lang="fr-FR" dirty="0"/>
              <a:t>au min. toutes les 4 </a:t>
            </a:r>
            <a:r>
              <a:rPr lang="fr-FR" dirty="0" smtClean="0"/>
              <a:t>heures</a:t>
            </a:r>
          </a:p>
          <a:p>
            <a:pPr marL="0" indent="0">
              <a:lnSpc>
                <a:spcPct val="100000"/>
              </a:lnSpc>
              <a:spcBef>
                <a:spcPts val="400"/>
              </a:spcBef>
              <a:buNone/>
            </a:pPr>
            <a:endParaRPr lang="fr-FR" sz="1300" b="1" dirty="0" smtClean="0">
              <a:solidFill>
                <a:srgbClr val="6CC026"/>
              </a:solidFill>
            </a:endParaRPr>
          </a:p>
          <a:p>
            <a:pPr marL="0" indent="0">
              <a:lnSpc>
                <a:spcPct val="100000"/>
              </a:lnSpc>
              <a:spcBef>
                <a:spcPts val="400"/>
              </a:spcBef>
              <a:buNone/>
            </a:pPr>
            <a:r>
              <a:rPr lang="fr-FR" b="1" dirty="0" smtClean="0">
                <a:solidFill>
                  <a:srgbClr val="6CC026"/>
                </a:solidFill>
              </a:rPr>
              <a:t>Protection oculaire</a:t>
            </a:r>
            <a:endParaRPr lang="fr-FR" b="1" dirty="0">
              <a:solidFill>
                <a:srgbClr val="6CC026"/>
              </a:solidFill>
            </a:endParaRPr>
          </a:p>
          <a:p>
            <a:pPr marL="0" indent="0">
              <a:lnSpc>
                <a:spcPct val="120000"/>
              </a:lnSpc>
              <a:spcBef>
                <a:spcPts val="600"/>
              </a:spcBef>
              <a:buNone/>
            </a:pPr>
            <a:r>
              <a:rPr lang="fr-FR" dirty="0" smtClean="0"/>
              <a:t>assurée par un masque à visière intégrée, des lunettes de sécurité ou des écrans faciaux</a:t>
            </a:r>
            <a:endParaRPr lang="fr-FR" dirty="0"/>
          </a:p>
        </p:txBody>
      </p:sp>
      <p:pic>
        <p:nvPicPr>
          <p:cNvPr id="16" name="Image 15"/>
          <p:cNvPicPr>
            <a:picLocks noChangeAspect="1"/>
          </p:cNvPicPr>
          <p:nvPr/>
        </p:nvPicPr>
        <p:blipFill>
          <a:blip r:embed="rId3"/>
          <a:stretch>
            <a:fillRect/>
          </a:stretch>
        </p:blipFill>
        <p:spPr>
          <a:xfrm>
            <a:off x="4840725" y="5277464"/>
            <a:ext cx="1456873" cy="893549"/>
          </a:xfrm>
          <a:prstGeom prst="rect">
            <a:avLst/>
          </a:prstGeom>
        </p:spPr>
      </p:pic>
      <p:pic>
        <p:nvPicPr>
          <p:cNvPr id="18" name="Image 17"/>
          <p:cNvPicPr>
            <a:picLocks noChangeAspect="1"/>
          </p:cNvPicPr>
          <p:nvPr/>
        </p:nvPicPr>
        <p:blipFill rotWithShape="1">
          <a:blip r:embed="rId4"/>
          <a:srcRect l="17760" t="25700" r="15420" b="10051"/>
          <a:stretch/>
        </p:blipFill>
        <p:spPr>
          <a:xfrm>
            <a:off x="7319858" y="4784462"/>
            <a:ext cx="1952127" cy="1877045"/>
          </a:xfrm>
          <a:prstGeom prst="rect">
            <a:avLst/>
          </a:prstGeom>
          <a:ln>
            <a:noFill/>
          </a:ln>
          <a:effectLst>
            <a:softEdge rad="112500"/>
          </a:effectLst>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0139" y="4587970"/>
            <a:ext cx="2143125" cy="2143125"/>
          </a:xfrm>
          <a:prstGeom prst="rect">
            <a:avLst/>
          </a:prstGeom>
          <a:ln>
            <a:noFill/>
          </a:ln>
          <a:effectLst>
            <a:softEdge rad="112500"/>
          </a:effectLst>
        </p:spPr>
      </p:pic>
      <p:pic>
        <p:nvPicPr>
          <p:cNvPr id="8" name="Image 7"/>
          <p:cNvPicPr>
            <a:picLocks noChangeAspect="1"/>
          </p:cNvPicPr>
          <p:nvPr/>
        </p:nvPicPr>
        <p:blipFill>
          <a:blip r:embed="rId6"/>
          <a:stretch>
            <a:fillRect/>
          </a:stretch>
        </p:blipFill>
        <p:spPr>
          <a:xfrm>
            <a:off x="9786870" y="4639845"/>
            <a:ext cx="1981045" cy="1981045"/>
          </a:xfrm>
          <a:prstGeom prst="rect">
            <a:avLst/>
          </a:prstGeom>
          <a:ln>
            <a:noFill/>
          </a:ln>
          <a:effectLst>
            <a:softEdge rad="112500"/>
          </a:effectLst>
        </p:spPr>
      </p:pic>
      <p:sp>
        <p:nvSpPr>
          <p:cNvPr id="9" name="ZoneTexte 8"/>
          <p:cNvSpPr txBox="1"/>
          <p:nvPr/>
        </p:nvSpPr>
        <p:spPr>
          <a:xfrm>
            <a:off x="6804973" y="5277464"/>
            <a:ext cx="514885" cy="461665"/>
          </a:xfrm>
          <a:prstGeom prst="rect">
            <a:avLst/>
          </a:prstGeom>
          <a:noFill/>
        </p:spPr>
        <p:txBody>
          <a:bodyPr wrap="none" rtlCol="0">
            <a:spAutoFit/>
          </a:bodyPr>
          <a:lstStyle/>
          <a:p>
            <a:r>
              <a:rPr lang="fr-FR" sz="2400" b="1" dirty="0" smtClean="0"/>
              <a:t>ou</a:t>
            </a:r>
            <a:endParaRPr lang="fr-FR" b="1" dirty="0"/>
          </a:p>
        </p:txBody>
      </p:sp>
      <p:sp>
        <p:nvSpPr>
          <p:cNvPr id="22" name="ZoneTexte 21"/>
          <p:cNvSpPr txBox="1"/>
          <p:nvPr/>
        </p:nvSpPr>
        <p:spPr>
          <a:xfrm>
            <a:off x="3929815" y="5275459"/>
            <a:ext cx="413896" cy="646331"/>
          </a:xfrm>
          <a:prstGeom prst="rect">
            <a:avLst/>
          </a:prstGeom>
          <a:noFill/>
        </p:spPr>
        <p:txBody>
          <a:bodyPr wrap="none" rtlCol="0">
            <a:spAutoFit/>
          </a:bodyPr>
          <a:lstStyle/>
          <a:p>
            <a:r>
              <a:rPr lang="fr-FR" sz="3600" b="1" dirty="0" smtClean="0"/>
              <a:t>+</a:t>
            </a:r>
            <a:endParaRPr lang="fr-FR" sz="3600" b="1" dirty="0"/>
          </a:p>
        </p:txBody>
      </p:sp>
      <p:sp>
        <p:nvSpPr>
          <p:cNvPr id="17" name="ZoneTexte 16"/>
          <p:cNvSpPr txBox="1"/>
          <p:nvPr/>
        </p:nvSpPr>
        <p:spPr>
          <a:xfrm rot="20845292">
            <a:off x="229958" y="1319157"/>
            <a:ext cx="1819746" cy="504000"/>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800" b="0">
                <a:solidFill>
                  <a:schemeClr val="lt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dirty="0" smtClean="0"/>
              <a:t>Comment ?</a:t>
            </a:r>
            <a:endParaRPr lang="fr-FR" sz="2400" dirty="0"/>
          </a:p>
        </p:txBody>
      </p:sp>
    </p:spTree>
    <p:extLst>
      <p:ext uri="{BB962C8B-B14F-4D97-AF65-F5344CB8AC3E}">
        <p14:creationId xmlns:p14="http://schemas.microsoft.com/office/powerpoint/2010/main" val="107249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0848" y="2605583"/>
            <a:ext cx="7764832" cy="3283786"/>
          </a:xfrm>
        </p:spPr>
        <p:txBody>
          <a:bodyPr>
            <a:normAutofit fontScale="92500" lnSpcReduction="10000"/>
          </a:bodyPr>
          <a:lstStyle/>
          <a:p>
            <a:pPr marL="0" indent="0">
              <a:buNone/>
            </a:pPr>
            <a:r>
              <a:rPr lang="fr-FR" sz="2400" b="1" noProof="0" dirty="0" smtClean="0">
                <a:solidFill>
                  <a:srgbClr val="6CC026"/>
                </a:solidFill>
              </a:rPr>
              <a:t>Pour </a:t>
            </a:r>
            <a:r>
              <a:rPr lang="fr-FR" sz="2400" b="1" noProof="0" dirty="0">
                <a:solidFill>
                  <a:srgbClr val="6CC026"/>
                </a:solidFill>
              </a:rPr>
              <a:t>prévenir la transmission croisée interhumaine </a:t>
            </a:r>
            <a:r>
              <a:rPr lang="fr-FR" sz="2400" b="1" dirty="0">
                <a:solidFill>
                  <a:srgbClr val="6CC026"/>
                </a:solidFill>
              </a:rPr>
              <a:t/>
            </a:r>
            <a:br>
              <a:rPr lang="fr-FR" sz="2400" b="1" dirty="0">
                <a:solidFill>
                  <a:srgbClr val="6CC026"/>
                </a:solidFill>
              </a:rPr>
            </a:br>
            <a:r>
              <a:rPr lang="fr-FR" sz="2400" noProof="0" dirty="0" smtClean="0"/>
              <a:t>à </a:t>
            </a:r>
            <a:r>
              <a:rPr lang="fr-FR" sz="2400" noProof="0" dirty="0"/>
              <a:t>partir d’une personne qui présente des symptômes </a:t>
            </a:r>
            <a:r>
              <a:rPr lang="fr-FR" sz="2400" noProof="0" dirty="0" smtClean="0"/>
              <a:t>respiratoires </a:t>
            </a:r>
            <a:r>
              <a:rPr lang="fr-FR" sz="2400" noProof="0" dirty="0"/>
              <a:t>(toux, expectoration) en l’absence de diagnostic établi</a:t>
            </a:r>
          </a:p>
          <a:p>
            <a:pPr marL="0" indent="0">
              <a:buNone/>
            </a:pPr>
            <a:endParaRPr lang="fr-FR" sz="1200" b="1" noProof="0" dirty="0" smtClean="0">
              <a:solidFill>
                <a:schemeClr val="accent1">
                  <a:lumMod val="75000"/>
                </a:schemeClr>
              </a:solidFill>
            </a:endParaRPr>
          </a:p>
          <a:p>
            <a:pPr marL="0" indent="0">
              <a:buNone/>
            </a:pPr>
            <a:r>
              <a:rPr lang="fr-FR" sz="2400" b="1" noProof="0" dirty="0" smtClean="0">
                <a:solidFill>
                  <a:srgbClr val="6CC026"/>
                </a:solidFill>
              </a:rPr>
              <a:t>Pour </a:t>
            </a:r>
            <a:r>
              <a:rPr lang="fr-FR" sz="2400" b="1" noProof="0" dirty="0">
                <a:solidFill>
                  <a:srgbClr val="6CC026"/>
                </a:solidFill>
              </a:rPr>
              <a:t>protéger </a:t>
            </a:r>
            <a:r>
              <a:rPr lang="fr-FR" sz="2400" noProof="0" dirty="0"/>
              <a:t>les soignants mais également les patients/résidents, accompagnants/visiteurs…</a:t>
            </a:r>
          </a:p>
          <a:p>
            <a:pPr marL="0" indent="0">
              <a:buNone/>
            </a:pPr>
            <a:endParaRPr lang="fr-FR" sz="1200" b="1" noProof="0" dirty="0">
              <a:solidFill>
                <a:schemeClr val="accent1">
                  <a:lumMod val="75000"/>
                </a:schemeClr>
              </a:solidFill>
            </a:endParaRPr>
          </a:p>
          <a:p>
            <a:pPr marL="0" indent="0">
              <a:buNone/>
            </a:pPr>
            <a:r>
              <a:rPr lang="fr-FR" sz="2400" noProof="0" dirty="0" smtClean="0"/>
              <a:t>L'organisation de la structure (établissement, cabinet…) doit </a:t>
            </a:r>
            <a:r>
              <a:rPr lang="fr-FR" sz="2400" noProof="0" dirty="0"/>
              <a:t>permettre de </a:t>
            </a:r>
            <a:r>
              <a:rPr lang="fr-FR" sz="2400" b="1" noProof="0" dirty="0">
                <a:solidFill>
                  <a:srgbClr val="6CC026"/>
                </a:solidFill>
              </a:rPr>
              <a:t>faciliter l’observance </a:t>
            </a:r>
            <a:r>
              <a:rPr lang="fr-FR" sz="2400" noProof="0" dirty="0" smtClean="0"/>
              <a:t>de </a:t>
            </a:r>
            <a:r>
              <a:rPr lang="fr-FR" sz="2400" noProof="0" dirty="0"/>
              <a:t>ces recommandations (information, formation, </a:t>
            </a:r>
            <a:r>
              <a:rPr lang="fr-FR" sz="2400" noProof="0" dirty="0" smtClean="0"/>
              <a:t>mise </a:t>
            </a:r>
            <a:r>
              <a:rPr lang="fr-FR" sz="2400" noProof="0" dirty="0"/>
              <a:t>à disposition de matériels)</a:t>
            </a:r>
          </a:p>
        </p:txBody>
      </p:sp>
      <p:sp>
        <p:nvSpPr>
          <p:cNvPr id="5" name="Titre 1"/>
          <p:cNvSpPr>
            <a:spLocks noGrp="1"/>
          </p:cNvSpPr>
          <p:nvPr>
            <p:ph type="title"/>
          </p:nvPr>
        </p:nvSpPr>
        <p:spPr>
          <a:xfrm>
            <a:off x="426720" y="-27190"/>
            <a:ext cx="10515600" cy="1325563"/>
          </a:xfrm>
        </p:spPr>
        <p:txBody>
          <a:bodyPr vert="horz" lIns="91440" tIns="45720" rIns="91440" bIns="45720" rtlCol="0" anchor="ctr">
            <a:normAutofit/>
          </a:bodyPr>
          <a:lstStyle/>
          <a:p>
            <a:r>
              <a:rPr lang="fr-FR" sz="4800" dirty="0">
                <a:solidFill>
                  <a:srgbClr val="002060"/>
                </a:solidFill>
                <a:latin typeface="+mn-lt"/>
              </a:rPr>
              <a:t>Hygiène respiratoire</a:t>
            </a:r>
          </a:p>
        </p:txBody>
      </p:sp>
      <p:sp>
        <p:nvSpPr>
          <p:cNvPr id="6" name="Rectangle à coins arrondis 5"/>
          <p:cNvSpPr/>
          <p:nvPr/>
        </p:nvSpPr>
        <p:spPr>
          <a:xfrm rot="20954992">
            <a:off x="276850" y="1820851"/>
            <a:ext cx="1859196" cy="504000"/>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Pourquoi ?</a:t>
            </a:r>
          </a:p>
        </p:txBody>
      </p:sp>
      <p:pic>
        <p:nvPicPr>
          <p:cNvPr id="8" name="Image 7"/>
          <p:cNvPicPr>
            <a:picLocks noChangeAspect="1"/>
          </p:cNvPicPr>
          <p:nvPr/>
        </p:nvPicPr>
        <p:blipFill>
          <a:blip r:embed="rId3"/>
          <a:stretch>
            <a:fillRect/>
          </a:stretch>
        </p:blipFill>
        <p:spPr>
          <a:xfrm>
            <a:off x="9580880" y="123716"/>
            <a:ext cx="2425365" cy="33119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278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2767" y="-198456"/>
            <a:ext cx="6591007" cy="1325563"/>
          </a:xfrm>
        </p:spPr>
        <p:txBody>
          <a:bodyPr>
            <a:normAutofit/>
          </a:bodyPr>
          <a:lstStyle/>
          <a:p>
            <a:r>
              <a:rPr lang="fr-FR" sz="4800" dirty="0" smtClean="0">
                <a:solidFill>
                  <a:srgbClr val="002060"/>
                </a:solidFill>
                <a:latin typeface="+mn-lt"/>
              </a:rPr>
              <a:t>Hygiène</a:t>
            </a:r>
            <a:r>
              <a:rPr lang="fr-FR" sz="4000" b="1" noProof="0" dirty="0" smtClean="0">
                <a:solidFill>
                  <a:srgbClr val="000099"/>
                </a:solidFill>
                <a:latin typeface="+mn-lt"/>
              </a:rPr>
              <a:t> </a:t>
            </a:r>
            <a:r>
              <a:rPr lang="fr-FR" sz="4800" dirty="0">
                <a:solidFill>
                  <a:srgbClr val="002060"/>
                </a:solidFill>
                <a:latin typeface="+mn-lt"/>
              </a:rPr>
              <a:t>respiratoire</a:t>
            </a:r>
          </a:p>
        </p:txBody>
      </p:sp>
      <p:pic>
        <p:nvPicPr>
          <p:cNvPr id="17" name="Picture 28" descr="S:\USERS\CPIAS\Campagnes\Campagne_PCH_StopRisk+\affiches, pictos 2013\picto_300dpi\picto_300dpi\vert\CCLIN_SRplus_Picto_vert_300dpiRVB-mouchoirsuu.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9711"/>
          <a:stretch/>
        </p:blipFill>
        <p:spPr bwMode="auto">
          <a:xfrm>
            <a:off x="4963254" y="4059859"/>
            <a:ext cx="1364824" cy="1277885"/>
          </a:xfrm>
          <a:prstGeom prst="ellipse">
            <a:avLst/>
          </a:prstGeom>
          <a:noFill/>
          <a:extLst>
            <a:ext uri="{909E8E84-426E-40DD-AFC4-6F175D3DCCD1}">
              <a14:hiddenFill xmlns:a14="http://schemas.microsoft.com/office/drawing/2010/main">
                <a:solidFill>
                  <a:srgbClr val="FFFFFF"/>
                </a:solidFill>
              </a14:hiddenFill>
            </a:ext>
          </a:extLst>
        </p:spPr>
      </p:pic>
      <p:pic>
        <p:nvPicPr>
          <p:cNvPr id="19" name="Picture 29" descr="S:\USERS\CPIAS\Campagnes\Campagne_PCH_StopRisk+\affiches, pictos 2013\picto_300dpi\picto_300dpi\vert\CCLIN_SRplus_Picto_vert_300dpiRVB-hygienemains.jpg"/>
          <p:cNvPicPr>
            <a:picLocks noChangeAspect="1" noChangeArrowheads="1"/>
          </p:cNvPicPr>
          <p:nvPr/>
        </p:nvPicPr>
        <p:blipFill>
          <a:blip r:embed="rId4">
            <a:extLst>
              <a:ext uri="{28A0092B-C50C-407E-A947-70E740481C1C}">
                <a14:useLocalDpi xmlns:a14="http://schemas.microsoft.com/office/drawing/2010/main" val="0"/>
              </a:ext>
            </a:extLst>
          </a:blip>
          <a:srcRect b="18411"/>
          <a:stretch>
            <a:fillRect/>
          </a:stretch>
        </p:blipFill>
        <p:spPr bwMode="auto">
          <a:xfrm>
            <a:off x="6185262" y="2231252"/>
            <a:ext cx="1287977" cy="122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82232" y="1085688"/>
            <a:ext cx="4097505" cy="2520000"/>
          </a:xfrm>
          <a:prstGeom prst="rect">
            <a:avLst/>
          </a:prstGeom>
          <a:solidFill>
            <a:srgbClr val="F7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ct val="0"/>
              </a:spcBef>
              <a:buFont typeface="Webdings" panose="05030102010509060703" pitchFamily="18" charset="2"/>
              <a:buChar char="&lt;"/>
            </a:pPr>
            <a:r>
              <a:rPr lang="fr-FR" altLang="fr-FR" dirty="0" smtClean="0">
                <a:solidFill>
                  <a:schemeClr val="bg1"/>
                </a:solidFill>
                <a:latin typeface="Calibri" panose="020F0502020204030204" pitchFamily="34" charset="0"/>
                <a:sym typeface="Wingdings" panose="05000000000000000000" pitchFamily="2" charset="2"/>
              </a:rPr>
              <a:t>F</a:t>
            </a:r>
            <a:r>
              <a:rPr lang="fr-FR" altLang="fr-FR" dirty="0" smtClean="0">
                <a:solidFill>
                  <a:schemeClr val="bg1"/>
                </a:solidFill>
                <a:latin typeface="Calibri" panose="020F0502020204030204" pitchFamily="34" charset="0"/>
              </a:rPr>
              <a:t>aire </a:t>
            </a:r>
            <a:r>
              <a:rPr lang="fr-FR" altLang="fr-FR" dirty="0">
                <a:solidFill>
                  <a:schemeClr val="bg1"/>
                </a:solidFill>
                <a:latin typeface="Calibri" panose="020F0502020204030204" pitchFamily="34" charset="0"/>
              </a:rPr>
              <a:t>porter un </a:t>
            </a:r>
            <a:r>
              <a:rPr lang="fr-FR" altLang="fr-FR" b="1" dirty="0">
                <a:solidFill>
                  <a:schemeClr val="bg1"/>
                </a:solidFill>
                <a:latin typeface="Calibri" panose="020F0502020204030204" pitchFamily="34" charset="0"/>
              </a:rPr>
              <a:t>masque</a:t>
            </a:r>
            <a:r>
              <a:rPr lang="fr-FR" altLang="fr-FR" dirty="0">
                <a:solidFill>
                  <a:schemeClr val="bg1"/>
                </a:solidFill>
                <a:latin typeface="Calibri" panose="020F0502020204030204" pitchFamily="34" charset="0"/>
              </a:rPr>
              <a:t> </a:t>
            </a:r>
            <a:br>
              <a:rPr lang="fr-FR" altLang="fr-FR" dirty="0">
                <a:solidFill>
                  <a:schemeClr val="bg1"/>
                </a:solidFill>
                <a:latin typeface="Calibri" panose="020F0502020204030204" pitchFamily="34" charset="0"/>
              </a:rPr>
            </a:br>
            <a:r>
              <a:rPr lang="fr-FR" altLang="fr-FR" dirty="0" smtClean="0">
                <a:solidFill>
                  <a:schemeClr val="bg1"/>
                </a:solidFill>
                <a:latin typeface="Calibri" panose="020F0502020204030204" pitchFamily="34" charset="0"/>
              </a:rPr>
              <a:t>à usage médical à </a:t>
            </a:r>
            <a:r>
              <a:rPr lang="fr-FR" altLang="fr-FR" dirty="0">
                <a:solidFill>
                  <a:schemeClr val="bg1"/>
                </a:solidFill>
                <a:latin typeface="Calibri" panose="020F0502020204030204" pitchFamily="34" charset="0"/>
              </a:rPr>
              <a:t>toute personne </a:t>
            </a:r>
            <a:r>
              <a:rPr lang="fr-FR" altLang="fr-FR" dirty="0" smtClean="0">
                <a:solidFill>
                  <a:schemeClr val="bg1"/>
                </a:solidFill>
                <a:latin typeface="Calibri" panose="020F0502020204030204" pitchFamily="34" charset="0"/>
              </a:rPr>
              <a:t>présentant des </a:t>
            </a:r>
            <a:r>
              <a:rPr lang="fr-FR" altLang="fr-FR" b="1" dirty="0">
                <a:solidFill>
                  <a:schemeClr val="bg1"/>
                </a:solidFill>
                <a:latin typeface="Calibri" panose="020F0502020204030204" pitchFamily="34" charset="0"/>
              </a:rPr>
              <a:t>symptômes respiratoires </a:t>
            </a:r>
            <a:r>
              <a:rPr lang="fr-FR" altLang="fr-FR" dirty="0" smtClean="0">
                <a:solidFill>
                  <a:schemeClr val="bg1"/>
                </a:solidFill>
                <a:latin typeface="Calibri" panose="020F0502020204030204" pitchFamily="34" charset="0"/>
              </a:rPr>
              <a:t>de </a:t>
            </a:r>
            <a:r>
              <a:rPr lang="fr-FR" altLang="fr-FR" dirty="0">
                <a:solidFill>
                  <a:schemeClr val="bg1"/>
                </a:solidFill>
                <a:latin typeface="Calibri" panose="020F0502020204030204" pitchFamily="34" charset="0"/>
              </a:rPr>
              <a:t>type toux ou </a:t>
            </a:r>
            <a:r>
              <a:rPr lang="fr-FR" altLang="fr-FR" dirty="0" smtClean="0">
                <a:solidFill>
                  <a:schemeClr val="bg1"/>
                </a:solidFill>
                <a:latin typeface="Calibri" panose="020F0502020204030204" pitchFamily="34" charset="0"/>
              </a:rPr>
              <a:t>expectoration</a:t>
            </a:r>
          </a:p>
          <a:p>
            <a:pPr>
              <a:spcBef>
                <a:spcPct val="0"/>
              </a:spcBef>
            </a:pPr>
            <a:r>
              <a:rPr lang="fr-FR" altLang="fr-FR" dirty="0">
                <a:solidFill>
                  <a:schemeClr val="bg1"/>
                </a:solidFill>
                <a:latin typeface="Calibri" panose="020F0502020204030204" pitchFamily="34" charset="0"/>
              </a:rPr>
              <a:t>(patient, résident, visiteur, professionnel, intervenant extérieur, aidant…)</a:t>
            </a:r>
            <a:r>
              <a:rPr lang="fr-FR" altLang="fr-FR" dirty="0" smtClean="0">
                <a:solidFill>
                  <a:schemeClr val="bg1"/>
                </a:solidFill>
                <a:latin typeface="Calibri" panose="020F0502020204030204" pitchFamily="34" charset="0"/>
              </a:rPr>
              <a:t>  </a:t>
            </a:r>
            <a:endParaRPr lang="fr-FR" altLang="fr-FR" dirty="0">
              <a:solidFill>
                <a:schemeClr val="bg1"/>
              </a:solidFill>
              <a:latin typeface="Calibri" panose="020F0502020204030204" pitchFamily="34" charset="0"/>
            </a:endParaRPr>
          </a:p>
        </p:txBody>
      </p:sp>
      <p:sp>
        <p:nvSpPr>
          <p:cNvPr id="7" name="Espace réservé du contenu 5"/>
          <p:cNvSpPr txBox="1">
            <a:spLocks/>
          </p:cNvSpPr>
          <p:nvPr/>
        </p:nvSpPr>
        <p:spPr>
          <a:xfrm rot="21156206">
            <a:off x="188271" y="830354"/>
            <a:ext cx="2190289" cy="432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400">
                <a:latin typeface="Calibri" panose="020F0502020204030204" pitchFamily="34" charset="0"/>
                <a:cs typeface="Calibri" panose="020F0502020204030204" pitchFamily="34" charset="0"/>
              </a:defRPr>
            </a:lvl1pPr>
          </a:lstStyle>
          <a:p>
            <a:r>
              <a:rPr lang="fr-FR" sz="2000" dirty="0"/>
              <a:t>Port du masque</a:t>
            </a:r>
          </a:p>
        </p:txBody>
      </p:sp>
      <p:sp>
        <p:nvSpPr>
          <p:cNvPr id="16" name="Rectangle 15"/>
          <p:cNvSpPr/>
          <p:nvPr/>
        </p:nvSpPr>
        <p:spPr>
          <a:xfrm>
            <a:off x="865749" y="4154556"/>
            <a:ext cx="4097505" cy="2520000"/>
          </a:xfrm>
          <a:prstGeom prst="rect">
            <a:avLst/>
          </a:prstGeom>
          <a:solidFill>
            <a:srgbClr val="F26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ingdings" panose="05000000000000000000" pitchFamily="2" charset="2"/>
              </a:rPr>
              <a:t>Utiliser </a:t>
            </a:r>
            <a:r>
              <a:rPr lang="fr-FR" altLang="fr-FR" dirty="0">
                <a:solidFill>
                  <a:schemeClr val="bg1"/>
                </a:solidFill>
                <a:latin typeface="Calibri" panose="020F0502020204030204" pitchFamily="34" charset="0"/>
                <a:sym typeface="Wingdings" panose="05000000000000000000" pitchFamily="2" charset="2"/>
              </a:rPr>
              <a:t>un </a:t>
            </a:r>
            <a:r>
              <a:rPr lang="fr-FR" altLang="fr-FR" b="1" dirty="0">
                <a:solidFill>
                  <a:schemeClr val="bg1"/>
                </a:solidFill>
                <a:latin typeface="Calibri" panose="020F0502020204030204" pitchFamily="34" charset="0"/>
                <a:sym typeface="Wingdings" panose="05000000000000000000" pitchFamily="2" charset="2"/>
              </a:rPr>
              <a:t>mouchoir à usage unique </a:t>
            </a:r>
            <a:r>
              <a:rPr lang="fr-FR" altLang="fr-FR" dirty="0" smtClean="0">
                <a:solidFill>
                  <a:schemeClr val="bg1"/>
                </a:solidFill>
                <a:latin typeface="Calibri" panose="020F0502020204030204" pitchFamily="34" charset="0"/>
                <a:sym typeface="Wingdings" panose="05000000000000000000" pitchFamily="2" charset="2"/>
              </a:rPr>
              <a:t>pour </a:t>
            </a:r>
            <a:r>
              <a:rPr lang="fr-FR" altLang="fr-FR" dirty="0">
                <a:solidFill>
                  <a:schemeClr val="bg1"/>
                </a:solidFill>
                <a:latin typeface="Calibri" panose="020F0502020204030204" pitchFamily="34" charset="0"/>
                <a:sym typeface="Wingdings" panose="05000000000000000000" pitchFamily="2" charset="2"/>
              </a:rPr>
              <a:t>couvrir le nez et la bouche </a:t>
            </a:r>
            <a:endParaRPr lang="fr-FR" altLang="fr-FR" dirty="0" smtClean="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ingdings" panose="05000000000000000000" pitchFamily="2" charset="2"/>
              </a:rPr>
              <a:t>lors </a:t>
            </a:r>
            <a:r>
              <a:rPr lang="fr-FR" altLang="fr-FR" dirty="0">
                <a:solidFill>
                  <a:schemeClr val="bg1"/>
                </a:solidFill>
                <a:latin typeface="Calibri" panose="020F0502020204030204" pitchFamily="34" charset="0"/>
                <a:sym typeface="Wingdings" panose="05000000000000000000" pitchFamily="2" charset="2"/>
              </a:rPr>
              <a:t>de toux ou éternuement </a:t>
            </a:r>
            <a:endParaRPr lang="fr-FR" altLang="fr-FR" dirty="0" smtClean="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ingdings" panose="05000000000000000000" pitchFamily="2" charset="2"/>
              </a:rPr>
              <a:t>et le </a:t>
            </a:r>
            <a:r>
              <a:rPr lang="fr-FR" altLang="fr-FR" dirty="0">
                <a:solidFill>
                  <a:schemeClr val="bg1"/>
                </a:solidFill>
                <a:latin typeface="Calibri" panose="020F0502020204030204" pitchFamily="34" charset="0"/>
                <a:sym typeface="Wingdings" panose="05000000000000000000" pitchFamily="2" charset="2"/>
              </a:rPr>
              <a:t>jeter immédiatement après </a:t>
            </a:r>
            <a:r>
              <a:rPr lang="fr-FR" altLang="fr-FR" dirty="0" smtClean="0">
                <a:solidFill>
                  <a:schemeClr val="bg1"/>
                </a:solidFill>
                <a:latin typeface="Calibri" panose="020F0502020204030204" pitchFamily="34" charset="0"/>
                <a:sym typeface="Wingdings" panose="05000000000000000000" pitchFamily="2" charset="2"/>
              </a:rPr>
              <a:t>usage</a:t>
            </a:r>
          </a:p>
          <a:p>
            <a:pPr>
              <a:spcBef>
                <a:spcPct val="0"/>
              </a:spcBef>
              <a:buFontTx/>
              <a:buNone/>
            </a:pPr>
            <a:endParaRPr lang="fr-FR" altLang="fr-FR" sz="900" dirty="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ingdings" panose="05000000000000000000" pitchFamily="2" charset="2"/>
              </a:rPr>
              <a:t>En l’absence de mouchoir, </a:t>
            </a:r>
          </a:p>
          <a:p>
            <a:pPr>
              <a:spcBef>
                <a:spcPct val="0"/>
              </a:spcBef>
              <a:buFontTx/>
              <a:buNone/>
            </a:pPr>
            <a:r>
              <a:rPr lang="fr-FR" altLang="fr-FR" b="1" dirty="0" smtClean="0">
                <a:solidFill>
                  <a:schemeClr val="bg1"/>
                </a:solidFill>
                <a:latin typeface="Calibri" panose="020F0502020204030204" pitchFamily="34" charset="0"/>
                <a:sym typeface="Wingdings" panose="05000000000000000000" pitchFamily="2" charset="2"/>
              </a:rPr>
              <a:t>tousser </a:t>
            </a:r>
            <a:r>
              <a:rPr lang="fr-FR" altLang="fr-FR" b="1" dirty="0">
                <a:solidFill>
                  <a:schemeClr val="bg1"/>
                </a:solidFill>
                <a:latin typeface="Calibri" panose="020F0502020204030204" pitchFamily="34" charset="0"/>
                <a:sym typeface="Wingdings" panose="05000000000000000000" pitchFamily="2" charset="2"/>
              </a:rPr>
              <a:t>ou éternuer </a:t>
            </a:r>
            <a:r>
              <a:rPr lang="fr-FR" altLang="fr-FR" b="1" dirty="0" smtClean="0">
                <a:solidFill>
                  <a:schemeClr val="bg1"/>
                </a:solidFill>
                <a:latin typeface="Calibri" panose="020F0502020204030204" pitchFamily="34" charset="0"/>
                <a:sym typeface="Wingdings" panose="05000000000000000000" pitchFamily="2" charset="2"/>
              </a:rPr>
              <a:t>au </a:t>
            </a:r>
            <a:r>
              <a:rPr lang="fr-FR" altLang="fr-FR" b="1" dirty="0">
                <a:solidFill>
                  <a:schemeClr val="bg1"/>
                </a:solidFill>
                <a:latin typeface="Calibri" panose="020F0502020204030204" pitchFamily="34" charset="0"/>
                <a:sym typeface="Wingdings" panose="05000000000000000000" pitchFamily="2" charset="2"/>
              </a:rPr>
              <a:t>niveau du coude </a:t>
            </a:r>
            <a:endParaRPr lang="fr-FR" altLang="fr-FR" b="1" dirty="0" smtClean="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ingdings" panose="05000000000000000000" pitchFamily="2" charset="2"/>
              </a:rPr>
              <a:t>ou </a:t>
            </a:r>
            <a:r>
              <a:rPr lang="fr-FR" altLang="fr-FR" dirty="0">
                <a:solidFill>
                  <a:schemeClr val="bg1"/>
                </a:solidFill>
                <a:latin typeface="Calibri" panose="020F0502020204030204" pitchFamily="34" charset="0"/>
                <a:sym typeface="Wingdings" panose="05000000000000000000" pitchFamily="2" charset="2"/>
              </a:rPr>
              <a:t>en haut de la manche </a:t>
            </a:r>
            <a:r>
              <a:rPr lang="fr-FR" altLang="fr-FR" dirty="0" smtClean="0">
                <a:solidFill>
                  <a:schemeClr val="bg1"/>
                </a:solidFill>
                <a:latin typeface="Calibri" panose="020F0502020204030204" pitchFamily="34" charset="0"/>
                <a:sym typeface="Wingdings" panose="05000000000000000000" pitchFamily="2" charset="2"/>
              </a:rPr>
              <a:t>plutôt </a:t>
            </a:r>
            <a:r>
              <a:rPr lang="fr-FR" altLang="fr-FR" dirty="0">
                <a:solidFill>
                  <a:schemeClr val="bg1"/>
                </a:solidFill>
                <a:latin typeface="Calibri" panose="020F0502020204030204" pitchFamily="34" charset="0"/>
                <a:sym typeface="Wingdings" panose="05000000000000000000" pitchFamily="2" charset="2"/>
              </a:rPr>
              <a:t>que dans les mains</a:t>
            </a:r>
          </a:p>
        </p:txBody>
      </p:sp>
      <p:sp>
        <p:nvSpPr>
          <p:cNvPr id="21" name="Rectangle 20"/>
          <p:cNvSpPr/>
          <p:nvPr/>
        </p:nvSpPr>
        <p:spPr>
          <a:xfrm>
            <a:off x="7473239" y="1085687"/>
            <a:ext cx="40347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ingdings" panose="05000000000000000000" pitchFamily="2" charset="2"/>
              </a:rPr>
              <a:t>Réaliser </a:t>
            </a:r>
            <a:r>
              <a:rPr lang="fr-FR" altLang="fr-FR" dirty="0">
                <a:solidFill>
                  <a:schemeClr val="bg1"/>
                </a:solidFill>
                <a:latin typeface="Calibri" panose="020F0502020204030204" pitchFamily="34" charset="0"/>
                <a:sym typeface="Wingdings" panose="05000000000000000000" pitchFamily="2" charset="2"/>
              </a:rPr>
              <a:t>une </a:t>
            </a:r>
            <a:r>
              <a:rPr lang="fr-FR" altLang="fr-FR" b="1" dirty="0">
                <a:solidFill>
                  <a:schemeClr val="bg1"/>
                </a:solidFill>
                <a:latin typeface="Calibri" panose="020F0502020204030204" pitchFamily="34" charset="0"/>
                <a:sym typeface="Wingdings" panose="05000000000000000000" pitchFamily="2" charset="2"/>
              </a:rPr>
              <a:t>hygiène des mains </a:t>
            </a:r>
            <a:endParaRPr lang="fr-FR" altLang="fr-FR" b="1" dirty="0" smtClean="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ingdings" panose="05000000000000000000" pitchFamily="2" charset="2"/>
              </a:rPr>
              <a:t>après </a:t>
            </a:r>
            <a:r>
              <a:rPr lang="fr-FR" altLang="fr-FR" dirty="0">
                <a:solidFill>
                  <a:schemeClr val="bg1"/>
                </a:solidFill>
                <a:latin typeface="Calibri" panose="020F0502020204030204" pitchFamily="34" charset="0"/>
                <a:sym typeface="Wingdings" panose="05000000000000000000" pitchFamily="2" charset="2"/>
              </a:rPr>
              <a:t>contact </a:t>
            </a:r>
            <a:r>
              <a:rPr lang="fr-FR" altLang="fr-FR" dirty="0" smtClean="0">
                <a:solidFill>
                  <a:schemeClr val="bg1"/>
                </a:solidFill>
                <a:latin typeface="Calibri" panose="020F0502020204030204" pitchFamily="34" charset="0"/>
                <a:sym typeface="Wingdings" panose="05000000000000000000" pitchFamily="2" charset="2"/>
              </a:rPr>
              <a:t>avec </a:t>
            </a:r>
            <a:r>
              <a:rPr lang="fr-FR" altLang="fr-FR" dirty="0">
                <a:solidFill>
                  <a:schemeClr val="bg1"/>
                </a:solidFill>
                <a:latin typeface="Calibri" panose="020F0502020204030204" pitchFamily="34" charset="0"/>
                <a:sym typeface="Wingdings" panose="05000000000000000000" pitchFamily="2" charset="2"/>
              </a:rPr>
              <a:t>des sécrétions respiratoires ou des objets </a:t>
            </a:r>
            <a:r>
              <a:rPr lang="fr-FR" altLang="fr-FR" dirty="0" smtClean="0">
                <a:solidFill>
                  <a:schemeClr val="bg1"/>
                </a:solidFill>
                <a:latin typeface="Calibri" panose="020F0502020204030204" pitchFamily="34" charset="0"/>
                <a:sym typeface="Wingdings" panose="05000000000000000000" pitchFamily="2" charset="2"/>
              </a:rPr>
              <a:t>contaminés</a:t>
            </a:r>
          </a:p>
          <a:p>
            <a:pPr>
              <a:spcBef>
                <a:spcPct val="0"/>
              </a:spcBef>
              <a:buFontTx/>
              <a:buNone/>
            </a:pPr>
            <a:endParaRPr lang="fr-FR" altLang="fr-FR" sz="1000" dirty="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ingdings" panose="05000000000000000000" pitchFamily="2" charset="2"/>
              </a:rPr>
              <a:t>Ne </a:t>
            </a:r>
            <a:r>
              <a:rPr lang="fr-FR" altLang="fr-FR" dirty="0">
                <a:solidFill>
                  <a:schemeClr val="bg1"/>
                </a:solidFill>
                <a:latin typeface="Calibri" panose="020F0502020204030204" pitchFamily="34" charset="0"/>
                <a:sym typeface="Wingdings" panose="05000000000000000000" pitchFamily="2" charset="2"/>
              </a:rPr>
              <a:t>pas toucher les muqueuses </a:t>
            </a:r>
            <a:endParaRPr lang="fr-FR" altLang="fr-FR" dirty="0" smtClean="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ingdings" panose="05000000000000000000" pitchFamily="2" charset="2"/>
              </a:rPr>
              <a:t>(</a:t>
            </a:r>
            <a:r>
              <a:rPr lang="fr-FR" altLang="fr-FR" dirty="0">
                <a:solidFill>
                  <a:schemeClr val="bg1"/>
                </a:solidFill>
                <a:latin typeface="Calibri" panose="020F0502020204030204" pitchFamily="34" charset="0"/>
                <a:sym typeface="Wingdings" panose="05000000000000000000" pitchFamily="2" charset="2"/>
              </a:rPr>
              <a:t>yeux, nez, bouche) </a:t>
            </a:r>
            <a:endParaRPr lang="fr-FR" altLang="fr-FR" dirty="0" smtClean="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ingdings" panose="05000000000000000000" pitchFamily="2" charset="2"/>
              </a:rPr>
              <a:t>avec </a:t>
            </a:r>
            <a:r>
              <a:rPr lang="fr-FR" altLang="fr-FR" dirty="0">
                <a:solidFill>
                  <a:schemeClr val="bg1"/>
                </a:solidFill>
                <a:latin typeface="Calibri" panose="020F0502020204030204" pitchFamily="34" charset="0"/>
                <a:sym typeface="Wingdings" panose="05000000000000000000" pitchFamily="2" charset="2"/>
              </a:rPr>
              <a:t>des mains contaminées</a:t>
            </a:r>
          </a:p>
        </p:txBody>
      </p:sp>
      <p:pic>
        <p:nvPicPr>
          <p:cNvPr id="18"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6615" y="1174455"/>
            <a:ext cx="1326649" cy="15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5"/>
          <p:cNvSpPr txBox="1">
            <a:spLocks/>
          </p:cNvSpPr>
          <p:nvPr/>
        </p:nvSpPr>
        <p:spPr>
          <a:xfrm rot="21153909">
            <a:off x="65737" y="3778423"/>
            <a:ext cx="2176452" cy="432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a:t>Hygiène de base</a:t>
            </a:r>
          </a:p>
        </p:txBody>
      </p:sp>
      <p:sp>
        <p:nvSpPr>
          <p:cNvPr id="14" name="Espace réservé du contenu 5"/>
          <p:cNvSpPr txBox="1">
            <a:spLocks/>
          </p:cNvSpPr>
          <p:nvPr/>
        </p:nvSpPr>
        <p:spPr>
          <a:xfrm rot="21128573">
            <a:off x="6295323" y="681739"/>
            <a:ext cx="2585865" cy="432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a:t>Hygiène des mains</a:t>
            </a:r>
          </a:p>
        </p:txBody>
      </p:sp>
      <p:grpSp>
        <p:nvGrpSpPr>
          <p:cNvPr id="24" name="Groupe 2"/>
          <p:cNvGrpSpPr>
            <a:grpSpLocks/>
          </p:cNvGrpSpPr>
          <p:nvPr/>
        </p:nvGrpSpPr>
        <p:grpSpPr bwMode="auto">
          <a:xfrm>
            <a:off x="6277932" y="5395188"/>
            <a:ext cx="1102635" cy="1143251"/>
            <a:chOff x="103188" y="7074569"/>
            <a:chExt cx="898525" cy="906463"/>
          </a:xfrm>
        </p:grpSpPr>
        <p:sp>
          <p:nvSpPr>
            <p:cNvPr id="25" name="Ellipse 24"/>
            <p:cNvSpPr/>
            <p:nvPr/>
          </p:nvSpPr>
          <p:spPr>
            <a:xfrm>
              <a:off x="103188" y="7074569"/>
              <a:ext cx="898525" cy="906463"/>
            </a:xfrm>
            <a:prstGeom prst="ellipse">
              <a:avLst/>
            </a:prstGeom>
            <a:noFill/>
            <a:ln w="38100">
              <a:solidFill>
                <a:srgbClr val="65AF24"/>
              </a:solidFill>
            </a:ln>
          </p:spPr>
          <p:style>
            <a:lnRef idx="2">
              <a:schemeClr val="accent1">
                <a:shade val="50000"/>
              </a:schemeClr>
            </a:lnRef>
            <a:fillRef idx="1">
              <a:schemeClr val="accent1"/>
            </a:fillRef>
            <a:effectRef idx="0">
              <a:schemeClr val="accent1"/>
            </a:effectRef>
            <a:fontRef idx="minor">
              <a:schemeClr val="lt1"/>
            </a:fontRef>
          </p:style>
          <p:txBody>
            <a:bodyPr lIns="0" rIns="0" bIns="0" anchor="b"/>
            <a:lstStyle/>
            <a:p>
              <a:pPr algn="ctr" eaLnBrk="1" hangingPunct="1">
                <a:defRPr/>
              </a:pPr>
              <a:endParaRPr lang="fr-FR" sz="3600" dirty="0">
                <a:solidFill>
                  <a:srgbClr val="65AF24"/>
                </a:solidFill>
                <a:latin typeface="Cooper Black" panose="0208090404030B020404" pitchFamily="18" charset="0"/>
              </a:endParaRPr>
            </a:p>
            <a:p>
              <a:pPr algn="ctr" eaLnBrk="1" hangingPunct="1">
                <a:defRPr/>
              </a:pPr>
              <a:r>
                <a:rPr lang="fr-FR" sz="4000" dirty="0">
                  <a:solidFill>
                    <a:srgbClr val="65AF24"/>
                  </a:solidFill>
                  <a:latin typeface="Cooper Black" panose="0208090404030B020404" pitchFamily="18" charset="0"/>
                </a:rPr>
                <a:t>I</a:t>
              </a:r>
              <a:endParaRPr lang="fr-FR" sz="3200" dirty="0">
                <a:solidFill>
                  <a:srgbClr val="65AF24"/>
                </a:solidFill>
                <a:latin typeface="Cooper Black" panose="0208090404030B020404" pitchFamily="18" charset="0"/>
              </a:endParaRPr>
            </a:p>
          </p:txBody>
        </p:sp>
        <p:sp>
          <p:nvSpPr>
            <p:cNvPr id="26" name="Ellipse 25"/>
            <p:cNvSpPr/>
            <p:nvPr/>
          </p:nvSpPr>
          <p:spPr>
            <a:xfrm>
              <a:off x="488950" y="7219032"/>
              <a:ext cx="107950" cy="109537"/>
            </a:xfrm>
            <a:prstGeom prst="ellipse">
              <a:avLst/>
            </a:prstGeom>
            <a:solidFill>
              <a:srgbClr val="65AF24"/>
            </a:solidFill>
            <a:ln>
              <a:solidFill>
                <a:srgbClr val="65AF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grpSp>
      <p:sp>
        <p:nvSpPr>
          <p:cNvPr id="27" name="Rectangle 26"/>
          <p:cNvSpPr/>
          <p:nvPr/>
        </p:nvSpPr>
        <p:spPr>
          <a:xfrm>
            <a:off x="7506725" y="4077744"/>
            <a:ext cx="4001214" cy="2596812"/>
          </a:xfrm>
          <a:prstGeom prst="rect">
            <a:avLst/>
          </a:prstGeom>
          <a:solidFill>
            <a:srgbClr val="67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Mettre </a:t>
            </a:r>
            <a:r>
              <a:rPr lang="fr-FR" altLang="fr-FR" dirty="0">
                <a:solidFill>
                  <a:schemeClr val="bg1"/>
                </a:solidFill>
                <a:latin typeface="Calibri" panose="020F0502020204030204" pitchFamily="34" charset="0"/>
                <a:sym typeface="Webdings" panose="05030102010509060703" pitchFamily="18" charset="2"/>
              </a:rPr>
              <a:t>en place une </a:t>
            </a:r>
            <a:r>
              <a:rPr lang="fr-FR" altLang="fr-FR" b="1" dirty="0">
                <a:solidFill>
                  <a:schemeClr val="bg1"/>
                </a:solidFill>
                <a:latin typeface="Calibri" panose="020F0502020204030204" pitchFamily="34" charset="0"/>
                <a:sym typeface="Webdings" panose="05030102010509060703" pitchFamily="18" charset="2"/>
              </a:rPr>
              <a:t>information</a:t>
            </a:r>
            <a:r>
              <a:rPr lang="fr-FR" altLang="fr-FR" dirty="0">
                <a:solidFill>
                  <a:schemeClr val="bg1"/>
                </a:solidFill>
                <a:latin typeface="Calibri" panose="020F0502020204030204" pitchFamily="34" charset="0"/>
                <a:sym typeface="Webdings" panose="05030102010509060703" pitchFamily="18" charset="2"/>
              </a:rPr>
              <a:t> </a:t>
            </a:r>
          </a:p>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sur les mesures d'hygiène </a:t>
            </a:r>
            <a:r>
              <a:rPr lang="fr-FR" altLang="fr-FR" dirty="0" smtClean="0">
                <a:solidFill>
                  <a:schemeClr val="bg1"/>
                </a:solidFill>
                <a:latin typeface="Calibri" panose="020F0502020204030204" pitchFamily="34" charset="0"/>
                <a:sym typeface="Webdings" panose="05030102010509060703" pitchFamily="18" charset="2"/>
              </a:rPr>
              <a:t>  </a:t>
            </a:r>
          </a:p>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ebdings" panose="05030102010509060703" pitchFamily="18" charset="2"/>
              </a:rPr>
              <a:t>     respiratoire à </a:t>
            </a:r>
            <a:r>
              <a:rPr lang="fr-FR" altLang="fr-FR" dirty="0">
                <a:solidFill>
                  <a:schemeClr val="bg1"/>
                </a:solidFill>
                <a:latin typeface="Calibri" panose="020F0502020204030204" pitchFamily="34" charset="0"/>
                <a:sym typeface="Webdings" panose="05030102010509060703" pitchFamily="18" charset="2"/>
              </a:rPr>
              <a:t>prendre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endParaRPr lang="fr-FR" altLang="fr-FR" sz="1200" dirty="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Mettre </a:t>
            </a:r>
            <a:r>
              <a:rPr lang="fr-FR" altLang="fr-FR" dirty="0">
                <a:solidFill>
                  <a:schemeClr val="bg1"/>
                </a:solidFill>
                <a:latin typeface="Calibri" panose="020F0502020204030204" pitchFamily="34" charset="0"/>
                <a:sym typeface="Webdings" panose="05030102010509060703" pitchFamily="18" charset="2"/>
              </a:rPr>
              <a:t>à disposition </a:t>
            </a:r>
            <a:r>
              <a:rPr lang="fr-FR" altLang="fr-FR" dirty="0" smtClean="0">
                <a:solidFill>
                  <a:schemeClr val="bg1"/>
                </a:solidFill>
                <a:latin typeface="Calibri" panose="020F0502020204030204" pitchFamily="34" charset="0"/>
                <a:sym typeface="Webdings" panose="05030102010509060703" pitchFamily="18" charset="2"/>
              </a:rPr>
              <a:t>le </a:t>
            </a:r>
            <a:r>
              <a:rPr lang="fr-FR" altLang="fr-FR" dirty="0">
                <a:solidFill>
                  <a:schemeClr val="bg1"/>
                </a:solidFill>
                <a:latin typeface="Calibri" panose="020F0502020204030204" pitchFamily="34" charset="0"/>
                <a:sym typeface="Webdings" panose="05030102010509060703" pitchFamily="18" charset="2"/>
              </a:rPr>
              <a:t>matériel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nécessaire dans </a:t>
            </a:r>
            <a:r>
              <a:rPr lang="fr-FR" altLang="fr-FR" dirty="0">
                <a:solidFill>
                  <a:schemeClr val="bg1"/>
                </a:solidFill>
                <a:latin typeface="Calibri" panose="020F0502020204030204" pitchFamily="34" charset="0"/>
                <a:sym typeface="Webdings" panose="05030102010509060703" pitchFamily="18" charset="2"/>
              </a:rPr>
              <a:t>les </a:t>
            </a:r>
            <a:r>
              <a:rPr lang="fr-FR" altLang="fr-FR" b="1" dirty="0">
                <a:solidFill>
                  <a:schemeClr val="bg1"/>
                </a:solidFill>
                <a:latin typeface="Calibri" panose="020F0502020204030204" pitchFamily="34" charset="0"/>
                <a:sym typeface="Webdings" panose="05030102010509060703" pitchFamily="18" charset="2"/>
              </a:rPr>
              <a:t>lieux stratégiques  </a:t>
            </a:r>
            <a:endParaRPr lang="fr-FR" altLang="fr-FR" b="1"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ebdings" panose="05030102010509060703" pitchFamily="18" charset="2"/>
              </a:rPr>
              <a:t>    (</a:t>
            </a:r>
            <a:r>
              <a:rPr lang="fr-FR" altLang="fr-FR" dirty="0">
                <a:solidFill>
                  <a:schemeClr val="bg1"/>
                </a:solidFill>
                <a:latin typeface="Calibri" panose="020F0502020204030204" pitchFamily="34" charset="0"/>
                <a:sym typeface="Webdings" panose="05030102010509060703" pitchFamily="18" charset="2"/>
              </a:rPr>
              <a:t>masques, mouchoirs jetables…) </a:t>
            </a:r>
          </a:p>
        </p:txBody>
      </p:sp>
      <p:sp>
        <p:nvSpPr>
          <p:cNvPr id="23" name="Espace réservé du contenu 5"/>
          <p:cNvSpPr txBox="1">
            <a:spLocks/>
          </p:cNvSpPr>
          <p:nvPr/>
        </p:nvSpPr>
        <p:spPr>
          <a:xfrm rot="21122032">
            <a:off x="6379409" y="3808903"/>
            <a:ext cx="1869838" cy="432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a:t>Information</a:t>
            </a:r>
          </a:p>
        </p:txBody>
      </p:sp>
    </p:spTree>
    <p:extLst>
      <p:ext uri="{BB962C8B-B14F-4D97-AF65-F5344CB8AC3E}">
        <p14:creationId xmlns:p14="http://schemas.microsoft.com/office/powerpoint/2010/main" val="1644180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031" y="0"/>
            <a:ext cx="6076950" cy="1040835"/>
          </a:xfrm>
        </p:spPr>
        <p:txBody>
          <a:bodyPr>
            <a:normAutofit/>
          </a:bodyPr>
          <a:lstStyle/>
          <a:p>
            <a:r>
              <a:rPr lang="fr-FR" sz="4000" b="1" dirty="0" smtClean="0">
                <a:solidFill>
                  <a:srgbClr val="000099"/>
                </a:solidFill>
                <a:latin typeface="Calibri" panose="020F0502020204030204" pitchFamily="34" charset="0"/>
                <a:cs typeface="Calibri" panose="020F0502020204030204" pitchFamily="34" charset="0"/>
              </a:rPr>
              <a:t> </a:t>
            </a:r>
            <a:r>
              <a:rPr lang="fr-FR" sz="5400" dirty="0">
                <a:solidFill>
                  <a:srgbClr val="002060"/>
                </a:solidFill>
                <a:latin typeface="+mn-lt"/>
              </a:rPr>
              <a:t>Hygiène</a:t>
            </a:r>
            <a:r>
              <a:rPr lang="fr-FR" sz="4000" dirty="0">
                <a:solidFill>
                  <a:srgbClr val="000099"/>
                </a:solidFill>
                <a:latin typeface="+mn-lt"/>
              </a:rPr>
              <a:t> </a:t>
            </a:r>
            <a:r>
              <a:rPr lang="fr-FR" sz="5400" dirty="0">
                <a:solidFill>
                  <a:srgbClr val="002060"/>
                </a:solidFill>
                <a:latin typeface="+mn-lt"/>
              </a:rPr>
              <a:t>respiratoire</a:t>
            </a:r>
          </a:p>
        </p:txBody>
      </p:sp>
      <p:pic>
        <p:nvPicPr>
          <p:cNvPr id="3" name="Image 2"/>
          <p:cNvPicPr>
            <a:picLocks noChangeAspect="1"/>
          </p:cNvPicPr>
          <p:nvPr/>
        </p:nvPicPr>
        <p:blipFill>
          <a:blip r:embed="rId3"/>
          <a:stretch>
            <a:fillRect/>
          </a:stretch>
        </p:blipFill>
        <p:spPr>
          <a:xfrm>
            <a:off x="2443858" y="1194816"/>
            <a:ext cx="7618246" cy="54169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67046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265" y="44902"/>
            <a:ext cx="10894374" cy="1325563"/>
          </a:xfrm>
        </p:spPr>
        <p:txBody>
          <a:bodyPr>
            <a:noAutofit/>
          </a:bodyPr>
          <a:lstStyle/>
          <a:p>
            <a:r>
              <a:rPr lang="fr-FR" sz="3200" dirty="0">
                <a:solidFill>
                  <a:srgbClr val="002060"/>
                </a:solidFill>
                <a:latin typeface="+mn-lt"/>
              </a:rPr>
              <a:t>Prévention des accidents avec exposition au sang</a:t>
            </a:r>
            <a:br>
              <a:rPr lang="fr-FR" sz="3200" dirty="0">
                <a:solidFill>
                  <a:srgbClr val="002060"/>
                </a:solidFill>
                <a:latin typeface="+mn-lt"/>
              </a:rPr>
            </a:br>
            <a:r>
              <a:rPr lang="fr-FR" sz="3200" dirty="0">
                <a:solidFill>
                  <a:srgbClr val="002060"/>
                </a:solidFill>
                <a:latin typeface="+mn-lt"/>
              </a:rPr>
              <a:t>(AES)</a:t>
            </a:r>
          </a:p>
        </p:txBody>
      </p:sp>
      <p:sp>
        <p:nvSpPr>
          <p:cNvPr id="12" name="Espace réservé du contenu 11"/>
          <p:cNvSpPr>
            <a:spLocks noGrp="1"/>
          </p:cNvSpPr>
          <p:nvPr>
            <p:ph idx="1"/>
          </p:nvPr>
        </p:nvSpPr>
        <p:spPr>
          <a:xfrm>
            <a:off x="914401" y="1625953"/>
            <a:ext cx="8807268" cy="4831848"/>
          </a:xfrm>
        </p:spPr>
        <p:txBody>
          <a:bodyPr>
            <a:normAutofit fontScale="77500" lnSpcReduction="20000"/>
          </a:bodyPr>
          <a:lstStyle/>
          <a:p>
            <a:pPr marL="0" indent="0">
              <a:lnSpc>
                <a:spcPct val="120000"/>
              </a:lnSpc>
              <a:buNone/>
            </a:pPr>
            <a:r>
              <a:rPr lang="fr-FR" b="1" noProof="0" dirty="0" smtClean="0">
                <a:solidFill>
                  <a:srgbClr val="6CC026"/>
                </a:solidFill>
              </a:rPr>
              <a:t>Pour </a:t>
            </a:r>
            <a:r>
              <a:rPr lang="fr-FR" b="1" noProof="0" dirty="0">
                <a:solidFill>
                  <a:srgbClr val="6CC026"/>
                </a:solidFill>
              </a:rPr>
              <a:t>protéger les professionnels </a:t>
            </a:r>
            <a:r>
              <a:rPr lang="fr-FR" noProof="0" dirty="0" smtClean="0"/>
              <a:t>d’une transmission de micro-organismes  présents dans le sang ou les liquides biologiques </a:t>
            </a:r>
          </a:p>
          <a:p>
            <a:pPr>
              <a:buFont typeface="Wingdings" panose="05000000000000000000" pitchFamily="2" charset="2"/>
              <a:buChar char="Ø"/>
            </a:pPr>
            <a:endParaRPr lang="fr-FR" noProof="0" dirty="0"/>
          </a:p>
          <a:p>
            <a:pPr marL="0" indent="0">
              <a:buNone/>
            </a:pPr>
            <a:endParaRPr lang="fr-FR" noProof="0" dirty="0"/>
          </a:p>
          <a:p>
            <a:pPr marL="0" indent="0">
              <a:buNone/>
            </a:pPr>
            <a:endParaRPr lang="fr-FR" noProof="0" dirty="0"/>
          </a:p>
          <a:p>
            <a:pPr marL="0" indent="0">
              <a:buNone/>
            </a:pPr>
            <a:r>
              <a:rPr lang="fr-FR" sz="2400" b="1" noProof="0" dirty="0">
                <a:solidFill>
                  <a:srgbClr val="6CC026"/>
                </a:solidFill>
                <a:latin typeface="Calibri" panose="020F0502020204030204" pitchFamily="34" charset="0"/>
              </a:rPr>
              <a:t>Tout contact </a:t>
            </a:r>
          </a:p>
          <a:p>
            <a:pPr lvl="1"/>
            <a:r>
              <a:rPr lang="fr-FR" noProof="0" dirty="0">
                <a:latin typeface="Calibri" panose="020F0502020204030204" pitchFamily="34" charset="0"/>
              </a:rPr>
              <a:t>percutané </a:t>
            </a:r>
            <a:r>
              <a:rPr lang="fr-FR" noProof="0" dirty="0" smtClean="0">
                <a:latin typeface="Calibri" panose="020F0502020204030204" pitchFamily="34" charset="0"/>
              </a:rPr>
              <a:t>		(</a:t>
            </a:r>
            <a:r>
              <a:rPr lang="fr-FR" noProof="0" dirty="0">
                <a:latin typeface="Calibri" panose="020F0502020204030204" pitchFamily="34" charset="0"/>
              </a:rPr>
              <a:t>piqûre, coupure)</a:t>
            </a:r>
          </a:p>
          <a:p>
            <a:pPr lvl="1"/>
            <a:r>
              <a:rPr lang="fr-FR" noProof="0" dirty="0" smtClean="0">
                <a:latin typeface="Calibri" panose="020F0502020204030204" pitchFamily="34" charset="0"/>
              </a:rPr>
              <a:t>ou sur </a:t>
            </a:r>
            <a:r>
              <a:rPr lang="fr-FR" noProof="0" dirty="0">
                <a:latin typeface="Calibri" panose="020F0502020204030204" pitchFamily="34" charset="0"/>
              </a:rPr>
              <a:t>muqueuses </a:t>
            </a:r>
            <a:r>
              <a:rPr lang="fr-FR" noProof="0" dirty="0" smtClean="0">
                <a:latin typeface="Calibri" panose="020F0502020204030204" pitchFamily="34" charset="0"/>
              </a:rPr>
              <a:t>	(œil, bouche</a:t>
            </a:r>
            <a:r>
              <a:rPr lang="fr-FR" noProof="0" dirty="0">
                <a:latin typeface="Calibri" panose="020F0502020204030204" pitchFamily="34" charset="0"/>
              </a:rPr>
              <a:t>)</a:t>
            </a:r>
          </a:p>
          <a:p>
            <a:pPr lvl="1"/>
            <a:r>
              <a:rPr lang="fr-FR" noProof="0" dirty="0" smtClean="0">
                <a:latin typeface="Calibri" panose="020F0502020204030204" pitchFamily="34" charset="0"/>
              </a:rPr>
              <a:t>ou sur </a:t>
            </a:r>
            <a:r>
              <a:rPr lang="fr-FR" noProof="0" dirty="0">
                <a:latin typeface="Calibri" panose="020F0502020204030204" pitchFamily="34" charset="0"/>
              </a:rPr>
              <a:t>peau lésée </a:t>
            </a:r>
            <a:r>
              <a:rPr lang="fr-FR" noProof="0" dirty="0" smtClean="0">
                <a:latin typeface="Calibri" panose="020F0502020204030204" pitchFamily="34" charset="0"/>
              </a:rPr>
              <a:t>	(</a:t>
            </a:r>
            <a:r>
              <a:rPr lang="fr-FR" noProof="0" dirty="0">
                <a:latin typeface="Calibri" panose="020F0502020204030204" pitchFamily="34" charset="0"/>
              </a:rPr>
              <a:t>eczéma, coupure antérieure)</a:t>
            </a:r>
          </a:p>
          <a:p>
            <a:pPr marL="0" indent="0">
              <a:buNone/>
            </a:pPr>
            <a:r>
              <a:rPr lang="fr-FR" sz="2500" b="1" u="sng" dirty="0" smtClean="0">
                <a:solidFill>
                  <a:srgbClr val="6CC026"/>
                </a:solidFill>
                <a:latin typeface="Calibri" panose="020F0502020204030204" pitchFamily="34" charset="0"/>
              </a:rPr>
              <a:t>avec</a:t>
            </a:r>
            <a:r>
              <a:rPr lang="fr-FR" sz="2400" noProof="0" dirty="0" smtClean="0">
                <a:latin typeface="Calibri" panose="020F0502020204030204" pitchFamily="34" charset="0"/>
              </a:rPr>
              <a:t> </a:t>
            </a:r>
            <a:endParaRPr lang="fr-FR" sz="2400" noProof="0" dirty="0">
              <a:latin typeface="Calibri" panose="020F0502020204030204" pitchFamily="34" charset="0"/>
            </a:endParaRPr>
          </a:p>
          <a:p>
            <a:pPr lvl="1"/>
            <a:r>
              <a:rPr lang="fr-FR" noProof="0" dirty="0" smtClean="0">
                <a:latin typeface="Calibri" panose="020F0502020204030204" pitchFamily="34" charset="0"/>
              </a:rPr>
              <a:t>du </a:t>
            </a:r>
            <a:r>
              <a:rPr lang="fr-FR" noProof="0" dirty="0">
                <a:latin typeface="Calibri" panose="020F0502020204030204" pitchFamily="34" charset="0"/>
              </a:rPr>
              <a:t>sang</a:t>
            </a:r>
          </a:p>
          <a:p>
            <a:pPr lvl="1"/>
            <a:r>
              <a:rPr lang="fr-FR" noProof="0" dirty="0" smtClean="0">
                <a:latin typeface="Calibri" panose="020F0502020204030204" pitchFamily="34" charset="0"/>
              </a:rPr>
              <a:t>ou un </a:t>
            </a:r>
            <a:r>
              <a:rPr lang="fr-FR" noProof="0" dirty="0">
                <a:latin typeface="Calibri" panose="020F0502020204030204" pitchFamily="34" charset="0"/>
              </a:rPr>
              <a:t>liquide biologique souillé par du sang</a:t>
            </a:r>
          </a:p>
          <a:p>
            <a:pPr marL="411480" lvl="1" indent="0">
              <a:buNone/>
            </a:pPr>
            <a:endParaRPr lang="fr-FR" noProof="0" dirty="0">
              <a:latin typeface="Calibri" panose="020F0502020204030204" pitchFamily="34" charset="0"/>
            </a:endParaRPr>
          </a:p>
          <a:p>
            <a:pPr marL="411480" lvl="1" indent="0">
              <a:buNone/>
            </a:pPr>
            <a:r>
              <a:rPr lang="fr-FR" sz="2100" noProof="0" dirty="0">
                <a:solidFill>
                  <a:schemeClr val="bg1">
                    <a:lumMod val="50000"/>
                  </a:schemeClr>
                </a:solidFill>
                <a:latin typeface="Calibri" panose="020F0502020204030204" pitchFamily="34" charset="0"/>
              </a:rPr>
              <a:t>Sont assimilés à des AES les accidents survenus dans les mêmes circonstances </a:t>
            </a:r>
            <a:endParaRPr lang="fr-FR" sz="2100" noProof="0" dirty="0" smtClean="0">
              <a:solidFill>
                <a:schemeClr val="bg1">
                  <a:lumMod val="50000"/>
                </a:schemeClr>
              </a:solidFill>
              <a:latin typeface="Calibri" panose="020F0502020204030204" pitchFamily="34" charset="0"/>
            </a:endParaRPr>
          </a:p>
          <a:p>
            <a:pPr marL="411480" lvl="1" indent="0">
              <a:buNone/>
            </a:pPr>
            <a:r>
              <a:rPr lang="fr-FR" sz="2100" noProof="0" dirty="0" smtClean="0">
                <a:solidFill>
                  <a:schemeClr val="bg1">
                    <a:lumMod val="50000"/>
                  </a:schemeClr>
                </a:solidFill>
                <a:latin typeface="Calibri" panose="020F0502020204030204" pitchFamily="34" charset="0"/>
              </a:rPr>
              <a:t>avec </a:t>
            </a:r>
            <a:r>
              <a:rPr lang="fr-FR" sz="2100" noProof="0" dirty="0">
                <a:solidFill>
                  <a:schemeClr val="bg1">
                    <a:lumMod val="50000"/>
                  </a:schemeClr>
                </a:solidFill>
                <a:latin typeface="Calibri" panose="020F0502020204030204" pitchFamily="34" charset="0"/>
              </a:rPr>
              <a:t>d’autres liquides biologiques tels que sécrétions génitales, </a:t>
            </a:r>
            <a:endParaRPr lang="fr-FR" sz="2100" noProof="0" dirty="0" smtClean="0">
              <a:solidFill>
                <a:schemeClr val="bg1">
                  <a:lumMod val="50000"/>
                </a:schemeClr>
              </a:solidFill>
              <a:latin typeface="Calibri" panose="020F0502020204030204" pitchFamily="34" charset="0"/>
            </a:endParaRPr>
          </a:p>
          <a:p>
            <a:pPr marL="411480" lvl="1" indent="0">
              <a:buNone/>
            </a:pPr>
            <a:r>
              <a:rPr lang="fr-FR" sz="2100" noProof="0" dirty="0" smtClean="0">
                <a:solidFill>
                  <a:schemeClr val="bg1">
                    <a:lumMod val="50000"/>
                  </a:schemeClr>
                </a:solidFill>
                <a:latin typeface="Calibri" panose="020F0502020204030204" pitchFamily="34" charset="0"/>
              </a:rPr>
              <a:t>liquide </a:t>
            </a:r>
            <a:r>
              <a:rPr lang="fr-FR" sz="2100" noProof="0" dirty="0">
                <a:solidFill>
                  <a:schemeClr val="bg1">
                    <a:lumMod val="50000"/>
                  </a:schemeClr>
                </a:solidFill>
                <a:latin typeface="Calibri" panose="020F0502020204030204" pitchFamily="34" charset="0"/>
              </a:rPr>
              <a:t>cérébro-spinal (LCS), synovial, pleural, péritonéal, péricardique, amniotique…  </a:t>
            </a:r>
          </a:p>
          <a:p>
            <a:pPr marL="0" indent="0">
              <a:buNone/>
            </a:pPr>
            <a:endParaRPr lang="fr-FR" noProof="0" dirty="0">
              <a:latin typeface="Calibri" panose="020F0502020204030204" pitchFamily="34" charset="0"/>
            </a:endParaRPr>
          </a:p>
        </p:txBody>
      </p:sp>
      <p:sp>
        <p:nvSpPr>
          <p:cNvPr id="13" name="Espace réservé du contenu 5"/>
          <p:cNvSpPr txBox="1">
            <a:spLocks/>
          </p:cNvSpPr>
          <p:nvPr/>
        </p:nvSpPr>
        <p:spPr>
          <a:xfrm rot="21164953">
            <a:off x="414018" y="2943173"/>
            <a:ext cx="2538043" cy="396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a:t>Définition d'un AES </a:t>
            </a:r>
          </a:p>
        </p:txBody>
      </p:sp>
      <p:pic>
        <p:nvPicPr>
          <p:cNvPr id="4" name="Image 3"/>
          <p:cNvPicPr>
            <a:picLocks noChangeAspect="1"/>
          </p:cNvPicPr>
          <p:nvPr/>
        </p:nvPicPr>
        <p:blipFill>
          <a:blip r:embed="rId3"/>
          <a:stretch>
            <a:fillRect/>
          </a:stretch>
        </p:blipFill>
        <p:spPr>
          <a:xfrm>
            <a:off x="9863908" y="149073"/>
            <a:ext cx="2121115" cy="3096000"/>
          </a:xfrm>
          <a:prstGeom prst="rect">
            <a:avLst/>
          </a:prstGeom>
          <a:effectLst>
            <a:outerShdw blurRad="63500" sx="102000" sy="102000" algn="ctr" rotWithShape="0">
              <a:prstClr val="black">
                <a:alpha val="40000"/>
              </a:prstClr>
            </a:outerShdw>
          </a:effectLst>
        </p:spPr>
      </p:pic>
      <p:sp>
        <p:nvSpPr>
          <p:cNvPr id="6" name="Espace réservé du contenu 5"/>
          <p:cNvSpPr txBox="1">
            <a:spLocks/>
          </p:cNvSpPr>
          <p:nvPr/>
        </p:nvSpPr>
        <p:spPr>
          <a:xfrm rot="21164953">
            <a:off x="1888727" y="993709"/>
            <a:ext cx="1744405" cy="396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smtClean="0"/>
              <a:t>Pourquoi ?</a:t>
            </a:r>
            <a:endParaRPr lang="fr-FR" dirty="0"/>
          </a:p>
        </p:txBody>
      </p:sp>
    </p:spTree>
    <p:extLst>
      <p:ext uri="{BB962C8B-B14F-4D97-AF65-F5344CB8AC3E}">
        <p14:creationId xmlns:p14="http://schemas.microsoft.com/office/powerpoint/2010/main" val="3082229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364" y="-32564"/>
            <a:ext cx="10698719" cy="1005840"/>
          </a:xfrm>
        </p:spPr>
        <p:txBody>
          <a:bodyPr>
            <a:normAutofit/>
          </a:bodyPr>
          <a:lstStyle/>
          <a:p>
            <a:r>
              <a:rPr lang="fr-FR" sz="3600" dirty="0">
                <a:solidFill>
                  <a:srgbClr val="002060"/>
                </a:solidFill>
                <a:latin typeface="+mn-lt"/>
              </a:rPr>
              <a:t>Prévention des </a:t>
            </a:r>
            <a:r>
              <a:rPr lang="fr-FR" sz="3600" dirty="0" smtClean="0">
                <a:solidFill>
                  <a:srgbClr val="002060"/>
                </a:solidFill>
                <a:latin typeface="+mn-lt"/>
              </a:rPr>
              <a:t>AES</a:t>
            </a:r>
            <a:endParaRPr lang="fr-FR" sz="3600" dirty="0">
              <a:solidFill>
                <a:srgbClr val="002060"/>
              </a:solidFill>
              <a:latin typeface="+mn-lt"/>
            </a:endParaRPr>
          </a:p>
        </p:txBody>
      </p:sp>
      <p:pic>
        <p:nvPicPr>
          <p:cNvPr id="1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2751">
            <a:off x="6384123" y="1893097"/>
            <a:ext cx="1267642" cy="127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4"/>
          <a:stretch>
            <a:fillRect/>
          </a:stretch>
        </p:blipFill>
        <p:spPr>
          <a:xfrm>
            <a:off x="19049" y="3799309"/>
            <a:ext cx="1298337" cy="1190142"/>
          </a:xfrm>
          <a:prstGeom prst="rect">
            <a:avLst/>
          </a:prstGeom>
        </p:spPr>
      </p:pic>
      <p:pic>
        <p:nvPicPr>
          <p:cNvPr id="7" name="Image 6"/>
          <p:cNvPicPr>
            <a:picLocks noChangeAspect="1"/>
          </p:cNvPicPr>
          <p:nvPr/>
        </p:nvPicPr>
        <p:blipFill>
          <a:blip r:embed="rId5"/>
          <a:stretch>
            <a:fillRect/>
          </a:stretch>
        </p:blipFill>
        <p:spPr>
          <a:xfrm>
            <a:off x="67584" y="5116386"/>
            <a:ext cx="1221651" cy="1175839"/>
          </a:xfrm>
          <a:prstGeom prst="rect">
            <a:avLst/>
          </a:prstGeom>
        </p:spPr>
      </p:pic>
      <p:pic>
        <p:nvPicPr>
          <p:cNvPr id="23" name="Imag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4" y="2004843"/>
            <a:ext cx="1181746" cy="139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p:cNvPicPr>
            <a:picLocks noChangeAspect="1" noChangeArrowheads="1"/>
          </p:cNvPicPr>
          <p:nvPr/>
        </p:nvPicPr>
        <p:blipFill rotWithShape="1">
          <a:blip r:embed="rId7">
            <a:extLst>
              <a:ext uri="{28A0092B-C50C-407E-A947-70E740481C1C}">
                <a14:useLocalDpi xmlns:a14="http://schemas.microsoft.com/office/drawing/2010/main" val="0"/>
              </a:ext>
            </a:extLst>
          </a:blip>
          <a:srcRect b="11187"/>
          <a:stretch/>
        </p:blipFill>
        <p:spPr bwMode="auto">
          <a:xfrm>
            <a:off x="5938586" y="5241666"/>
            <a:ext cx="1158739" cy="120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317386" y="1330258"/>
            <a:ext cx="4258778" cy="4959364"/>
          </a:xfrm>
          <a:prstGeom prst="rect">
            <a:avLst/>
          </a:prstGeom>
          <a:solidFill>
            <a:srgbClr val="1BB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b="1" dirty="0">
                <a:solidFill>
                  <a:schemeClr val="bg1"/>
                </a:solidFill>
                <a:latin typeface="Calibri" panose="020F0502020204030204" pitchFamily="34" charset="0"/>
                <a:sym typeface="Webdings" panose="05030102010509060703" pitchFamily="18" charset="2"/>
              </a:rPr>
              <a:t>Pour les soins utilisant un objet </a:t>
            </a:r>
            <a:r>
              <a:rPr lang="fr-FR" altLang="fr-FR" b="1" dirty="0" smtClean="0">
                <a:solidFill>
                  <a:schemeClr val="bg1"/>
                </a:solidFill>
                <a:latin typeface="Calibri" panose="020F0502020204030204" pitchFamily="34" charset="0"/>
                <a:sym typeface="Webdings" panose="05030102010509060703" pitchFamily="18" charset="2"/>
              </a:rPr>
              <a:t>perforant</a:t>
            </a:r>
          </a:p>
          <a:p>
            <a:pPr>
              <a:spcBef>
                <a:spcPct val="0"/>
              </a:spcBef>
              <a:buFontTx/>
              <a:buNone/>
            </a:pPr>
            <a:r>
              <a:rPr lang="fr-FR" altLang="fr-FR" b="1" dirty="0" smtClean="0">
                <a:solidFill>
                  <a:schemeClr val="bg1"/>
                </a:solidFill>
                <a:latin typeface="Calibri" panose="020F0502020204030204" pitchFamily="34" charset="0"/>
                <a:sym typeface="Webdings" panose="05030102010509060703" pitchFamily="18" charset="2"/>
              </a:rPr>
              <a:t>avec risque d'exposition au sang</a:t>
            </a:r>
          </a:p>
          <a:p>
            <a:pPr>
              <a:spcBef>
                <a:spcPct val="0"/>
              </a:spcBef>
              <a:buFontTx/>
              <a:buNone/>
            </a:pPr>
            <a:endParaRPr lang="fr-FR" altLang="fr-FR" sz="1400" b="1"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porter </a:t>
            </a:r>
            <a:r>
              <a:rPr lang="fr-FR" altLang="fr-FR" dirty="0">
                <a:solidFill>
                  <a:schemeClr val="bg1"/>
                </a:solidFill>
                <a:latin typeface="Calibri" panose="020F0502020204030204" pitchFamily="34" charset="0"/>
                <a:sym typeface="Webdings" panose="05030102010509060703" pitchFamily="18" charset="2"/>
              </a:rPr>
              <a:t>des </a:t>
            </a:r>
            <a:r>
              <a:rPr lang="fr-FR" altLang="fr-FR" b="1" dirty="0">
                <a:solidFill>
                  <a:schemeClr val="bg1"/>
                </a:solidFill>
                <a:latin typeface="Calibri" panose="020F0502020204030204" pitchFamily="34" charset="0"/>
                <a:sym typeface="Webdings" panose="05030102010509060703" pitchFamily="18" charset="2"/>
              </a:rPr>
              <a:t>gants</a:t>
            </a:r>
            <a:r>
              <a:rPr lang="fr-FR" altLang="fr-FR" dirty="0">
                <a:solidFill>
                  <a:schemeClr val="bg1"/>
                </a:solidFill>
                <a:latin typeface="Calibri" panose="020F0502020204030204" pitchFamily="34" charset="0"/>
                <a:sym typeface="Webdings" panose="05030102010509060703" pitchFamily="18" charset="2"/>
              </a:rPr>
              <a:t> de soins</a:t>
            </a:r>
          </a:p>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ebdings" panose="05030102010509060703" pitchFamily="18" charset="2"/>
              </a:rPr>
              <a:t>utiliser </a:t>
            </a:r>
            <a:r>
              <a:rPr lang="fr-FR" altLang="fr-FR" dirty="0">
                <a:solidFill>
                  <a:schemeClr val="bg1"/>
                </a:solidFill>
                <a:latin typeface="Calibri" panose="020F0502020204030204" pitchFamily="34" charset="0"/>
                <a:sym typeface="Webdings" panose="05030102010509060703" pitchFamily="18" charset="2"/>
              </a:rPr>
              <a:t>les </a:t>
            </a:r>
            <a:r>
              <a:rPr lang="fr-FR" altLang="fr-FR" b="1" dirty="0">
                <a:solidFill>
                  <a:schemeClr val="bg1"/>
                </a:solidFill>
                <a:latin typeface="Calibri" panose="020F0502020204030204" pitchFamily="34" charset="0"/>
                <a:sym typeface="Webdings" panose="05030102010509060703" pitchFamily="18" charset="2"/>
              </a:rPr>
              <a:t>dispositifs médicaux de sécurité</a:t>
            </a:r>
            <a:r>
              <a:rPr lang="fr-FR" altLang="fr-FR" dirty="0">
                <a:solidFill>
                  <a:schemeClr val="bg1"/>
                </a:solidFill>
                <a:latin typeface="Calibri" panose="020F0502020204030204" pitchFamily="34" charset="0"/>
                <a:sym typeface="Webdings" panose="05030102010509060703" pitchFamily="18" charset="2"/>
              </a:rPr>
              <a:t> à disposition</a:t>
            </a:r>
          </a:p>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ebdings" panose="05030102010509060703" pitchFamily="18" charset="2"/>
              </a:rPr>
              <a:t>après </a:t>
            </a:r>
            <a:r>
              <a:rPr lang="fr-FR" altLang="fr-FR" dirty="0">
                <a:solidFill>
                  <a:schemeClr val="bg1"/>
                </a:solidFill>
                <a:latin typeface="Calibri" panose="020F0502020204030204" pitchFamily="34" charset="0"/>
                <a:sym typeface="Webdings" panose="05030102010509060703" pitchFamily="18" charset="2"/>
              </a:rPr>
              <a:t>usage : </a:t>
            </a:r>
          </a:p>
          <a:p>
            <a:pPr marL="285750" indent="-285750">
              <a:spcBef>
                <a:spcPct val="0"/>
              </a:spcBef>
              <a:buFont typeface="Arial" panose="020B0604020202020204" pitchFamily="34" charset="0"/>
              <a:buChar char="•"/>
            </a:pPr>
            <a:r>
              <a:rPr lang="fr-FR" altLang="fr-FR" dirty="0">
                <a:solidFill>
                  <a:schemeClr val="bg1"/>
                </a:solidFill>
                <a:latin typeface="Calibri" panose="020F0502020204030204" pitchFamily="34" charset="0"/>
                <a:sym typeface="Webdings" panose="05030102010509060703" pitchFamily="18" charset="2"/>
              </a:rPr>
              <a:t>ne pas recapuchonner, ne pas plier ou casser, ne pas désadapter à la main</a:t>
            </a:r>
          </a:p>
          <a:p>
            <a:pPr marL="285750" indent="-285750">
              <a:spcBef>
                <a:spcPct val="0"/>
              </a:spcBef>
              <a:buFont typeface="Arial" panose="020B0604020202020204" pitchFamily="34" charset="0"/>
              <a:buChar char="•"/>
            </a:pPr>
            <a:r>
              <a:rPr lang="fr-FR" altLang="fr-FR" dirty="0">
                <a:solidFill>
                  <a:schemeClr val="bg1"/>
                </a:solidFill>
                <a:latin typeface="Calibri" panose="020F0502020204030204" pitchFamily="34" charset="0"/>
                <a:sym typeface="Webdings" panose="05030102010509060703" pitchFamily="18" charset="2"/>
              </a:rPr>
              <a:t>si usage unique : jeter immédiatement après usage </a:t>
            </a:r>
            <a:r>
              <a:rPr lang="fr-FR" altLang="fr-FR" dirty="0" smtClean="0">
                <a:solidFill>
                  <a:schemeClr val="bg1"/>
                </a:solidFill>
                <a:latin typeface="Calibri" panose="020F0502020204030204" pitchFamily="34" charset="0"/>
                <a:sym typeface="Webdings" panose="05030102010509060703" pitchFamily="18" charset="2"/>
              </a:rPr>
              <a:t>dans </a:t>
            </a:r>
            <a:r>
              <a:rPr lang="fr-FR" altLang="fr-FR" dirty="0">
                <a:solidFill>
                  <a:schemeClr val="bg1"/>
                </a:solidFill>
                <a:latin typeface="Calibri" panose="020F0502020204030204" pitchFamily="34" charset="0"/>
                <a:sym typeface="Webdings" panose="05030102010509060703" pitchFamily="18" charset="2"/>
              </a:rPr>
              <a:t>un </a:t>
            </a:r>
            <a:r>
              <a:rPr lang="fr-FR" altLang="fr-FR" b="1" dirty="0">
                <a:solidFill>
                  <a:schemeClr val="bg1"/>
                </a:solidFill>
                <a:latin typeface="Calibri" panose="020F0502020204030204" pitchFamily="34" charset="0"/>
                <a:sym typeface="Webdings" panose="05030102010509060703" pitchFamily="18" charset="2"/>
              </a:rPr>
              <a:t>conteneur pour objets perforants</a:t>
            </a:r>
            <a:r>
              <a:rPr lang="fr-FR" altLang="fr-FR" dirty="0">
                <a:solidFill>
                  <a:schemeClr val="bg1"/>
                </a:solidFill>
                <a:latin typeface="Calibri" panose="020F0502020204030204" pitchFamily="34" charset="0"/>
                <a:sym typeface="Webdings" panose="05030102010509060703" pitchFamily="18" charset="2"/>
              </a:rPr>
              <a:t> adapté, situé au plus près du soin, </a:t>
            </a:r>
            <a:r>
              <a:rPr lang="fr-FR" altLang="fr-FR" dirty="0" smtClean="0">
                <a:solidFill>
                  <a:schemeClr val="bg1"/>
                </a:solidFill>
                <a:latin typeface="Calibri" panose="020F0502020204030204" pitchFamily="34" charset="0"/>
                <a:sym typeface="Webdings" panose="05030102010509060703" pitchFamily="18" charset="2"/>
              </a:rPr>
              <a:t>sans </a:t>
            </a:r>
            <a:r>
              <a:rPr lang="fr-FR" altLang="fr-FR" dirty="0">
                <a:solidFill>
                  <a:schemeClr val="bg1"/>
                </a:solidFill>
                <a:latin typeface="Calibri" panose="020F0502020204030204" pitchFamily="34" charset="0"/>
                <a:sym typeface="Webdings" panose="05030102010509060703" pitchFamily="18" charset="2"/>
              </a:rPr>
              <a:t>dépose intermédiaire, y compris lors de l'utilisation de matériel sécurisé</a:t>
            </a:r>
          </a:p>
          <a:p>
            <a:pPr marL="285750" indent="-285750">
              <a:spcBef>
                <a:spcPct val="0"/>
              </a:spcBef>
              <a:buFont typeface="Arial" panose="020B0604020202020204" pitchFamily="34" charset="0"/>
              <a:buChar char="•"/>
            </a:pPr>
            <a:r>
              <a:rPr lang="fr-FR" altLang="fr-FR" dirty="0">
                <a:solidFill>
                  <a:schemeClr val="bg1"/>
                </a:solidFill>
                <a:latin typeface="Calibri" panose="020F0502020204030204" pitchFamily="34" charset="0"/>
                <a:sym typeface="Webdings" panose="05030102010509060703" pitchFamily="18" charset="2"/>
              </a:rPr>
              <a:t>si réutilisable : manipuler le matériel avec précaution </a:t>
            </a:r>
            <a:r>
              <a:rPr lang="fr-FR" altLang="fr-FR" dirty="0" smtClean="0">
                <a:solidFill>
                  <a:schemeClr val="bg1"/>
                </a:solidFill>
                <a:latin typeface="Calibri" panose="020F0502020204030204" pitchFamily="34" charset="0"/>
                <a:sym typeface="Webdings" panose="05030102010509060703" pitchFamily="18" charset="2"/>
              </a:rPr>
              <a:t>et </a:t>
            </a:r>
            <a:r>
              <a:rPr lang="fr-FR" altLang="fr-FR" dirty="0">
                <a:solidFill>
                  <a:schemeClr val="bg1"/>
                </a:solidFill>
                <a:latin typeface="Calibri" panose="020F0502020204030204" pitchFamily="34" charset="0"/>
                <a:sym typeface="Webdings" panose="05030102010509060703" pitchFamily="18" charset="2"/>
              </a:rPr>
              <a:t>procéder rapidement à son nettoyage et sa désinfection</a:t>
            </a:r>
          </a:p>
        </p:txBody>
      </p:sp>
      <p:sp>
        <p:nvSpPr>
          <p:cNvPr id="13" name="Rectangle 12"/>
          <p:cNvSpPr/>
          <p:nvPr/>
        </p:nvSpPr>
        <p:spPr>
          <a:xfrm>
            <a:off x="7892409" y="1027295"/>
            <a:ext cx="3964311" cy="23239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b="1" dirty="0" smtClean="0">
                <a:solidFill>
                  <a:schemeClr val="bg1"/>
                </a:solidFill>
                <a:latin typeface="Calibri" panose="020F0502020204030204" pitchFamily="34" charset="0"/>
                <a:sym typeface="Webdings" panose="05030102010509060703" pitchFamily="18" charset="2"/>
              </a:rPr>
              <a:t>Pour </a:t>
            </a:r>
            <a:r>
              <a:rPr lang="fr-FR" altLang="fr-FR" b="1" dirty="0">
                <a:solidFill>
                  <a:schemeClr val="bg1"/>
                </a:solidFill>
                <a:latin typeface="Calibri" panose="020F0502020204030204" pitchFamily="34" charset="0"/>
                <a:sym typeface="Webdings" panose="05030102010509060703" pitchFamily="18" charset="2"/>
              </a:rPr>
              <a:t>les soins </a:t>
            </a:r>
            <a:r>
              <a:rPr lang="fr-FR" altLang="fr-FR" b="1" dirty="0" smtClean="0">
                <a:solidFill>
                  <a:schemeClr val="bg1"/>
                </a:solidFill>
                <a:latin typeface="Calibri" panose="020F0502020204030204" pitchFamily="34" charset="0"/>
                <a:sym typeface="Webdings" panose="05030102010509060703" pitchFamily="18" charset="2"/>
              </a:rPr>
              <a:t>exposant </a:t>
            </a:r>
            <a:r>
              <a:rPr lang="fr-FR" altLang="fr-FR" b="1" dirty="0">
                <a:solidFill>
                  <a:schemeClr val="bg1"/>
                </a:solidFill>
                <a:latin typeface="Calibri" panose="020F0502020204030204" pitchFamily="34" charset="0"/>
                <a:sym typeface="Webdings" panose="05030102010509060703" pitchFamily="18" charset="2"/>
              </a:rPr>
              <a:t>à un risque </a:t>
            </a:r>
            <a:endParaRPr lang="fr-FR" altLang="fr-FR" b="1"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b="1" dirty="0" smtClean="0">
                <a:solidFill>
                  <a:schemeClr val="bg1"/>
                </a:solidFill>
                <a:latin typeface="Calibri" panose="020F0502020204030204" pitchFamily="34" charset="0"/>
                <a:sym typeface="Webdings" panose="05030102010509060703" pitchFamily="18" charset="2"/>
              </a:rPr>
              <a:t>de </a:t>
            </a:r>
            <a:r>
              <a:rPr lang="fr-FR" altLang="fr-FR" b="1" dirty="0">
                <a:solidFill>
                  <a:schemeClr val="bg1"/>
                </a:solidFill>
                <a:latin typeface="Calibri" panose="020F0502020204030204" pitchFamily="34" charset="0"/>
                <a:sym typeface="Webdings" panose="05030102010509060703" pitchFamily="18" charset="2"/>
              </a:rPr>
              <a:t>projection/aérosolisation </a:t>
            </a:r>
            <a:endParaRPr lang="fr-FR" altLang="fr-FR" b="1" dirty="0" smtClean="0">
              <a:solidFill>
                <a:schemeClr val="bg1"/>
              </a:solidFill>
              <a:latin typeface="Calibri" panose="020F0502020204030204" pitchFamily="34" charset="0"/>
              <a:sym typeface="Webdings" panose="05030102010509060703" pitchFamily="18" charset="2"/>
            </a:endParaRPr>
          </a:p>
          <a:p>
            <a:pPr>
              <a:spcBef>
                <a:spcPct val="0"/>
              </a:spcBef>
              <a:buFontTx/>
              <a:buNone/>
            </a:pPr>
            <a:endParaRPr lang="fr-FR" altLang="fr-FR" sz="1600" b="1" dirty="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Porter </a:t>
            </a:r>
            <a:r>
              <a:rPr lang="fr-FR" altLang="fr-FR" dirty="0">
                <a:solidFill>
                  <a:schemeClr val="bg1"/>
                </a:solidFill>
                <a:latin typeface="Calibri" panose="020F0502020204030204" pitchFamily="34" charset="0"/>
                <a:sym typeface="Webdings" panose="05030102010509060703" pitchFamily="18" charset="2"/>
              </a:rPr>
              <a:t>des équipements </a:t>
            </a:r>
            <a:r>
              <a:rPr lang="fr-FR" altLang="fr-FR" dirty="0" smtClean="0">
                <a:solidFill>
                  <a:schemeClr val="bg1"/>
                </a:solidFill>
                <a:latin typeface="Calibri" panose="020F0502020204030204" pitchFamily="34" charset="0"/>
                <a:sym typeface="Webdings" panose="05030102010509060703" pitchFamily="18" charset="2"/>
              </a:rPr>
              <a:t>de protection </a:t>
            </a:r>
            <a:r>
              <a:rPr lang="fr-FR" altLang="fr-FR" dirty="0">
                <a:solidFill>
                  <a:schemeClr val="bg1"/>
                </a:solidFill>
                <a:latin typeface="Calibri" panose="020F0502020204030204" pitchFamily="34" charset="0"/>
                <a:sym typeface="Webdings" panose="05030102010509060703" pitchFamily="18" charset="2"/>
              </a:rPr>
              <a:t>individuelle </a:t>
            </a:r>
            <a:r>
              <a:rPr lang="fr-FR" altLang="fr-FR" dirty="0" smtClean="0">
                <a:solidFill>
                  <a:schemeClr val="bg1"/>
                </a:solidFill>
                <a:latin typeface="Calibri" panose="020F0502020204030204" pitchFamily="34" charset="0"/>
                <a:sym typeface="Webdings" panose="05030102010509060703" pitchFamily="18" charset="2"/>
              </a:rPr>
              <a:t>de </a:t>
            </a:r>
            <a:r>
              <a:rPr lang="fr-FR" altLang="fr-FR" dirty="0">
                <a:solidFill>
                  <a:schemeClr val="bg1"/>
                </a:solidFill>
                <a:latin typeface="Calibri" panose="020F0502020204030204" pitchFamily="34" charset="0"/>
                <a:sym typeface="Webdings" panose="05030102010509060703" pitchFamily="18" charset="2"/>
              </a:rPr>
              <a:t>manière adaptée </a:t>
            </a: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a:t>
            </a:r>
            <a:r>
              <a:rPr lang="fr-FR" altLang="fr-FR" dirty="0">
                <a:solidFill>
                  <a:schemeClr val="bg1"/>
                </a:solidFill>
                <a:latin typeface="Calibri" panose="020F0502020204030204" pitchFamily="34" charset="0"/>
                <a:sym typeface="Webdings" panose="05030102010509060703" pitchFamily="18" charset="2"/>
              </a:rPr>
              <a:t>protection du visage, de la tenue,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port </a:t>
            </a:r>
            <a:r>
              <a:rPr lang="fr-FR" altLang="fr-FR" dirty="0">
                <a:solidFill>
                  <a:schemeClr val="bg1"/>
                </a:solidFill>
                <a:latin typeface="Calibri" panose="020F0502020204030204" pitchFamily="34" charset="0"/>
                <a:sym typeface="Webdings" panose="05030102010509060703" pitchFamily="18" charset="2"/>
              </a:rPr>
              <a:t>de gants si peau lésée</a:t>
            </a:r>
            <a:r>
              <a:rPr lang="fr-FR" altLang="fr-FR" dirty="0" smtClean="0">
                <a:solidFill>
                  <a:schemeClr val="bg1"/>
                </a:solidFill>
                <a:latin typeface="Calibri" panose="020F0502020204030204" pitchFamily="34" charset="0"/>
                <a:sym typeface="Webdings" panose="05030102010509060703" pitchFamily="18" charset="2"/>
              </a:rPr>
              <a:t>)</a:t>
            </a:r>
            <a:endParaRPr lang="fr-FR" altLang="fr-FR" dirty="0">
              <a:solidFill>
                <a:schemeClr val="bg1"/>
              </a:solidFill>
              <a:latin typeface="Calibri" panose="020F0502020204030204" pitchFamily="34" charset="0"/>
              <a:sym typeface="Webdings" panose="05030102010509060703" pitchFamily="18" charset="2"/>
            </a:endParaRPr>
          </a:p>
        </p:txBody>
      </p:sp>
      <p:sp>
        <p:nvSpPr>
          <p:cNvPr id="15" name="Rectangle 14"/>
          <p:cNvSpPr/>
          <p:nvPr/>
        </p:nvSpPr>
        <p:spPr>
          <a:xfrm>
            <a:off x="7240937" y="4008218"/>
            <a:ext cx="4615783" cy="2443382"/>
          </a:xfrm>
          <a:prstGeom prst="rect">
            <a:avLst/>
          </a:prstGeom>
          <a:solidFill>
            <a:srgbClr val="F7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b="1" dirty="0">
                <a:solidFill>
                  <a:schemeClr val="bg1"/>
                </a:solidFill>
                <a:latin typeface="Calibri" panose="020F0502020204030204" pitchFamily="34" charset="0"/>
                <a:sym typeface="Webdings" panose="05030102010509060703" pitchFamily="18" charset="2"/>
              </a:rPr>
              <a:t>Dans les secteurs où sont pratiqués des actes ou des gestes </a:t>
            </a:r>
            <a:r>
              <a:rPr lang="fr-FR" altLang="fr-FR" b="1" dirty="0" smtClean="0">
                <a:solidFill>
                  <a:schemeClr val="bg1"/>
                </a:solidFill>
                <a:latin typeface="Calibri" panose="020F0502020204030204" pitchFamily="34" charset="0"/>
                <a:sym typeface="Webdings" panose="05030102010509060703" pitchFamily="18" charset="2"/>
              </a:rPr>
              <a:t>à </a:t>
            </a:r>
            <a:r>
              <a:rPr lang="fr-FR" altLang="fr-FR" b="1" dirty="0">
                <a:solidFill>
                  <a:schemeClr val="bg1"/>
                </a:solidFill>
                <a:latin typeface="Calibri" panose="020F0502020204030204" pitchFamily="34" charset="0"/>
                <a:sym typeface="Webdings" panose="05030102010509060703" pitchFamily="18" charset="2"/>
              </a:rPr>
              <a:t>risque élevé  (bloc </a:t>
            </a:r>
            <a:r>
              <a:rPr lang="fr-FR" altLang="fr-FR" b="1" dirty="0" smtClean="0">
                <a:solidFill>
                  <a:schemeClr val="bg1"/>
                </a:solidFill>
                <a:latin typeface="Calibri" panose="020F0502020204030204" pitchFamily="34" charset="0"/>
                <a:sym typeface="Webdings" panose="05030102010509060703" pitchFamily="18" charset="2"/>
              </a:rPr>
              <a:t>opératoire</a:t>
            </a:r>
            <a:r>
              <a:rPr lang="fr-FR" altLang="fr-FR" b="1" dirty="0">
                <a:solidFill>
                  <a:schemeClr val="bg1"/>
                </a:solidFill>
                <a:latin typeface="Calibri" panose="020F0502020204030204" pitchFamily="34" charset="0"/>
                <a:sym typeface="Webdings" panose="05030102010509060703" pitchFamily="18" charset="2"/>
              </a:rPr>
              <a:t>, odontologie, laboratoire...) </a:t>
            </a:r>
          </a:p>
          <a:p>
            <a:pPr>
              <a:spcBef>
                <a:spcPct val="0"/>
              </a:spcBef>
              <a:buFontTx/>
              <a:buNone/>
            </a:pPr>
            <a:endParaRPr lang="fr-FR" altLang="fr-FR" sz="1400" b="1" dirty="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Mettre </a:t>
            </a:r>
            <a:r>
              <a:rPr lang="fr-FR" altLang="fr-FR" dirty="0">
                <a:solidFill>
                  <a:schemeClr val="bg1"/>
                </a:solidFill>
                <a:latin typeface="Calibri" panose="020F0502020204030204" pitchFamily="34" charset="0"/>
                <a:sym typeface="Webdings" panose="05030102010509060703" pitchFamily="18" charset="2"/>
              </a:rPr>
              <a:t>en œuvre des procédures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et </a:t>
            </a:r>
            <a:r>
              <a:rPr lang="fr-FR" altLang="fr-FR" dirty="0">
                <a:solidFill>
                  <a:schemeClr val="bg1"/>
                </a:solidFill>
                <a:latin typeface="Calibri" panose="020F0502020204030204" pitchFamily="34" charset="0"/>
                <a:sym typeface="Webdings" panose="05030102010509060703" pitchFamily="18" charset="2"/>
              </a:rPr>
              <a:t>des techniques </a:t>
            </a:r>
            <a:r>
              <a:rPr lang="fr-FR" altLang="fr-FR" dirty="0" smtClean="0">
                <a:solidFill>
                  <a:schemeClr val="bg1"/>
                </a:solidFill>
                <a:latin typeface="Calibri" panose="020F0502020204030204" pitchFamily="34" charset="0"/>
                <a:sym typeface="Webdings" panose="05030102010509060703" pitchFamily="18" charset="2"/>
              </a:rPr>
              <a:t>limitant </a:t>
            </a:r>
            <a:r>
              <a:rPr lang="fr-FR" altLang="fr-FR" dirty="0">
                <a:solidFill>
                  <a:schemeClr val="bg1"/>
                </a:solidFill>
                <a:latin typeface="Calibri" panose="020F0502020204030204" pitchFamily="34" charset="0"/>
                <a:sym typeface="Webdings" panose="05030102010509060703" pitchFamily="18" charset="2"/>
              </a:rPr>
              <a:t>les risques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d’accident </a:t>
            </a:r>
            <a:r>
              <a:rPr lang="fr-FR" altLang="fr-FR" dirty="0">
                <a:solidFill>
                  <a:schemeClr val="bg1"/>
                </a:solidFill>
                <a:latin typeface="Calibri" panose="020F0502020204030204" pitchFamily="34" charset="0"/>
                <a:sym typeface="Webdings" panose="05030102010509060703" pitchFamily="18" charset="2"/>
              </a:rPr>
              <a:t>avec exposition au sang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ou </a:t>
            </a:r>
            <a:r>
              <a:rPr lang="fr-FR" altLang="fr-FR" dirty="0">
                <a:solidFill>
                  <a:schemeClr val="bg1"/>
                </a:solidFill>
                <a:latin typeface="Calibri" panose="020F0502020204030204" pitchFamily="34" charset="0"/>
                <a:sym typeface="Webdings" panose="05030102010509060703" pitchFamily="18" charset="2"/>
              </a:rPr>
              <a:t>à tout produit biologique d’origine humaine </a:t>
            </a:r>
          </a:p>
        </p:txBody>
      </p:sp>
      <p:sp>
        <p:nvSpPr>
          <p:cNvPr id="4" name="Flèche droite 3"/>
          <p:cNvSpPr/>
          <p:nvPr/>
        </p:nvSpPr>
        <p:spPr>
          <a:xfrm>
            <a:off x="593058" y="1337908"/>
            <a:ext cx="540000" cy="540000"/>
          </a:xfrm>
          <a:prstGeom prst="rightArrow">
            <a:avLst/>
          </a:prstGeom>
          <a:solidFill>
            <a:srgbClr val="1BB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fr-FR" b="1" dirty="0">
              <a:solidFill>
                <a:schemeClr val="bg1"/>
              </a:solidFill>
              <a:latin typeface="Calibri" panose="020F0502020204030204" pitchFamily="34" charset="0"/>
            </a:endParaRPr>
          </a:p>
        </p:txBody>
      </p:sp>
      <p:sp>
        <p:nvSpPr>
          <p:cNvPr id="16" name="Flèche droite 15"/>
          <p:cNvSpPr/>
          <p:nvPr/>
        </p:nvSpPr>
        <p:spPr>
          <a:xfrm>
            <a:off x="7146067" y="1094820"/>
            <a:ext cx="540000" cy="540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fr-FR" b="1" dirty="0">
              <a:solidFill>
                <a:schemeClr val="bg1"/>
              </a:solidFill>
              <a:latin typeface="Calibri" panose="020F0502020204030204" pitchFamily="34" charset="0"/>
            </a:endParaRPr>
          </a:p>
        </p:txBody>
      </p:sp>
      <p:sp>
        <p:nvSpPr>
          <p:cNvPr id="18" name="Flèche droite 17"/>
          <p:cNvSpPr/>
          <p:nvPr/>
        </p:nvSpPr>
        <p:spPr>
          <a:xfrm>
            <a:off x="6517956" y="4053007"/>
            <a:ext cx="540000" cy="540000"/>
          </a:xfrm>
          <a:prstGeom prst="rightArrow">
            <a:avLst/>
          </a:prstGeom>
          <a:solidFill>
            <a:srgbClr val="F7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fr-FR" b="1" dirty="0">
              <a:solidFill>
                <a:schemeClr val="bg1"/>
              </a:solidFill>
              <a:latin typeface="Calibri" panose="020F0502020204030204" pitchFamily="34" charset="0"/>
            </a:endParaRPr>
          </a:p>
        </p:txBody>
      </p:sp>
      <p:sp>
        <p:nvSpPr>
          <p:cNvPr id="17" name="Espace réservé du contenu 5"/>
          <p:cNvSpPr txBox="1">
            <a:spLocks/>
          </p:cNvSpPr>
          <p:nvPr/>
        </p:nvSpPr>
        <p:spPr>
          <a:xfrm rot="21164953">
            <a:off x="4441845" y="597707"/>
            <a:ext cx="1744405" cy="396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smtClean="0"/>
              <a:t>Comment ?</a:t>
            </a:r>
            <a:endParaRPr lang="fr-FR" dirty="0"/>
          </a:p>
        </p:txBody>
      </p:sp>
    </p:spTree>
    <p:extLst>
      <p:ext uri="{BB962C8B-B14F-4D97-AF65-F5344CB8AC3E}">
        <p14:creationId xmlns:p14="http://schemas.microsoft.com/office/powerpoint/2010/main" val="218574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5031" y="1563624"/>
            <a:ext cx="9240449" cy="3712464"/>
          </a:xfrm>
        </p:spPr>
        <p:txBody>
          <a:bodyPr>
            <a:normAutofit/>
          </a:bodyPr>
          <a:lstStyle/>
          <a:p>
            <a:pPr marL="0" indent="0">
              <a:lnSpc>
                <a:spcPct val="120000"/>
              </a:lnSpc>
              <a:spcBef>
                <a:spcPts val="0"/>
              </a:spcBef>
              <a:buNone/>
            </a:pPr>
            <a:r>
              <a:rPr lang="fr-FR" sz="2000" dirty="0">
                <a:latin typeface="Calibri" panose="020F0502020204030204" pitchFamily="34" charset="0"/>
                <a:cs typeface="Calibri" panose="020F0502020204030204" pitchFamily="34" charset="0"/>
              </a:rPr>
              <a:t>Les</a:t>
            </a:r>
            <a:r>
              <a:rPr lang="fr-FR" sz="2000" b="1" noProof="0" dirty="0">
                <a:solidFill>
                  <a:srgbClr val="6CC026"/>
                </a:solidFill>
                <a:latin typeface="Calibri" panose="020F0502020204030204" pitchFamily="34" charset="0"/>
                <a:cs typeface="Calibri" panose="020F0502020204030204" pitchFamily="34" charset="0"/>
              </a:rPr>
              <a:t> agents infectieux </a:t>
            </a:r>
            <a:r>
              <a:rPr lang="fr-FR" sz="2000" noProof="0" dirty="0" smtClean="0">
                <a:latin typeface="Calibri" panose="020F0502020204030204" pitchFamily="34" charset="0"/>
                <a:cs typeface="Calibri" panose="020F0502020204030204" pitchFamily="34" charset="0"/>
              </a:rPr>
              <a:t>(bactéries, virus, champignons ou parasites</a:t>
            </a:r>
            <a:r>
              <a:rPr lang="fr-FR" sz="2000" noProof="0" dirty="0">
                <a:latin typeface="Calibri" panose="020F0502020204030204" pitchFamily="34" charset="0"/>
                <a:cs typeface="Calibri" panose="020F0502020204030204" pitchFamily="34" charset="0"/>
              </a:rPr>
              <a:t>) </a:t>
            </a:r>
            <a:r>
              <a:rPr lang="fr-FR" sz="2000" noProof="0" dirty="0" smtClean="0">
                <a:latin typeface="Calibri" panose="020F0502020204030204" pitchFamily="34" charset="0"/>
                <a:cs typeface="Calibri" panose="020F0502020204030204" pitchFamily="34" charset="0"/>
              </a:rPr>
              <a:t/>
            </a:r>
            <a:br>
              <a:rPr lang="fr-FR" sz="2000" noProof="0" dirty="0" smtClean="0">
                <a:latin typeface="Calibri" panose="020F0502020204030204" pitchFamily="34" charset="0"/>
                <a:cs typeface="Calibri" panose="020F0502020204030204" pitchFamily="34" charset="0"/>
              </a:rPr>
            </a:br>
            <a:r>
              <a:rPr lang="fr-FR" sz="2000" noProof="0" dirty="0" smtClean="0">
                <a:latin typeface="Calibri" panose="020F0502020204030204" pitchFamily="34" charset="0"/>
                <a:cs typeface="Calibri" panose="020F0502020204030204" pitchFamily="34" charset="0"/>
              </a:rPr>
              <a:t>diffusent </a:t>
            </a:r>
            <a:r>
              <a:rPr lang="fr-FR" sz="2000" noProof="0" dirty="0">
                <a:latin typeface="Calibri" panose="020F0502020204030204" pitchFamily="34" charset="0"/>
                <a:cs typeface="Calibri" panose="020F0502020204030204" pitchFamily="34" charset="0"/>
              </a:rPr>
              <a:t>principalement </a:t>
            </a:r>
            <a:r>
              <a:rPr lang="fr-FR" sz="2000" noProof="0" dirty="0" smtClean="0">
                <a:latin typeface="Calibri" panose="020F0502020204030204" pitchFamily="34" charset="0"/>
                <a:cs typeface="Calibri" panose="020F0502020204030204" pitchFamily="34" charset="0"/>
              </a:rPr>
              <a:t>par les mains,  au contact des excreta, </a:t>
            </a:r>
            <a:br>
              <a:rPr lang="fr-FR" sz="2000" noProof="0" dirty="0" smtClean="0">
                <a:latin typeface="Calibri" panose="020F0502020204030204" pitchFamily="34" charset="0"/>
                <a:cs typeface="Calibri" panose="020F0502020204030204" pitchFamily="34" charset="0"/>
              </a:rPr>
            </a:br>
            <a:r>
              <a:rPr lang="fr-FR" sz="2000" noProof="0" dirty="0" smtClean="0">
                <a:latin typeface="Calibri" panose="020F0502020204030204" pitchFamily="34" charset="0"/>
                <a:cs typeface="Calibri" panose="020F0502020204030204" pitchFamily="34" charset="0"/>
              </a:rPr>
              <a:t>des sécrétions respiratoires, du sang, de </a:t>
            </a:r>
            <a:r>
              <a:rPr lang="fr-FR" sz="2000" noProof="0" dirty="0">
                <a:latin typeface="Calibri" panose="020F0502020204030204" pitchFamily="34" charset="0"/>
                <a:cs typeface="Calibri" panose="020F0502020204030204" pitchFamily="34" charset="0"/>
              </a:rPr>
              <a:t>la peau lésée </a:t>
            </a:r>
            <a:r>
              <a:rPr lang="fr-FR" sz="2000" noProof="0" dirty="0" smtClean="0">
                <a:latin typeface="Calibri" panose="020F0502020204030204" pitchFamily="34" charset="0"/>
                <a:cs typeface="Calibri" panose="020F0502020204030204" pitchFamily="34" charset="0"/>
              </a:rPr>
              <a:t>ou </a:t>
            </a:r>
            <a:r>
              <a:rPr lang="fr-FR" sz="2000" noProof="0" dirty="0">
                <a:latin typeface="Calibri" panose="020F0502020204030204" pitchFamily="34" charset="0"/>
                <a:cs typeface="Calibri" panose="020F0502020204030204" pitchFamily="34" charset="0"/>
              </a:rPr>
              <a:t>des </a:t>
            </a:r>
            <a:r>
              <a:rPr lang="fr-FR" sz="2000" noProof="0" dirty="0" smtClean="0">
                <a:latin typeface="Calibri" panose="020F0502020204030204" pitchFamily="34" charset="0"/>
                <a:cs typeface="Calibri" panose="020F0502020204030204" pitchFamily="34" charset="0"/>
              </a:rPr>
              <a:t>muqueuses</a:t>
            </a:r>
          </a:p>
          <a:p>
            <a:pPr marL="0" indent="0">
              <a:lnSpc>
                <a:spcPct val="120000"/>
              </a:lnSpc>
              <a:spcBef>
                <a:spcPts val="0"/>
              </a:spcBef>
              <a:buNone/>
            </a:pPr>
            <a:endParaRPr lang="fr-FR" sz="2000" noProof="0"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fr-FR" sz="2000" noProof="0" dirty="0" smtClean="0">
                <a:latin typeface="Calibri" panose="020F0502020204030204" pitchFamily="34" charset="0"/>
                <a:cs typeface="Calibri" panose="020F0502020204030204" pitchFamily="34" charset="0"/>
              </a:rPr>
              <a:t>Si </a:t>
            </a:r>
            <a:r>
              <a:rPr lang="fr-FR" sz="2000" noProof="0" dirty="0">
                <a:latin typeface="Calibri" panose="020F0502020204030204" pitchFamily="34" charset="0"/>
                <a:cs typeface="Calibri" panose="020F0502020204030204" pitchFamily="34" charset="0"/>
              </a:rPr>
              <a:t>ces </a:t>
            </a:r>
            <a:r>
              <a:rPr lang="fr-FR" sz="2000" b="1" noProof="0" dirty="0">
                <a:solidFill>
                  <a:srgbClr val="6CC026"/>
                </a:solidFill>
                <a:latin typeface="Calibri" panose="020F0502020204030204" pitchFamily="34" charset="0"/>
                <a:cs typeface="Calibri" panose="020F0502020204030204" pitchFamily="34" charset="0"/>
              </a:rPr>
              <a:t>sources de </a:t>
            </a:r>
            <a:r>
              <a:rPr lang="fr-FR" sz="2000" b="1" noProof="0" dirty="0" smtClean="0">
                <a:solidFill>
                  <a:srgbClr val="6CC026"/>
                </a:solidFill>
                <a:latin typeface="Calibri" panose="020F0502020204030204" pitchFamily="34" charset="0"/>
                <a:cs typeface="Calibri" panose="020F0502020204030204" pitchFamily="34" charset="0"/>
              </a:rPr>
              <a:t>contamination </a:t>
            </a:r>
            <a:r>
              <a:rPr lang="fr-FR" sz="2000" noProof="0" dirty="0" smtClean="0">
                <a:latin typeface="Calibri" panose="020F0502020204030204" pitchFamily="34" charset="0"/>
                <a:cs typeface="Calibri" panose="020F0502020204030204" pitchFamily="34" charset="0"/>
              </a:rPr>
              <a:t>sont maitrisées</a:t>
            </a:r>
            <a:r>
              <a:rPr lang="fr-FR" sz="2000" noProof="0" dirty="0">
                <a:latin typeface="Calibri" panose="020F0502020204030204" pitchFamily="34" charset="0"/>
                <a:cs typeface="Calibri" panose="020F0502020204030204" pitchFamily="34" charset="0"/>
              </a:rPr>
              <a:t>, </a:t>
            </a:r>
            <a:r>
              <a:rPr lang="fr-FR" sz="2000" noProof="0" dirty="0" smtClean="0">
                <a:latin typeface="Calibri" panose="020F0502020204030204" pitchFamily="34" charset="0"/>
                <a:cs typeface="Calibri" panose="020F0502020204030204" pitchFamily="34" charset="0"/>
              </a:rPr>
              <a:t/>
            </a:r>
            <a:br>
              <a:rPr lang="fr-FR" sz="2000" noProof="0" dirty="0" smtClean="0">
                <a:latin typeface="Calibri" panose="020F0502020204030204" pitchFamily="34" charset="0"/>
                <a:cs typeface="Calibri" panose="020F0502020204030204" pitchFamily="34" charset="0"/>
              </a:rPr>
            </a:br>
            <a:r>
              <a:rPr lang="fr-FR" sz="2000" noProof="0" dirty="0" smtClean="0">
                <a:latin typeface="Calibri" panose="020F0502020204030204" pitchFamily="34" charset="0"/>
                <a:cs typeface="Calibri" panose="020F0502020204030204" pitchFamily="34" charset="0"/>
              </a:rPr>
              <a:t>la </a:t>
            </a:r>
            <a:r>
              <a:rPr lang="fr-FR" sz="2000" noProof="0" dirty="0">
                <a:latin typeface="Calibri" panose="020F0502020204030204" pitchFamily="34" charset="0"/>
                <a:cs typeface="Calibri" panose="020F0502020204030204" pitchFamily="34" charset="0"/>
              </a:rPr>
              <a:t>diffusion des </a:t>
            </a:r>
            <a:r>
              <a:rPr lang="fr-FR" sz="2000" noProof="0" dirty="0" smtClean="0">
                <a:latin typeface="Calibri" panose="020F0502020204030204" pitchFamily="34" charset="0"/>
                <a:cs typeface="Calibri" panose="020F0502020204030204" pitchFamily="34" charset="0"/>
              </a:rPr>
              <a:t>micro-organismes </a:t>
            </a:r>
            <a:r>
              <a:rPr lang="fr-FR" sz="2000" noProof="0" dirty="0">
                <a:latin typeface="Calibri" panose="020F0502020204030204" pitchFamily="34" charset="0"/>
                <a:cs typeface="Calibri" panose="020F0502020204030204" pitchFamily="34" charset="0"/>
              </a:rPr>
              <a:t>sera </a:t>
            </a:r>
            <a:r>
              <a:rPr lang="fr-FR" sz="2000" noProof="0" dirty="0" smtClean="0">
                <a:latin typeface="Calibri" panose="020F0502020204030204" pitchFamily="34" charset="0"/>
                <a:cs typeface="Calibri" panose="020F0502020204030204" pitchFamily="34" charset="0"/>
              </a:rPr>
              <a:t>réduite </a:t>
            </a:r>
            <a:r>
              <a:rPr lang="fr-FR" sz="2000" noProof="0" dirty="0">
                <a:latin typeface="Calibri" panose="020F0502020204030204" pitchFamily="34" charset="0"/>
                <a:cs typeface="Calibri" panose="020F0502020204030204" pitchFamily="34" charset="0"/>
              </a:rPr>
              <a:t>de façon </a:t>
            </a:r>
            <a:r>
              <a:rPr lang="fr-FR" sz="2000" noProof="0" dirty="0" smtClean="0">
                <a:latin typeface="Calibri" panose="020F0502020204030204" pitchFamily="34" charset="0"/>
                <a:cs typeface="Calibri" panose="020F0502020204030204" pitchFamily="34" charset="0"/>
              </a:rPr>
              <a:t>importante</a:t>
            </a:r>
          </a:p>
          <a:p>
            <a:pPr marL="0" indent="0">
              <a:lnSpc>
                <a:spcPct val="120000"/>
              </a:lnSpc>
              <a:spcBef>
                <a:spcPts val="0"/>
              </a:spcBef>
              <a:buNone/>
            </a:pPr>
            <a:endParaRPr lang="fr-FR" sz="2000"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fr-FR" sz="2100" b="1" dirty="0">
                <a:solidFill>
                  <a:srgbClr val="6CC026"/>
                </a:solidFill>
                <a:latin typeface="Calibri" panose="020F0502020204030204" pitchFamily="34" charset="0"/>
                <a:cs typeface="Calibri" panose="020F0502020204030204" pitchFamily="34" charset="0"/>
              </a:rPr>
              <a:t>Les précautions standard </a:t>
            </a:r>
          </a:p>
          <a:p>
            <a:pPr lvl="1">
              <a:lnSpc>
                <a:spcPct val="120000"/>
              </a:lnSpc>
              <a:spcBef>
                <a:spcPts val="0"/>
              </a:spcBef>
            </a:pPr>
            <a:r>
              <a:rPr lang="fr-FR" altLang="fr-FR" sz="1800" dirty="0" smtClean="0"/>
              <a:t>sont à </a:t>
            </a:r>
            <a:r>
              <a:rPr lang="fr-FR" altLang="fr-FR" sz="1800" dirty="0"/>
              <a:t>appliquer de façon </a:t>
            </a:r>
            <a:r>
              <a:rPr lang="fr-FR" altLang="fr-FR" sz="1800" dirty="0" smtClean="0"/>
              <a:t>systématique </a:t>
            </a:r>
            <a:r>
              <a:rPr lang="fr-FR" sz="1800" dirty="0"/>
              <a:t>dans tout acte de </a:t>
            </a:r>
            <a:r>
              <a:rPr lang="fr-FR" sz="1800" dirty="0" smtClean="0"/>
              <a:t>soin</a:t>
            </a:r>
            <a:endParaRPr lang="fr-FR" sz="1800" dirty="0"/>
          </a:p>
          <a:p>
            <a:pPr lvl="1">
              <a:lnSpc>
                <a:spcPct val="120000"/>
              </a:lnSpc>
              <a:spcBef>
                <a:spcPts val="0"/>
              </a:spcBef>
            </a:pPr>
            <a:r>
              <a:rPr lang="fr-FR" sz="1800" dirty="0" smtClean="0"/>
              <a:t>en </a:t>
            </a:r>
            <a:r>
              <a:rPr lang="fr-FR" sz="1800" dirty="0"/>
              <a:t>respectant la dimension humaine des relations soignant-soigné</a:t>
            </a:r>
          </a:p>
          <a:p>
            <a:pPr marL="0" indent="0">
              <a:lnSpc>
                <a:spcPct val="120000"/>
              </a:lnSpc>
              <a:spcBef>
                <a:spcPts val="0"/>
              </a:spcBef>
              <a:buNone/>
            </a:pPr>
            <a:endParaRPr lang="fr-FR" sz="1600" noProof="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fr-FR" sz="2000" noProof="0" dirty="0" smtClean="0">
              <a:latin typeface="Calibri" panose="020F0502020204030204" pitchFamily="34" charset="0"/>
              <a:cs typeface="Calibri" panose="020F0502020204030204" pitchFamily="34" charset="0"/>
            </a:endParaRPr>
          </a:p>
        </p:txBody>
      </p:sp>
      <p:sp>
        <p:nvSpPr>
          <p:cNvPr id="6" name="Espace réservé du contenu 2"/>
          <p:cNvSpPr txBox="1">
            <a:spLocks/>
          </p:cNvSpPr>
          <p:nvPr/>
        </p:nvSpPr>
        <p:spPr>
          <a:xfrm>
            <a:off x="380303" y="4307840"/>
            <a:ext cx="9078657" cy="2450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smtClean="0">
              <a:latin typeface="Calibri" panose="020F0502020204030204" pitchFamily="34" charset="0"/>
              <a:ea typeface="Times New Roman" panose="02020603050405020304" pitchFamily="18" charset="0"/>
            </a:endParaRPr>
          </a:p>
        </p:txBody>
      </p:sp>
      <p:pic>
        <p:nvPicPr>
          <p:cNvPr id="12" name="Imag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5923281"/>
            <a:ext cx="5601023" cy="920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Grp="1" noChangeArrowheads="1"/>
          </p:cNvSpPr>
          <p:nvPr>
            <p:ph type="title"/>
          </p:nvPr>
        </p:nvSpPr>
        <p:spPr>
          <a:xfrm>
            <a:off x="216711" y="0"/>
            <a:ext cx="8236526" cy="91643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defTabSz="449263" fontAlgn="base">
              <a:lnSpc>
                <a:spcPct val="100000"/>
              </a:lnSpc>
              <a:spcAft>
                <a:spcPct val="0"/>
              </a:spcAft>
              <a:buClr>
                <a:srgbClr val="00009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noProof="0" dirty="0" smtClean="0">
                <a:solidFill>
                  <a:schemeClr val="accent5">
                    <a:lumMod val="50000"/>
                  </a:schemeClr>
                </a:solidFill>
                <a:latin typeface="+mn-lt"/>
              </a:rPr>
              <a:t>Champ </a:t>
            </a:r>
            <a:r>
              <a:rPr lang="fr-FR" altLang="fr-FR" noProof="0" dirty="0">
                <a:solidFill>
                  <a:schemeClr val="accent5">
                    <a:lumMod val="50000"/>
                  </a:schemeClr>
                </a:solidFill>
                <a:latin typeface="+mn-lt"/>
              </a:rPr>
              <a:t>d’application </a:t>
            </a:r>
          </a:p>
        </p:txBody>
      </p:sp>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b="9073"/>
          <a:stretch/>
        </p:blipFill>
        <p:spPr>
          <a:xfrm>
            <a:off x="8924908" y="208286"/>
            <a:ext cx="3055843" cy="409955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23122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232" y="16184"/>
            <a:ext cx="5568950" cy="835140"/>
          </a:xfrm>
        </p:spPr>
        <p:txBody>
          <a:bodyPr>
            <a:normAutofit/>
          </a:bodyPr>
          <a:lstStyle/>
          <a:p>
            <a:r>
              <a:rPr lang="fr-FR" sz="4000" dirty="0">
                <a:solidFill>
                  <a:srgbClr val="002060"/>
                </a:solidFill>
                <a:latin typeface="+mn-lt"/>
              </a:rPr>
              <a:t>Prévention des AES</a:t>
            </a:r>
          </a:p>
        </p:txBody>
      </p:sp>
      <p:pic>
        <p:nvPicPr>
          <p:cNvPr id="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0" y="2504979"/>
            <a:ext cx="1063272" cy="125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083759" y="6598282"/>
            <a:ext cx="1127553" cy="276999"/>
          </a:xfrm>
          <a:prstGeom prst="rect">
            <a:avLst/>
          </a:prstGeom>
        </p:spPr>
        <p:txBody>
          <a:bodyPr wrap="none">
            <a:spAutoFit/>
          </a:bodyPr>
          <a:lstStyle/>
          <a:p>
            <a:r>
              <a:rPr lang="fr-FR" sz="1200" dirty="0"/>
              <a:t>www.geres.org</a:t>
            </a:r>
          </a:p>
        </p:txBody>
      </p:sp>
      <p:sp>
        <p:nvSpPr>
          <p:cNvPr id="4" name="Rectangle 3"/>
          <p:cNvSpPr/>
          <p:nvPr/>
        </p:nvSpPr>
        <p:spPr>
          <a:xfrm>
            <a:off x="544214" y="4662371"/>
            <a:ext cx="5460346" cy="1708160"/>
          </a:xfrm>
          <a:prstGeom prst="rect">
            <a:avLst/>
          </a:prstGeom>
        </p:spPr>
        <p:txBody>
          <a:bodyPr wrap="square">
            <a:spAutoFit/>
          </a:bodyPr>
          <a:lstStyle/>
          <a:p>
            <a:r>
              <a:rPr lang="fr-FR" b="1" dirty="0" smtClean="0">
                <a:solidFill>
                  <a:srgbClr val="6CC026"/>
                </a:solidFill>
              </a:rPr>
              <a:t>	Prise </a:t>
            </a:r>
            <a:r>
              <a:rPr lang="fr-FR" b="1" dirty="0">
                <a:solidFill>
                  <a:srgbClr val="6CC026"/>
                </a:solidFill>
              </a:rPr>
              <a:t>en charge </a:t>
            </a:r>
            <a:r>
              <a:rPr lang="fr-FR" b="1" dirty="0" smtClean="0">
                <a:solidFill>
                  <a:srgbClr val="6CC026"/>
                </a:solidFill>
              </a:rPr>
              <a:t>optimale du professionnel</a:t>
            </a:r>
          </a:p>
          <a:p>
            <a:pPr marL="285750" indent="-285750">
              <a:buFont typeface="Arial" panose="020B0604020202020204" pitchFamily="34" charset="0"/>
              <a:buChar char="•"/>
            </a:pPr>
            <a:endParaRPr lang="en-GB" altLang="fr-FR" sz="900" b="1" dirty="0" smtClean="0">
              <a:cs typeface="Lucida Sans Unicode"/>
            </a:endParaRPr>
          </a:p>
          <a:p>
            <a:pPr marL="285750" indent="-285750">
              <a:buFont typeface="Arial" panose="020B0604020202020204" pitchFamily="34" charset="0"/>
              <a:buChar char="•"/>
            </a:pPr>
            <a:r>
              <a:rPr lang="en-GB" altLang="fr-FR" sz="1400" b="1" dirty="0" smtClean="0">
                <a:cs typeface="Lucida Sans Unicode"/>
              </a:rPr>
              <a:t>premiers soins immédiats</a:t>
            </a:r>
          </a:p>
          <a:p>
            <a:pPr marL="285750" indent="-285750">
              <a:buFont typeface="Arial" panose="020B0604020202020204" pitchFamily="34" charset="0"/>
              <a:buChar char="•"/>
            </a:pPr>
            <a:r>
              <a:rPr lang="en-GB" altLang="fr-FR" sz="1400" b="1" dirty="0" smtClean="0">
                <a:cs typeface="Lucida Sans Unicode"/>
              </a:rPr>
              <a:t>consultation </a:t>
            </a:r>
            <a:r>
              <a:rPr lang="en-GB" altLang="fr-FR" sz="1400" b="1" dirty="0">
                <a:cs typeface="Lucida Sans Unicode"/>
              </a:rPr>
              <a:t>médicale </a:t>
            </a:r>
            <a:r>
              <a:rPr lang="en-GB" altLang="fr-FR" sz="1400" dirty="0" smtClean="0">
                <a:cs typeface="Lucida Sans Unicode"/>
              </a:rPr>
              <a:t>dans </a:t>
            </a:r>
            <a:r>
              <a:rPr lang="en-GB" altLang="fr-FR" sz="1400" dirty="0">
                <a:cs typeface="Lucida Sans Unicode"/>
              </a:rPr>
              <a:t>les 4 </a:t>
            </a:r>
            <a:r>
              <a:rPr lang="en-GB" altLang="fr-FR" sz="1400" dirty="0" smtClean="0">
                <a:cs typeface="Lucida Sans Unicode"/>
              </a:rPr>
              <a:t>heures </a:t>
            </a:r>
            <a:r>
              <a:rPr lang="en-GB" altLang="fr-FR" sz="1400" dirty="0">
                <a:cs typeface="Lucida Sans Unicode"/>
              </a:rPr>
              <a:t>qui suivent </a:t>
            </a:r>
            <a:r>
              <a:rPr lang="en-GB" altLang="fr-FR" sz="1400" dirty="0" smtClean="0">
                <a:cs typeface="Lucida Sans Unicode"/>
              </a:rPr>
              <a:t>l'accident </a:t>
            </a:r>
            <a:br>
              <a:rPr lang="en-GB" altLang="fr-FR" sz="1400" dirty="0" smtClean="0">
                <a:cs typeface="Lucida Sans Unicode"/>
              </a:rPr>
            </a:br>
            <a:r>
              <a:rPr lang="en-GB" altLang="fr-FR" sz="1400" dirty="0" smtClean="0">
                <a:cs typeface="Lucida Sans Unicode"/>
              </a:rPr>
              <a:t>par le médecin référent (sérologie </a:t>
            </a:r>
            <a:r>
              <a:rPr lang="en-GB" altLang="fr-FR" sz="1400" dirty="0">
                <a:cs typeface="Lucida Sans Unicode"/>
              </a:rPr>
              <a:t>patient source, traitement </a:t>
            </a:r>
            <a:r>
              <a:rPr lang="en-GB" altLang="fr-FR" sz="1400" dirty="0" smtClean="0">
                <a:cs typeface="Lucida Sans Unicode"/>
              </a:rPr>
              <a:t>…)</a:t>
            </a:r>
          </a:p>
          <a:p>
            <a:pPr marL="285750" indent="-285750">
              <a:buFont typeface="Arial" panose="020B0604020202020204" pitchFamily="34" charset="0"/>
              <a:buChar char="•"/>
            </a:pPr>
            <a:endParaRPr lang="en-GB" altLang="fr-FR" sz="800" dirty="0" smtClean="0">
              <a:cs typeface="Lucida Sans Unicode"/>
            </a:endParaRPr>
          </a:p>
          <a:p>
            <a:pPr marL="285750" indent="-285750">
              <a:buFont typeface="Arial" panose="020B0604020202020204" pitchFamily="34" charset="0"/>
              <a:buChar char="•"/>
            </a:pPr>
            <a:r>
              <a:rPr lang="en-GB" altLang="fr-FR" sz="1400" b="1" dirty="0" smtClean="0">
                <a:cs typeface="Lucida Sans Unicode"/>
              </a:rPr>
              <a:t>d</a:t>
            </a:r>
            <a:r>
              <a:rPr lang="en-GB" altLang="fr-FR" sz="1400" b="1" dirty="0" smtClean="0"/>
              <a:t>éclaration </a:t>
            </a:r>
            <a:r>
              <a:rPr lang="en-GB" altLang="fr-FR" sz="1400" b="1" dirty="0"/>
              <a:t>administrative </a:t>
            </a:r>
            <a:r>
              <a:rPr lang="en-GB" altLang="fr-FR" sz="1400" dirty="0"/>
              <a:t>de </a:t>
            </a:r>
            <a:r>
              <a:rPr lang="en-GB" altLang="fr-FR" sz="1400" dirty="0" smtClean="0"/>
              <a:t>l'accident du travail </a:t>
            </a:r>
            <a:r>
              <a:rPr lang="en-GB" altLang="fr-FR" sz="1400" dirty="0" smtClean="0">
                <a:cs typeface="Lucida Sans Unicode"/>
              </a:rPr>
              <a:t>dans </a:t>
            </a:r>
            <a:r>
              <a:rPr lang="en-GB" altLang="fr-FR" sz="1400" dirty="0">
                <a:cs typeface="Lucida Sans Unicode"/>
              </a:rPr>
              <a:t>les 24 </a:t>
            </a:r>
            <a:r>
              <a:rPr lang="en-GB" altLang="fr-FR" sz="1400" dirty="0" smtClean="0">
                <a:cs typeface="Lucida Sans Unicode"/>
              </a:rPr>
              <a:t>heures (employeur ou assureur)</a:t>
            </a:r>
            <a:endParaRPr lang="en-GB" altLang="fr-FR" sz="1400" dirty="0" smtClean="0"/>
          </a:p>
        </p:txBody>
      </p:sp>
      <p:sp>
        <p:nvSpPr>
          <p:cNvPr id="12" name="Rectangle 11"/>
          <p:cNvSpPr/>
          <p:nvPr/>
        </p:nvSpPr>
        <p:spPr>
          <a:xfrm>
            <a:off x="1457170" y="1747466"/>
            <a:ext cx="3832005" cy="1932710"/>
          </a:xfrm>
          <a:prstGeom prst="rect">
            <a:avLst/>
          </a:prstGeom>
          <a:solidFill>
            <a:srgbClr val="67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sz="2000" b="1" dirty="0" smtClean="0">
                <a:solidFill>
                  <a:schemeClr val="bg1"/>
                </a:solidFill>
                <a:latin typeface="Calibri" panose="020F0502020204030204" pitchFamily="34" charset="0"/>
                <a:sym typeface="Webdings" panose="05030102010509060703" pitchFamily="18" charset="2"/>
              </a:rPr>
              <a:t>La </a:t>
            </a:r>
            <a:r>
              <a:rPr lang="fr-FR" altLang="fr-FR" sz="2000" b="1" dirty="0">
                <a:solidFill>
                  <a:schemeClr val="bg1"/>
                </a:solidFill>
                <a:latin typeface="Calibri" panose="020F0502020204030204" pitchFamily="34" charset="0"/>
                <a:sym typeface="Webdings" panose="05030102010509060703" pitchFamily="18" charset="2"/>
              </a:rPr>
              <a:t>conduite à tenir en cas d'accident avec exposition au sang </a:t>
            </a:r>
            <a:endParaRPr lang="fr-FR" altLang="fr-FR" sz="2000" b="1"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doit </a:t>
            </a:r>
            <a:r>
              <a:rPr lang="fr-FR" altLang="fr-FR" dirty="0">
                <a:solidFill>
                  <a:schemeClr val="bg1"/>
                </a:solidFill>
                <a:latin typeface="Calibri" panose="020F0502020204030204" pitchFamily="34" charset="0"/>
                <a:sym typeface="Webdings" panose="05030102010509060703" pitchFamily="18" charset="2"/>
              </a:rPr>
              <a:t>être formalisée, </a:t>
            </a:r>
            <a:r>
              <a:rPr lang="fr-FR" altLang="fr-FR" dirty="0" smtClean="0">
                <a:solidFill>
                  <a:schemeClr val="bg1"/>
                </a:solidFill>
                <a:latin typeface="Calibri" panose="020F0502020204030204" pitchFamily="34" charset="0"/>
                <a:sym typeface="Webdings" panose="05030102010509060703" pitchFamily="18" charset="2"/>
              </a:rPr>
              <a:t>actualisée</a:t>
            </a:r>
            <a:r>
              <a:rPr lang="fr-FR" altLang="fr-FR" dirty="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ebdings" panose="05030102010509060703" pitchFamily="18" charset="2"/>
              </a:rPr>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et accessible </a:t>
            </a:r>
            <a:r>
              <a:rPr lang="fr-FR" altLang="fr-FR" dirty="0">
                <a:solidFill>
                  <a:schemeClr val="bg1"/>
                </a:solidFill>
                <a:latin typeface="Calibri" panose="020F0502020204030204" pitchFamily="34" charset="0"/>
                <a:sym typeface="Webdings" panose="05030102010509060703" pitchFamily="18" charset="2"/>
              </a:rPr>
              <a:t>à tous les intervenants dans les lieux de soins</a:t>
            </a:r>
          </a:p>
        </p:txBody>
      </p:sp>
      <p:pic>
        <p:nvPicPr>
          <p:cNvPr id="10" name="Image 3"/>
          <p:cNvPicPr>
            <a:picLocks noChangeAspect="1"/>
          </p:cNvPicPr>
          <p:nvPr/>
        </p:nvPicPr>
        <p:blipFill>
          <a:blip r:embed="rId4">
            <a:extLst>
              <a:ext uri="{28A0092B-C50C-407E-A947-70E740481C1C}">
                <a14:useLocalDpi xmlns:a14="http://schemas.microsoft.com/office/drawing/2010/main" val="0"/>
              </a:ext>
            </a:extLst>
          </a:blip>
          <a:srcRect b="15558"/>
          <a:stretch>
            <a:fillRect/>
          </a:stretch>
        </p:blipFill>
        <p:spPr bwMode="auto">
          <a:xfrm>
            <a:off x="127890" y="3886317"/>
            <a:ext cx="1188792" cy="118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rotWithShape="1">
          <a:blip r:embed="rId5"/>
          <a:srcRect b="11994"/>
          <a:stretch/>
        </p:blipFill>
        <p:spPr>
          <a:xfrm>
            <a:off x="6164317" y="77144"/>
            <a:ext cx="5917955" cy="5832387"/>
          </a:xfrm>
          <a:prstGeom prst="rect">
            <a:avLst/>
          </a:prstGeom>
          <a:effectLst>
            <a:outerShdw blurRad="63500" sx="102000" sy="102000" algn="ctr" rotWithShape="0">
              <a:prstClr val="black">
                <a:alpha val="40000"/>
              </a:prstClr>
            </a:outerShdw>
          </a:effectLst>
        </p:spPr>
      </p:pic>
      <p:pic>
        <p:nvPicPr>
          <p:cNvPr id="16" name="Image 15"/>
          <p:cNvPicPr>
            <a:picLocks noChangeAspect="1"/>
          </p:cNvPicPr>
          <p:nvPr/>
        </p:nvPicPr>
        <p:blipFill rotWithShape="1">
          <a:blip r:embed="rId5"/>
          <a:srcRect l="6511" t="88631" r="7512"/>
          <a:stretch/>
        </p:blipFill>
        <p:spPr>
          <a:xfrm>
            <a:off x="7102722" y="5993287"/>
            <a:ext cx="4918590" cy="728361"/>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4560" y="6002918"/>
            <a:ext cx="1173462" cy="663977"/>
          </a:xfrm>
          <a:prstGeom prst="rect">
            <a:avLst/>
          </a:prstGeom>
        </p:spPr>
      </p:pic>
    </p:spTree>
    <p:extLst>
      <p:ext uri="{BB962C8B-B14F-4D97-AF65-F5344CB8AC3E}">
        <p14:creationId xmlns:p14="http://schemas.microsoft.com/office/powerpoint/2010/main" val="1232671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289560" y="-85979"/>
            <a:ext cx="3327400" cy="1325563"/>
          </a:xfrm>
        </p:spPr>
        <p:txBody>
          <a:bodyPr>
            <a:normAutofit/>
          </a:bodyPr>
          <a:lstStyle/>
          <a:p>
            <a:pPr eaLnBrk="1" hangingPunct="1"/>
            <a:r>
              <a:rPr lang="fr-FR" dirty="0">
                <a:solidFill>
                  <a:srgbClr val="002060"/>
                </a:solidFill>
                <a:latin typeface="+mn-lt"/>
              </a:rPr>
              <a:t>Vaccinations</a:t>
            </a:r>
            <a:endParaRPr lang="fr-FR" sz="4000" dirty="0">
              <a:solidFill>
                <a:srgbClr val="002060"/>
              </a:solidFill>
              <a:latin typeface="+mn-lt"/>
            </a:endParaRPr>
          </a:p>
        </p:txBody>
      </p:sp>
      <p:sp>
        <p:nvSpPr>
          <p:cNvPr id="2" name="Espace réservé du contenu 1"/>
          <p:cNvSpPr>
            <a:spLocks noGrp="1"/>
          </p:cNvSpPr>
          <p:nvPr>
            <p:ph idx="1"/>
          </p:nvPr>
        </p:nvSpPr>
        <p:spPr>
          <a:xfrm>
            <a:off x="1088704" y="3520408"/>
            <a:ext cx="5994848" cy="1843965"/>
          </a:xfrm>
        </p:spPr>
        <p:txBody>
          <a:bodyPr>
            <a:normAutofit lnSpcReduction="10000"/>
          </a:bodyPr>
          <a:lstStyle/>
          <a:p>
            <a:pPr marL="0" indent="0">
              <a:lnSpc>
                <a:spcPct val="120000"/>
              </a:lnSpc>
              <a:spcBef>
                <a:spcPts val="0"/>
              </a:spcBef>
              <a:buNone/>
            </a:pPr>
            <a:r>
              <a:rPr lang="fr-FR" sz="1800" b="1" noProof="0" dirty="0" smtClean="0">
                <a:solidFill>
                  <a:srgbClr val="6CC026"/>
                </a:solidFill>
              </a:rPr>
              <a:t>Il existe </a:t>
            </a:r>
            <a:r>
              <a:rPr lang="fr-FR" sz="1800" b="1" dirty="0">
                <a:solidFill>
                  <a:srgbClr val="6CC026"/>
                </a:solidFill>
              </a:rPr>
              <a:t>des </a:t>
            </a:r>
            <a:r>
              <a:rPr lang="fr-FR" sz="1800" b="1" dirty="0" smtClean="0">
                <a:solidFill>
                  <a:srgbClr val="6CC026"/>
                </a:solidFill>
              </a:rPr>
              <a:t>obligations ou recommandations </a:t>
            </a:r>
            <a:r>
              <a:rPr lang="fr-FR" sz="1800" b="1" noProof="0" dirty="0" smtClean="0">
                <a:solidFill>
                  <a:srgbClr val="6CC026"/>
                </a:solidFill>
              </a:rPr>
              <a:t>de </a:t>
            </a:r>
            <a:r>
              <a:rPr lang="fr-FR" sz="1800" b="1" dirty="0" smtClean="0">
                <a:solidFill>
                  <a:srgbClr val="6CC026"/>
                </a:solidFill>
              </a:rPr>
              <a:t>vaccination pour les professionnels en secteur sanitaire et médico-social</a:t>
            </a:r>
            <a:r>
              <a:rPr lang="fr-FR" sz="1800" b="1" noProof="0" dirty="0" smtClean="0">
                <a:solidFill>
                  <a:srgbClr val="6CC026"/>
                </a:solidFill>
              </a:rPr>
              <a:t> </a:t>
            </a:r>
            <a:endParaRPr lang="fr-FR" sz="1800" b="1" noProof="0" dirty="0">
              <a:solidFill>
                <a:srgbClr val="6CC026"/>
              </a:solidFill>
            </a:endParaRPr>
          </a:p>
          <a:p>
            <a:pPr marL="0" indent="0">
              <a:lnSpc>
                <a:spcPct val="120000"/>
              </a:lnSpc>
              <a:spcBef>
                <a:spcPts val="0"/>
              </a:spcBef>
              <a:buNone/>
            </a:pPr>
            <a:r>
              <a:rPr lang="fr-FR" sz="1600" noProof="0" dirty="0" smtClean="0"/>
              <a:t>(</a:t>
            </a:r>
            <a:r>
              <a:rPr lang="fr-FR" sz="1600" dirty="0" smtClean="0"/>
              <a:t>dTPolio, </a:t>
            </a:r>
            <a:r>
              <a:rPr lang="fr-FR" sz="1600" noProof="0" dirty="0" smtClean="0"/>
              <a:t>Hépatite B, Grippe, Covid, coqueluche, rougeole/ROR, varicelle, tuberculose…)</a:t>
            </a:r>
          </a:p>
          <a:p>
            <a:pPr marL="0" indent="0">
              <a:lnSpc>
                <a:spcPct val="120000"/>
              </a:lnSpc>
              <a:spcBef>
                <a:spcPts val="0"/>
              </a:spcBef>
              <a:buNone/>
            </a:pPr>
            <a:r>
              <a:rPr lang="fr-FR" sz="1600" noProof="0" dirty="0" smtClean="0"/>
              <a:t>Elles sont régulièrement évaluées en fonction de l'évolution des vaccins et des connaissances épidémiologiques (avis HAS)</a:t>
            </a:r>
            <a:endParaRPr lang="fr-FR" sz="1600" noProof="0" dirty="0"/>
          </a:p>
        </p:txBody>
      </p:sp>
      <p:sp>
        <p:nvSpPr>
          <p:cNvPr id="7" name="Rectangle 6"/>
          <p:cNvSpPr/>
          <p:nvPr/>
        </p:nvSpPr>
        <p:spPr>
          <a:xfrm>
            <a:off x="289560" y="1539563"/>
            <a:ext cx="4800600" cy="1518999"/>
          </a:xfrm>
          <a:prstGeom prst="rect">
            <a:avLst/>
          </a:prstGeom>
          <a:solidFill>
            <a:srgbClr val="1BB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fr-FR" dirty="0" smtClean="0">
                <a:solidFill>
                  <a:schemeClr val="bg1"/>
                </a:solidFill>
                <a:latin typeface="Calibri" panose="020F0502020204030204" pitchFamily="34" charset="0"/>
                <a:sym typeface="Webdings" panose="05030102010509060703" pitchFamily="18" charset="2"/>
              </a:rPr>
              <a:t>Associé </a:t>
            </a:r>
            <a:r>
              <a:rPr lang="fr-FR" dirty="0">
                <a:solidFill>
                  <a:schemeClr val="bg1"/>
                </a:solidFill>
                <a:latin typeface="Calibri" panose="020F0502020204030204" pitchFamily="34" charset="0"/>
                <a:sym typeface="Webdings" panose="05030102010509060703" pitchFamily="18" charset="2"/>
              </a:rPr>
              <a:t>aux précautions standard, </a:t>
            </a:r>
            <a:r>
              <a:rPr lang="fr-FR" b="1" dirty="0" smtClean="0">
                <a:solidFill>
                  <a:schemeClr val="bg1"/>
                </a:solidFill>
                <a:latin typeface="Calibri" panose="020F0502020204030204" pitchFamily="34" charset="0"/>
                <a:sym typeface="Webdings" panose="05030102010509060703" pitchFamily="18" charset="2"/>
              </a:rPr>
              <a:t>le </a:t>
            </a:r>
            <a:r>
              <a:rPr lang="fr-FR" b="1" dirty="0">
                <a:solidFill>
                  <a:schemeClr val="bg1"/>
                </a:solidFill>
                <a:latin typeface="Calibri" panose="020F0502020204030204" pitchFamily="34" charset="0"/>
                <a:sym typeface="Webdings" panose="05030102010509060703" pitchFamily="18" charset="2"/>
              </a:rPr>
              <a:t>respect </a:t>
            </a:r>
            <a:r>
              <a:rPr lang="fr-FR" b="1" dirty="0" smtClean="0">
                <a:solidFill>
                  <a:schemeClr val="bg1"/>
                </a:solidFill>
                <a:latin typeface="Calibri" panose="020F0502020204030204" pitchFamily="34" charset="0"/>
                <a:sym typeface="Webdings" panose="05030102010509060703" pitchFamily="18" charset="2"/>
              </a:rPr>
              <a:t/>
            </a:r>
            <a:br>
              <a:rPr lang="fr-FR" b="1" dirty="0" smtClean="0">
                <a:solidFill>
                  <a:schemeClr val="bg1"/>
                </a:solidFill>
                <a:latin typeface="Calibri" panose="020F0502020204030204" pitchFamily="34" charset="0"/>
                <a:sym typeface="Webdings" panose="05030102010509060703" pitchFamily="18" charset="2"/>
              </a:rPr>
            </a:br>
            <a:r>
              <a:rPr lang="fr-FR" b="1" dirty="0" smtClean="0">
                <a:solidFill>
                  <a:schemeClr val="bg1"/>
                </a:solidFill>
                <a:latin typeface="Calibri" panose="020F0502020204030204" pitchFamily="34" charset="0"/>
                <a:sym typeface="Webdings" panose="05030102010509060703" pitchFamily="18" charset="2"/>
              </a:rPr>
              <a:t>des </a:t>
            </a:r>
            <a:r>
              <a:rPr lang="fr-FR" b="1" dirty="0">
                <a:solidFill>
                  <a:schemeClr val="bg1"/>
                </a:solidFill>
                <a:latin typeface="Calibri" panose="020F0502020204030204" pitchFamily="34" charset="0"/>
                <a:sym typeface="Webdings" panose="05030102010509060703" pitchFamily="18" charset="2"/>
              </a:rPr>
              <a:t>obligations </a:t>
            </a:r>
            <a:r>
              <a:rPr lang="fr-FR" b="1" dirty="0" smtClean="0">
                <a:solidFill>
                  <a:schemeClr val="bg1"/>
                </a:solidFill>
                <a:latin typeface="Calibri" panose="020F0502020204030204" pitchFamily="34" charset="0"/>
                <a:sym typeface="Webdings" panose="05030102010509060703" pitchFamily="18" charset="2"/>
              </a:rPr>
              <a:t>et </a:t>
            </a:r>
            <a:r>
              <a:rPr lang="fr-FR" b="1" dirty="0">
                <a:solidFill>
                  <a:schemeClr val="bg1"/>
                </a:solidFill>
                <a:latin typeface="Calibri" panose="020F0502020204030204" pitchFamily="34" charset="0"/>
                <a:sym typeface="Webdings" panose="05030102010509060703" pitchFamily="18" charset="2"/>
              </a:rPr>
              <a:t>recommandations </a:t>
            </a:r>
            <a:r>
              <a:rPr lang="fr-FR" b="1" dirty="0" smtClean="0">
                <a:solidFill>
                  <a:schemeClr val="bg1"/>
                </a:solidFill>
                <a:latin typeface="Calibri" panose="020F0502020204030204" pitchFamily="34" charset="0"/>
                <a:sym typeface="Webdings" panose="05030102010509060703" pitchFamily="18" charset="2"/>
              </a:rPr>
              <a:t>vaccinales </a:t>
            </a:r>
            <a:r>
              <a:rPr lang="fr-FR" dirty="0" smtClean="0">
                <a:solidFill>
                  <a:schemeClr val="bg1"/>
                </a:solidFill>
                <a:latin typeface="Calibri" panose="020F0502020204030204" pitchFamily="34" charset="0"/>
                <a:sym typeface="Webdings" panose="05030102010509060703" pitchFamily="18" charset="2"/>
              </a:rPr>
              <a:t>contribue </a:t>
            </a:r>
            <a:r>
              <a:rPr lang="fr-FR" dirty="0">
                <a:solidFill>
                  <a:schemeClr val="bg1"/>
                </a:solidFill>
                <a:latin typeface="Calibri" panose="020F0502020204030204" pitchFamily="34" charset="0"/>
                <a:sym typeface="Webdings" panose="05030102010509060703" pitchFamily="18" charset="2"/>
              </a:rPr>
              <a:t>à la prévention </a:t>
            </a:r>
            <a:endParaRPr lang="fr-FR" dirty="0" smtClean="0">
              <a:solidFill>
                <a:schemeClr val="bg1"/>
              </a:solidFill>
              <a:latin typeface="Calibri" panose="020F0502020204030204" pitchFamily="34" charset="0"/>
              <a:sym typeface="Webdings" panose="05030102010509060703" pitchFamily="18" charset="2"/>
            </a:endParaRPr>
          </a:p>
          <a:p>
            <a:pPr marL="0" lvl="1">
              <a:defRPr/>
            </a:pPr>
            <a:r>
              <a:rPr lang="fr-FR" dirty="0" smtClean="0">
                <a:solidFill>
                  <a:schemeClr val="bg1"/>
                </a:solidFill>
                <a:latin typeface="Calibri" panose="020F0502020204030204" pitchFamily="34" charset="0"/>
                <a:sym typeface="Webdings" panose="05030102010509060703" pitchFamily="18" charset="2"/>
              </a:rPr>
              <a:t>de </a:t>
            </a:r>
            <a:r>
              <a:rPr lang="fr-FR" dirty="0">
                <a:solidFill>
                  <a:schemeClr val="bg1"/>
                </a:solidFill>
                <a:latin typeface="Calibri" panose="020F0502020204030204" pitchFamily="34" charset="0"/>
                <a:sym typeface="Webdings" panose="05030102010509060703" pitchFamily="18" charset="2"/>
              </a:rPr>
              <a:t>la transmission croisée des micro-organismes</a:t>
            </a:r>
            <a:endParaRPr lang="fr-FR" dirty="0">
              <a:solidFill>
                <a:schemeClr val="bg1"/>
              </a:solidFill>
              <a:latin typeface="Calibri" panose="020F0502020204030204" pitchFamily="34" charset="0"/>
            </a:endParaRPr>
          </a:p>
        </p:txBody>
      </p:sp>
      <p:sp>
        <p:nvSpPr>
          <p:cNvPr id="5" name="Flèche vers le bas 4"/>
          <p:cNvSpPr/>
          <p:nvPr/>
        </p:nvSpPr>
        <p:spPr>
          <a:xfrm rot="16200000">
            <a:off x="375412" y="3577659"/>
            <a:ext cx="599440" cy="619760"/>
          </a:xfrm>
          <a:prstGeom prst="downArrow">
            <a:avLst/>
          </a:prstGeom>
          <a:solidFill>
            <a:srgbClr val="6CC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p:cNvSpPr txBox="1"/>
          <p:nvPr/>
        </p:nvSpPr>
        <p:spPr>
          <a:xfrm>
            <a:off x="8832472" y="3210430"/>
            <a:ext cx="2701159" cy="1354217"/>
          </a:xfrm>
          <a:prstGeom prst="rect">
            <a:avLst/>
          </a:prstGeom>
          <a:solidFill>
            <a:schemeClr val="bg1"/>
          </a:solidFill>
        </p:spPr>
        <p:txBody>
          <a:bodyPr wrap="square" rtlCol="0">
            <a:spAutoFit/>
          </a:bodyPr>
          <a:lstStyle/>
          <a:p>
            <a:pPr algn="ctr"/>
            <a:r>
              <a:rPr lang="fr-FR" b="1" dirty="0">
                <a:solidFill>
                  <a:srgbClr val="6CC026"/>
                </a:solidFill>
              </a:rPr>
              <a:t>Se référer </a:t>
            </a:r>
          </a:p>
          <a:p>
            <a:pPr algn="ctr"/>
            <a:r>
              <a:rPr lang="fr-FR" b="1" dirty="0">
                <a:solidFill>
                  <a:srgbClr val="6CC026"/>
                </a:solidFill>
              </a:rPr>
              <a:t>au calendrier vaccinal </a:t>
            </a:r>
          </a:p>
          <a:p>
            <a:pPr algn="ctr"/>
            <a:r>
              <a:rPr lang="fr-FR" b="1" dirty="0">
                <a:solidFill>
                  <a:srgbClr val="6CC026"/>
                </a:solidFill>
              </a:rPr>
              <a:t>actualisé chaque année </a:t>
            </a:r>
            <a:endParaRPr lang="fr-FR" b="1" dirty="0" smtClean="0">
              <a:solidFill>
                <a:srgbClr val="6CC026"/>
              </a:solidFill>
            </a:endParaRPr>
          </a:p>
          <a:p>
            <a:pPr algn="ctr"/>
            <a:r>
              <a:rPr lang="fr-FR" sz="1400" dirty="0" smtClean="0"/>
              <a:t>sur le site du Ministère de la santé</a:t>
            </a:r>
          </a:p>
          <a:p>
            <a:pPr algn="ctr"/>
            <a:r>
              <a:rPr lang="fr-FR" sz="1400" dirty="0" smtClean="0"/>
              <a:t>ou </a:t>
            </a:r>
            <a:endParaRPr lang="fr-FR" sz="1400" dirty="0"/>
          </a:p>
        </p:txBody>
      </p:sp>
      <p:pic>
        <p:nvPicPr>
          <p:cNvPr id="9" name="Image 8"/>
          <p:cNvPicPr>
            <a:picLocks noChangeAspect="1"/>
          </p:cNvPicPr>
          <p:nvPr/>
        </p:nvPicPr>
        <p:blipFill rotWithShape="1">
          <a:blip r:embed="rId3"/>
          <a:srcRect b="28107"/>
          <a:stretch/>
        </p:blipFill>
        <p:spPr>
          <a:xfrm>
            <a:off x="8965666" y="4683078"/>
            <a:ext cx="2369137" cy="681295"/>
          </a:xfrm>
          <a:prstGeom prst="rect">
            <a:avLst/>
          </a:prstGeom>
        </p:spPr>
      </p:pic>
      <p:sp>
        <p:nvSpPr>
          <p:cNvPr id="12" name="Flèche vers le bas 11"/>
          <p:cNvSpPr/>
          <p:nvPr/>
        </p:nvSpPr>
        <p:spPr>
          <a:xfrm rot="16200000">
            <a:off x="7590578" y="3577660"/>
            <a:ext cx="599440" cy="619760"/>
          </a:xfrm>
          <a:prstGeom prst="downArrow">
            <a:avLst/>
          </a:prstGeom>
          <a:solidFill>
            <a:srgbClr val="6CC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80584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224" y="-3813"/>
            <a:ext cx="6076950" cy="954829"/>
          </a:xfrm>
        </p:spPr>
        <p:txBody>
          <a:bodyPr>
            <a:normAutofit/>
          </a:bodyPr>
          <a:lstStyle/>
          <a:p>
            <a:r>
              <a:rPr lang="fr-FR" dirty="0">
                <a:solidFill>
                  <a:srgbClr val="002060"/>
                </a:solidFill>
                <a:latin typeface="+mn-lt"/>
              </a:rPr>
              <a:t>Gestion des excreta</a:t>
            </a:r>
          </a:p>
        </p:txBody>
      </p:sp>
      <p:sp>
        <p:nvSpPr>
          <p:cNvPr id="9" name="Espace réservé du contenu 8"/>
          <p:cNvSpPr>
            <a:spLocks noGrp="1"/>
          </p:cNvSpPr>
          <p:nvPr>
            <p:ph idx="1"/>
          </p:nvPr>
        </p:nvSpPr>
        <p:spPr>
          <a:xfrm>
            <a:off x="1521830" y="1727544"/>
            <a:ext cx="10467522" cy="4351338"/>
          </a:xfrm>
        </p:spPr>
        <p:txBody>
          <a:bodyPr>
            <a:normAutofit/>
          </a:bodyPr>
          <a:lstStyle/>
          <a:p>
            <a:pPr marL="0" indent="0">
              <a:buNone/>
            </a:pPr>
            <a:r>
              <a:rPr lang="fr-FR" b="1" noProof="0" dirty="0">
                <a:solidFill>
                  <a:srgbClr val="6CC026"/>
                </a:solidFill>
              </a:rPr>
              <a:t>Pour protéger les professionnels  </a:t>
            </a:r>
            <a:r>
              <a:rPr lang="fr-FR" b="1" noProof="0" dirty="0" smtClean="0">
                <a:solidFill>
                  <a:srgbClr val="6CC026"/>
                </a:solidFill>
              </a:rPr>
              <a:t/>
            </a:r>
            <a:br>
              <a:rPr lang="fr-FR" b="1" noProof="0" dirty="0" smtClean="0">
                <a:solidFill>
                  <a:srgbClr val="6CC026"/>
                </a:solidFill>
              </a:rPr>
            </a:br>
            <a:r>
              <a:rPr lang="fr-FR" sz="2000" noProof="0" dirty="0" smtClean="0"/>
              <a:t>en réduisant le risque </a:t>
            </a:r>
            <a:r>
              <a:rPr lang="fr-FR" sz="2000" dirty="0" smtClean="0"/>
              <a:t>d'</a:t>
            </a:r>
            <a:r>
              <a:rPr lang="fr-FR" sz="2000" noProof="0" dirty="0" smtClean="0"/>
              <a:t>exposition pendant : </a:t>
            </a:r>
          </a:p>
          <a:p>
            <a:r>
              <a:rPr lang="fr-FR" sz="2000" dirty="0" smtClean="0"/>
              <a:t>la </a:t>
            </a:r>
            <a:r>
              <a:rPr lang="fr-FR" sz="2000" dirty="0"/>
              <a:t>manipulation des disposit</a:t>
            </a:r>
            <a:r>
              <a:rPr lang="fr-FR" sz="2000" noProof="0" dirty="0"/>
              <a:t>ifs destinés à </a:t>
            </a:r>
            <a:r>
              <a:rPr lang="fr-FR" sz="2000" noProof="0" dirty="0" smtClean="0"/>
              <a:t>l’élimination </a:t>
            </a:r>
            <a:r>
              <a:rPr lang="fr-FR" sz="2000" noProof="0" dirty="0"/>
              <a:t>des excreta </a:t>
            </a:r>
            <a:r>
              <a:rPr lang="fr-FR" sz="2000" dirty="0"/>
              <a:t/>
            </a:r>
            <a:br>
              <a:rPr lang="fr-FR" sz="2000" dirty="0"/>
            </a:br>
            <a:r>
              <a:rPr lang="fr-FR" sz="2000" dirty="0" smtClean="0"/>
              <a:t>ainsi que l'entretien des contenants (</a:t>
            </a:r>
            <a:r>
              <a:rPr lang="fr-FR" altLang="fr-FR" sz="2000" dirty="0" smtClean="0">
                <a:latin typeface="Calibri" panose="020F0502020204030204" pitchFamily="34" charset="0"/>
              </a:rPr>
              <a:t>urinal</a:t>
            </a:r>
            <a:r>
              <a:rPr lang="fr-FR" altLang="fr-FR" sz="2000" dirty="0">
                <a:latin typeface="Calibri" panose="020F0502020204030204" pitchFamily="34" charset="0"/>
              </a:rPr>
              <a:t>, bassin, seau, bocal…)</a:t>
            </a:r>
          </a:p>
          <a:p>
            <a:r>
              <a:rPr lang="fr-FR" sz="2000" dirty="0" smtClean="0"/>
              <a:t>les </a:t>
            </a:r>
            <a:r>
              <a:rPr lang="fr-FR" sz="2000" dirty="0"/>
              <a:t>soins de </a:t>
            </a:r>
            <a:r>
              <a:rPr lang="fr-FR" sz="2000" dirty="0" smtClean="0"/>
              <a:t>nursing (toilette, change, prélèvements …)</a:t>
            </a:r>
          </a:p>
          <a:p>
            <a:endParaRPr lang="fr-FR" sz="2000" dirty="0" smtClean="0"/>
          </a:p>
          <a:p>
            <a:pPr marL="0" indent="0">
              <a:buNone/>
            </a:pPr>
            <a:r>
              <a:rPr lang="fr-FR" b="1" dirty="0" smtClean="0">
                <a:solidFill>
                  <a:srgbClr val="6CC026"/>
                </a:solidFill>
              </a:rPr>
              <a:t>Pour </a:t>
            </a:r>
            <a:r>
              <a:rPr lang="fr-FR" b="1" dirty="0">
                <a:solidFill>
                  <a:srgbClr val="6CC026"/>
                </a:solidFill>
              </a:rPr>
              <a:t>protéger les patients/résidents </a:t>
            </a:r>
            <a:r>
              <a:rPr lang="fr-FR" b="1" dirty="0" smtClean="0">
                <a:solidFill>
                  <a:srgbClr val="6CC026"/>
                </a:solidFill>
              </a:rPr>
              <a:t/>
            </a:r>
            <a:br>
              <a:rPr lang="fr-FR" b="1" dirty="0" smtClean="0">
                <a:solidFill>
                  <a:srgbClr val="6CC026"/>
                </a:solidFill>
              </a:rPr>
            </a:br>
            <a:r>
              <a:rPr lang="fr-FR" sz="2000" dirty="0" smtClean="0"/>
              <a:t>de </a:t>
            </a:r>
            <a:r>
              <a:rPr lang="fr-FR" sz="2000" dirty="0"/>
              <a:t>la transmission croisée </a:t>
            </a:r>
            <a:r>
              <a:rPr lang="fr-FR" sz="2000" dirty="0" smtClean="0"/>
              <a:t>par manuportage ou par la contamination de la tenue </a:t>
            </a:r>
            <a:r>
              <a:rPr lang="fr-FR" sz="2000" dirty="0"/>
              <a:t>du professionnel, </a:t>
            </a:r>
            <a:r>
              <a:rPr lang="fr-FR" sz="2000" dirty="0" smtClean="0"/>
              <a:t/>
            </a:r>
            <a:br>
              <a:rPr lang="fr-FR" sz="2000" dirty="0" smtClean="0"/>
            </a:br>
            <a:r>
              <a:rPr lang="fr-FR" sz="2000" dirty="0" smtClean="0"/>
              <a:t>du </a:t>
            </a:r>
            <a:r>
              <a:rPr lang="fr-FR" sz="2000" dirty="0"/>
              <a:t>matériel contaminé ou de l’environnement</a:t>
            </a:r>
            <a:endParaRPr lang="fr-FR" sz="2400" dirty="0"/>
          </a:p>
          <a:p>
            <a:pPr>
              <a:buFont typeface="Wingdings" panose="05000000000000000000" pitchFamily="2" charset="2"/>
              <a:buChar char="Ø"/>
            </a:pPr>
            <a:endParaRPr lang="fr-FR" b="1" noProof="0" dirty="0"/>
          </a:p>
        </p:txBody>
      </p:sp>
      <p:sp>
        <p:nvSpPr>
          <p:cNvPr id="10" name="Rectangle à coins arrondis 9"/>
          <p:cNvSpPr/>
          <p:nvPr/>
        </p:nvSpPr>
        <p:spPr>
          <a:xfrm rot="20954992">
            <a:off x="425408" y="1124263"/>
            <a:ext cx="1697583"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Calibri" panose="020F0502020204030204" pitchFamily="34" charset="0"/>
                <a:cs typeface="Calibri" panose="020F0502020204030204" pitchFamily="34" charset="0"/>
              </a:rPr>
              <a:t>Pourquoi ?</a:t>
            </a:r>
          </a:p>
        </p:txBody>
      </p:sp>
      <p:pic>
        <p:nvPicPr>
          <p:cNvPr id="4" name="Image 3"/>
          <p:cNvPicPr>
            <a:picLocks noChangeAspect="1"/>
          </p:cNvPicPr>
          <p:nvPr/>
        </p:nvPicPr>
        <p:blipFill>
          <a:blip r:embed="rId3"/>
          <a:stretch>
            <a:fillRect/>
          </a:stretch>
        </p:blipFill>
        <p:spPr>
          <a:xfrm>
            <a:off x="9538070" y="150803"/>
            <a:ext cx="2451282" cy="35779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53962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12399" y="44378"/>
            <a:ext cx="6245818" cy="6813622"/>
          </a:xfrm>
        </p:spPr>
      </p:pic>
      <p:sp>
        <p:nvSpPr>
          <p:cNvPr id="6" name="Titre 1"/>
          <p:cNvSpPr>
            <a:spLocks noGrp="1"/>
          </p:cNvSpPr>
          <p:nvPr>
            <p:ph type="title"/>
          </p:nvPr>
        </p:nvSpPr>
        <p:spPr>
          <a:xfrm>
            <a:off x="218268" y="-270762"/>
            <a:ext cx="10515600" cy="1325563"/>
          </a:xfrm>
        </p:spPr>
        <p:txBody>
          <a:bodyPr>
            <a:normAutofit/>
          </a:bodyPr>
          <a:lstStyle/>
          <a:p>
            <a:r>
              <a:rPr lang="fr-FR" sz="4800" dirty="0" smtClean="0">
                <a:solidFill>
                  <a:srgbClr val="002060"/>
                </a:solidFill>
                <a:latin typeface="+mn-lt"/>
              </a:rPr>
              <a:t>Gestion des excreta</a:t>
            </a:r>
            <a:endParaRPr lang="fr-FR" dirty="0">
              <a:solidFill>
                <a:srgbClr val="002060"/>
              </a:solidFill>
              <a:latin typeface="+mn-lt"/>
            </a:endParaRPr>
          </a:p>
        </p:txBody>
      </p:sp>
      <p:sp>
        <p:nvSpPr>
          <p:cNvPr id="8" name="Rectangle 7"/>
          <p:cNvSpPr/>
          <p:nvPr/>
        </p:nvSpPr>
        <p:spPr>
          <a:xfrm rot="20583892">
            <a:off x="750972" y="1644658"/>
            <a:ext cx="1566006" cy="400110"/>
          </a:xfrm>
          <a:prstGeom prst="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lt1"/>
                </a:solidFill>
                <a:latin typeface="Calibri" panose="020F0502020204030204" pitchFamily="34" charset="0"/>
                <a:cs typeface="Calibri" panose="020F0502020204030204" pitchFamily="34" charset="0"/>
              </a:rPr>
              <a:t>Microbiote</a:t>
            </a:r>
            <a:endParaRPr lang="fr-FR" sz="2000" dirty="0">
              <a:solidFill>
                <a:schemeClr val="lt1"/>
              </a:solidFill>
              <a:latin typeface="Calibri" panose="020F0502020204030204" pitchFamily="34" charset="0"/>
              <a:cs typeface="Calibri" panose="020F0502020204030204" pitchFamily="34" charset="0"/>
            </a:endParaRPr>
          </a:p>
        </p:txBody>
      </p:sp>
      <p:sp>
        <p:nvSpPr>
          <p:cNvPr id="9" name="Rectangle 8"/>
          <p:cNvSpPr/>
          <p:nvPr/>
        </p:nvSpPr>
        <p:spPr>
          <a:xfrm>
            <a:off x="9755552" y="804730"/>
            <a:ext cx="2226241" cy="620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578069" y="2781182"/>
            <a:ext cx="3896003" cy="923330"/>
          </a:xfrm>
          <a:prstGeom prst="rect">
            <a:avLst/>
          </a:prstGeom>
          <a:noFill/>
        </p:spPr>
        <p:txBody>
          <a:bodyPr wrap="none" rtlCol="0">
            <a:spAutoFit/>
          </a:bodyPr>
          <a:lstStyle/>
          <a:p>
            <a:r>
              <a:rPr lang="fr-FR" b="1" dirty="0" smtClean="0">
                <a:solidFill>
                  <a:srgbClr val="6CC026"/>
                </a:solidFill>
              </a:rPr>
              <a:t>Flore endogène normale</a:t>
            </a:r>
          </a:p>
          <a:p>
            <a:r>
              <a:rPr lang="fr-FR" dirty="0" smtClean="0"/>
              <a:t>Le côlon est le plus important réservoir </a:t>
            </a:r>
          </a:p>
          <a:p>
            <a:r>
              <a:rPr lang="fr-FR" dirty="0" smtClean="0"/>
              <a:t>de micro-organismes de l'être humain</a:t>
            </a:r>
            <a:endParaRPr lang="fr-FR" dirty="0"/>
          </a:p>
        </p:txBody>
      </p:sp>
      <p:sp>
        <p:nvSpPr>
          <p:cNvPr id="11" name="ZoneTexte 10"/>
          <p:cNvSpPr txBox="1"/>
          <p:nvPr/>
        </p:nvSpPr>
        <p:spPr>
          <a:xfrm>
            <a:off x="578069" y="4412970"/>
            <a:ext cx="5903539" cy="1200329"/>
          </a:xfrm>
          <a:prstGeom prst="rect">
            <a:avLst/>
          </a:prstGeom>
          <a:noFill/>
        </p:spPr>
        <p:txBody>
          <a:bodyPr wrap="none" rtlCol="0">
            <a:spAutoFit/>
          </a:bodyPr>
          <a:lstStyle/>
          <a:p>
            <a:r>
              <a:rPr lang="fr-FR" b="1" dirty="0" smtClean="0">
                <a:solidFill>
                  <a:srgbClr val="6CC026"/>
                </a:solidFill>
              </a:rPr>
              <a:t>"Péril fécal"</a:t>
            </a:r>
          </a:p>
          <a:p>
            <a:r>
              <a:rPr lang="fr-FR" dirty="0" smtClean="0"/>
              <a:t>Dissémination facile dans l'environnement</a:t>
            </a:r>
          </a:p>
          <a:p>
            <a:r>
              <a:rPr lang="fr-FR" dirty="0" smtClean="0"/>
              <a:t>Réservoir potentiel de bactéries résistantes aux antibiotiques</a:t>
            </a:r>
          </a:p>
          <a:p>
            <a:r>
              <a:rPr lang="fr-FR" dirty="0" smtClean="0"/>
              <a:t>(BMR, BHRe)</a:t>
            </a:r>
            <a:endParaRPr lang="fr-FR" dirty="0"/>
          </a:p>
        </p:txBody>
      </p:sp>
    </p:spTree>
    <p:extLst>
      <p:ext uri="{BB962C8B-B14F-4D97-AF65-F5344CB8AC3E}">
        <p14:creationId xmlns:p14="http://schemas.microsoft.com/office/powerpoint/2010/main" val="2403596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371" y="39625"/>
            <a:ext cx="6076950" cy="870083"/>
          </a:xfrm>
        </p:spPr>
        <p:txBody>
          <a:bodyPr>
            <a:normAutofit/>
          </a:bodyPr>
          <a:lstStyle/>
          <a:p>
            <a:r>
              <a:rPr lang="fr-FR" dirty="0">
                <a:solidFill>
                  <a:srgbClr val="002060"/>
                </a:solidFill>
                <a:latin typeface="+mn-lt"/>
              </a:rPr>
              <a:t>Gestion des excreta</a:t>
            </a:r>
          </a:p>
        </p:txBody>
      </p:sp>
      <p:pic>
        <p:nvPicPr>
          <p:cNvPr id="17" name="Picture 17" descr="S:\USERS\CPIAS\Campagnes\Campagne_PCH_StopRisk+\affiches, pictos 2013\pictos vert\CCLIN_SRplus_Picto_vert_72dpiRVB-urinal.jpg"/>
          <p:cNvPicPr>
            <a:picLocks noChangeAspect="1" noChangeArrowheads="1"/>
          </p:cNvPicPr>
          <p:nvPr/>
        </p:nvPicPr>
        <p:blipFill>
          <a:blip r:embed="rId3">
            <a:extLst>
              <a:ext uri="{28A0092B-C50C-407E-A947-70E740481C1C}">
                <a14:useLocalDpi xmlns:a14="http://schemas.microsoft.com/office/drawing/2010/main" val="0"/>
              </a:ext>
            </a:extLst>
          </a:blip>
          <a:srcRect b="18546"/>
          <a:stretch>
            <a:fillRect/>
          </a:stretch>
        </p:blipFill>
        <p:spPr bwMode="auto">
          <a:xfrm>
            <a:off x="1274199" y="2003302"/>
            <a:ext cx="1377561" cy="130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S:\USERS\CPIAS\Campagnes\Campagne_PCH_StopRisk+\affiches, pictos 2013\pictos vert\CCLIN_SRplus_Picto_vert_72dpiRVB-bassin.jpg"/>
          <p:cNvPicPr>
            <a:picLocks noChangeAspect="1" noChangeArrowheads="1"/>
          </p:cNvPicPr>
          <p:nvPr/>
        </p:nvPicPr>
        <p:blipFill>
          <a:blip r:embed="rId4">
            <a:extLst>
              <a:ext uri="{28A0092B-C50C-407E-A947-70E740481C1C}">
                <a14:useLocalDpi xmlns:a14="http://schemas.microsoft.com/office/drawing/2010/main" val="0"/>
              </a:ext>
            </a:extLst>
          </a:blip>
          <a:srcRect b="18546"/>
          <a:stretch>
            <a:fillRect/>
          </a:stretch>
        </p:blipFill>
        <p:spPr bwMode="auto">
          <a:xfrm>
            <a:off x="2735702" y="2007333"/>
            <a:ext cx="1416511" cy="13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llipse 18"/>
          <p:cNvSpPr/>
          <p:nvPr/>
        </p:nvSpPr>
        <p:spPr>
          <a:xfrm>
            <a:off x="6266321" y="2154320"/>
            <a:ext cx="1122112" cy="1111820"/>
          </a:xfrm>
          <a:prstGeom prst="ellipse">
            <a:avLst/>
          </a:prstGeom>
          <a:noFill/>
          <a:ln w="38100">
            <a:solidFill>
              <a:srgbClr val="65AF24"/>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fr-FR" sz="2400" b="1" dirty="0">
                <a:solidFill>
                  <a:srgbClr val="65AF24"/>
                </a:solidFill>
                <a:latin typeface="Cooper Black" panose="0208090404030B020404" pitchFamily="18" charset="0"/>
              </a:rPr>
              <a:t>EPI</a:t>
            </a:r>
            <a:endParaRPr lang="fr-FR" b="1" dirty="0">
              <a:solidFill>
                <a:srgbClr val="65AF24"/>
              </a:solidFill>
              <a:latin typeface="Cooper Black" panose="0208090404030B020404" pitchFamily="18" charset="0"/>
            </a:endParaRPr>
          </a:p>
        </p:txBody>
      </p:sp>
      <p:pic>
        <p:nvPicPr>
          <p:cNvPr id="20" name="Picture 29" descr="S:\USERS\CPIAS\Campagnes\Campagne_PCH_StopRisk+\affiches, pictos 2013\picto_300dpi\picto_300dpi\vert\CCLIN_SRplus_Picto_vert_300dpiRVB-hygienemains.jpg"/>
          <p:cNvPicPr>
            <a:picLocks noChangeAspect="1" noChangeArrowheads="1"/>
          </p:cNvPicPr>
          <p:nvPr/>
        </p:nvPicPr>
        <p:blipFill>
          <a:blip r:embed="rId5">
            <a:extLst>
              <a:ext uri="{28A0092B-C50C-407E-A947-70E740481C1C}">
                <a14:useLocalDpi xmlns:a14="http://schemas.microsoft.com/office/drawing/2010/main" val="0"/>
              </a:ext>
            </a:extLst>
          </a:blip>
          <a:srcRect b="18411"/>
          <a:stretch>
            <a:fillRect/>
          </a:stretch>
        </p:blipFill>
        <p:spPr bwMode="auto">
          <a:xfrm>
            <a:off x="6157531" y="3347665"/>
            <a:ext cx="1339692" cy="127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Documents and Settings\giardma\Bureau\imag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371" y="4903361"/>
            <a:ext cx="784517" cy="79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à coins arrondis 12"/>
          <p:cNvSpPr/>
          <p:nvPr/>
        </p:nvSpPr>
        <p:spPr>
          <a:xfrm rot="20954992">
            <a:off x="425408" y="1124263"/>
            <a:ext cx="1697583"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Calibri" panose="020F0502020204030204" pitchFamily="34" charset="0"/>
                <a:cs typeface="Calibri" panose="020F0502020204030204" pitchFamily="34" charset="0"/>
              </a:rPr>
              <a:t>Comment ?</a:t>
            </a:r>
          </a:p>
        </p:txBody>
      </p:sp>
      <p:sp>
        <p:nvSpPr>
          <p:cNvPr id="14" name="Rectangle 13"/>
          <p:cNvSpPr/>
          <p:nvPr/>
        </p:nvSpPr>
        <p:spPr>
          <a:xfrm>
            <a:off x="1098457" y="3582428"/>
            <a:ext cx="4258778" cy="2382872"/>
          </a:xfrm>
          <a:prstGeom prst="rect">
            <a:avLst/>
          </a:prstGeom>
          <a:solidFill>
            <a:srgbClr val="1BB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a:t>
            </a:r>
            <a:r>
              <a:rPr lang="fr-FR" altLang="fr-FR" b="1" dirty="0" smtClean="0">
                <a:solidFill>
                  <a:schemeClr val="bg1"/>
                </a:solidFill>
                <a:latin typeface="Calibri" panose="020F0502020204030204" pitchFamily="34" charset="0"/>
                <a:sym typeface="Webdings" panose="05030102010509060703" pitchFamily="18" charset="2"/>
              </a:rPr>
              <a:t>éviter </a:t>
            </a:r>
            <a:r>
              <a:rPr lang="fr-FR" altLang="fr-FR" b="1" dirty="0">
                <a:solidFill>
                  <a:schemeClr val="bg1"/>
                </a:solidFill>
                <a:latin typeface="Calibri" panose="020F0502020204030204" pitchFamily="34" charset="0"/>
                <a:sym typeface="Webdings" panose="05030102010509060703" pitchFamily="18" charset="2"/>
              </a:rPr>
              <a:t>les procédures manuelles </a:t>
            </a:r>
            <a:r>
              <a:rPr lang="fr-FR" altLang="fr-FR" dirty="0">
                <a:solidFill>
                  <a:schemeClr val="bg1"/>
                </a:solidFill>
                <a:latin typeface="Calibri" panose="020F0502020204030204" pitchFamily="34" charset="0"/>
                <a:sym typeface="Webdings" panose="05030102010509060703" pitchFamily="18" charset="2"/>
              </a:rPr>
              <a:t/>
            </a:r>
            <a:br>
              <a:rPr lang="fr-FR" altLang="fr-FR" dirty="0">
                <a:solidFill>
                  <a:schemeClr val="bg1"/>
                </a:solidFill>
                <a:latin typeface="Calibri" panose="020F0502020204030204" pitchFamily="34" charset="0"/>
                <a:sym typeface="Webdings" panose="05030102010509060703" pitchFamily="18" charset="2"/>
              </a:rPr>
            </a:br>
            <a:r>
              <a:rPr lang="fr-FR" altLang="fr-FR" dirty="0">
                <a:solidFill>
                  <a:schemeClr val="bg1"/>
                </a:solidFill>
                <a:latin typeface="Calibri" panose="020F0502020204030204" pitchFamily="34" charset="0"/>
                <a:sym typeface="Webdings" panose="05030102010509060703" pitchFamily="18" charset="2"/>
              </a:rPr>
              <a:t>de vidange et d'entretien des contenants </a:t>
            </a:r>
          </a:p>
          <a:p>
            <a:pPr>
              <a:spcBef>
                <a:spcPct val="0"/>
              </a:spcBef>
              <a:buFontTx/>
              <a:buNone/>
            </a:pPr>
            <a:endParaRPr lang="fr-FR" altLang="fr-FR" dirty="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a:t>
            </a:r>
            <a:r>
              <a:rPr lang="fr-FR" altLang="fr-FR" b="1" dirty="0" smtClean="0">
                <a:solidFill>
                  <a:schemeClr val="bg1"/>
                </a:solidFill>
                <a:latin typeface="Calibri" panose="020F0502020204030204" pitchFamily="34" charset="0"/>
                <a:sym typeface="Webdings" panose="05030102010509060703" pitchFamily="18" charset="2"/>
              </a:rPr>
              <a:t>proscrire </a:t>
            </a:r>
            <a:r>
              <a:rPr lang="fr-FR" altLang="fr-FR" b="1" dirty="0">
                <a:solidFill>
                  <a:schemeClr val="bg1"/>
                </a:solidFill>
                <a:latin typeface="Calibri" panose="020F0502020204030204" pitchFamily="34" charset="0"/>
                <a:sym typeface="Webdings" panose="05030102010509060703" pitchFamily="18" charset="2"/>
              </a:rPr>
              <a:t>leur rinçage </a:t>
            </a:r>
            <a:r>
              <a:rPr lang="fr-FR" altLang="fr-FR" b="1" dirty="0" smtClean="0">
                <a:solidFill>
                  <a:schemeClr val="bg1"/>
                </a:solidFill>
                <a:latin typeface="Calibri" panose="020F0502020204030204" pitchFamily="34" charset="0"/>
                <a:sym typeface="Webdings" panose="05030102010509060703" pitchFamily="18" charset="2"/>
              </a:rPr>
              <a:t/>
            </a:r>
            <a:br>
              <a:rPr lang="fr-FR" altLang="fr-FR" b="1"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a:t>
            </a:r>
            <a:r>
              <a:rPr lang="fr-FR" altLang="fr-FR" dirty="0">
                <a:solidFill>
                  <a:schemeClr val="bg1"/>
                </a:solidFill>
                <a:latin typeface="Calibri" panose="020F0502020204030204" pitchFamily="34" charset="0"/>
                <a:sym typeface="Webdings" panose="05030102010509060703" pitchFamily="18" charset="2"/>
              </a:rPr>
              <a:t>ni douche, ni douchette) </a:t>
            </a:r>
            <a:r>
              <a:rPr lang="fr-FR" altLang="fr-FR" dirty="0" smtClean="0">
                <a:solidFill>
                  <a:schemeClr val="bg1"/>
                </a:solidFill>
                <a:latin typeface="Calibri" panose="020F0502020204030204" pitchFamily="34" charset="0"/>
                <a:sym typeface="Webdings" panose="05030102010509060703" pitchFamily="18" charset="2"/>
              </a:rPr>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en </a:t>
            </a:r>
            <a:r>
              <a:rPr lang="fr-FR" altLang="fr-FR" dirty="0">
                <a:solidFill>
                  <a:schemeClr val="bg1"/>
                </a:solidFill>
                <a:latin typeface="Calibri" panose="020F0502020204030204" pitchFamily="34" charset="0"/>
                <a:sym typeface="Webdings" panose="05030102010509060703" pitchFamily="18" charset="2"/>
              </a:rPr>
              <a:t>raison du risque d’aérosolisation</a:t>
            </a:r>
          </a:p>
        </p:txBody>
      </p:sp>
      <p:sp>
        <p:nvSpPr>
          <p:cNvPr id="15" name="Rectangle 14"/>
          <p:cNvSpPr/>
          <p:nvPr/>
        </p:nvSpPr>
        <p:spPr>
          <a:xfrm>
            <a:off x="7652450" y="2007333"/>
            <a:ext cx="4097505" cy="2520000"/>
          </a:xfrm>
          <a:prstGeom prst="rect">
            <a:avLst/>
          </a:prstGeom>
          <a:solidFill>
            <a:srgbClr val="F7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dirty="0">
                <a:solidFill>
                  <a:schemeClr val="bg1"/>
                </a:solidFill>
                <a:latin typeface="Calibri" panose="020F0502020204030204" pitchFamily="34" charset="0"/>
                <a:sym typeface="Webdings" panose="05030102010509060703" pitchFamily="18" charset="2"/>
              </a:rPr>
              <a:t> </a:t>
            </a:r>
            <a:r>
              <a:rPr lang="fr-FR" altLang="fr-FR" dirty="0" smtClean="0">
                <a:solidFill>
                  <a:schemeClr val="bg1"/>
                </a:solidFill>
                <a:latin typeface="Calibri" panose="020F0502020204030204" pitchFamily="34" charset="0"/>
                <a:sym typeface="Wingdings" panose="05000000000000000000" pitchFamily="2" charset="2"/>
              </a:rPr>
              <a:t>porter </a:t>
            </a:r>
            <a:r>
              <a:rPr lang="fr-FR" altLang="fr-FR" dirty="0">
                <a:solidFill>
                  <a:schemeClr val="bg1"/>
                </a:solidFill>
                <a:latin typeface="Calibri" panose="020F0502020204030204" pitchFamily="34" charset="0"/>
                <a:sym typeface="Wingdings" panose="05000000000000000000" pitchFamily="2" charset="2"/>
              </a:rPr>
              <a:t>des équipements de protection individuelle </a:t>
            </a:r>
            <a:r>
              <a:rPr lang="fr-FR" altLang="fr-FR" dirty="0" smtClean="0">
                <a:solidFill>
                  <a:schemeClr val="bg1"/>
                </a:solidFill>
                <a:latin typeface="Calibri" panose="020F0502020204030204" pitchFamily="34" charset="0"/>
                <a:sym typeface="Wingdings" panose="05000000000000000000" pitchFamily="2" charset="2"/>
              </a:rPr>
              <a:t>de </a:t>
            </a:r>
            <a:r>
              <a:rPr lang="fr-FR" altLang="fr-FR" dirty="0">
                <a:solidFill>
                  <a:schemeClr val="bg1"/>
                </a:solidFill>
                <a:latin typeface="Calibri" panose="020F0502020204030204" pitchFamily="34" charset="0"/>
                <a:sym typeface="Wingdings" panose="05000000000000000000" pitchFamily="2" charset="2"/>
              </a:rPr>
              <a:t>manière adaptée </a:t>
            </a:r>
            <a:r>
              <a:rPr lang="fr-FR" altLang="fr-FR" dirty="0" smtClean="0">
                <a:solidFill>
                  <a:schemeClr val="bg1"/>
                </a:solidFill>
                <a:latin typeface="Calibri" panose="020F0502020204030204" pitchFamily="34" charset="0"/>
                <a:sym typeface="Wingdings" panose="05000000000000000000" pitchFamily="2" charset="2"/>
              </a:rPr>
              <a:t>(</a:t>
            </a:r>
            <a:r>
              <a:rPr lang="fr-FR" altLang="fr-FR" dirty="0">
                <a:solidFill>
                  <a:schemeClr val="bg1"/>
                </a:solidFill>
                <a:latin typeface="Calibri" panose="020F0502020204030204" pitchFamily="34" charset="0"/>
                <a:sym typeface="Wingdings" panose="05000000000000000000" pitchFamily="2" charset="2"/>
              </a:rPr>
              <a:t>port de gants de soins, protection de la tenue) </a:t>
            </a:r>
          </a:p>
          <a:p>
            <a:pPr>
              <a:spcBef>
                <a:spcPct val="0"/>
              </a:spcBef>
              <a:buFontTx/>
              <a:buNone/>
            </a:pPr>
            <a:endParaRPr lang="fr-FR" altLang="fr-FR" dirty="0">
              <a:solidFill>
                <a:schemeClr val="bg1"/>
              </a:solidFill>
              <a:latin typeface="Calibri" panose="020F0502020204030204" pitchFamily="34" charset="0"/>
              <a:sym typeface="Wingdings" panose="05000000000000000000" pitchFamily="2" charset="2"/>
            </a:endParaRPr>
          </a:p>
          <a:p>
            <a:pPr>
              <a:spcBef>
                <a:spcPct val="0"/>
              </a:spcBef>
              <a:buFontTx/>
              <a:buNone/>
            </a:pPr>
            <a:r>
              <a:rPr lang="fr-FR" altLang="fr-FR" dirty="0" smtClean="0">
                <a:solidFill>
                  <a:schemeClr val="bg1"/>
                </a:solidFill>
                <a:latin typeface="Calibri" panose="020F0502020204030204" pitchFamily="34" charset="0"/>
                <a:sym typeface="Wingdings" panose="05000000000000000000" pitchFamily="2" charset="2"/>
              </a:rPr>
              <a:t>  </a:t>
            </a:r>
            <a:r>
              <a:rPr lang="fr-FR" altLang="fr-FR" dirty="0">
                <a:solidFill>
                  <a:schemeClr val="bg1"/>
                </a:solidFill>
                <a:latin typeface="Calibri" panose="020F0502020204030204" pitchFamily="34" charset="0"/>
                <a:sym typeface="Wingdings" panose="05000000000000000000" pitchFamily="2" charset="2"/>
              </a:rPr>
              <a:t>respecter l'hygiène des mains </a:t>
            </a:r>
            <a:br>
              <a:rPr lang="fr-FR" altLang="fr-FR" dirty="0">
                <a:solidFill>
                  <a:schemeClr val="bg1"/>
                </a:solidFill>
                <a:latin typeface="Calibri" panose="020F0502020204030204" pitchFamily="34" charset="0"/>
                <a:sym typeface="Wingdings" panose="05000000000000000000" pitchFamily="2" charset="2"/>
              </a:rPr>
            </a:br>
            <a:r>
              <a:rPr lang="fr-FR" altLang="fr-FR" dirty="0" smtClean="0">
                <a:solidFill>
                  <a:schemeClr val="bg1"/>
                </a:solidFill>
                <a:latin typeface="Calibri" panose="020F0502020204030204" pitchFamily="34" charset="0"/>
                <a:sym typeface="Wingdings" panose="05000000000000000000" pitchFamily="2" charset="2"/>
              </a:rPr>
              <a:t>lors </a:t>
            </a:r>
            <a:r>
              <a:rPr lang="fr-FR" altLang="fr-FR" dirty="0">
                <a:solidFill>
                  <a:schemeClr val="bg1"/>
                </a:solidFill>
                <a:latin typeface="Calibri" panose="020F0502020204030204" pitchFamily="34" charset="0"/>
                <a:sym typeface="Wingdings" panose="05000000000000000000" pitchFamily="2" charset="2"/>
              </a:rPr>
              <a:t>de la gestion des excreta </a:t>
            </a:r>
            <a:r>
              <a:rPr lang="fr-FR" altLang="fr-FR" dirty="0" smtClean="0">
                <a:solidFill>
                  <a:schemeClr val="bg1"/>
                </a:solidFill>
                <a:latin typeface="Calibri" panose="020F0502020204030204" pitchFamily="34" charset="0"/>
                <a:sym typeface="Wingdings" panose="05000000000000000000" pitchFamily="2" charset="2"/>
              </a:rPr>
              <a:t/>
            </a:r>
            <a:br>
              <a:rPr lang="fr-FR" altLang="fr-FR" dirty="0" smtClean="0">
                <a:solidFill>
                  <a:schemeClr val="bg1"/>
                </a:solidFill>
                <a:latin typeface="Calibri" panose="020F0502020204030204" pitchFamily="34" charset="0"/>
                <a:sym typeface="Wingdings" panose="05000000000000000000" pitchFamily="2" charset="2"/>
              </a:rPr>
            </a:br>
            <a:r>
              <a:rPr lang="fr-FR" altLang="fr-FR" dirty="0" smtClean="0">
                <a:solidFill>
                  <a:schemeClr val="bg1"/>
                </a:solidFill>
                <a:latin typeface="Calibri" panose="020F0502020204030204" pitchFamily="34" charset="0"/>
                <a:sym typeface="Wingdings" panose="05000000000000000000" pitchFamily="2" charset="2"/>
              </a:rPr>
              <a:t>(</a:t>
            </a:r>
            <a:r>
              <a:rPr lang="fr-FR" altLang="fr-FR" dirty="0">
                <a:solidFill>
                  <a:schemeClr val="bg1"/>
                </a:solidFill>
                <a:latin typeface="Calibri" panose="020F0502020204030204" pitchFamily="34" charset="0"/>
                <a:sym typeface="Wingdings" panose="05000000000000000000" pitchFamily="2" charset="2"/>
              </a:rPr>
              <a:t>urines, selles, vomissures)</a:t>
            </a:r>
          </a:p>
        </p:txBody>
      </p:sp>
    </p:spTree>
    <p:extLst>
      <p:ext uri="{BB962C8B-B14F-4D97-AF65-F5344CB8AC3E}">
        <p14:creationId xmlns:p14="http://schemas.microsoft.com/office/powerpoint/2010/main" val="391127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7"/>
          <p:cNvSpPr txBox="1">
            <a:spLocks noChangeArrowheads="1"/>
          </p:cNvSpPr>
          <p:nvPr/>
        </p:nvSpPr>
        <p:spPr bwMode="auto">
          <a:xfrm>
            <a:off x="2178248" y="1411781"/>
            <a:ext cx="8066088"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Lucida Sans Unicode" panose="020B0602030504020204"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Lucida Sans Unicode" panose="020B0602030504020204"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Lucida Sans Unicode" panose="020B0602030504020204"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9pPr>
          </a:lstStyle>
          <a:p>
            <a:pPr eaLnBrk="1" hangingPunct="1">
              <a:spcBef>
                <a:spcPts val="1500"/>
              </a:spcBef>
              <a:buNone/>
            </a:pPr>
            <a:r>
              <a:rPr lang="en-GB" altLang="fr-FR" sz="2400" b="1" dirty="0">
                <a:solidFill>
                  <a:srgbClr val="6CC026"/>
                </a:solidFill>
                <a:latin typeface="+mn-lt"/>
              </a:rPr>
              <a:t>En présence d’un </a:t>
            </a:r>
            <a:r>
              <a:rPr lang="en-GB" altLang="fr-FR" sz="2400" b="1" dirty="0" smtClean="0">
                <a:solidFill>
                  <a:srgbClr val="6CC026"/>
                </a:solidFill>
                <a:latin typeface="+mn-lt"/>
              </a:rPr>
              <a:t>laveur-désinfecteur </a:t>
            </a:r>
            <a:r>
              <a:rPr lang="en-GB" altLang="fr-FR" sz="2400" b="1" dirty="0">
                <a:solidFill>
                  <a:srgbClr val="6CC026"/>
                </a:solidFill>
                <a:latin typeface="+mn-lt"/>
              </a:rPr>
              <a:t>de bassin (LDB</a:t>
            </a:r>
            <a:r>
              <a:rPr lang="en-GB" altLang="fr-FR" sz="2400" b="1" dirty="0" smtClean="0">
                <a:solidFill>
                  <a:srgbClr val="6CC026"/>
                </a:solidFill>
                <a:latin typeface="+mn-lt"/>
              </a:rPr>
              <a:t>)</a:t>
            </a:r>
          </a:p>
          <a:p>
            <a:pPr>
              <a:spcBef>
                <a:spcPct val="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fr-FR" altLang="fr-FR" sz="2000" dirty="0">
                <a:latin typeface="+mn-lt"/>
              </a:rPr>
              <a:t> transporter le bassin avec un couvercle</a:t>
            </a:r>
          </a:p>
          <a:p>
            <a:pPr>
              <a:spcBef>
                <a:spcPct val="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fr-FR" altLang="fr-FR" sz="2000" dirty="0" smtClean="0">
                <a:latin typeface="+mn-lt"/>
              </a:rPr>
              <a:t> </a:t>
            </a:r>
            <a:r>
              <a:rPr lang="fr-FR" altLang="fr-FR" sz="2000" dirty="0">
                <a:latin typeface="+mn-lt"/>
              </a:rPr>
              <a:t>ne pas vider le bassin ou l'urinal avant de le placer dans le </a:t>
            </a:r>
            <a:r>
              <a:rPr lang="fr-FR" altLang="fr-FR" sz="2000" dirty="0" smtClean="0">
                <a:latin typeface="+mn-lt"/>
              </a:rPr>
              <a:t>LDB</a:t>
            </a:r>
            <a:endParaRPr lang="fr-FR" altLang="fr-FR" sz="2000" dirty="0">
              <a:latin typeface="+mn-lt"/>
            </a:endParaRPr>
          </a:p>
        </p:txBody>
      </p:sp>
      <p:sp>
        <p:nvSpPr>
          <p:cNvPr id="32774" name="Text Box 3"/>
          <p:cNvSpPr txBox="1">
            <a:spLocks noChangeArrowheads="1"/>
          </p:cNvSpPr>
          <p:nvPr/>
        </p:nvSpPr>
        <p:spPr bwMode="auto">
          <a:xfrm>
            <a:off x="2208486" y="3056692"/>
            <a:ext cx="5040312" cy="831850"/>
          </a:xfrm>
          <a:prstGeom prst="rect">
            <a:avLst/>
          </a:prstGeom>
          <a:solidFill>
            <a:srgbClr val="FFFFFF"/>
          </a:solidFill>
          <a:ln w="5724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Lucida Sans Unicode" panose="020B0602030504020204"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Lucida Sans Unicode" panose="020B0602030504020204"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Lucida Sans Unicode" panose="020B0602030504020204"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9pPr>
          </a:lstStyle>
          <a:p>
            <a:pPr eaLnBrk="1" hangingPunct="1">
              <a:spcBef>
                <a:spcPts val="1500"/>
              </a:spcBef>
              <a:buClr>
                <a:srgbClr val="000099"/>
              </a:buClr>
              <a:buNone/>
            </a:pPr>
            <a:r>
              <a:rPr lang="en-GB" altLang="fr-FR" sz="2400" dirty="0">
                <a:solidFill>
                  <a:schemeClr val="tx1"/>
                </a:solidFill>
                <a:latin typeface="+mn-lt"/>
              </a:rPr>
              <a:t>Le LDB peut être remplacé par un </a:t>
            </a:r>
            <a:r>
              <a:rPr lang="en-GB" altLang="fr-FR" sz="2400" b="1" dirty="0">
                <a:solidFill>
                  <a:srgbClr val="6CC026"/>
                </a:solidFill>
                <a:latin typeface="+mn-lt"/>
              </a:rPr>
              <a:t>broyeur de bassins à usage unique</a:t>
            </a:r>
          </a:p>
        </p:txBody>
      </p:sp>
      <p:pic>
        <p:nvPicPr>
          <p:cNvPr id="12" name="Image 11"/>
          <p:cNvPicPr>
            <a:picLocks noChangeAspect="1"/>
          </p:cNvPicPr>
          <p:nvPr/>
        </p:nvPicPr>
        <p:blipFill>
          <a:blip r:embed="rId3"/>
          <a:stretch>
            <a:fillRect/>
          </a:stretch>
        </p:blipFill>
        <p:spPr>
          <a:xfrm>
            <a:off x="6873192" y="3134720"/>
            <a:ext cx="1450279" cy="1389428"/>
          </a:xfrm>
          <a:prstGeom prst="rect">
            <a:avLst/>
          </a:prstGeom>
        </p:spPr>
      </p:pic>
      <p:pic>
        <p:nvPicPr>
          <p:cNvPr id="14" name="Image 13"/>
          <p:cNvPicPr>
            <a:picLocks noChangeAspect="1"/>
          </p:cNvPicPr>
          <p:nvPr/>
        </p:nvPicPr>
        <p:blipFill>
          <a:blip r:embed="rId4"/>
          <a:stretch>
            <a:fillRect/>
          </a:stretch>
        </p:blipFill>
        <p:spPr>
          <a:xfrm>
            <a:off x="9474828" y="1300089"/>
            <a:ext cx="1605108" cy="1315198"/>
          </a:xfrm>
          <a:prstGeom prst="rect">
            <a:avLst/>
          </a:prstGeom>
          <a:ln>
            <a:noFill/>
          </a:ln>
        </p:spPr>
      </p:pic>
      <p:pic>
        <p:nvPicPr>
          <p:cNvPr id="15" name="Picture 6" descr="Lave Bassins Tuttnauer Revo 100 - MCS - Matériel Chirurgical et Servic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389" r="25167"/>
          <a:stretch/>
        </p:blipFill>
        <p:spPr bwMode="auto">
          <a:xfrm>
            <a:off x="501618" y="1054010"/>
            <a:ext cx="1333957" cy="2543609"/>
          </a:xfrm>
          <a:prstGeom prst="rect">
            <a:avLst/>
          </a:prstGeom>
          <a:noFill/>
          <a:extLst>
            <a:ext uri="{909E8E84-426E-40DD-AFC4-6F175D3DCCD1}">
              <a14:hiddenFill xmlns:a14="http://schemas.microsoft.com/office/drawing/2010/main">
                <a:solidFill>
                  <a:srgbClr val="FFFFFF"/>
                </a:solidFill>
              </a14:hiddenFill>
            </a:ext>
          </a:extLst>
        </p:spPr>
      </p:pic>
      <p:sp>
        <p:nvSpPr>
          <p:cNvPr id="18" name="Titre 1"/>
          <p:cNvSpPr>
            <a:spLocks noGrp="1"/>
          </p:cNvSpPr>
          <p:nvPr>
            <p:ph type="title"/>
          </p:nvPr>
        </p:nvSpPr>
        <p:spPr>
          <a:xfrm>
            <a:off x="189371" y="39625"/>
            <a:ext cx="6076950" cy="870083"/>
          </a:xfrm>
        </p:spPr>
        <p:txBody>
          <a:bodyPr>
            <a:normAutofit/>
          </a:bodyPr>
          <a:lstStyle/>
          <a:p>
            <a:r>
              <a:rPr lang="fr-FR" dirty="0">
                <a:solidFill>
                  <a:srgbClr val="002060"/>
                </a:solidFill>
                <a:latin typeface="+mn-lt"/>
              </a:rPr>
              <a:t>Gestion des excreta</a:t>
            </a:r>
          </a:p>
        </p:txBody>
      </p:sp>
      <p:sp>
        <p:nvSpPr>
          <p:cNvPr id="19" name="Rectangle à coins arrondis 18"/>
          <p:cNvSpPr/>
          <p:nvPr/>
        </p:nvSpPr>
        <p:spPr>
          <a:xfrm rot="20954992">
            <a:off x="5109025" y="648094"/>
            <a:ext cx="1697583"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Calibri" panose="020F0502020204030204" pitchFamily="34" charset="0"/>
                <a:cs typeface="Calibri" panose="020F0502020204030204" pitchFamily="34" charset="0"/>
              </a:rPr>
              <a:t>Points-clés</a:t>
            </a:r>
            <a:endParaRPr lang="fr-FR" sz="2000" dirty="0">
              <a:latin typeface="Calibri" panose="020F0502020204030204" pitchFamily="34" charset="0"/>
              <a:cs typeface="Calibri" panose="020F0502020204030204" pitchFamily="34" charset="0"/>
            </a:endParaRPr>
          </a:p>
        </p:txBody>
      </p:sp>
      <p:sp>
        <p:nvSpPr>
          <p:cNvPr id="20" name="Text Box 7"/>
          <p:cNvSpPr txBox="1">
            <a:spLocks noChangeArrowheads="1"/>
          </p:cNvSpPr>
          <p:nvPr/>
        </p:nvSpPr>
        <p:spPr bwMode="auto">
          <a:xfrm>
            <a:off x="565170" y="5049217"/>
            <a:ext cx="7982516"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Lucida Sans Unicode" panose="020B0602030504020204"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Lucida Sans Unicode" panose="020B0602030504020204"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Lucida Sans Unicode" panose="020B0602030504020204"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Lucida Sans Unicode" panose="020B0602030504020204" pitchFamily="34" charset="0"/>
              </a:defRPr>
            </a:lvl9pPr>
          </a:lstStyle>
          <a:p>
            <a:pPr eaLnBrk="1" hangingPunct="1">
              <a:spcBef>
                <a:spcPts val="1500"/>
              </a:spcBef>
              <a:buNone/>
            </a:pPr>
            <a:r>
              <a:rPr lang="en-GB" altLang="fr-FR" sz="2400" b="1" dirty="0">
                <a:solidFill>
                  <a:srgbClr val="6CC026"/>
                </a:solidFill>
                <a:latin typeface="+mn-lt"/>
              </a:rPr>
              <a:t>En l’absence de </a:t>
            </a:r>
            <a:r>
              <a:rPr lang="en-GB" altLang="fr-FR" sz="2400" b="1" dirty="0" smtClean="0">
                <a:solidFill>
                  <a:srgbClr val="6CC026"/>
                </a:solidFill>
                <a:latin typeface="+mn-lt"/>
              </a:rPr>
              <a:t>laveur</a:t>
            </a:r>
            <a:r>
              <a:rPr lang="en-GB" altLang="fr-FR" sz="2400" b="1" dirty="0">
                <a:solidFill>
                  <a:srgbClr val="6CC026"/>
                </a:solidFill>
                <a:latin typeface="+mn-lt"/>
              </a:rPr>
              <a:t>-</a:t>
            </a:r>
            <a:r>
              <a:rPr lang="en-GB" altLang="fr-FR" sz="2400" b="1" dirty="0" smtClean="0">
                <a:solidFill>
                  <a:srgbClr val="6CC026"/>
                </a:solidFill>
                <a:latin typeface="+mn-lt"/>
              </a:rPr>
              <a:t>désinfecteur </a:t>
            </a:r>
            <a:r>
              <a:rPr lang="en-GB" altLang="fr-FR" sz="2400" b="1" dirty="0">
                <a:solidFill>
                  <a:srgbClr val="6CC026"/>
                </a:solidFill>
                <a:latin typeface="+mn-lt"/>
              </a:rPr>
              <a:t>de bassin ou de </a:t>
            </a:r>
            <a:r>
              <a:rPr lang="en-GB" altLang="fr-FR" sz="2400" b="1" dirty="0" smtClean="0">
                <a:solidFill>
                  <a:srgbClr val="6CC026"/>
                </a:solidFill>
                <a:latin typeface="+mn-lt"/>
              </a:rPr>
              <a:t>broyeur</a:t>
            </a:r>
          </a:p>
          <a:p>
            <a:pPr marL="342900" indent="-342900" eaLnBrk="1" hangingPunct="1">
              <a:spcBef>
                <a:spcPct val="0"/>
              </a:spcBef>
            </a:pPr>
            <a:r>
              <a:rPr lang="en-GB" altLang="fr-FR" sz="2000" dirty="0">
                <a:latin typeface="+mn-lt"/>
              </a:rPr>
              <a:t>Utilisation possible d'un sac protecteur contenant un produit gélifiant </a:t>
            </a:r>
            <a:r>
              <a:rPr lang="en-GB" altLang="fr-FR" sz="2000" dirty="0" smtClean="0">
                <a:latin typeface="+mn-lt"/>
              </a:rPr>
              <a:t>    </a:t>
            </a:r>
            <a:r>
              <a:rPr lang="en-GB" altLang="fr-FR" sz="2000" dirty="0">
                <a:latin typeface="+mn-lt"/>
              </a:rPr>
              <a:t>ou un bassin à usage unique (UU)</a:t>
            </a:r>
          </a:p>
          <a:p>
            <a:pPr marL="342900" indent="-342900" eaLnBrk="1" hangingPunct="1">
              <a:spcBef>
                <a:spcPct val="0"/>
              </a:spcBef>
            </a:pPr>
            <a:r>
              <a:rPr lang="en-GB" altLang="fr-FR" sz="2000" dirty="0" smtClean="0">
                <a:latin typeface="+mn-lt"/>
              </a:rPr>
              <a:t>Utilisation </a:t>
            </a:r>
            <a:r>
              <a:rPr lang="en-GB" altLang="fr-FR" sz="2000" dirty="0">
                <a:latin typeface="+mn-lt"/>
              </a:rPr>
              <a:t>sans sac protecteur ni bassin à UU</a:t>
            </a:r>
          </a:p>
        </p:txBody>
      </p:sp>
      <p:pic>
        <p:nvPicPr>
          <p:cNvPr id="3" name="Image 2"/>
          <p:cNvPicPr>
            <a:picLocks noChangeAspect="1"/>
          </p:cNvPicPr>
          <p:nvPr/>
        </p:nvPicPr>
        <p:blipFill>
          <a:blip r:embed="rId6"/>
          <a:stretch>
            <a:fillRect/>
          </a:stretch>
        </p:blipFill>
        <p:spPr>
          <a:xfrm>
            <a:off x="8771900" y="4132293"/>
            <a:ext cx="1736343" cy="917781"/>
          </a:xfrm>
          <a:prstGeom prst="rect">
            <a:avLst/>
          </a:prstGeom>
        </p:spPr>
      </p:pic>
      <p:pic>
        <p:nvPicPr>
          <p:cNvPr id="4" name="Image 3"/>
          <p:cNvPicPr>
            <a:picLocks noChangeAspect="1"/>
          </p:cNvPicPr>
          <p:nvPr/>
        </p:nvPicPr>
        <p:blipFill>
          <a:blip r:embed="rId7"/>
          <a:stretch>
            <a:fillRect/>
          </a:stretch>
        </p:blipFill>
        <p:spPr>
          <a:xfrm>
            <a:off x="10609843" y="4059591"/>
            <a:ext cx="1259195" cy="1223218"/>
          </a:xfrm>
          <a:prstGeom prst="rect">
            <a:avLst/>
          </a:prstGeom>
        </p:spPr>
      </p:pic>
      <p:pic>
        <p:nvPicPr>
          <p:cNvPr id="5" name="Image 4"/>
          <p:cNvPicPr>
            <a:picLocks noChangeAspect="1"/>
          </p:cNvPicPr>
          <p:nvPr/>
        </p:nvPicPr>
        <p:blipFill rotWithShape="1">
          <a:blip r:embed="rId8"/>
          <a:srcRect b="48855"/>
          <a:stretch/>
        </p:blipFill>
        <p:spPr>
          <a:xfrm>
            <a:off x="8916987" y="5282809"/>
            <a:ext cx="2486025" cy="1135063"/>
          </a:xfrm>
          <a:prstGeom prst="rect">
            <a:avLst/>
          </a:prstGeom>
        </p:spPr>
      </p:pic>
    </p:spTree>
    <p:extLst>
      <p:ext uri="{BB962C8B-B14F-4D97-AF65-F5344CB8AC3E}">
        <p14:creationId xmlns:p14="http://schemas.microsoft.com/office/powerpoint/2010/main" val="2059898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265" y="-20555"/>
            <a:ext cx="8056880" cy="975596"/>
          </a:xfrm>
        </p:spPr>
        <p:txBody>
          <a:bodyPr vert="horz" lIns="91440" tIns="45720" rIns="91440" bIns="45720" rtlCol="0" anchor="ctr">
            <a:normAutofit/>
          </a:bodyPr>
          <a:lstStyle/>
          <a:p>
            <a:r>
              <a:rPr lang="fr-FR" dirty="0">
                <a:solidFill>
                  <a:srgbClr val="002060"/>
                </a:solidFill>
                <a:latin typeface="+mn-lt"/>
              </a:rPr>
              <a:t>Gestion de l’environnement</a:t>
            </a:r>
          </a:p>
        </p:txBody>
      </p:sp>
      <p:sp>
        <p:nvSpPr>
          <p:cNvPr id="11" name="Espace réservé du contenu 10"/>
          <p:cNvSpPr>
            <a:spLocks noGrp="1"/>
          </p:cNvSpPr>
          <p:nvPr>
            <p:ph idx="1"/>
          </p:nvPr>
        </p:nvSpPr>
        <p:spPr>
          <a:xfrm>
            <a:off x="898111" y="2631512"/>
            <a:ext cx="9175787" cy="3396298"/>
          </a:xfrm>
        </p:spPr>
        <p:txBody>
          <a:bodyPr>
            <a:normAutofit fontScale="92500" lnSpcReduction="10000"/>
          </a:bodyPr>
          <a:lstStyle/>
          <a:p>
            <a:pPr marL="0" indent="0">
              <a:buNone/>
            </a:pPr>
            <a:r>
              <a:rPr lang="fr-FR" b="1" dirty="0">
                <a:solidFill>
                  <a:srgbClr val="6CC026"/>
                </a:solidFill>
              </a:rPr>
              <a:t>Protéger les patients/ résidents </a:t>
            </a:r>
            <a:r>
              <a:rPr lang="fr-FR" dirty="0" smtClean="0"/>
              <a:t>de </a:t>
            </a:r>
            <a:r>
              <a:rPr lang="fr-FR" dirty="0"/>
              <a:t>la transmission croisée </a:t>
            </a:r>
            <a:r>
              <a:rPr lang="fr-FR" dirty="0" smtClean="0"/>
              <a:t/>
            </a:r>
            <a:br>
              <a:rPr lang="fr-FR" dirty="0" smtClean="0"/>
            </a:br>
            <a:r>
              <a:rPr lang="fr-FR" dirty="0" smtClean="0"/>
              <a:t>à </a:t>
            </a:r>
            <a:r>
              <a:rPr lang="fr-FR" dirty="0"/>
              <a:t>partir des </a:t>
            </a:r>
            <a:r>
              <a:rPr lang="fr-FR" dirty="0" smtClean="0"/>
              <a:t>surfaces et matériels contaminés </a:t>
            </a:r>
            <a:br>
              <a:rPr lang="fr-FR" dirty="0" smtClean="0"/>
            </a:br>
            <a:r>
              <a:rPr lang="fr-FR" dirty="0" smtClean="0"/>
              <a:t>et éviter la formation de réservoirs </a:t>
            </a:r>
            <a:r>
              <a:rPr lang="fr-FR" dirty="0"/>
              <a:t>environnementaux </a:t>
            </a:r>
            <a:endParaRPr lang="fr-FR" dirty="0" smtClean="0"/>
          </a:p>
          <a:p>
            <a:pPr marL="0" indent="0">
              <a:buNone/>
            </a:pPr>
            <a:endParaRPr lang="fr-FR" dirty="0"/>
          </a:p>
          <a:p>
            <a:pPr marL="0" indent="0">
              <a:buNone/>
            </a:pPr>
            <a:r>
              <a:rPr lang="fr-FR" b="1" noProof="0" dirty="0" smtClean="0">
                <a:solidFill>
                  <a:srgbClr val="6CC026"/>
                </a:solidFill>
              </a:rPr>
              <a:t>Protéger </a:t>
            </a:r>
            <a:r>
              <a:rPr lang="fr-FR" b="1" noProof="0" dirty="0">
                <a:solidFill>
                  <a:srgbClr val="6CC026"/>
                </a:solidFill>
              </a:rPr>
              <a:t>les professionnels</a:t>
            </a:r>
            <a:r>
              <a:rPr lang="fr-FR" noProof="0" dirty="0">
                <a:solidFill>
                  <a:srgbClr val="6CC026"/>
                </a:solidFill>
              </a:rPr>
              <a:t> </a:t>
            </a:r>
            <a:r>
              <a:rPr lang="fr-FR" noProof="0" dirty="0" smtClean="0"/>
              <a:t>des </a:t>
            </a:r>
            <a:r>
              <a:rPr lang="fr-FR" noProof="0" dirty="0"/>
              <a:t>risques d’aérosolisation, </a:t>
            </a:r>
            <a:r>
              <a:rPr lang="fr-FR" noProof="0" dirty="0" smtClean="0"/>
              <a:t/>
            </a:r>
            <a:br>
              <a:rPr lang="fr-FR" noProof="0" dirty="0" smtClean="0"/>
            </a:br>
            <a:r>
              <a:rPr lang="fr-FR" noProof="0" dirty="0" smtClean="0"/>
              <a:t>de </a:t>
            </a:r>
            <a:r>
              <a:rPr lang="fr-FR" noProof="0" dirty="0"/>
              <a:t>projection de produits d’origine humaine </a:t>
            </a:r>
            <a:r>
              <a:rPr lang="fr-FR" noProof="0" dirty="0" smtClean="0"/>
              <a:t/>
            </a:r>
            <a:br>
              <a:rPr lang="fr-FR" noProof="0" dirty="0" smtClean="0"/>
            </a:br>
            <a:r>
              <a:rPr lang="fr-FR" noProof="0" dirty="0" smtClean="0"/>
              <a:t>ou </a:t>
            </a:r>
            <a:r>
              <a:rPr lang="fr-FR" noProof="0" dirty="0"/>
              <a:t>de transmission </a:t>
            </a:r>
            <a:r>
              <a:rPr lang="fr-FR" noProof="0" dirty="0" smtClean="0"/>
              <a:t>par </a:t>
            </a:r>
            <a:r>
              <a:rPr lang="fr-FR" noProof="0" dirty="0"/>
              <a:t>contact lors des manipulations </a:t>
            </a:r>
            <a:r>
              <a:rPr lang="fr-FR" noProof="0" dirty="0" smtClean="0"/>
              <a:t/>
            </a:r>
            <a:br>
              <a:rPr lang="fr-FR" noProof="0" dirty="0" smtClean="0"/>
            </a:br>
            <a:r>
              <a:rPr lang="fr-FR" noProof="0" dirty="0" smtClean="0"/>
              <a:t>des </a:t>
            </a:r>
            <a:r>
              <a:rPr lang="fr-FR" noProof="0" dirty="0"/>
              <a:t>dispositifs médicaux, </a:t>
            </a:r>
            <a:r>
              <a:rPr lang="fr-FR" noProof="0" dirty="0" smtClean="0"/>
              <a:t>matériel </a:t>
            </a:r>
            <a:r>
              <a:rPr lang="fr-FR" noProof="0" dirty="0"/>
              <a:t>et </a:t>
            </a:r>
            <a:r>
              <a:rPr lang="fr-FR" noProof="0" dirty="0" smtClean="0"/>
              <a:t>équipements</a:t>
            </a:r>
            <a:r>
              <a:rPr lang="fr-FR" dirty="0"/>
              <a:t> </a:t>
            </a:r>
            <a:r>
              <a:rPr lang="fr-FR" dirty="0" smtClean="0"/>
              <a:t>contaminés,</a:t>
            </a:r>
            <a:r>
              <a:rPr lang="fr-FR" noProof="0" dirty="0" smtClean="0"/>
              <a:t/>
            </a:r>
            <a:br>
              <a:rPr lang="fr-FR" noProof="0" dirty="0" smtClean="0"/>
            </a:br>
            <a:r>
              <a:rPr lang="fr-FR" noProof="0" dirty="0" smtClean="0"/>
              <a:t>des </a:t>
            </a:r>
            <a:r>
              <a:rPr lang="fr-FR" noProof="0" dirty="0"/>
              <a:t>déchets et du linge souillé</a:t>
            </a:r>
          </a:p>
          <a:p>
            <a:pPr>
              <a:buFont typeface="Wingdings" panose="05000000000000000000" pitchFamily="2" charset="2"/>
              <a:buChar char="Ø"/>
            </a:pPr>
            <a:endParaRPr lang="fr-FR" noProof="0" dirty="0"/>
          </a:p>
          <a:p>
            <a:pPr marL="0" indent="0">
              <a:buNone/>
            </a:pPr>
            <a:endParaRPr lang="fr-FR" noProof="0" dirty="0"/>
          </a:p>
        </p:txBody>
      </p:sp>
      <p:sp>
        <p:nvSpPr>
          <p:cNvPr id="13" name="Rectangle à coins arrondis 12"/>
          <p:cNvSpPr/>
          <p:nvPr/>
        </p:nvSpPr>
        <p:spPr>
          <a:xfrm rot="20954992">
            <a:off x="654444" y="1430188"/>
            <a:ext cx="1697583"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Calibri" panose="020F0502020204030204" pitchFamily="34" charset="0"/>
                <a:cs typeface="Calibri" panose="020F0502020204030204" pitchFamily="34" charset="0"/>
              </a:rPr>
              <a:t>Pourquoi ?</a:t>
            </a:r>
          </a:p>
        </p:txBody>
      </p:sp>
      <p:pic>
        <p:nvPicPr>
          <p:cNvPr id="5" name="Image 4"/>
          <p:cNvPicPr/>
          <p:nvPr/>
        </p:nvPicPr>
        <p:blipFill>
          <a:blip r:embed="rId3"/>
          <a:stretch>
            <a:fillRect/>
          </a:stretch>
        </p:blipFill>
        <p:spPr>
          <a:xfrm>
            <a:off x="9805089" y="0"/>
            <a:ext cx="2179309" cy="34167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8896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686" y="37375"/>
            <a:ext cx="9217152" cy="1010903"/>
          </a:xfrm>
        </p:spPr>
        <p:txBody>
          <a:bodyPr vert="horz" lIns="91440" tIns="45720" rIns="91440" bIns="45720" rtlCol="0" anchor="ctr">
            <a:normAutofit/>
          </a:bodyPr>
          <a:lstStyle/>
          <a:p>
            <a:r>
              <a:rPr lang="fr-FR" dirty="0" smtClean="0">
                <a:solidFill>
                  <a:srgbClr val="002060"/>
                </a:solidFill>
                <a:latin typeface="+mn-lt"/>
              </a:rPr>
              <a:t>Matériel &amp; dispositifs médicaux</a:t>
            </a:r>
            <a:endParaRPr lang="fr-FR" dirty="0">
              <a:solidFill>
                <a:srgbClr val="002060"/>
              </a:solidFill>
              <a:latin typeface="+mn-lt"/>
            </a:endParaRPr>
          </a:p>
        </p:txBody>
      </p:sp>
      <p:sp>
        <p:nvSpPr>
          <p:cNvPr id="14" name="object 7"/>
          <p:cNvSpPr>
            <a:spLocks noChangeArrowheads="1"/>
          </p:cNvSpPr>
          <p:nvPr/>
        </p:nvSpPr>
        <p:spPr bwMode="auto">
          <a:xfrm>
            <a:off x="5483202" y="5270334"/>
            <a:ext cx="1259658" cy="136720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dirty="0"/>
          </a:p>
        </p:txBody>
      </p:sp>
      <p:sp>
        <p:nvSpPr>
          <p:cNvPr id="11" name="Rectangle 10"/>
          <p:cNvSpPr/>
          <p:nvPr/>
        </p:nvSpPr>
        <p:spPr>
          <a:xfrm>
            <a:off x="7106955" y="3599545"/>
            <a:ext cx="4554227" cy="2827410"/>
          </a:xfrm>
          <a:prstGeom prst="rect">
            <a:avLst/>
          </a:prstGeom>
          <a:solidFill>
            <a:srgbClr val="67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b="1" dirty="0">
                <a:solidFill>
                  <a:schemeClr val="bg1"/>
                </a:solidFill>
                <a:latin typeface="Calibri" panose="020F0502020204030204" pitchFamily="34" charset="0"/>
                <a:sym typeface="Webdings" panose="05030102010509060703" pitchFamily="18" charset="2"/>
              </a:rPr>
              <a:t>Matériel ou dispositif médical réutilisable</a:t>
            </a:r>
            <a:r>
              <a:rPr lang="fr-FR" altLang="fr-FR" dirty="0">
                <a:solidFill>
                  <a:schemeClr val="bg1"/>
                </a:solidFill>
                <a:latin typeface="Calibri" panose="020F0502020204030204" pitchFamily="34" charset="0"/>
                <a:sym typeface="Webdings" panose="05030102010509060703" pitchFamily="18" charset="2"/>
              </a:rPr>
              <a:t>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endParaRPr lang="fr-FR" altLang="fr-FR" sz="1100" dirty="0">
              <a:solidFill>
                <a:schemeClr val="bg1"/>
              </a:solidFill>
              <a:latin typeface="Calibri" panose="020F0502020204030204" pitchFamily="34" charset="0"/>
              <a:sym typeface="Webdings" panose="05030102010509060703" pitchFamily="18" charset="2"/>
            </a:endParaRPr>
          </a:p>
          <a:p>
            <a:pPr marL="285750" indent="-285750">
              <a:spcBef>
                <a:spcPct val="0"/>
              </a:spcBef>
              <a:buFont typeface="Webdings" panose="05030102010509060703" pitchFamily="18" charset="2"/>
              <a:buChar char="&lt;"/>
            </a:pPr>
            <a:r>
              <a:rPr lang="fr-FR" altLang="fr-FR" dirty="0" smtClean="0">
                <a:solidFill>
                  <a:schemeClr val="bg1"/>
                </a:solidFill>
                <a:latin typeface="Calibri" panose="020F0502020204030204" pitchFamily="34" charset="0"/>
                <a:sym typeface="Webdings" panose="05030102010509060703" pitchFamily="18" charset="2"/>
              </a:rPr>
              <a:t>avant utilisation :  vérifier </a:t>
            </a:r>
            <a:r>
              <a:rPr lang="fr-FR" altLang="fr-FR" dirty="0">
                <a:solidFill>
                  <a:schemeClr val="bg1"/>
                </a:solidFill>
                <a:latin typeface="Calibri" panose="020F0502020204030204" pitchFamily="34" charset="0"/>
                <a:sym typeface="Webdings" panose="05030102010509060703" pitchFamily="18" charset="2"/>
              </a:rPr>
              <a:t>que le matériel </a:t>
            </a:r>
            <a:r>
              <a:rPr lang="fr-FR" altLang="fr-FR" dirty="0" smtClean="0">
                <a:solidFill>
                  <a:schemeClr val="bg1"/>
                </a:solidFill>
                <a:latin typeface="Calibri" panose="020F0502020204030204" pitchFamily="34" charset="0"/>
                <a:sym typeface="Webdings" panose="05030102010509060703" pitchFamily="18" charset="2"/>
              </a:rPr>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a </a:t>
            </a:r>
            <a:r>
              <a:rPr lang="fr-FR" altLang="fr-FR" dirty="0">
                <a:solidFill>
                  <a:schemeClr val="bg1"/>
                </a:solidFill>
                <a:latin typeface="Calibri" panose="020F0502020204030204" pitchFamily="34" charset="0"/>
                <a:sym typeface="Webdings" panose="05030102010509060703" pitchFamily="18" charset="2"/>
              </a:rPr>
              <a:t>subi une procédure d’entretien </a:t>
            </a:r>
            <a:r>
              <a:rPr lang="fr-FR" altLang="fr-FR" dirty="0" smtClean="0">
                <a:solidFill>
                  <a:schemeClr val="bg1"/>
                </a:solidFill>
                <a:latin typeface="Calibri" panose="020F0502020204030204" pitchFamily="34" charset="0"/>
                <a:sym typeface="Webdings" panose="05030102010509060703" pitchFamily="18" charset="2"/>
              </a:rPr>
              <a:t>appropriée et au </a:t>
            </a:r>
            <a:r>
              <a:rPr lang="fr-FR" altLang="fr-FR" dirty="0">
                <a:solidFill>
                  <a:schemeClr val="bg1"/>
                </a:solidFill>
                <a:latin typeface="Calibri" panose="020F0502020204030204" pitchFamily="34" charset="0"/>
                <a:sym typeface="Webdings" panose="05030102010509060703" pitchFamily="18" charset="2"/>
              </a:rPr>
              <a:t>niveau requis </a:t>
            </a:r>
            <a:r>
              <a:rPr lang="fr-FR" altLang="fr-FR" dirty="0" smtClean="0">
                <a:solidFill>
                  <a:schemeClr val="bg1"/>
                </a:solidFill>
                <a:latin typeface="Calibri" panose="020F0502020204030204" pitchFamily="34" charset="0"/>
                <a:sym typeface="Webdings" panose="05030102010509060703" pitchFamily="18" charset="2"/>
              </a:rPr>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a:t>
            </a:r>
            <a:r>
              <a:rPr lang="fr-FR" altLang="fr-FR" dirty="0">
                <a:solidFill>
                  <a:schemeClr val="bg1"/>
                </a:solidFill>
                <a:latin typeface="Calibri" panose="020F0502020204030204" pitchFamily="34" charset="0"/>
                <a:sym typeface="Webdings" panose="05030102010509060703" pitchFamily="18" charset="2"/>
              </a:rPr>
              <a:t>non critique, semi critique, critique</a:t>
            </a:r>
            <a:r>
              <a:rPr lang="fr-FR" altLang="fr-FR" dirty="0" smtClean="0">
                <a:solidFill>
                  <a:schemeClr val="bg1"/>
                </a:solidFill>
                <a:latin typeface="Calibri" panose="020F0502020204030204" pitchFamily="34" charset="0"/>
                <a:sym typeface="Webdings" panose="05030102010509060703" pitchFamily="18" charset="2"/>
              </a:rPr>
              <a:t>)</a:t>
            </a: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 après utilisation :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     nettoyer </a:t>
            </a:r>
            <a:r>
              <a:rPr lang="fr-FR" altLang="fr-FR" dirty="0">
                <a:solidFill>
                  <a:schemeClr val="bg1"/>
                </a:solidFill>
                <a:latin typeface="Calibri" panose="020F0502020204030204" pitchFamily="34" charset="0"/>
                <a:sym typeface="Webdings" panose="05030102010509060703" pitchFamily="18" charset="2"/>
              </a:rPr>
              <a:t>et/ou désinfecter </a:t>
            </a:r>
            <a:r>
              <a:rPr lang="fr-FR" altLang="fr-FR" dirty="0" smtClean="0">
                <a:solidFill>
                  <a:schemeClr val="bg1"/>
                </a:solidFill>
                <a:latin typeface="Calibri" panose="020F0502020204030204" pitchFamily="34" charset="0"/>
                <a:sym typeface="Webdings" panose="05030102010509060703" pitchFamily="18" charset="2"/>
              </a:rPr>
              <a:t>le </a:t>
            </a:r>
            <a:r>
              <a:rPr lang="fr-FR" altLang="fr-FR" dirty="0">
                <a:solidFill>
                  <a:schemeClr val="bg1"/>
                </a:solidFill>
                <a:latin typeface="Calibri" panose="020F0502020204030204" pitchFamily="34" charset="0"/>
                <a:sym typeface="Webdings" panose="05030102010509060703" pitchFamily="18" charset="2"/>
              </a:rPr>
              <a:t>matériel </a:t>
            </a:r>
            <a:r>
              <a:rPr lang="fr-FR" altLang="fr-FR" dirty="0" smtClean="0">
                <a:solidFill>
                  <a:schemeClr val="bg1"/>
                </a:solidFill>
                <a:latin typeface="Calibri" panose="020F0502020204030204" pitchFamily="34" charset="0"/>
                <a:sym typeface="Webdings" panose="05030102010509060703" pitchFamily="18" charset="2"/>
              </a:rPr>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     avec </a:t>
            </a:r>
            <a:r>
              <a:rPr lang="fr-FR" altLang="fr-FR" dirty="0">
                <a:solidFill>
                  <a:schemeClr val="bg1"/>
                </a:solidFill>
                <a:latin typeface="Calibri" panose="020F0502020204030204" pitchFamily="34" charset="0"/>
                <a:sym typeface="Webdings" panose="05030102010509060703" pitchFamily="18" charset="2"/>
              </a:rPr>
              <a:t>une procédure appropriée</a:t>
            </a:r>
          </a:p>
        </p:txBody>
      </p:sp>
      <p:sp>
        <p:nvSpPr>
          <p:cNvPr id="12" name="Rectangle 11"/>
          <p:cNvSpPr/>
          <p:nvPr/>
        </p:nvSpPr>
        <p:spPr>
          <a:xfrm>
            <a:off x="970875" y="1849019"/>
            <a:ext cx="5114965" cy="1891405"/>
          </a:xfrm>
          <a:prstGeom prst="rect">
            <a:avLst/>
          </a:prstGeom>
          <a:solidFill>
            <a:srgbClr val="F26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fr-FR" altLang="fr-FR" b="1" dirty="0" smtClean="0">
                <a:solidFill>
                  <a:schemeClr val="bg1"/>
                </a:solidFill>
                <a:latin typeface="Calibri" panose="020F0502020204030204" pitchFamily="34" charset="0"/>
                <a:sym typeface="Webdings" panose="05030102010509060703" pitchFamily="18" charset="2"/>
              </a:rPr>
              <a:t>Manipuler avec </a:t>
            </a:r>
            <a:r>
              <a:rPr lang="fr-FR" altLang="fr-FR" b="1" dirty="0">
                <a:solidFill>
                  <a:schemeClr val="bg1"/>
                </a:solidFill>
                <a:latin typeface="Calibri" panose="020F0502020204030204" pitchFamily="34" charset="0"/>
                <a:sym typeface="Webdings" panose="05030102010509060703" pitchFamily="18" charset="2"/>
              </a:rPr>
              <a:t>des équipements </a:t>
            </a:r>
            <a:r>
              <a:rPr lang="fr-FR" altLang="fr-FR" b="1" dirty="0" smtClean="0">
                <a:solidFill>
                  <a:schemeClr val="bg1"/>
                </a:solidFill>
                <a:latin typeface="Calibri" panose="020F0502020204030204" pitchFamily="34" charset="0"/>
                <a:sym typeface="Webdings" panose="05030102010509060703" pitchFamily="18" charset="2"/>
              </a:rPr>
              <a:t>de </a:t>
            </a:r>
            <a:r>
              <a:rPr lang="fr-FR" altLang="fr-FR" b="1" dirty="0">
                <a:solidFill>
                  <a:schemeClr val="bg1"/>
                </a:solidFill>
                <a:latin typeface="Calibri" panose="020F0502020204030204" pitchFamily="34" charset="0"/>
                <a:sym typeface="Webdings" panose="05030102010509060703" pitchFamily="18" charset="2"/>
              </a:rPr>
              <a:t>protection individuelle adaptés </a:t>
            </a:r>
            <a:r>
              <a:rPr lang="fr-FR" altLang="fr-FR" b="1" dirty="0" smtClean="0">
                <a:solidFill>
                  <a:schemeClr val="bg1"/>
                </a:solidFill>
                <a:latin typeface="Calibri" panose="020F0502020204030204" pitchFamily="34" charset="0"/>
                <a:sym typeface="Webdings" panose="05030102010509060703" pitchFamily="18" charset="2"/>
              </a:rPr>
              <a:t>tout matériel visiblement </a:t>
            </a:r>
            <a:r>
              <a:rPr lang="fr-FR" altLang="fr-FR" b="1" dirty="0">
                <a:solidFill>
                  <a:schemeClr val="bg1"/>
                </a:solidFill>
                <a:latin typeface="Calibri" panose="020F0502020204030204" pitchFamily="34" charset="0"/>
                <a:sym typeface="Webdings" panose="05030102010509060703" pitchFamily="18" charset="2"/>
              </a:rPr>
              <a:t>souillé </a:t>
            </a:r>
            <a:r>
              <a:rPr lang="fr-FR" altLang="fr-FR" b="1" dirty="0" smtClean="0">
                <a:solidFill>
                  <a:schemeClr val="bg1"/>
                </a:solidFill>
                <a:latin typeface="Calibri" panose="020F0502020204030204" pitchFamily="34" charset="0"/>
                <a:sym typeface="Webdings" panose="05030102010509060703" pitchFamily="18" charset="2"/>
              </a:rPr>
              <a:t>ou </a:t>
            </a:r>
            <a:r>
              <a:rPr lang="fr-FR" altLang="fr-FR" b="1" dirty="0">
                <a:solidFill>
                  <a:schemeClr val="bg1"/>
                </a:solidFill>
                <a:latin typeface="Calibri" panose="020F0502020204030204" pitchFamily="34" charset="0"/>
                <a:sym typeface="Webdings" panose="05030102010509060703" pitchFamily="18" charset="2"/>
              </a:rPr>
              <a:t>potentiellement contaminé </a:t>
            </a:r>
            <a:r>
              <a:rPr lang="fr-FR" altLang="fr-FR" dirty="0" smtClean="0">
                <a:solidFill>
                  <a:schemeClr val="bg1"/>
                </a:solidFill>
                <a:latin typeface="Calibri" panose="020F0502020204030204" pitchFamily="34" charset="0"/>
                <a:sym typeface="Webdings" panose="05030102010509060703" pitchFamily="18" charset="2"/>
              </a:rPr>
              <a:t>par </a:t>
            </a:r>
            <a:r>
              <a:rPr lang="fr-FR" altLang="fr-FR" dirty="0">
                <a:solidFill>
                  <a:schemeClr val="bg1"/>
                </a:solidFill>
                <a:latin typeface="Calibri" panose="020F0502020204030204" pitchFamily="34" charset="0"/>
                <a:sym typeface="Webdings" panose="05030102010509060703" pitchFamily="18" charset="2"/>
              </a:rPr>
              <a:t>du sang </a:t>
            </a:r>
            <a:r>
              <a:rPr lang="fr-FR" altLang="fr-FR" dirty="0" smtClean="0">
                <a:solidFill>
                  <a:schemeClr val="bg1"/>
                </a:solidFill>
                <a:latin typeface="Calibri" panose="020F0502020204030204" pitchFamily="34" charset="0"/>
                <a:sym typeface="Webdings" panose="05030102010509060703" pitchFamily="18" charset="2"/>
              </a:rPr>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ou </a:t>
            </a:r>
            <a:r>
              <a:rPr lang="fr-FR" altLang="fr-FR" dirty="0">
                <a:solidFill>
                  <a:schemeClr val="bg1"/>
                </a:solidFill>
                <a:latin typeface="Calibri" panose="020F0502020204030204" pitchFamily="34" charset="0"/>
                <a:sym typeface="Webdings" panose="05030102010509060703" pitchFamily="18" charset="2"/>
              </a:rPr>
              <a:t>tout autre produit biologique d’origine </a:t>
            </a:r>
            <a:r>
              <a:rPr lang="fr-FR" altLang="fr-FR" dirty="0" smtClean="0">
                <a:solidFill>
                  <a:schemeClr val="bg1"/>
                </a:solidFill>
                <a:latin typeface="Calibri" panose="020F0502020204030204" pitchFamily="34" charset="0"/>
                <a:sym typeface="Webdings" panose="05030102010509060703" pitchFamily="18" charset="2"/>
              </a:rPr>
              <a:t>humaine</a:t>
            </a:r>
            <a:r>
              <a:rPr lang="fr-FR" altLang="fr-FR" dirty="0">
                <a:solidFill>
                  <a:schemeClr val="bg1"/>
                </a:solidFill>
                <a:latin typeface="Calibri" panose="020F0502020204030204" pitchFamily="34" charset="0"/>
                <a:sym typeface="Webdings" panose="05030102010509060703" pitchFamily="18" charset="2"/>
              </a:rPr>
              <a:t> </a:t>
            </a:r>
            <a:endParaRPr lang="fr-FR" altLang="fr-FR" dirty="0" smtClean="0">
              <a:solidFill>
                <a:schemeClr val="bg1"/>
              </a:solidFill>
              <a:latin typeface="Calibri" panose="020F0502020204030204" pitchFamily="34" charset="0"/>
              <a:sym typeface="Webdings" panose="05030102010509060703" pitchFamily="18" charset="2"/>
            </a:endParaRPr>
          </a:p>
          <a:p>
            <a:pPr>
              <a:spcBef>
                <a:spcPct val="0"/>
              </a:spcBef>
              <a:buFontTx/>
              <a:buNone/>
            </a:pPr>
            <a:r>
              <a:rPr lang="fr-FR" altLang="fr-FR" dirty="0" smtClean="0">
                <a:solidFill>
                  <a:schemeClr val="bg1"/>
                </a:solidFill>
                <a:latin typeface="Calibri" panose="020F0502020204030204" pitchFamily="34" charset="0"/>
                <a:sym typeface="Webdings" panose="05030102010509060703" pitchFamily="18" charset="2"/>
              </a:rPr>
              <a:t>(</a:t>
            </a:r>
            <a:r>
              <a:rPr lang="fr-FR" altLang="fr-FR" dirty="0">
                <a:solidFill>
                  <a:schemeClr val="bg1"/>
                </a:solidFill>
                <a:latin typeface="Calibri" panose="020F0502020204030204" pitchFamily="34" charset="0"/>
                <a:sym typeface="Webdings" panose="05030102010509060703" pitchFamily="18" charset="2"/>
              </a:rPr>
              <a:t>dispositif médical, linge, déchet</a:t>
            </a:r>
            <a:r>
              <a:rPr lang="fr-FR" altLang="fr-FR" dirty="0" smtClean="0">
                <a:solidFill>
                  <a:schemeClr val="bg1"/>
                </a:solidFill>
                <a:latin typeface="Calibri" panose="020F0502020204030204" pitchFamily="34" charset="0"/>
                <a:sym typeface="Webdings" panose="05030102010509060703" pitchFamily="18" charset="2"/>
              </a:rPr>
              <a:t>…)</a:t>
            </a:r>
          </a:p>
          <a:p>
            <a:pPr>
              <a:spcBef>
                <a:spcPct val="0"/>
              </a:spcBef>
              <a:buFontTx/>
              <a:buNone/>
            </a:pPr>
            <a:endParaRPr lang="fr-FR" altLang="fr-FR" sz="1100" dirty="0">
              <a:solidFill>
                <a:schemeClr val="bg1"/>
              </a:solidFill>
              <a:latin typeface="Calibri" panose="020F0502020204030204" pitchFamily="34" charset="0"/>
              <a:sym typeface="Webdings" panose="05030102010509060703" pitchFamily="18" charset="2"/>
            </a:endParaRPr>
          </a:p>
        </p:txBody>
      </p:sp>
      <p:pic>
        <p:nvPicPr>
          <p:cNvPr id="4" name="Image 3"/>
          <p:cNvPicPr>
            <a:picLocks noChangeAspect="1"/>
          </p:cNvPicPr>
          <p:nvPr/>
        </p:nvPicPr>
        <p:blipFill>
          <a:blip r:embed="rId4"/>
          <a:stretch>
            <a:fillRect/>
          </a:stretch>
        </p:blipFill>
        <p:spPr>
          <a:xfrm>
            <a:off x="565361" y="4082806"/>
            <a:ext cx="1110564" cy="1117776"/>
          </a:xfrm>
          <a:prstGeom prst="rect">
            <a:avLst/>
          </a:prstGeom>
        </p:spPr>
      </p:pic>
      <p:sp>
        <p:nvSpPr>
          <p:cNvPr id="15" name="Flèche droite 14"/>
          <p:cNvSpPr/>
          <p:nvPr/>
        </p:nvSpPr>
        <p:spPr>
          <a:xfrm>
            <a:off x="6472860" y="3678832"/>
            <a:ext cx="540000" cy="540000"/>
          </a:xfrm>
          <a:prstGeom prst="rightArrow">
            <a:avLst/>
          </a:prstGeom>
          <a:solidFill>
            <a:srgbClr val="67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fr-FR" b="1" dirty="0">
              <a:solidFill>
                <a:schemeClr val="bg1"/>
              </a:solidFill>
              <a:latin typeface="Calibri" panose="020F0502020204030204" pitchFamily="34" charset="0"/>
            </a:endParaRPr>
          </a:p>
        </p:txBody>
      </p:sp>
      <p:sp>
        <p:nvSpPr>
          <p:cNvPr id="17" name="Flèche droite 16"/>
          <p:cNvSpPr/>
          <p:nvPr/>
        </p:nvSpPr>
        <p:spPr>
          <a:xfrm>
            <a:off x="289686" y="1728472"/>
            <a:ext cx="540000" cy="540000"/>
          </a:xfrm>
          <a:prstGeom prst="rightArrow">
            <a:avLst/>
          </a:prstGeom>
          <a:solidFill>
            <a:srgbClr val="F26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fr-FR" b="1" dirty="0">
              <a:solidFill>
                <a:schemeClr val="bg1"/>
              </a:solidFill>
              <a:latin typeface="Calibri" panose="020F0502020204030204" pitchFamily="34" charset="0"/>
            </a:endParaRPr>
          </a:p>
        </p:txBody>
      </p:sp>
      <p:sp>
        <p:nvSpPr>
          <p:cNvPr id="10" name="Espace réservé du contenu 5"/>
          <p:cNvSpPr txBox="1">
            <a:spLocks/>
          </p:cNvSpPr>
          <p:nvPr/>
        </p:nvSpPr>
        <p:spPr>
          <a:xfrm rot="21164953">
            <a:off x="6490874" y="1063305"/>
            <a:ext cx="1744405" cy="396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smtClean="0"/>
              <a:t>Comment ?</a:t>
            </a:r>
            <a:endParaRPr lang="fr-FR" dirty="0"/>
          </a:p>
        </p:txBody>
      </p:sp>
    </p:spTree>
    <p:extLst>
      <p:ext uri="{BB962C8B-B14F-4D97-AF65-F5344CB8AC3E}">
        <p14:creationId xmlns:p14="http://schemas.microsoft.com/office/powerpoint/2010/main" val="3092776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92" y="-12431"/>
            <a:ext cx="10515600" cy="886192"/>
          </a:xfrm>
        </p:spPr>
        <p:txBody>
          <a:bodyPr>
            <a:normAutofit/>
          </a:bodyPr>
          <a:lstStyle/>
          <a:p>
            <a:r>
              <a:rPr lang="fr-FR" sz="4000" dirty="0" smtClean="0"/>
              <a:t>Classification de Spaulding</a:t>
            </a:r>
            <a:endParaRPr lang="fr-FR" sz="4000" dirty="0"/>
          </a:p>
        </p:txBody>
      </p:sp>
      <p:sp>
        <p:nvSpPr>
          <p:cNvPr id="4" name="ZoneTexte 3"/>
          <p:cNvSpPr txBox="1"/>
          <p:nvPr/>
        </p:nvSpPr>
        <p:spPr>
          <a:xfrm>
            <a:off x="325120" y="3673306"/>
            <a:ext cx="4822611" cy="1485022"/>
          </a:xfrm>
          <a:prstGeom prst="rect">
            <a:avLst/>
          </a:prstGeom>
          <a:noFill/>
        </p:spPr>
        <p:txBody>
          <a:bodyPr wrap="square" rtlCol="0">
            <a:spAutoFit/>
          </a:bodyPr>
          <a:lstStyle/>
          <a:p>
            <a:r>
              <a:rPr lang="fr-FR" b="1" dirty="0" smtClean="0">
                <a:solidFill>
                  <a:srgbClr val="6CC026"/>
                </a:solidFill>
              </a:rPr>
              <a:t>Spectre d'activité</a:t>
            </a:r>
            <a:r>
              <a:rPr lang="fr-FR" dirty="0" smtClean="0"/>
              <a:t> </a:t>
            </a:r>
          </a:p>
          <a:p>
            <a:r>
              <a:rPr lang="fr-FR" sz="1600" dirty="0" smtClean="0">
                <a:sym typeface="Wingdings" panose="05000000000000000000" pitchFamily="2" charset="2"/>
              </a:rPr>
              <a:t> </a:t>
            </a:r>
            <a:r>
              <a:rPr lang="fr-FR" sz="1600" dirty="0" smtClean="0"/>
              <a:t>normes à valider en fonction du degré d'exigence</a:t>
            </a:r>
          </a:p>
          <a:p>
            <a:endParaRPr lang="fr-FR" sz="1050" b="1" dirty="0" smtClean="0">
              <a:solidFill>
                <a:srgbClr val="6CC026"/>
              </a:solidFill>
            </a:endParaRPr>
          </a:p>
          <a:p>
            <a:r>
              <a:rPr lang="fr-FR" b="1" dirty="0" smtClean="0">
                <a:solidFill>
                  <a:srgbClr val="6CC026"/>
                </a:solidFill>
              </a:rPr>
              <a:t>Procédés</a:t>
            </a:r>
            <a:r>
              <a:rPr lang="fr-FR" dirty="0" smtClean="0"/>
              <a:t> </a:t>
            </a:r>
          </a:p>
          <a:p>
            <a:pPr marL="285750" indent="-285750">
              <a:buFont typeface="Arial" panose="020B0604020202020204" pitchFamily="34" charset="0"/>
              <a:buChar char="•"/>
            </a:pPr>
            <a:r>
              <a:rPr lang="fr-FR" sz="1400" dirty="0" smtClean="0"/>
              <a:t>stérilisation /immersion /essuyage (lingettes)</a:t>
            </a:r>
          </a:p>
          <a:p>
            <a:pPr marL="285750" indent="-285750">
              <a:buFont typeface="Arial" panose="020B0604020202020204" pitchFamily="34" charset="0"/>
              <a:buChar char="•"/>
            </a:pPr>
            <a:r>
              <a:rPr lang="fr-FR" sz="1400" dirty="0" smtClean="0"/>
              <a:t>automatisé / manuel</a:t>
            </a:r>
            <a:endParaRPr lang="fr-FR" sz="1400" dirty="0"/>
          </a:p>
        </p:txBody>
      </p:sp>
      <p:pic>
        <p:nvPicPr>
          <p:cNvPr id="6" name="Image 5"/>
          <p:cNvPicPr>
            <a:picLocks noChangeAspect="1"/>
          </p:cNvPicPr>
          <p:nvPr/>
        </p:nvPicPr>
        <p:blipFill>
          <a:blip r:embed="rId3"/>
          <a:stretch>
            <a:fillRect/>
          </a:stretch>
        </p:blipFill>
        <p:spPr>
          <a:xfrm>
            <a:off x="325120" y="962340"/>
            <a:ext cx="4665135" cy="2624139"/>
          </a:xfrm>
          <a:prstGeom prst="rect">
            <a:avLst/>
          </a:prstGeom>
        </p:spPr>
      </p:pic>
      <p:pic>
        <p:nvPicPr>
          <p:cNvPr id="8" name="Image 7"/>
          <p:cNvPicPr>
            <a:picLocks noChangeAspect="1"/>
          </p:cNvPicPr>
          <p:nvPr/>
        </p:nvPicPr>
        <p:blipFill>
          <a:blip r:embed="rId4"/>
          <a:stretch>
            <a:fillRect/>
          </a:stretch>
        </p:blipFill>
        <p:spPr>
          <a:xfrm>
            <a:off x="5101981" y="1759950"/>
            <a:ext cx="7084197" cy="4252918"/>
          </a:xfrm>
          <a:prstGeom prst="rect">
            <a:avLst/>
          </a:prstGeom>
        </p:spPr>
      </p:pic>
      <p:sp>
        <p:nvSpPr>
          <p:cNvPr id="9" name="Espace réservé du contenu 5"/>
          <p:cNvSpPr txBox="1">
            <a:spLocks/>
          </p:cNvSpPr>
          <p:nvPr/>
        </p:nvSpPr>
        <p:spPr>
          <a:xfrm rot="21098157">
            <a:off x="6450475" y="758681"/>
            <a:ext cx="2175934" cy="402054"/>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a:t>Matériel et DM</a:t>
            </a:r>
          </a:p>
        </p:txBody>
      </p:sp>
      <p:pic>
        <p:nvPicPr>
          <p:cNvPr id="10" name="Image 9"/>
          <p:cNvPicPr>
            <a:picLocks noChangeAspect="1"/>
          </p:cNvPicPr>
          <p:nvPr/>
        </p:nvPicPr>
        <p:blipFill>
          <a:blip r:embed="rId5"/>
          <a:stretch>
            <a:fillRect/>
          </a:stretch>
        </p:blipFill>
        <p:spPr>
          <a:xfrm>
            <a:off x="325120" y="5158328"/>
            <a:ext cx="4665135" cy="1607806"/>
          </a:xfrm>
          <a:prstGeom prst="rect">
            <a:avLst/>
          </a:prstGeom>
        </p:spPr>
      </p:pic>
    </p:spTree>
    <p:extLst>
      <p:ext uri="{BB962C8B-B14F-4D97-AF65-F5344CB8AC3E}">
        <p14:creationId xmlns:p14="http://schemas.microsoft.com/office/powerpoint/2010/main" val="2734946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150175" y="6572"/>
            <a:ext cx="6621379" cy="1077718"/>
          </a:xfrm>
        </p:spPr>
        <p:txBody>
          <a:bodyPr vert="horz" lIns="91440" tIns="45720" rIns="91440" bIns="45720" rtlCol="0" anchor="ctr">
            <a:normAutofit/>
          </a:bodyPr>
          <a:lstStyle/>
          <a:p>
            <a:r>
              <a:rPr lang="fr-FR" dirty="0" smtClean="0">
                <a:solidFill>
                  <a:srgbClr val="002060"/>
                </a:solidFill>
                <a:latin typeface="+mn-lt"/>
              </a:rPr>
              <a:t>Sols &amp; surfaces</a:t>
            </a:r>
            <a:endParaRPr lang="fr-FR" dirty="0">
              <a:solidFill>
                <a:srgbClr val="002060"/>
              </a:solidFill>
              <a:latin typeface="+mn-lt"/>
            </a:endParaRPr>
          </a:p>
        </p:txBody>
      </p:sp>
      <p:sp>
        <p:nvSpPr>
          <p:cNvPr id="2" name="ZoneTexte 1"/>
          <p:cNvSpPr txBox="1"/>
          <p:nvPr/>
        </p:nvSpPr>
        <p:spPr>
          <a:xfrm>
            <a:off x="6282055" y="3310159"/>
            <a:ext cx="5676265" cy="2954655"/>
          </a:xfrm>
          <a:prstGeom prst="rect">
            <a:avLst/>
          </a:prstGeom>
          <a:noFill/>
        </p:spPr>
        <p:txBody>
          <a:bodyPr wrap="square" rtlCol="0">
            <a:spAutoFit/>
          </a:bodyPr>
          <a:lstStyle/>
          <a:p>
            <a:r>
              <a:rPr lang="fr-FR" sz="2400" b="1" dirty="0" smtClean="0">
                <a:solidFill>
                  <a:srgbClr val="6CC026"/>
                </a:solidFill>
                <a:latin typeface="Calibri" panose="020F0502020204030204" pitchFamily="34" charset="0"/>
              </a:rPr>
              <a:t>Usage raisonné des désinfectants</a:t>
            </a:r>
          </a:p>
          <a:p>
            <a:pPr marL="285750" indent="-285750">
              <a:buFont typeface="Arial" panose="020B0604020202020204" pitchFamily="34" charset="0"/>
              <a:buChar char="•"/>
            </a:pPr>
            <a:r>
              <a:rPr lang="fr-FR" dirty="0" smtClean="0">
                <a:latin typeface="Calibri" panose="020F0502020204030204" pitchFamily="34" charset="0"/>
              </a:rPr>
              <a:t>produit à diluer ou prêt à l'emploi </a:t>
            </a:r>
          </a:p>
          <a:p>
            <a:pPr marL="285750" indent="-285750">
              <a:buFont typeface="Arial" panose="020B0604020202020204" pitchFamily="34" charset="0"/>
              <a:buChar char="•"/>
            </a:pPr>
            <a:r>
              <a:rPr lang="fr-FR" dirty="0" smtClean="0">
                <a:latin typeface="Calibri" panose="020F0502020204030204" pitchFamily="34" charset="0"/>
              </a:rPr>
              <a:t>pré-imprégnation &gt; pulvérisation (risque toxique)</a:t>
            </a:r>
          </a:p>
          <a:p>
            <a:pPr marL="285750" indent="-285750">
              <a:buFont typeface="Arial" panose="020B0604020202020204" pitchFamily="34" charset="0"/>
              <a:buChar char="•"/>
            </a:pPr>
            <a:r>
              <a:rPr lang="fr-FR" dirty="0" smtClean="0">
                <a:latin typeface="Calibri" panose="020F0502020204030204" pitchFamily="34" charset="0"/>
              </a:rPr>
              <a:t>fermeture </a:t>
            </a:r>
            <a:r>
              <a:rPr lang="fr-FR" dirty="0">
                <a:latin typeface="Calibri" panose="020F0502020204030204" pitchFamily="34" charset="0"/>
              </a:rPr>
              <a:t>du conditionnement entre 2 utilisations</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envisager des méthodes alternatives sans chimie </a:t>
            </a:r>
            <a:br>
              <a:rPr lang="fr-FR" dirty="0" smtClean="0"/>
            </a:br>
            <a:r>
              <a:rPr lang="fr-FR" dirty="0" smtClean="0"/>
              <a:t>(vapeur, microfibres…) pour l'entretien des sols</a:t>
            </a:r>
          </a:p>
          <a:p>
            <a:endParaRPr lang="fr-FR" dirty="0"/>
          </a:p>
          <a:p>
            <a:endParaRPr lang="fr-FR" dirty="0" smtClean="0"/>
          </a:p>
          <a:p>
            <a:endParaRPr lang="fr-FR" dirty="0"/>
          </a:p>
        </p:txBody>
      </p:sp>
      <p:sp>
        <p:nvSpPr>
          <p:cNvPr id="8" name="Rectangle 7"/>
          <p:cNvSpPr/>
          <p:nvPr/>
        </p:nvSpPr>
        <p:spPr>
          <a:xfrm>
            <a:off x="878875" y="2288905"/>
            <a:ext cx="4597365" cy="282741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fr-FR" altLang="fr-FR" b="1" dirty="0">
                <a:solidFill>
                  <a:schemeClr val="bg1"/>
                </a:solidFill>
                <a:latin typeface="Calibri" panose="020F0502020204030204" pitchFamily="34" charset="0"/>
                <a:sym typeface="Webdings" panose="05030102010509060703" pitchFamily="18" charset="2"/>
              </a:rPr>
              <a:t>Nettoyage et/ou  désinfection </a:t>
            </a:r>
          </a:p>
          <a:p>
            <a:pPr>
              <a:spcBef>
                <a:spcPct val="0"/>
              </a:spcBef>
              <a:buFontTx/>
              <a:buNone/>
            </a:pPr>
            <a:r>
              <a:rPr lang="fr-FR" altLang="fr-FR" b="1" dirty="0">
                <a:solidFill>
                  <a:schemeClr val="bg1"/>
                </a:solidFill>
                <a:latin typeface="Calibri" panose="020F0502020204030204" pitchFamily="34" charset="0"/>
                <a:sym typeface="Webdings" panose="05030102010509060703" pitchFamily="18" charset="2"/>
              </a:rPr>
              <a:t>selon des procédures et fréquences </a:t>
            </a:r>
            <a:r>
              <a:rPr lang="fr-FR" altLang="fr-FR" b="1" dirty="0" smtClean="0">
                <a:solidFill>
                  <a:schemeClr val="bg1"/>
                </a:solidFill>
                <a:latin typeface="Calibri" panose="020F0502020204030204" pitchFamily="34" charset="0"/>
                <a:sym typeface="Webdings" panose="05030102010509060703" pitchFamily="18" charset="2"/>
              </a:rPr>
              <a:t>adaptées</a:t>
            </a:r>
          </a:p>
          <a:p>
            <a:pPr>
              <a:spcBef>
                <a:spcPct val="0"/>
              </a:spcBef>
              <a:buFontTx/>
              <a:buNone/>
            </a:pPr>
            <a:endParaRPr lang="fr-FR" altLang="fr-FR" sz="1200" b="1" dirty="0">
              <a:solidFill>
                <a:schemeClr val="bg1"/>
              </a:solidFill>
              <a:latin typeface="Calibri" panose="020F0502020204030204" pitchFamily="34" charset="0"/>
              <a:sym typeface="Webdings" panose="05030102010509060703" pitchFamily="18" charset="2"/>
            </a:endParaRPr>
          </a:p>
          <a:p>
            <a:pPr marL="285750" indent="-285750">
              <a:spcBef>
                <a:spcPct val="0"/>
              </a:spcBef>
              <a:buFont typeface="Arial" panose="020B0604020202020204" pitchFamily="34" charset="0"/>
              <a:buChar char="•"/>
            </a:pPr>
            <a:r>
              <a:rPr lang="fr-FR" altLang="fr-FR" b="1" dirty="0" smtClean="0">
                <a:solidFill>
                  <a:schemeClr val="bg1"/>
                </a:solidFill>
                <a:latin typeface="Calibri" panose="020F0502020204030204" pitchFamily="34" charset="0"/>
                <a:sym typeface="Webdings" panose="05030102010509060703" pitchFamily="18" charset="2"/>
              </a:rPr>
              <a:t>de </a:t>
            </a:r>
            <a:r>
              <a:rPr lang="fr-FR" altLang="fr-FR" b="1" dirty="0">
                <a:solidFill>
                  <a:schemeClr val="bg1"/>
                </a:solidFill>
                <a:latin typeface="Calibri" panose="020F0502020204030204" pitchFamily="34" charset="0"/>
                <a:sym typeface="Webdings" panose="05030102010509060703" pitchFamily="18" charset="2"/>
              </a:rPr>
              <a:t>l’environnement proche </a:t>
            </a:r>
            <a:r>
              <a:rPr lang="fr-FR" altLang="fr-FR" dirty="0">
                <a:solidFill>
                  <a:schemeClr val="bg1"/>
                </a:solidFill>
                <a:latin typeface="Calibri" panose="020F0502020204030204" pitchFamily="34" charset="0"/>
                <a:sym typeface="Webdings" panose="05030102010509060703" pitchFamily="18" charset="2"/>
              </a:rPr>
              <a:t>du patient </a:t>
            </a:r>
            <a:r>
              <a:rPr lang="fr-FR" altLang="fr-FR" dirty="0" smtClean="0">
                <a:solidFill>
                  <a:schemeClr val="bg1"/>
                </a:solidFill>
                <a:latin typeface="Calibri" panose="020F0502020204030204" pitchFamily="34" charset="0"/>
                <a:sym typeface="Webdings" panose="05030102010509060703" pitchFamily="18" charset="2"/>
              </a:rPr>
              <a:t/>
            </a:r>
            <a:br>
              <a:rPr lang="fr-FR" altLang="fr-FR" dirty="0" smtClean="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ou </a:t>
            </a:r>
            <a:r>
              <a:rPr lang="fr-FR" altLang="fr-FR" dirty="0">
                <a:solidFill>
                  <a:schemeClr val="bg1"/>
                </a:solidFill>
                <a:latin typeface="Calibri" panose="020F0502020204030204" pitchFamily="34" charset="0"/>
                <a:sym typeface="Webdings" panose="05030102010509060703" pitchFamily="18" charset="2"/>
              </a:rPr>
              <a:t>du résident</a:t>
            </a:r>
            <a:br>
              <a:rPr lang="fr-FR" altLang="fr-FR" dirty="0">
                <a:solidFill>
                  <a:schemeClr val="bg1"/>
                </a:solidFill>
                <a:latin typeface="Calibri" panose="020F0502020204030204" pitchFamily="34" charset="0"/>
                <a:sym typeface="Webdings" panose="05030102010509060703" pitchFamily="18" charset="2"/>
              </a:rPr>
            </a:br>
            <a:r>
              <a:rPr lang="fr-FR" altLang="fr-FR" dirty="0" smtClean="0">
                <a:solidFill>
                  <a:schemeClr val="bg1"/>
                </a:solidFill>
                <a:latin typeface="Calibri" panose="020F0502020204030204" pitchFamily="34" charset="0"/>
                <a:sym typeface="Webdings" panose="05030102010509060703" pitchFamily="18" charset="2"/>
              </a:rPr>
              <a:t>(</a:t>
            </a:r>
            <a:r>
              <a:rPr lang="fr-FR" altLang="fr-FR" dirty="0">
                <a:solidFill>
                  <a:schemeClr val="bg1"/>
                </a:solidFill>
                <a:latin typeface="Calibri" panose="020F0502020204030204" pitchFamily="34" charset="0"/>
                <a:sym typeface="Webdings" panose="05030102010509060703" pitchFamily="18" charset="2"/>
              </a:rPr>
              <a:t>table de chevet, adaptable, lit, …)</a:t>
            </a:r>
          </a:p>
          <a:p>
            <a:pPr marL="285750" indent="-285750">
              <a:spcBef>
                <a:spcPct val="0"/>
              </a:spcBef>
              <a:buFont typeface="Arial" panose="020B0604020202020204" pitchFamily="34" charset="0"/>
              <a:buChar char="•"/>
            </a:pPr>
            <a:r>
              <a:rPr lang="fr-FR" altLang="fr-FR" b="1" dirty="0" smtClean="0">
                <a:solidFill>
                  <a:schemeClr val="bg1"/>
                </a:solidFill>
                <a:latin typeface="Calibri" panose="020F0502020204030204" pitchFamily="34" charset="0"/>
                <a:sym typeface="Webdings" panose="05030102010509060703" pitchFamily="18" charset="2"/>
              </a:rPr>
              <a:t>des </a:t>
            </a:r>
            <a:r>
              <a:rPr lang="fr-FR" altLang="fr-FR" b="1" dirty="0">
                <a:solidFill>
                  <a:schemeClr val="bg1"/>
                </a:solidFill>
                <a:latin typeface="Calibri" panose="020F0502020204030204" pitchFamily="34" charset="0"/>
                <a:sym typeface="Webdings" panose="05030102010509060703" pitchFamily="18" charset="2"/>
              </a:rPr>
              <a:t>surfaces fréquemment utilisées </a:t>
            </a:r>
            <a:r>
              <a:rPr lang="fr-FR" altLang="fr-FR" dirty="0" smtClean="0">
                <a:solidFill>
                  <a:schemeClr val="bg1"/>
                </a:solidFill>
                <a:latin typeface="Calibri" panose="020F0502020204030204" pitchFamily="34" charset="0"/>
                <a:sym typeface="Webdings" panose="05030102010509060703" pitchFamily="18" charset="2"/>
              </a:rPr>
              <a:t>(</a:t>
            </a:r>
            <a:r>
              <a:rPr lang="fr-FR" altLang="fr-FR" dirty="0">
                <a:solidFill>
                  <a:schemeClr val="bg1"/>
                </a:solidFill>
                <a:latin typeface="Calibri" panose="020F0502020204030204" pitchFamily="34" charset="0"/>
                <a:sym typeface="Webdings" panose="05030102010509060703" pitchFamily="18" charset="2"/>
              </a:rPr>
              <a:t>poignées de porte, sanitaires…) </a:t>
            </a:r>
          </a:p>
          <a:p>
            <a:pPr marL="285750" indent="-285750">
              <a:spcBef>
                <a:spcPct val="0"/>
              </a:spcBef>
              <a:buFont typeface="Arial" panose="020B0604020202020204" pitchFamily="34" charset="0"/>
              <a:buChar char="•"/>
            </a:pPr>
            <a:r>
              <a:rPr lang="fr-FR" altLang="fr-FR" b="1" dirty="0" smtClean="0">
                <a:solidFill>
                  <a:schemeClr val="bg1"/>
                </a:solidFill>
                <a:latin typeface="Calibri" panose="020F0502020204030204" pitchFamily="34" charset="0"/>
                <a:sym typeface="Webdings" panose="05030102010509060703" pitchFamily="18" charset="2"/>
              </a:rPr>
              <a:t>des </a:t>
            </a:r>
            <a:r>
              <a:rPr lang="fr-FR" altLang="fr-FR" b="1" dirty="0">
                <a:solidFill>
                  <a:schemeClr val="bg1"/>
                </a:solidFill>
                <a:latin typeface="Calibri" panose="020F0502020204030204" pitchFamily="34" charset="0"/>
                <a:sym typeface="Webdings" panose="05030102010509060703" pitchFamily="18" charset="2"/>
              </a:rPr>
              <a:t>locaux </a:t>
            </a:r>
            <a:r>
              <a:rPr lang="fr-FR" altLang="fr-FR" dirty="0">
                <a:solidFill>
                  <a:schemeClr val="bg1"/>
                </a:solidFill>
                <a:latin typeface="Calibri" panose="020F0502020204030204" pitchFamily="34" charset="0"/>
                <a:sym typeface="Webdings" panose="05030102010509060703" pitchFamily="18" charset="2"/>
              </a:rPr>
              <a:t>(sols, surfaces)</a:t>
            </a:r>
          </a:p>
        </p:txBody>
      </p:sp>
      <p:sp>
        <p:nvSpPr>
          <p:cNvPr id="9" name="Flèche droite 8"/>
          <p:cNvSpPr/>
          <p:nvPr/>
        </p:nvSpPr>
        <p:spPr>
          <a:xfrm>
            <a:off x="200760" y="2520244"/>
            <a:ext cx="540000" cy="540000"/>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fr-FR" b="1" dirty="0">
              <a:solidFill>
                <a:schemeClr val="bg1"/>
              </a:solidFill>
              <a:latin typeface="Calibri" panose="020F0502020204030204" pitchFamily="34" charset="0"/>
            </a:endParaRPr>
          </a:p>
        </p:txBody>
      </p:sp>
      <p:sp>
        <p:nvSpPr>
          <p:cNvPr id="4" name="ZoneTexte 3"/>
          <p:cNvSpPr txBox="1"/>
          <p:nvPr/>
        </p:nvSpPr>
        <p:spPr>
          <a:xfrm>
            <a:off x="878875" y="5558375"/>
            <a:ext cx="6070566" cy="954107"/>
          </a:xfrm>
          <a:prstGeom prst="rect">
            <a:avLst/>
          </a:prstGeom>
          <a:noFill/>
        </p:spPr>
        <p:txBody>
          <a:bodyPr wrap="square" rtlCol="0">
            <a:spAutoFit/>
          </a:bodyPr>
          <a:lstStyle/>
          <a:p>
            <a:r>
              <a:rPr lang="fr-FR" sz="2000" b="1" dirty="0" smtClean="0">
                <a:solidFill>
                  <a:srgbClr val="6CC026"/>
                </a:solidFill>
              </a:rPr>
              <a:t>En cas de prestataire externe</a:t>
            </a:r>
          </a:p>
          <a:p>
            <a:r>
              <a:rPr lang="fr-FR" dirty="0"/>
              <a:t>I</a:t>
            </a:r>
            <a:r>
              <a:rPr lang="fr-FR" dirty="0" smtClean="0"/>
              <a:t>mportance du cahier </a:t>
            </a:r>
            <a:r>
              <a:rPr lang="fr-FR" dirty="0"/>
              <a:t>des </a:t>
            </a:r>
            <a:r>
              <a:rPr lang="fr-FR" dirty="0" smtClean="0"/>
              <a:t>charges et de la traçabilité</a:t>
            </a:r>
            <a:endParaRPr lang="fr-FR" dirty="0"/>
          </a:p>
          <a:p>
            <a:endParaRPr lang="fr-FR" dirty="0"/>
          </a:p>
        </p:txBody>
      </p:sp>
      <p:sp>
        <p:nvSpPr>
          <p:cNvPr id="13" name="object 9"/>
          <p:cNvSpPr>
            <a:spLocks noChangeArrowheads="1"/>
          </p:cNvSpPr>
          <p:nvPr/>
        </p:nvSpPr>
        <p:spPr bwMode="auto">
          <a:xfrm>
            <a:off x="10744420" y="2426037"/>
            <a:ext cx="1076325" cy="12684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dirty="0"/>
          </a:p>
        </p:txBody>
      </p:sp>
      <p:sp>
        <p:nvSpPr>
          <p:cNvPr id="12" name="Espace réservé du contenu 5"/>
          <p:cNvSpPr txBox="1">
            <a:spLocks/>
          </p:cNvSpPr>
          <p:nvPr/>
        </p:nvSpPr>
        <p:spPr>
          <a:xfrm rot="21164953">
            <a:off x="896891" y="1342346"/>
            <a:ext cx="1744405" cy="396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smtClean="0"/>
              <a:t>Comment ?</a:t>
            </a:r>
            <a:endParaRPr lang="fr-FR" dirty="0"/>
          </a:p>
        </p:txBody>
      </p:sp>
    </p:spTree>
    <p:extLst>
      <p:ext uri="{BB962C8B-B14F-4D97-AF65-F5344CB8AC3E}">
        <p14:creationId xmlns:p14="http://schemas.microsoft.com/office/powerpoint/2010/main" val="1095915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80" y="1"/>
            <a:ext cx="9166840" cy="1209040"/>
          </a:xfrm>
        </p:spPr>
        <p:txBody>
          <a:bodyPr>
            <a:normAutofit/>
          </a:bodyPr>
          <a:lstStyle/>
          <a:p>
            <a:r>
              <a:rPr lang="fr-FR" altLang="fr-FR" sz="4000" noProof="0" dirty="0" smtClean="0">
                <a:solidFill>
                  <a:srgbClr val="002060"/>
                </a:solidFill>
                <a:latin typeface="+mn-lt"/>
              </a:rPr>
              <a:t>Observance des précautions standard</a:t>
            </a:r>
            <a:endParaRPr lang="fr-FR" sz="4000" noProof="0" dirty="0">
              <a:solidFill>
                <a:srgbClr val="002060"/>
              </a:solidFill>
              <a:latin typeface="+mn-lt"/>
            </a:endParaRPr>
          </a:p>
        </p:txBody>
      </p:sp>
      <p:sp>
        <p:nvSpPr>
          <p:cNvPr id="3" name="Espace réservé du contenu 2"/>
          <p:cNvSpPr>
            <a:spLocks noGrp="1"/>
          </p:cNvSpPr>
          <p:nvPr>
            <p:ph idx="1"/>
          </p:nvPr>
        </p:nvSpPr>
        <p:spPr>
          <a:xfrm>
            <a:off x="445169" y="1582855"/>
            <a:ext cx="10515600" cy="4351338"/>
          </a:xfrm>
          <a:ln>
            <a:noFill/>
          </a:ln>
        </p:spPr>
        <p:txBody>
          <a:bodyPr/>
          <a:lstStyle/>
          <a:p>
            <a:pPr marL="0" indent="0">
              <a:buNone/>
            </a:pPr>
            <a:r>
              <a:rPr lang="fr-FR" noProof="0" dirty="0">
                <a:latin typeface="Calibri" panose="020F0502020204030204" pitchFamily="34" charset="0"/>
                <a:cs typeface="Calibri" panose="020F0502020204030204" pitchFamily="34" charset="0"/>
              </a:rPr>
              <a:t>Elles représentent les premières </a:t>
            </a:r>
            <a:r>
              <a:rPr lang="fr-FR" b="1" noProof="0" dirty="0">
                <a:solidFill>
                  <a:srgbClr val="6CC026"/>
                </a:solidFill>
                <a:latin typeface="Calibri" panose="020F0502020204030204" pitchFamily="34" charset="0"/>
                <a:cs typeface="Calibri" panose="020F0502020204030204" pitchFamily="34" charset="0"/>
              </a:rPr>
              <a:t>mesures barrières </a:t>
            </a:r>
            <a:r>
              <a:rPr lang="fr-FR" noProof="0" dirty="0">
                <a:latin typeface="Calibri" panose="020F0502020204030204" pitchFamily="34" charset="0"/>
                <a:cs typeface="Calibri" panose="020F0502020204030204" pitchFamily="34" charset="0"/>
              </a:rPr>
              <a:t/>
            </a:r>
            <a:br>
              <a:rPr lang="fr-FR" noProof="0" dirty="0">
                <a:latin typeface="Calibri" panose="020F0502020204030204" pitchFamily="34" charset="0"/>
                <a:cs typeface="Calibri" panose="020F0502020204030204" pitchFamily="34" charset="0"/>
              </a:rPr>
            </a:br>
            <a:endParaRPr lang="fr-FR" noProof="0" dirty="0">
              <a:latin typeface="Calibri" panose="020F0502020204030204" pitchFamily="34" charset="0"/>
              <a:cs typeface="Calibri" panose="020F0502020204030204" pitchFamily="34" charset="0"/>
            </a:endParaRPr>
          </a:p>
          <a:p>
            <a:pPr marL="0" indent="0">
              <a:buNone/>
            </a:pPr>
            <a:endParaRPr lang="fr-FR" noProof="0" dirty="0">
              <a:latin typeface="Comic Sans MS" panose="030F0702030302020204" pitchFamily="66" charset="0"/>
            </a:endParaRPr>
          </a:p>
          <a:p>
            <a:endParaRPr lang="fr-FR" noProof="0" dirty="0"/>
          </a:p>
        </p:txBody>
      </p:sp>
      <p:sp>
        <p:nvSpPr>
          <p:cNvPr id="4" name="Rectangle 3"/>
          <p:cNvSpPr/>
          <p:nvPr/>
        </p:nvSpPr>
        <p:spPr>
          <a:xfrm>
            <a:off x="1026554" y="2305596"/>
            <a:ext cx="10068166" cy="2897763"/>
          </a:xfrm>
          <a:prstGeom prst="rect">
            <a:avLst/>
          </a:prstGeom>
          <a:solidFill>
            <a:srgbClr val="1BBFD7">
              <a:alpha val="72157"/>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a:lnSpc>
                <a:spcPct val="120000"/>
              </a:lnSpc>
              <a:defRPr/>
            </a:pPr>
            <a:r>
              <a:rPr lang="fr-FR" altLang="fr-FR" sz="2400" b="1" dirty="0">
                <a:solidFill>
                  <a:schemeClr val="bg1"/>
                </a:solidFill>
                <a:latin typeface="Calibri" panose="020F0502020204030204" pitchFamily="34" charset="0"/>
                <a:cs typeface="Calibri" panose="020F0502020204030204" pitchFamily="34" charset="0"/>
              </a:rPr>
              <a:t>Il est nécessaire de les connaitre et de les appliquer </a:t>
            </a:r>
          </a:p>
          <a:p>
            <a:pPr lvl="1">
              <a:lnSpc>
                <a:spcPct val="120000"/>
              </a:lnSpc>
              <a:defRPr/>
            </a:pPr>
            <a:r>
              <a:rPr lang="fr-FR" altLang="fr-FR" sz="2400" dirty="0">
                <a:solidFill>
                  <a:schemeClr val="bg1"/>
                </a:solidFill>
                <a:latin typeface="Calibri" panose="020F0502020204030204" pitchFamily="34" charset="0"/>
                <a:cs typeface="Calibri" panose="020F0502020204030204" pitchFamily="34" charset="0"/>
              </a:rPr>
              <a:t>   pour tout</a:t>
            </a:r>
            <a:r>
              <a:rPr lang="fr-FR" altLang="fr-FR" sz="2400" b="1" dirty="0">
                <a:solidFill>
                  <a:schemeClr val="bg1"/>
                </a:solidFill>
                <a:latin typeface="Calibri" panose="020F0502020204030204" pitchFamily="34" charset="0"/>
                <a:cs typeface="Calibri" panose="020F0502020204030204" pitchFamily="34" charset="0"/>
              </a:rPr>
              <a:t> </a:t>
            </a:r>
            <a:r>
              <a:rPr lang="fr-FR" altLang="fr-FR" sz="2400" b="1" dirty="0">
                <a:solidFill>
                  <a:srgbClr val="0070C0"/>
                </a:solidFill>
                <a:latin typeface="Calibri" panose="020F0502020204030204" pitchFamily="34" charset="0"/>
                <a:cs typeface="Calibri" panose="020F0502020204030204" pitchFamily="34" charset="0"/>
              </a:rPr>
              <a:t>soin</a:t>
            </a:r>
            <a:r>
              <a:rPr lang="fr-FR" altLang="fr-FR" sz="2400" dirty="0">
                <a:solidFill>
                  <a:schemeClr val="bg1"/>
                </a:solidFill>
                <a:latin typeface="Calibri" panose="020F0502020204030204" pitchFamily="34" charset="0"/>
                <a:cs typeface="Calibri" panose="020F0502020204030204" pitchFamily="34" charset="0"/>
              </a:rPr>
              <a:t>, </a:t>
            </a:r>
          </a:p>
          <a:p>
            <a:pPr lvl="1">
              <a:lnSpc>
                <a:spcPct val="120000"/>
              </a:lnSpc>
              <a:defRPr/>
            </a:pPr>
            <a:r>
              <a:rPr lang="fr-FR" altLang="fr-FR" sz="2400" dirty="0">
                <a:solidFill>
                  <a:schemeClr val="bg1"/>
                </a:solidFill>
                <a:latin typeface="Calibri" panose="020F0502020204030204" pitchFamily="34" charset="0"/>
                <a:cs typeface="Calibri" panose="020F0502020204030204" pitchFamily="34" charset="0"/>
              </a:rPr>
              <a:t>         en tout</a:t>
            </a:r>
            <a:r>
              <a:rPr lang="fr-FR" altLang="fr-FR" sz="2400" b="1" dirty="0">
                <a:solidFill>
                  <a:schemeClr val="bg1"/>
                </a:solidFill>
                <a:latin typeface="Calibri" panose="020F0502020204030204" pitchFamily="34" charset="0"/>
                <a:cs typeface="Calibri" panose="020F0502020204030204" pitchFamily="34" charset="0"/>
              </a:rPr>
              <a:t> </a:t>
            </a:r>
            <a:r>
              <a:rPr lang="fr-FR" altLang="fr-FR" sz="2400" b="1" dirty="0">
                <a:solidFill>
                  <a:srgbClr val="0070C0"/>
                </a:solidFill>
                <a:latin typeface="Calibri" panose="020F0502020204030204" pitchFamily="34" charset="0"/>
                <a:cs typeface="Calibri" panose="020F0502020204030204" pitchFamily="34" charset="0"/>
              </a:rPr>
              <a:t>lieu</a:t>
            </a:r>
            <a:r>
              <a:rPr lang="fr-FR" altLang="fr-FR" sz="2400" b="1" dirty="0">
                <a:solidFill>
                  <a:schemeClr val="bg1"/>
                </a:solidFill>
                <a:latin typeface="Calibri" panose="020F0502020204030204" pitchFamily="34" charset="0"/>
                <a:cs typeface="Calibri" panose="020F0502020204030204" pitchFamily="34" charset="0"/>
              </a:rPr>
              <a:t> </a:t>
            </a:r>
            <a:r>
              <a:rPr lang="fr-FR" altLang="fr-FR" sz="2400" dirty="0">
                <a:solidFill>
                  <a:schemeClr val="bg1"/>
                </a:solidFill>
                <a:latin typeface="Calibri" panose="020F0502020204030204" pitchFamily="34" charset="0"/>
                <a:cs typeface="Calibri" panose="020F0502020204030204" pitchFamily="34" charset="0"/>
              </a:rPr>
              <a:t>(secteur sanitaire, médico-social, ville)</a:t>
            </a:r>
          </a:p>
          <a:p>
            <a:pPr lvl="1">
              <a:lnSpc>
                <a:spcPct val="120000"/>
              </a:lnSpc>
              <a:defRPr/>
            </a:pPr>
            <a:r>
              <a:rPr lang="fr-FR" altLang="fr-FR" sz="2400" b="1" dirty="0">
                <a:solidFill>
                  <a:schemeClr val="bg1"/>
                </a:solidFill>
                <a:latin typeface="Calibri" panose="020F0502020204030204" pitchFamily="34" charset="0"/>
                <a:cs typeface="Calibri" panose="020F0502020204030204" pitchFamily="34" charset="0"/>
              </a:rPr>
              <a:t>               </a:t>
            </a:r>
            <a:r>
              <a:rPr lang="fr-FR" altLang="fr-FR" sz="2400" dirty="0">
                <a:solidFill>
                  <a:schemeClr val="bg1"/>
                </a:solidFill>
                <a:latin typeface="Calibri" panose="020F0502020204030204" pitchFamily="34" charset="0"/>
                <a:cs typeface="Calibri" panose="020F0502020204030204" pitchFamily="34" charset="0"/>
              </a:rPr>
              <a:t>pour tout </a:t>
            </a:r>
            <a:r>
              <a:rPr lang="fr-FR" altLang="fr-FR" sz="2400" b="1" dirty="0">
                <a:solidFill>
                  <a:srgbClr val="0070C0"/>
                </a:solidFill>
                <a:latin typeface="Calibri" panose="020F0502020204030204" pitchFamily="34" charset="0"/>
                <a:cs typeface="Calibri" panose="020F0502020204030204" pitchFamily="34" charset="0"/>
              </a:rPr>
              <a:t>patient/résident</a:t>
            </a:r>
            <a:r>
              <a:rPr lang="fr-FR" altLang="fr-FR" sz="2400" dirty="0">
                <a:solidFill>
                  <a:schemeClr val="bg1"/>
                </a:solidFill>
                <a:latin typeface="Calibri" panose="020F0502020204030204" pitchFamily="34" charset="0"/>
                <a:cs typeface="Calibri" panose="020F0502020204030204" pitchFamily="34" charset="0"/>
              </a:rPr>
              <a:t>, quel que soit son statut infectieux</a:t>
            </a:r>
          </a:p>
          <a:p>
            <a:pPr lvl="1">
              <a:lnSpc>
                <a:spcPct val="120000"/>
              </a:lnSpc>
              <a:defRPr/>
            </a:pPr>
            <a:r>
              <a:rPr lang="fr-FR" altLang="fr-FR" sz="2400" dirty="0">
                <a:solidFill>
                  <a:schemeClr val="bg1"/>
                </a:solidFill>
                <a:latin typeface="Calibri" panose="020F0502020204030204" pitchFamily="34" charset="0"/>
                <a:cs typeface="Calibri" panose="020F0502020204030204" pitchFamily="34" charset="0"/>
              </a:rPr>
              <a:t>                        et par tout </a:t>
            </a:r>
            <a:r>
              <a:rPr lang="fr-FR" altLang="fr-FR" sz="2400" b="1" dirty="0" smtClean="0">
                <a:solidFill>
                  <a:srgbClr val="0070C0"/>
                </a:solidFill>
                <a:latin typeface="Calibri" panose="020F0502020204030204" pitchFamily="34" charset="0"/>
                <a:cs typeface="Calibri" panose="020F0502020204030204" pitchFamily="34" charset="0"/>
              </a:rPr>
              <a:t>professionnel, </a:t>
            </a:r>
            <a:r>
              <a:rPr lang="fr-FR" altLang="fr-FR" sz="2400" b="1" dirty="0">
                <a:solidFill>
                  <a:srgbClr val="0070C0"/>
                </a:solidFill>
                <a:latin typeface="Calibri" panose="020F0502020204030204" pitchFamily="34" charset="0"/>
                <a:cs typeface="Calibri" panose="020F0502020204030204" pitchFamily="34" charset="0"/>
              </a:rPr>
              <a:t>aidant, </a:t>
            </a:r>
            <a:br>
              <a:rPr lang="fr-FR" altLang="fr-FR" sz="2400" b="1" dirty="0">
                <a:solidFill>
                  <a:srgbClr val="0070C0"/>
                </a:solidFill>
                <a:latin typeface="Calibri" panose="020F0502020204030204" pitchFamily="34" charset="0"/>
                <a:cs typeface="Calibri" panose="020F0502020204030204" pitchFamily="34" charset="0"/>
              </a:rPr>
            </a:br>
            <a:r>
              <a:rPr lang="fr-FR" altLang="fr-FR" sz="2400" b="1" dirty="0">
                <a:solidFill>
                  <a:srgbClr val="0070C0"/>
                </a:solidFill>
                <a:latin typeface="Calibri" panose="020F0502020204030204" pitchFamily="34" charset="0"/>
                <a:cs typeface="Calibri" panose="020F0502020204030204" pitchFamily="34" charset="0"/>
              </a:rPr>
              <a:t>			           personne intervenant dans les soins</a:t>
            </a:r>
          </a:p>
        </p:txBody>
      </p:sp>
      <p:sp>
        <p:nvSpPr>
          <p:cNvPr id="5" name="ZoneTexte 4"/>
          <p:cNvSpPr txBox="1">
            <a:spLocks noChangeArrowheads="1"/>
          </p:cNvSpPr>
          <p:nvPr/>
        </p:nvSpPr>
        <p:spPr bwMode="auto">
          <a:xfrm>
            <a:off x="3931610" y="5460651"/>
            <a:ext cx="40638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Courier New" pitchFamily="49" charset="0"/>
              <a:buChar char="o"/>
              <a:defRPr>
                <a:solidFill>
                  <a:schemeClr val="tx1"/>
                </a:solidFill>
                <a:latin typeface="Calibri" pitchFamily="34" charset="0"/>
              </a:defRPr>
            </a:lvl5pPr>
            <a:lvl6pPr marL="2514600" indent="-228600" eaLnBrk="0" fontAlgn="base" hangingPunct="0">
              <a:spcBef>
                <a:spcPct val="20000"/>
              </a:spcBef>
              <a:spcAft>
                <a:spcPct val="0"/>
              </a:spcAft>
              <a:buFont typeface="Courier New" pitchFamily="49" charset="0"/>
              <a:buChar char="o"/>
              <a:defRPr>
                <a:solidFill>
                  <a:schemeClr val="tx1"/>
                </a:solidFill>
                <a:latin typeface="Calibri" pitchFamily="34" charset="0"/>
              </a:defRPr>
            </a:lvl6pPr>
            <a:lvl7pPr marL="2971800" indent="-228600" eaLnBrk="0" fontAlgn="base" hangingPunct="0">
              <a:spcBef>
                <a:spcPct val="20000"/>
              </a:spcBef>
              <a:spcAft>
                <a:spcPct val="0"/>
              </a:spcAft>
              <a:buFont typeface="Courier New" pitchFamily="49" charset="0"/>
              <a:buChar char="o"/>
              <a:defRPr>
                <a:solidFill>
                  <a:schemeClr val="tx1"/>
                </a:solidFill>
                <a:latin typeface="Calibri" pitchFamily="34" charset="0"/>
              </a:defRPr>
            </a:lvl7pPr>
            <a:lvl8pPr marL="3429000" indent="-228600" eaLnBrk="0" fontAlgn="base" hangingPunct="0">
              <a:spcBef>
                <a:spcPct val="20000"/>
              </a:spcBef>
              <a:spcAft>
                <a:spcPct val="0"/>
              </a:spcAft>
              <a:buFont typeface="Courier New" pitchFamily="49" charset="0"/>
              <a:buChar char="o"/>
              <a:defRPr>
                <a:solidFill>
                  <a:schemeClr val="tx1"/>
                </a:solidFill>
                <a:latin typeface="Calibri" pitchFamily="34" charset="0"/>
              </a:defRPr>
            </a:lvl8pPr>
            <a:lvl9pPr marL="3886200" indent="-228600" eaLnBrk="0" fontAlgn="base" hangingPunct="0">
              <a:spcBef>
                <a:spcPct val="20000"/>
              </a:spcBef>
              <a:spcAft>
                <a:spcPct val="0"/>
              </a:spcAft>
              <a:buFont typeface="Courier New" pitchFamily="49" charset="0"/>
              <a:buChar char="o"/>
              <a:defRPr>
                <a:solidFill>
                  <a:schemeClr val="tx1"/>
                </a:solidFill>
                <a:latin typeface="Calibri" pitchFamily="34" charset="0"/>
              </a:defRPr>
            </a:lvl9pPr>
          </a:lstStyle>
          <a:p>
            <a:pPr marL="342900" indent="-342900" eaLnBrk="1" hangingPunct="1">
              <a:spcBef>
                <a:spcPct val="0"/>
              </a:spcBef>
              <a:defRPr/>
            </a:pPr>
            <a:r>
              <a:rPr lang="fr-FR" altLang="fr-FR" sz="2400" dirty="0" smtClean="0">
                <a:cs typeface="Calibri" panose="020F0502020204030204" pitchFamily="34" charset="0"/>
              </a:rPr>
              <a:t>qualité et sécurité des </a:t>
            </a:r>
            <a:r>
              <a:rPr lang="fr-FR" altLang="fr-FR" sz="2400" dirty="0">
                <a:cs typeface="Calibri" panose="020F0502020204030204" pitchFamily="34" charset="0"/>
              </a:rPr>
              <a:t>soins</a:t>
            </a:r>
          </a:p>
          <a:p>
            <a:pPr marL="342900" indent="-342900" eaLnBrk="1" hangingPunct="1">
              <a:spcBef>
                <a:spcPct val="0"/>
              </a:spcBef>
              <a:defRPr/>
            </a:pPr>
            <a:r>
              <a:rPr lang="fr-FR" altLang="fr-FR" sz="2400" dirty="0" smtClean="0">
                <a:cs typeface="Calibri" panose="020F0502020204030204" pitchFamily="34" charset="0"/>
              </a:rPr>
              <a:t>protection </a:t>
            </a:r>
            <a:r>
              <a:rPr lang="fr-FR" altLang="fr-FR" sz="2400" dirty="0">
                <a:cs typeface="Calibri" panose="020F0502020204030204" pitchFamily="34" charset="0"/>
              </a:rPr>
              <a:t>du personnel</a:t>
            </a:r>
          </a:p>
          <a:p>
            <a:pPr marL="342900" indent="-342900" eaLnBrk="1" hangingPunct="1">
              <a:spcBef>
                <a:spcPct val="0"/>
              </a:spcBef>
              <a:defRPr/>
            </a:pPr>
            <a:r>
              <a:rPr lang="fr-FR" altLang="fr-FR" sz="2400" dirty="0" smtClean="0">
                <a:cs typeface="Calibri" panose="020F0502020204030204" pitchFamily="34" charset="0"/>
              </a:rPr>
              <a:t>maitrise </a:t>
            </a:r>
            <a:r>
              <a:rPr lang="fr-FR" altLang="fr-FR" sz="2400" dirty="0">
                <a:cs typeface="Calibri" panose="020F0502020204030204" pitchFamily="34" charset="0"/>
              </a:rPr>
              <a:t>de l'environnement</a:t>
            </a:r>
          </a:p>
        </p:txBody>
      </p:sp>
    </p:spTree>
    <p:extLst>
      <p:ext uri="{BB962C8B-B14F-4D97-AF65-F5344CB8AC3E}">
        <p14:creationId xmlns:p14="http://schemas.microsoft.com/office/powerpoint/2010/main" val="2339906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6069"/>
            <a:ext cx="10515600" cy="1325563"/>
          </a:xfrm>
        </p:spPr>
        <p:txBody>
          <a:bodyPr>
            <a:normAutofit/>
          </a:bodyPr>
          <a:lstStyle/>
          <a:p>
            <a:r>
              <a:rPr lang="fr-FR" dirty="0" smtClean="0">
                <a:solidFill>
                  <a:srgbClr val="002060"/>
                </a:solidFill>
                <a:latin typeface="+mn-lt"/>
              </a:rPr>
              <a:t>Linge &amp; déchets</a:t>
            </a:r>
            <a:endParaRPr lang="fr-FR" dirty="0">
              <a:solidFill>
                <a:srgbClr val="002060"/>
              </a:solidFill>
              <a:latin typeface="+mn-lt"/>
            </a:endParaRPr>
          </a:p>
        </p:txBody>
      </p:sp>
      <p:sp>
        <p:nvSpPr>
          <p:cNvPr id="5" name="object 8"/>
          <p:cNvSpPr>
            <a:spLocks noChangeArrowheads="1"/>
          </p:cNvSpPr>
          <p:nvPr/>
        </p:nvSpPr>
        <p:spPr bwMode="auto">
          <a:xfrm>
            <a:off x="701737" y="2364728"/>
            <a:ext cx="1475673" cy="167916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dirty="0"/>
          </a:p>
        </p:txBody>
      </p:sp>
      <p:sp>
        <p:nvSpPr>
          <p:cNvPr id="7" name="Rectangle 6"/>
          <p:cNvSpPr/>
          <p:nvPr/>
        </p:nvSpPr>
        <p:spPr>
          <a:xfrm>
            <a:off x="915195" y="4324104"/>
            <a:ext cx="7882559" cy="2000548"/>
          </a:xfrm>
          <a:prstGeom prst="rect">
            <a:avLst/>
          </a:prstGeom>
        </p:spPr>
        <p:txBody>
          <a:bodyPr wrap="square">
            <a:spAutoFit/>
          </a:bodyPr>
          <a:lstStyle/>
          <a:p>
            <a:r>
              <a:rPr lang="fr-FR" sz="2400" b="1" dirty="0" smtClean="0">
                <a:solidFill>
                  <a:srgbClr val="6CC026"/>
                </a:solidFill>
              </a:rPr>
              <a:t>Circuits adaptés et personnel formé</a:t>
            </a:r>
            <a:endParaRPr lang="fr-FR" sz="2400" b="1" dirty="0">
              <a:solidFill>
                <a:srgbClr val="6CC026"/>
              </a:solidFill>
            </a:endParaRPr>
          </a:p>
          <a:p>
            <a:pPr marL="285750" indent="-285750">
              <a:buFont typeface="Arial" panose="020B0604020202020204" pitchFamily="34" charset="0"/>
              <a:buChar char="•"/>
            </a:pPr>
            <a:r>
              <a:rPr lang="fr-FR" sz="2000" dirty="0"/>
              <a:t>optimiser le tri du linge et des déchets</a:t>
            </a:r>
          </a:p>
          <a:p>
            <a:pPr marL="285750" indent="-285750">
              <a:buFont typeface="Arial" panose="020B0604020202020204" pitchFamily="34" charset="0"/>
              <a:buChar char="•"/>
            </a:pPr>
            <a:r>
              <a:rPr lang="fr-FR" sz="2000" dirty="0" smtClean="0"/>
              <a:t>emballages </a:t>
            </a:r>
            <a:r>
              <a:rPr lang="fr-FR" sz="2000" dirty="0"/>
              <a:t>adaptés</a:t>
            </a:r>
          </a:p>
          <a:p>
            <a:pPr marL="285750" indent="-285750">
              <a:buFont typeface="Arial" panose="020B0604020202020204" pitchFamily="34" charset="0"/>
              <a:buChar char="•"/>
            </a:pPr>
            <a:r>
              <a:rPr lang="fr-FR" sz="2000" dirty="0"/>
              <a:t>EPI </a:t>
            </a:r>
            <a:r>
              <a:rPr lang="fr-FR" sz="2000" dirty="0" smtClean="0"/>
              <a:t>adaptés</a:t>
            </a:r>
          </a:p>
          <a:p>
            <a:pPr marL="285750" indent="-285750">
              <a:buFont typeface="Arial" panose="020B0604020202020204" pitchFamily="34" charset="0"/>
              <a:buChar char="•"/>
            </a:pPr>
            <a:r>
              <a:rPr lang="fr-FR" sz="2000" dirty="0" smtClean="0"/>
              <a:t>sécuriser le transport</a:t>
            </a:r>
            <a:endParaRPr lang="fr-FR" sz="2000" dirty="0"/>
          </a:p>
          <a:p>
            <a:pPr marL="285750" indent="-285750">
              <a:buFont typeface="Arial" panose="020B0604020202020204" pitchFamily="34" charset="0"/>
              <a:buChar char="•"/>
            </a:pPr>
            <a:r>
              <a:rPr lang="fr-FR" sz="2000" dirty="0"/>
              <a:t>lieux et durées de stockage </a:t>
            </a:r>
            <a:r>
              <a:rPr lang="fr-FR" sz="2000" dirty="0" smtClean="0"/>
              <a:t>selon </a:t>
            </a:r>
            <a:r>
              <a:rPr lang="fr-FR" sz="2000" dirty="0"/>
              <a:t>la réglementation en </a:t>
            </a:r>
            <a:r>
              <a:rPr lang="fr-FR" sz="2000" dirty="0" smtClean="0"/>
              <a:t>vigueur</a:t>
            </a:r>
          </a:p>
        </p:txBody>
      </p:sp>
      <p:sp>
        <p:nvSpPr>
          <p:cNvPr id="8" name="Rectangle 7"/>
          <p:cNvSpPr/>
          <p:nvPr/>
        </p:nvSpPr>
        <p:spPr>
          <a:xfrm>
            <a:off x="2616787" y="2306316"/>
            <a:ext cx="3283880" cy="1378607"/>
          </a:xfrm>
          <a:prstGeom prst="rect">
            <a:avLst/>
          </a:prstGeom>
          <a:solidFill>
            <a:srgbClr val="1BB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fr-FR" altLang="fr-FR" sz="2000" b="1" dirty="0" smtClean="0">
                <a:solidFill>
                  <a:schemeClr val="bg1"/>
                </a:solidFill>
                <a:latin typeface="Calibri" panose="020F0502020204030204" pitchFamily="34" charset="0"/>
                <a:sym typeface="Webdings" panose="05030102010509060703" pitchFamily="18" charset="2"/>
              </a:rPr>
              <a:t>Evacuer </a:t>
            </a:r>
            <a:r>
              <a:rPr lang="fr-FR" altLang="fr-FR" sz="2000" b="1" dirty="0">
                <a:solidFill>
                  <a:schemeClr val="bg1"/>
                </a:solidFill>
                <a:latin typeface="Calibri" panose="020F0502020204030204" pitchFamily="34" charset="0"/>
                <a:sym typeface="Webdings" panose="05030102010509060703" pitchFamily="18" charset="2"/>
              </a:rPr>
              <a:t>au plus près du soin </a:t>
            </a:r>
            <a:endParaRPr lang="fr-FR" altLang="fr-FR" sz="2000" b="1" dirty="0" smtClean="0">
              <a:solidFill>
                <a:schemeClr val="bg1"/>
              </a:solidFill>
              <a:latin typeface="Calibri" panose="020F0502020204030204" pitchFamily="34" charset="0"/>
              <a:sym typeface="Webdings" panose="05030102010509060703" pitchFamily="18" charset="2"/>
            </a:endParaRPr>
          </a:p>
          <a:p>
            <a:pPr marL="285750" indent="-285750">
              <a:spcBef>
                <a:spcPct val="0"/>
              </a:spcBef>
              <a:buFont typeface="Arial" panose="020B0604020202020204" pitchFamily="34" charset="0"/>
              <a:buChar char="•"/>
            </a:pPr>
            <a:r>
              <a:rPr lang="fr-FR" altLang="fr-FR" dirty="0" smtClean="0">
                <a:solidFill>
                  <a:schemeClr val="bg1"/>
                </a:solidFill>
                <a:latin typeface="Calibri" panose="020F0502020204030204" pitchFamily="34" charset="0"/>
                <a:sym typeface="Webdings" panose="05030102010509060703" pitchFamily="18" charset="2"/>
              </a:rPr>
              <a:t>dans </a:t>
            </a:r>
            <a:r>
              <a:rPr lang="fr-FR" altLang="fr-FR" dirty="0">
                <a:solidFill>
                  <a:schemeClr val="bg1"/>
                </a:solidFill>
                <a:latin typeface="Calibri" panose="020F0502020204030204" pitchFamily="34" charset="0"/>
                <a:sym typeface="Webdings" panose="05030102010509060703" pitchFamily="18" charset="2"/>
              </a:rPr>
              <a:t>un sac fermé </a:t>
            </a:r>
            <a:endParaRPr lang="fr-FR" altLang="fr-FR" dirty="0" smtClean="0">
              <a:solidFill>
                <a:schemeClr val="bg1"/>
              </a:solidFill>
              <a:latin typeface="Calibri" panose="020F0502020204030204" pitchFamily="34" charset="0"/>
              <a:sym typeface="Webdings" panose="05030102010509060703" pitchFamily="18" charset="2"/>
            </a:endParaRPr>
          </a:p>
          <a:p>
            <a:pPr marL="285750" indent="-285750">
              <a:spcBef>
                <a:spcPct val="0"/>
              </a:spcBef>
              <a:buFont typeface="Arial" panose="020B0604020202020204" pitchFamily="34" charset="0"/>
              <a:buChar char="•"/>
            </a:pPr>
            <a:r>
              <a:rPr lang="fr-FR" altLang="fr-FR" dirty="0" smtClean="0">
                <a:solidFill>
                  <a:schemeClr val="bg1"/>
                </a:solidFill>
                <a:latin typeface="Calibri" panose="020F0502020204030204" pitchFamily="34" charset="0"/>
                <a:sym typeface="Webdings" panose="05030102010509060703" pitchFamily="18" charset="2"/>
              </a:rPr>
              <a:t>selon </a:t>
            </a:r>
            <a:r>
              <a:rPr lang="fr-FR" altLang="fr-FR" dirty="0">
                <a:solidFill>
                  <a:schemeClr val="bg1"/>
                </a:solidFill>
                <a:latin typeface="Calibri" panose="020F0502020204030204" pitchFamily="34" charset="0"/>
                <a:sym typeface="Webdings" panose="05030102010509060703" pitchFamily="18" charset="2"/>
              </a:rPr>
              <a:t>la filière adaptée</a:t>
            </a:r>
          </a:p>
          <a:p>
            <a:pPr marL="285750" indent="-285750">
              <a:spcBef>
                <a:spcPct val="0"/>
              </a:spcBef>
              <a:buFont typeface="Webdings" panose="05030102010509060703" pitchFamily="18" charset="2"/>
              <a:buChar char="&lt;"/>
            </a:pPr>
            <a:endParaRPr lang="fr-FR" altLang="fr-FR" sz="800" dirty="0">
              <a:solidFill>
                <a:schemeClr val="bg1"/>
              </a:solidFill>
              <a:latin typeface="Calibri" panose="020F0502020204030204" pitchFamily="34" charset="0"/>
              <a:sym typeface="Webdings" panose="05030102010509060703" pitchFamily="18" charset="2"/>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575" y="2268260"/>
            <a:ext cx="2102317" cy="1398996"/>
          </a:xfrm>
          <a:prstGeom prst="rect">
            <a:avLst/>
          </a:prstGeom>
        </p:spPr>
      </p:pic>
      <p:pic>
        <p:nvPicPr>
          <p:cNvPr id="12" name="Image 11"/>
          <p:cNvPicPr>
            <a:picLocks noChangeAspect="1"/>
          </p:cNvPicPr>
          <p:nvPr/>
        </p:nvPicPr>
        <p:blipFill rotWithShape="1">
          <a:blip r:embed="rId5"/>
          <a:srcRect t="15695" r="48438"/>
          <a:stretch/>
        </p:blipFill>
        <p:spPr>
          <a:xfrm>
            <a:off x="10323710" y="4324104"/>
            <a:ext cx="1473387" cy="2409017"/>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575" y="4341376"/>
            <a:ext cx="1507614" cy="2038794"/>
          </a:xfrm>
          <a:prstGeom prst="rect">
            <a:avLst/>
          </a:prstGeom>
        </p:spPr>
      </p:pic>
      <p:sp>
        <p:nvSpPr>
          <p:cNvPr id="10" name="Espace réservé du contenu 5"/>
          <p:cNvSpPr txBox="1">
            <a:spLocks/>
          </p:cNvSpPr>
          <p:nvPr/>
        </p:nvSpPr>
        <p:spPr>
          <a:xfrm rot="21164953">
            <a:off x="1744584" y="1482225"/>
            <a:ext cx="1744405" cy="396000"/>
          </a:xfrm>
          <a:prstGeom prst="flowChartAlternateProcess">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2000">
                <a:latin typeface="Calibri" panose="020F0502020204030204" pitchFamily="34" charset="0"/>
                <a:cs typeface="Calibri" panose="020F0502020204030204" pitchFamily="34" charset="0"/>
              </a:defRPr>
            </a:lvl1pPr>
          </a:lstStyle>
          <a:p>
            <a:r>
              <a:rPr lang="fr-FR" dirty="0" smtClean="0"/>
              <a:t>Comment ?</a:t>
            </a:r>
            <a:endParaRPr lang="fr-FR" dirty="0"/>
          </a:p>
        </p:txBody>
      </p:sp>
    </p:spTree>
    <p:extLst>
      <p:ext uri="{BB962C8B-B14F-4D97-AF65-F5344CB8AC3E}">
        <p14:creationId xmlns:p14="http://schemas.microsoft.com/office/powerpoint/2010/main" val="3360743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840" y="-21103"/>
            <a:ext cx="10515600" cy="1325563"/>
          </a:xfrm>
        </p:spPr>
        <p:txBody>
          <a:bodyPr/>
          <a:lstStyle/>
          <a:p>
            <a:r>
              <a:rPr lang="fr-FR" noProof="0" dirty="0" smtClean="0"/>
              <a:t>Transition écologique</a:t>
            </a:r>
            <a:endParaRPr lang="fr-FR" noProof="0" dirty="0"/>
          </a:p>
        </p:txBody>
      </p:sp>
      <p:sp>
        <p:nvSpPr>
          <p:cNvPr id="3" name="Espace réservé du contenu 2"/>
          <p:cNvSpPr>
            <a:spLocks noGrp="1"/>
          </p:cNvSpPr>
          <p:nvPr>
            <p:ph idx="1"/>
          </p:nvPr>
        </p:nvSpPr>
        <p:spPr>
          <a:xfrm>
            <a:off x="640081" y="1653272"/>
            <a:ext cx="6238240" cy="3938821"/>
          </a:xfrm>
        </p:spPr>
        <p:txBody>
          <a:bodyPr>
            <a:normAutofit fontScale="55000" lnSpcReduction="20000"/>
          </a:bodyPr>
          <a:lstStyle/>
          <a:p>
            <a:pPr marL="0" indent="0">
              <a:lnSpc>
                <a:spcPct val="120000"/>
              </a:lnSpc>
              <a:spcBef>
                <a:spcPts val="0"/>
              </a:spcBef>
              <a:buNone/>
            </a:pPr>
            <a:r>
              <a:rPr lang="fr-FR" sz="3300" b="1" dirty="0" smtClean="0">
                <a:solidFill>
                  <a:srgbClr val="6CC026"/>
                </a:solidFill>
              </a:rPr>
              <a:t>3 dimensions du développement </a:t>
            </a:r>
            <a:r>
              <a:rPr lang="fr-FR" sz="3300" b="1" dirty="0">
                <a:solidFill>
                  <a:srgbClr val="6CC026"/>
                </a:solidFill>
              </a:rPr>
              <a:t>durable </a:t>
            </a:r>
            <a:r>
              <a:rPr lang="fr-FR" sz="3300" b="1" dirty="0" smtClean="0">
                <a:solidFill>
                  <a:srgbClr val="6CC026"/>
                </a:solidFill>
              </a:rPr>
              <a:t>à prendre en compte pour les </a:t>
            </a:r>
            <a:r>
              <a:rPr lang="fr-FR" sz="3300" b="1" dirty="0">
                <a:solidFill>
                  <a:srgbClr val="6CC026"/>
                </a:solidFill>
              </a:rPr>
              <a:t>actions de gestion du risque </a:t>
            </a:r>
            <a:r>
              <a:rPr lang="fr-FR" sz="3300" b="1" dirty="0" smtClean="0">
                <a:solidFill>
                  <a:srgbClr val="6CC026"/>
                </a:solidFill>
              </a:rPr>
              <a:t>infectieux</a:t>
            </a:r>
          </a:p>
          <a:p>
            <a:pPr marL="0" indent="0">
              <a:lnSpc>
                <a:spcPct val="120000"/>
              </a:lnSpc>
              <a:spcBef>
                <a:spcPts val="0"/>
              </a:spcBef>
              <a:buNone/>
            </a:pPr>
            <a:endParaRPr lang="fr-FR" sz="500" b="1" dirty="0">
              <a:solidFill>
                <a:srgbClr val="6CC026"/>
              </a:solidFill>
            </a:endParaRPr>
          </a:p>
          <a:p>
            <a:pPr>
              <a:lnSpc>
                <a:spcPct val="120000"/>
              </a:lnSpc>
              <a:spcBef>
                <a:spcPts val="0"/>
              </a:spcBef>
            </a:pPr>
            <a:r>
              <a:rPr lang="fr-FR" sz="2900" dirty="0"/>
              <a:t>économique </a:t>
            </a:r>
          </a:p>
          <a:p>
            <a:pPr>
              <a:lnSpc>
                <a:spcPct val="120000"/>
              </a:lnSpc>
              <a:spcBef>
                <a:spcPts val="0"/>
              </a:spcBef>
            </a:pPr>
            <a:r>
              <a:rPr lang="fr-FR" sz="2900" dirty="0"/>
              <a:t>sociale</a:t>
            </a:r>
          </a:p>
          <a:p>
            <a:pPr>
              <a:lnSpc>
                <a:spcPct val="120000"/>
              </a:lnSpc>
              <a:spcBef>
                <a:spcPts val="0"/>
              </a:spcBef>
            </a:pPr>
            <a:r>
              <a:rPr lang="fr-FR" sz="2900" dirty="0"/>
              <a:t>écologique </a:t>
            </a:r>
          </a:p>
          <a:p>
            <a:pPr>
              <a:lnSpc>
                <a:spcPct val="120000"/>
              </a:lnSpc>
              <a:spcBef>
                <a:spcPts val="0"/>
              </a:spcBef>
            </a:pPr>
            <a:endParaRPr lang="fr-FR" noProof="0" dirty="0" smtClean="0"/>
          </a:p>
          <a:p>
            <a:pPr marL="0" indent="0">
              <a:lnSpc>
                <a:spcPct val="120000"/>
              </a:lnSpc>
              <a:spcBef>
                <a:spcPts val="0"/>
              </a:spcBef>
              <a:buNone/>
            </a:pPr>
            <a:r>
              <a:rPr lang="fr-FR" sz="3300" b="1" dirty="0">
                <a:solidFill>
                  <a:srgbClr val="6CC026"/>
                </a:solidFill>
              </a:rPr>
              <a:t>Limiter l'impact environnemental</a:t>
            </a:r>
          </a:p>
          <a:p>
            <a:pPr>
              <a:lnSpc>
                <a:spcPct val="120000"/>
              </a:lnSpc>
              <a:spcBef>
                <a:spcPts val="0"/>
              </a:spcBef>
            </a:pPr>
            <a:r>
              <a:rPr lang="fr-FR" dirty="0" smtClean="0"/>
              <a:t>limiter le gaspillage et le stockage</a:t>
            </a:r>
          </a:p>
          <a:p>
            <a:pPr>
              <a:lnSpc>
                <a:spcPct val="120000"/>
              </a:lnSpc>
              <a:spcBef>
                <a:spcPts val="0"/>
              </a:spcBef>
            </a:pPr>
            <a:r>
              <a:rPr lang="fr-FR" dirty="0" smtClean="0"/>
              <a:t>réduire le volume des effluents et des déchets</a:t>
            </a:r>
          </a:p>
          <a:p>
            <a:pPr>
              <a:lnSpc>
                <a:spcPct val="120000"/>
              </a:lnSpc>
              <a:spcBef>
                <a:spcPts val="0"/>
              </a:spcBef>
            </a:pPr>
            <a:r>
              <a:rPr lang="fr-FR" dirty="0"/>
              <a:t>envisager la récupération et la valorisation des déchets</a:t>
            </a:r>
          </a:p>
          <a:p>
            <a:pPr>
              <a:lnSpc>
                <a:spcPct val="120000"/>
              </a:lnSpc>
              <a:spcBef>
                <a:spcPts val="0"/>
              </a:spcBef>
            </a:pPr>
            <a:r>
              <a:rPr lang="fr-FR" noProof="0" dirty="0" smtClean="0"/>
              <a:t>éco-nettoyage, choix des produits et alternatives à la chimie </a:t>
            </a:r>
          </a:p>
          <a:p>
            <a:pPr>
              <a:lnSpc>
                <a:spcPct val="120000"/>
              </a:lnSpc>
              <a:spcBef>
                <a:spcPts val="0"/>
              </a:spcBef>
            </a:pPr>
            <a:r>
              <a:rPr lang="fr-FR" noProof="0" dirty="0" smtClean="0"/>
              <a:t>préconiser l’Usage Unique </a:t>
            </a:r>
            <a:r>
              <a:rPr lang="fr-FR" noProof="0" dirty="0"/>
              <a:t>de façon </a:t>
            </a:r>
            <a:r>
              <a:rPr lang="fr-FR" noProof="0" dirty="0" smtClean="0"/>
              <a:t>raisonnée</a:t>
            </a:r>
          </a:p>
          <a:p>
            <a:pPr>
              <a:lnSpc>
                <a:spcPct val="120000"/>
              </a:lnSpc>
              <a:spcBef>
                <a:spcPts val="0"/>
              </a:spcBef>
            </a:pPr>
            <a:r>
              <a:rPr lang="fr-FR" dirty="0" smtClean="0"/>
              <a:t>…</a:t>
            </a:r>
            <a:endParaRPr lang="fr-FR" noProof="0" dirty="0" smtClean="0"/>
          </a:p>
          <a:p>
            <a:pPr>
              <a:lnSpc>
                <a:spcPct val="120000"/>
              </a:lnSpc>
              <a:spcBef>
                <a:spcPts val="0"/>
              </a:spcBef>
            </a:pPr>
            <a:endParaRPr lang="fr-FR" noProof="0" dirty="0"/>
          </a:p>
        </p:txBody>
      </p:sp>
      <p:pic>
        <p:nvPicPr>
          <p:cNvPr id="4" name="Image 3"/>
          <p:cNvPicPr>
            <a:picLocks noChangeAspect="1"/>
          </p:cNvPicPr>
          <p:nvPr/>
        </p:nvPicPr>
        <p:blipFill>
          <a:blip r:embed="rId3"/>
          <a:stretch>
            <a:fillRect/>
          </a:stretch>
        </p:blipFill>
        <p:spPr>
          <a:xfrm>
            <a:off x="7223761" y="-21103"/>
            <a:ext cx="4968240" cy="6879103"/>
          </a:xfrm>
          <a:prstGeom prst="rect">
            <a:avLst/>
          </a:prstGeom>
        </p:spPr>
      </p:pic>
      <p:pic>
        <p:nvPicPr>
          <p:cNvPr id="5" name="Imag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17" y="5940906"/>
            <a:ext cx="5445984" cy="894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5"/>
          <a:stretch>
            <a:fillRect/>
          </a:stretch>
        </p:blipFill>
        <p:spPr>
          <a:xfrm>
            <a:off x="5537201" y="-21103"/>
            <a:ext cx="1473200" cy="1179711"/>
          </a:xfrm>
          <a:prstGeom prst="rect">
            <a:avLst/>
          </a:prstGeom>
        </p:spPr>
      </p:pic>
    </p:spTree>
    <p:extLst>
      <p:ext uri="{BB962C8B-B14F-4D97-AF65-F5344CB8AC3E}">
        <p14:creationId xmlns:p14="http://schemas.microsoft.com/office/powerpoint/2010/main" val="405953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0349" t="18955" r="20583" b="28231"/>
          <a:stretch/>
        </p:blipFill>
        <p:spPr bwMode="auto">
          <a:xfrm>
            <a:off x="2703796" y="1402710"/>
            <a:ext cx="7268540" cy="2954137"/>
          </a:xfrm>
          <a:prstGeom prst="rect">
            <a:avLst/>
          </a:prstGeom>
          <a:noFill/>
          <a:ln>
            <a:noFill/>
          </a:ln>
          <a:extLst>
            <a:ext uri="{53640926-AAD7-44D8-BBD7-CCE9431645EC}">
              <a14:shadowObscured xmlns:a14="http://schemas.microsoft.com/office/drawing/2010/main"/>
            </a:ext>
          </a:extLst>
        </p:spPr>
      </p:pic>
      <p:pic>
        <p:nvPicPr>
          <p:cNvPr id="5" name="Picture 3" descr="S:\USERS\CPIAS\Logos\PNG\cpias-quadri-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2" y="0"/>
            <a:ext cx="2167825" cy="14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16" y="5720080"/>
            <a:ext cx="6789877" cy="11156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3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a:blip r:embed="rId3"/>
          <a:stretch>
            <a:fillRect/>
          </a:stretch>
        </p:blipFill>
        <p:spPr>
          <a:xfrm flipH="1">
            <a:off x="3536649" y="1019768"/>
            <a:ext cx="1294682" cy="1294682"/>
          </a:xfrm>
          <a:prstGeom prst="rect">
            <a:avLst/>
          </a:prstGeom>
        </p:spPr>
      </p:pic>
      <p:graphicFrame>
        <p:nvGraphicFramePr>
          <p:cNvPr id="21" name="Espace réservé du contenu 3"/>
          <p:cNvGraphicFramePr>
            <a:graphicFrameLocks noGrp="1"/>
          </p:cNvGraphicFramePr>
          <p:nvPr>
            <p:ph idx="1"/>
            <p:extLst>
              <p:ext uri="{D42A27DB-BD31-4B8C-83A1-F6EECF244321}">
                <p14:modId xmlns:p14="http://schemas.microsoft.com/office/powerpoint/2010/main" val="1113023155"/>
              </p:ext>
            </p:extLst>
          </p:nvPr>
        </p:nvGraphicFramePr>
        <p:xfrm>
          <a:off x="2008683" y="1484783"/>
          <a:ext cx="7546428" cy="5304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ZoneTexte 21"/>
          <p:cNvSpPr txBox="1"/>
          <p:nvPr/>
        </p:nvSpPr>
        <p:spPr>
          <a:xfrm>
            <a:off x="7038604" y="1540586"/>
            <a:ext cx="1786386" cy="923330"/>
          </a:xfrm>
          <a:prstGeom prst="rect">
            <a:avLst/>
          </a:prstGeom>
          <a:noFill/>
        </p:spPr>
        <p:txBody>
          <a:bodyPr wrap="none" rtlCol="0">
            <a:spAutoFit/>
          </a:bodyPr>
          <a:lstStyle/>
          <a:p>
            <a:r>
              <a:rPr lang="fr-FR" dirty="0" smtClean="0"/>
              <a:t>Humain </a:t>
            </a:r>
          </a:p>
          <a:p>
            <a:r>
              <a:rPr lang="fr-FR" dirty="0" smtClean="0"/>
              <a:t>Environnemental</a:t>
            </a:r>
          </a:p>
          <a:p>
            <a:r>
              <a:rPr lang="fr-FR" dirty="0" smtClean="0"/>
              <a:t>Animal</a:t>
            </a:r>
            <a:endParaRPr lang="fr-FR" dirty="0"/>
          </a:p>
        </p:txBody>
      </p:sp>
      <p:sp>
        <p:nvSpPr>
          <p:cNvPr id="23" name="ZoneTexte 22"/>
          <p:cNvSpPr txBox="1"/>
          <p:nvPr/>
        </p:nvSpPr>
        <p:spPr>
          <a:xfrm>
            <a:off x="1549865" y="3213833"/>
            <a:ext cx="1804405" cy="923330"/>
          </a:xfrm>
          <a:prstGeom prst="rect">
            <a:avLst/>
          </a:prstGeom>
          <a:noFill/>
        </p:spPr>
        <p:txBody>
          <a:bodyPr wrap="none" rtlCol="0">
            <a:spAutoFit/>
          </a:bodyPr>
          <a:lstStyle/>
          <a:p>
            <a:r>
              <a:rPr lang="fr-FR" dirty="0" smtClean="0"/>
              <a:t>Patient/Résident </a:t>
            </a:r>
          </a:p>
          <a:p>
            <a:r>
              <a:rPr lang="fr-FR" dirty="0" smtClean="0"/>
              <a:t>Personnel</a:t>
            </a:r>
          </a:p>
          <a:p>
            <a:r>
              <a:rPr lang="fr-FR" dirty="0" smtClean="0"/>
              <a:t>Visiteur</a:t>
            </a:r>
            <a:endParaRPr lang="fr-FR" dirty="0"/>
          </a:p>
        </p:txBody>
      </p:sp>
      <p:sp>
        <p:nvSpPr>
          <p:cNvPr id="24" name="ZoneTexte 23"/>
          <p:cNvSpPr txBox="1"/>
          <p:nvPr/>
        </p:nvSpPr>
        <p:spPr>
          <a:xfrm>
            <a:off x="2850538" y="5709035"/>
            <a:ext cx="1895647" cy="923330"/>
          </a:xfrm>
          <a:prstGeom prst="rect">
            <a:avLst/>
          </a:prstGeom>
          <a:noFill/>
        </p:spPr>
        <p:txBody>
          <a:bodyPr wrap="none" rtlCol="0">
            <a:spAutoFit/>
          </a:bodyPr>
          <a:lstStyle/>
          <a:p>
            <a:pPr>
              <a:defRPr/>
            </a:pPr>
            <a:r>
              <a:rPr lang="fr-FR" dirty="0" smtClean="0">
                <a:cs typeface="Calibri" pitchFamily="34" charset="0"/>
              </a:rPr>
              <a:t>Muqueuses</a:t>
            </a:r>
            <a:endParaRPr lang="fr-FR" dirty="0">
              <a:cs typeface="Calibri" pitchFamily="34" charset="0"/>
            </a:endParaRPr>
          </a:p>
          <a:p>
            <a:pPr fontAlgn="auto">
              <a:spcBef>
                <a:spcPts val="0"/>
              </a:spcBef>
              <a:spcAft>
                <a:spcPts val="0"/>
              </a:spcAft>
              <a:defRPr/>
            </a:pPr>
            <a:r>
              <a:rPr lang="fr-FR" dirty="0" smtClean="0">
                <a:cs typeface="Calibri" pitchFamily="34" charset="0"/>
              </a:rPr>
              <a:t>Effraction </a:t>
            </a:r>
            <a:r>
              <a:rPr lang="fr-FR" dirty="0">
                <a:cs typeface="Calibri" pitchFamily="34" charset="0"/>
              </a:rPr>
              <a:t>cutanée</a:t>
            </a:r>
          </a:p>
          <a:p>
            <a:pPr eaLnBrk="1" fontAlgn="auto" hangingPunct="1">
              <a:spcBef>
                <a:spcPts val="0"/>
              </a:spcBef>
              <a:spcAft>
                <a:spcPts val="0"/>
              </a:spcAft>
              <a:defRPr/>
            </a:pPr>
            <a:r>
              <a:rPr lang="fr-FR" dirty="0" smtClean="0">
                <a:cs typeface="Calibri" pitchFamily="34" charset="0"/>
              </a:rPr>
              <a:t>Dispositifs </a:t>
            </a:r>
            <a:r>
              <a:rPr lang="fr-FR" dirty="0">
                <a:cs typeface="Calibri" pitchFamily="34" charset="0"/>
              </a:rPr>
              <a:t>invasifs</a:t>
            </a:r>
          </a:p>
        </p:txBody>
      </p:sp>
      <p:sp>
        <p:nvSpPr>
          <p:cNvPr id="25" name="ZoneTexte 24"/>
          <p:cNvSpPr txBox="1"/>
          <p:nvPr/>
        </p:nvSpPr>
        <p:spPr>
          <a:xfrm>
            <a:off x="8702480" y="3813997"/>
            <a:ext cx="1311449" cy="923330"/>
          </a:xfrm>
          <a:prstGeom prst="rect">
            <a:avLst/>
          </a:prstGeom>
          <a:noFill/>
        </p:spPr>
        <p:txBody>
          <a:bodyPr wrap="none" rtlCol="0">
            <a:spAutoFit/>
          </a:bodyPr>
          <a:lstStyle/>
          <a:p>
            <a:r>
              <a:rPr lang="fr-FR" dirty="0" smtClean="0"/>
              <a:t>Contact </a:t>
            </a:r>
          </a:p>
          <a:p>
            <a:r>
              <a:rPr lang="fr-FR" dirty="0" smtClean="0"/>
              <a:t>Respiratoire</a:t>
            </a:r>
          </a:p>
          <a:p>
            <a:r>
              <a:rPr lang="fr-FR" dirty="0" smtClean="0"/>
              <a:t>Vecteur</a:t>
            </a:r>
            <a:endParaRPr lang="fr-FR" dirty="0"/>
          </a:p>
        </p:txBody>
      </p:sp>
      <p:sp>
        <p:nvSpPr>
          <p:cNvPr id="26" name="Titre 4"/>
          <p:cNvSpPr txBox="1">
            <a:spLocks/>
          </p:cNvSpPr>
          <p:nvPr/>
        </p:nvSpPr>
        <p:spPr bwMode="auto">
          <a:xfrm>
            <a:off x="190" y="-123232"/>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rgbClr val="193C64"/>
                </a:solidFill>
                <a:effectLst/>
                <a:latin typeface="+mj-lt"/>
                <a:ea typeface="+mj-ea"/>
                <a:cs typeface="+mj-cs"/>
              </a:defRPr>
            </a:lvl1pPr>
            <a:lvl2pPr algn="l" rtl="0" fontAlgn="base">
              <a:spcBef>
                <a:spcPct val="0"/>
              </a:spcBef>
              <a:spcAft>
                <a:spcPct val="0"/>
              </a:spcAft>
              <a:defRPr sz="4400">
                <a:solidFill>
                  <a:srgbClr val="002060"/>
                </a:solidFill>
                <a:latin typeface="Calibri" panose="020F0502020204030204" pitchFamily="34" charset="0"/>
              </a:defRPr>
            </a:lvl2pPr>
            <a:lvl3pPr algn="l" rtl="0" fontAlgn="base">
              <a:spcBef>
                <a:spcPct val="0"/>
              </a:spcBef>
              <a:spcAft>
                <a:spcPct val="0"/>
              </a:spcAft>
              <a:defRPr sz="4400">
                <a:solidFill>
                  <a:srgbClr val="002060"/>
                </a:solidFill>
                <a:latin typeface="Calibri" panose="020F0502020204030204" pitchFamily="34" charset="0"/>
              </a:defRPr>
            </a:lvl3pPr>
            <a:lvl4pPr algn="l" rtl="0" fontAlgn="base">
              <a:spcBef>
                <a:spcPct val="0"/>
              </a:spcBef>
              <a:spcAft>
                <a:spcPct val="0"/>
              </a:spcAft>
              <a:defRPr sz="4400">
                <a:solidFill>
                  <a:srgbClr val="002060"/>
                </a:solidFill>
                <a:latin typeface="Calibri" panose="020F0502020204030204" pitchFamily="34" charset="0"/>
              </a:defRPr>
            </a:lvl4pPr>
            <a:lvl5pPr algn="l" rtl="0" fontAlgn="base">
              <a:spcBef>
                <a:spcPct val="0"/>
              </a:spcBef>
              <a:spcAft>
                <a:spcPct val="0"/>
              </a:spcAft>
              <a:defRPr sz="4400">
                <a:solidFill>
                  <a:srgbClr val="002060"/>
                </a:solidFill>
                <a:latin typeface="Calibri" panose="020F0502020204030204" pitchFamily="34" charset="0"/>
              </a:defRPr>
            </a:lvl5pPr>
            <a:lvl6pPr marL="457200" algn="l" rtl="0" fontAlgn="base">
              <a:spcBef>
                <a:spcPct val="0"/>
              </a:spcBef>
              <a:spcAft>
                <a:spcPct val="0"/>
              </a:spcAft>
              <a:defRPr sz="4400">
                <a:solidFill>
                  <a:srgbClr val="002060"/>
                </a:solidFill>
                <a:latin typeface="Calibri" panose="020F0502020204030204" pitchFamily="34" charset="0"/>
              </a:defRPr>
            </a:lvl6pPr>
            <a:lvl7pPr marL="914400" algn="l" rtl="0" fontAlgn="base">
              <a:spcBef>
                <a:spcPct val="0"/>
              </a:spcBef>
              <a:spcAft>
                <a:spcPct val="0"/>
              </a:spcAft>
              <a:defRPr sz="4400">
                <a:solidFill>
                  <a:srgbClr val="002060"/>
                </a:solidFill>
                <a:latin typeface="Calibri" panose="020F0502020204030204" pitchFamily="34" charset="0"/>
              </a:defRPr>
            </a:lvl7pPr>
            <a:lvl8pPr marL="1371600" algn="l" rtl="0" fontAlgn="base">
              <a:spcBef>
                <a:spcPct val="0"/>
              </a:spcBef>
              <a:spcAft>
                <a:spcPct val="0"/>
              </a:spcAft>
              <a:defRPr sz="4400">
                <a:solidFill>
                  <a:srgbClr val="002060"/>
                </a:solidFill>
                <a:latin typeface="Calibri" panose="020F0502020204030204" pitchFamily="34" charset="0"/>
              </a:defRPr>
            </a:lvl8pPr>
            <a:lvl9pPr marL="1828800" algn="l" rtl="0" fontAlgn="base">
              <a:spcBef>
                <a:spcPct val="0"/>
              </a:spcBef>
              <a:spcAft>
                <a:spcPct val="0"/>
              </a:spcAft>
              <a:defRPr sz="4400">
                <a:solidFill>
                  <a:srgbClr val="002060"/>
                </a:solidFill>
                <a:latin typeface="Calibri" panose="020F0502020204030204" pitchFamily="34" charset="0"/>
              </a:defRPr>
            </a:lvl9pPr>
          </a:lstStyle>
          <a:p>
            <a:pPr eaLnBrk="1" hangingPunct="1"/>
            <a:r>
              <a:rPr lang="fr-FR" altLang="fr-FR" dirty="0" smtClean="0">
                <a:latin typeface="+mn-lt"/>
              </a:rPr>
              <a:t>Chaine de transmission</a:t>
            </a:r>
          </a:p>
        </p:txBody>
      </p:sp>
    </p:spTree>
    <p:extLst>
      <p:ext uri="{BB962C8B-B14F-4D97-AF65-F5344CB8AC3E}">
        <p14:creationId xmlns:p14="http://schemas.microsoft.com/office/powerpoint/2010/main" val="226343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3667138" y="1244111"/>
            <a:ext cx="4275359" cy="2449560"/>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094906">
            <a:off x="4665122" y="3255222"/>
            <a:ext cx="830665" cy="830665"/>
          </a:xfrm>
          <a:prstGeom prst="rect">
            <a:avLst/>
          </a:prstGeom>
        </p:spPr>
      </p:pic>
      <p:sp>
        <p:nvSpPr>
          <p:cNvPr id="2" name="Titre 1"/>
          <p:cNvSpPr>
            <a:spLocks noGrp="1"/>
          </p:cNvSpPr>
          <p:nvPr>
            <p:ph type="title"/>
          </p:nvPr>
        </p:nvSpPr>
        <p:spPr>
          <a:xfrm>
            <a:off x="229395" y="84861"/>
            <a:ext cx="10515600" cy="8190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spcAft>
                <a:spcPct val="0"/>
              </a:spcAft>
            </a:pPr>
            <a:r>
              <a:rPr lang="fr-FR" sz="3600" dirty="0" smtClean="0">
                <a:solidFill>
                  <a:srgbClr val="193C64"/>
                </a:solidFill>
                <a:latin typeface="+mn-lt"/>
              </a:rPr>
              <a:t>Principaux modes</a:t>
            </a:r>
            <a:br>
              <a:rPr lang="fr-FR" sz="3600" dirty="0" smtClean="0">
                <a:solidFill>
                  <a:srgbClr val="193C64"/>
                </a:solidFill>
                <a:latin typeface="+mn-lt"/>
              </a:rPr>
            </a:br>
            <a:r>
              <a:rPr lang="fr-FR" sz="3600" dirty="0" smtClean="0">
                <a:solidFill>
                  <a:srgbClr val="193C64"/>
                </a:solidFill>
                <a:latin typeface="+mn-lt"/>
              </a:rPr>
              <a:t>de </a:t>
            </a:r>
            <a:r>
              <a:rPr lang="fr-FR" sz="3600" dirty="0">
                <a:solidFill>
                  <a:srgbClr val="193C64"/>
                </a:solidFill>
                <a:latin typeface="+mn-lt"/>
              </a:rPr>
              <a:t>transmission</a:t>
            </a:r>
          </a:p>
        </p:txBody>
      </p:sp>
      <p:sp>
        <p:nvSpPr>
          <p:cNvPr id="9" name="ZoneTexte 8"/>
          <p:cNvSpPr txBox="1"/>
          <p:nvPr/>
        </p:nvSpPr>
        <p:spPr>
          <a:xfrm>
            <a:off x="13041969" y="1385366"/>
            <a:ext cx="1023037" cy="430887"/>
          </a:xfrm>
          <a:prstGeom prst="rect">
            <a:avLst/>
          </a:prstGeom>
          <a:noFill/>
        </p:spPr>
        <p:txBody>
          <a:bodyPr wrap="none" rtlCol="0">
            <a:spAutoFit/>
          </a:bodyPr>
          <a:lstStyle>
            <a:defPPr>
              <a:defRPr lang="fr-FR"/>
            </a:defPPr>
            <a:lvl1pPr>
              <a:defRPr sz="1100">
                <a:solidFill>
                  <a:schemeClr val="accent1"/>
                </a:solidFill>
              </a:defRPr>
            </a:lvl1pPr>
          </a:lstStyle>
          <a:p>
            <a:r>
              <a:rPr lang="fr-FR" dirty="0" smtClean="0"/>
              <a:t>Droplet nuclei </a:t>
            </a:r>
          </a:p>
          <a:p>
            <a:r>
              <a:rPr lang="fr-FR" dirty="0" smtClean="0"/>
              <a:t>      &lt; </a:t>
            </a:r>
            <a:r>
              <a:rPr lang="fr-FR" dirty="0"/>
              <a:t>5 µ </a:t>
            </a:r>
          </a:p>
        </p:txBody>
      </p:sp>
      <p:sp>
        <p:nvSpPr>
          <p:cNvPr id="10" name="ZoneTexte 9"/>
          <p:cNvSpPr txBox="1"/>
          <p:nvPr/>
        </p:nvSpPr>
        <p:spPr>
          <a:xfrm>
            <a:off x="12207841" y="1876588"/>
            <a:ext cx="500458" cy="261610"/>
          </a:xfrm>
          <a:prstGeom prst="rect">
            <a:avLst/>
          </a:prstGeom>
          <a:noFill/>
        </p:spPr>
        <p:txBody>
          <a:bodyPr wrap="none" rtlCol="0">
            <a:spAutoFit/>
          </a:bodyPr>
          <a:lstStyle/>
          <a:p>
            <a:r>
              <a:rPr lang="fr-FR" sz="1100" dirty="0" smtClean="0">
                <a:solidFill>
                  <a:schemeClr val="accent1"/>
                </a:solidFill>
              </a:rPr>
              <a:t>&gt; 5 µ </a:t>
            </a:r>
            <a:endParaRPr lang="fr-FR" sz="1100" dirty="0">
              <a:solidFill>
                <a:schemeClr val="accent1"/>
              </a:solidFill>
            </a:endParaRPr>
          </a:p>
        </p:txBody>
      </p:sp>
      <p:pic>
        <p:nvPicPr>
          <p:cNvPr id="12" name="Image 11"/>
          <p:cNvPicPr>
            <a:picLocks noChangeAspect="1"/>
          </p:cNvPicPr>
          <p:nvPr/>
        </p:nvPicPr>
        <p:blipFill>
          <a:blip r:embed="rId5"/>
          <a:stretch>
            <a:fillRect/>
          </a:stretch>
        </p:blipFill>
        <p:spPr>
          <a:xfrm>
            <a:off x="13446251" y="2821696"/>
            <a:ext cx="373884" cy="378524"/>
          </a:xfrm>
          <a:prstGeom prst="rect">
            <a:avLst/>
          </a:prstGeom>
        </p:spPr>
      </p:pic>
      <p:pic>
        <p:nvPicPr>
          <p:cNvPr id="30" name="Image 29"/>
          <p:cNvPicPr>
            <a:picLocks noChangeAspect="1"/>
          </p:cNvPicPr>
          <p:nvPr/>
        </p:nvPicPr>
        <p:blipFill rotWithShape="1">
          <a:blip r:embed="rId6">
            <a:extLst>
              <a:ext uri="{28A0092B-C50C-407E-A947-70E740481C1C}">
                <a14:useLocalDpi xmlns:a14="http://schemas.microsoft.com/office/drawing/2010/main" val="0"/>
              </a:ext>
            </a:extLst>
          </a:blip>
          <a:srcRect l="14254" t="12605" r="18901" b="28609"/>
          <a:stretch/>
        </p:blipFill>
        <p:spPr>
          <a:xfrm>
            <a:off x="5747168" y="5030051"/>
            <a:ext cx="1432560" cy="1259840"/>
          </a:xfrm>
          <a:prstGeom prst="rect">
            <a:avLst/>
          </a:prstGeom>
        </p:spPr>
      </p:pic>
      <p:pic>
        <p:nvPicPr>
          <p:cNvPr id="25" name="Image 24"/>
          <p:cNvPicPr>
            <a:picLocks noChangeAspect="1"/>
          </p:cNvPicPr>
          <p:nvPr/>
        </p:nvPicPr>
        <p:blipFill rotWithShape="1">
          <a:blip r:embed="rId7">
            <a:extLst>
              <a:ext uri="{28A0092B-C50C-407E-A947-70E740481C1C}">
                <a14:useLocalDpi xmlns:a14="http://schemas.microsoft.com/office/drawing/2010/main" val="0"/>
              </a:ext>
            </a:extLst>
          </a:blip>
          <a:srcRect l="25477" t="8967" r="22969" b="11980"/>
          <a:stretch/>
        </p:blipFill>
        <p:spPr>
          <a:xfrm rot="20166264">
            <a:off x="5209898" y="4932703"/>
            <a:ext cx="554595" cy="850415"/>
          </a:xfrm>
          <a:prstGeom prst="rect">
            <a:avLst/>
          </a:prstGeom>
        </p:spPr>
      </p:pic>
      <p:sp>
        <p:nvSpPr>
          <p:cNvPr id="40" name="Virage 39"/>
          <p:cNvSpPr/>
          <p:nvPr/>
        </p:nvSpPr>
        <p:spPr>
          <a:xfrm flipV="1">
            <a:off x="4675621" y="4060269"/>
            <a:ext cx="729658" cy="838181"/>
          </a:xfrm>
          <a:prstGeom prst="bentArrow">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1" name="Virage 40"/>
          <p:cNvSpPr/>
          <p:nvPr/>
        </p:nvSpPr>
        <p:spPr>
          <a:xfrm rot="16200000" flipV="1">
            <a:off x="7606940" y="4846192"/>
            <a:ext cx="1580360" cy="445248"/>
          </a:xfrm>
          <a:prstGeom prst="bentArrow">
            <a:avLst>
              <a:gd name="adj1" fmla="val 39324"/>
              <a:gd name="adj2" fmla="val 40060"/>
              <a:gd name="adj3" fmla="val 50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3" name="ZoneTexte 42"/>
          <p:cNvSpPr txBox="1"/>
          <p:nvPr/>
        </p:nvSpPr>
        <p:spPr>
          <a:xfrm>
            <a:off x="4044780" y="1195974"/>
            <a:ext cx="1035861" cy="276999"/>
          </a:xfrm>
          <a:prstGeom prst="rect">
            <a:avLst/>
          </a:prstGeom>
          <a:noFill/>
        </p:spPr>
        <p:txBody>
          <a:bodyPr wrap="none" rtlCol="0">
            <a:spAutoFit/>
          </a:bodyPr>
          <a:lstStyle/>
          <a:p>
            <a:r>
              <a:rPr lang="fr-FR" sz="1200" b="1" dirty="0" smtClean="0">
                <a:solidFill>
                  <a:srgbClr val="5DC2C7"/>
                </a:solidFill>
              </a:rPr>
              <a:t>&gt; 5 µ à 100 µ </a:t>
            </a:r>
            <a:endParaRPr lang="fr-FR" sz="1200" b="1" dirty="0">
              <a:solidFill>
                <a:srgbClr val="5DC2C7"/>
              </a:solidFill>
            </a:endParaRPr>
          </a:p>
        </p:txBody>
      </p:sp>
      <p:sp>
        <p:nvSpPr>
          <p:cNvPr id="44" name="Flèche droite 43"/>
          <p:cNvSpPr/>
          <p:nvPr/>
        </p:nvSpPr>
        <p:spPr>
          <a:xfrm rot="5400000">
            <a:off x="4512576" y="2828149"/>
            <a:ext cx="614464" cy="337307"/>
          </a:xfrm>
          <a:prstGeom prst="rightArrow">
            <a:avLst/>
          </a:prstGeom>
          <a:noFill/>
          <a:ln w="38100">
            <a:solidFill>
              <a:srgbClr val="5DC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Virage 44"/>
          <p:cNvSpPr/>
          <p:nvPr/>
        </p:nvSpPr>
        <p:spPr>
          <a:xfrm flipV="1">
            <a:off x="4132088" y="2677753"/>
            <a:ext cx="993428" cy="3218954"/>
          </a:xfrm>
          <a:prstGeom prst="bentArrow">
            <a:avLst>
              <a:gd name="adj1" fmla="val 19477"/>
              <a:gd name="adj2" fmla="val 18864"/>
              <a:gd name="adj3" fmla="val 22954"/>
              <a:gd name="adj4" fmla="val 33523"/>
            </a:avLst>
          </a:prstGeom>
          <a:noFill/>
          <a:ln w="38100">
            <a:solidFill>
              <a:srgbClr val="5DC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6" name="ZoneTexte 45"/>
          <p:cNvSpPr txBox="1"/>
          <p:nvPr/>
        </p:nvSpPr>
        <p:spPr>
          <a:xfrm>
            <a:off x="5452801" y="1226069"/>
            <a:ext cx="1472326" cy="400110"/>
          </a:xfrm>
          <a:prstGeom prst="rect">
            <a:avLst/>
          </a:prstGeom>
          <a:noFill/>
        </p:spPr>
        <p:txBody>
          <a:bodyPr wrap="none" rtlCol="0">
            <a:spAutoFit/>
          </a:bodyPr>
          <a:lstStyle/>
          <a:p>
            <a:r>
              <a:rPr lang="fr-FR" sz="2000" b="1" dirty="0" smtClean="0">
                <a:solidFill>
                  <a:srgbClr val="5DC2C7"/>
                </a:solidFill>
              </a:rPr>
              <a:t>Respiratoire</a:t>
            </a:r>
            <a:endParaRPr lang="fr-FR" b="1" dirty="0">
              <a:solidFill>
                <a:srgbClr val="5DC2C7"/>
              </a:solidFill>
            </a:endParaRPr>
          </a:p>
        </p:txBody>
      </p:sp>
      <p:sp>
        <p:nvSpPr>
          <p:cNvPr id="49" name="ZoneTexte 48"/>
          <p:cNvSpPr txBox="1"/>
          <p:nvPr/>
        </p:nvSpPr>
        <p:spPr>
          <a:xfrm>
            <a:off x="5524335" y="6258350"/>
            <a:ext cx="1874488" cy="400110"/>
          </a:xfrm>
          <a:prstGeom prst="rect">
            <a:avLst/>
          </a:prstGeom>
          <a:noFill/>
        </p:spPr>
        <p:txBody>
          <a:bodyPr wrap="none" rtlCol="0">
            <a:spAutoFit/>
          </a:bodyPr>
          <a:lstStyle/>
          <a:p>
            <a:r>
              <a:rPr lang="fr-FR" sz="2000" b="1" dirty="0" smtClean="0">
                <a:solidFill>
                  <a:srgbClr val="5B9BD5"/>
                </a:solidFill>
              </a:rPr>
              <a:t>Contact indirect</a:t>
            </a:r>
            <a:endParaRPr lang="fr-FR" sz="2000" b="1" dirty="0">
              <a:solidFill>
                <a:srgbClr val="5B9BD5"/>
              </a:solidFill>
            </a:endParaRPr>
          </a:p>
        </p:txBody>
      </p:sp>
      <p:pic>
        <p:nvPicPr>
          <p:cNvPr id="26" name="Image 25"/>
          <p:cNvPicPr>
            <a:picLocks noChangeAspect="1"/>
          </p:cNvPicPr>
          <p:nvPr/>
        </p:nvPicPr>
        <p:blipFill rotWithShape="1">
          <a:blip r:embed="rId8" cstate="print">
            <a:extLst>
              <a:ext uri="{28A0092B-C50C-407E-A947-70E740481C1C}">
                <a14:useLocalDpi xmlns:a14="http://schemas.microsoft.com/office/drawing/2010/main" val="0"/>
              </a:ext>
            </a:extLst>
          </a:blip>
          <a:srcRect l="15828" r="11488"/>
          <a:stretch/>
        </p:blipFill>
        <p:spPr>
          <a:xfrm>
            <a:off x="5791085" y="4549300"/>
            <a:ext cx="447041" cy="615047"/>
          </a:xfrm>
          <a:prstGeom prst="rect">
            <a:avLst/>
          </a:prstGeom>
        </p:spPr>
      </p:pic>
      <p:pic>
        <p:nvPicPr>
          <p:cNvPr id="51" name="Image 50"/>
          <p:cNvPicPr>
            <a:picLocks noChangeAspect="1"/>
          </p:cNvPicPr>
          <p:nvPr/>
        </p:nvPicPr>
        <p:blipFill rotWithShape="1">
          <a:blip r:embed="rId9">
            <a:extLst>
              <a:ext uri="{28A0092B-C50C-407E-A947-70E740481C1C}">
                <a14:useLocalDpi xmlns:a14="http://schemas.microsoft.com/office/drawing/2010/main" val="0"/>
              </a:ext>
            </a:extLst>
          </a:blip>
          <a:srcRect l="26880" t="10759" r="25238" b="11019"/>
          <a:stretch/>
        </p:blipFill>
        <p:spPr>
          <a:xfrm>
            <a:off x="7332396" y="5224405"/>
            <a:ext cx="635679" cy="1038485"/>
          </a:xfrm>
          <a:prstGeom prst="rect">
            <a:avLst/>
          </a:prstGeom>
        </p:spPr>
      </p:pic>
      <p:grpSp>
        <p:nvGrpSpPr>
          <p:cNvPr id="11" name="Groupe 10"/>
          <p:cNvGrpSpPr/>
          <p:nvPr/>
        </p:nvGrpSpPr>
        <p:grpSpPr>
          <a:xfrm>
            <a:off x="2700262" y="1565354"/>
            <a:ext cx="1274796" cy="2525931"/>
            <a:chOff x="700308" y="1681715"/>
            <a:chExt cx="1274796" cy="2525931"/>
          </a:xfrm>
        </p:grpSpPr>
        <p:pic>
          <p:nvPicPr>
            <p:cNvPr id="38" name="Image 37"/>
            <p:cNvPicPr>
              <a:picLocks noChangeAspect="1"/>
            </p:cNvPicPr>
            <p:nvPr/>
          </p:nvPicPr>
          <p:blipFill rotWithShape="1">
            <a:blip r:embed="rId10">
              <a:extLst>
                <a:ext uri="{28A0092B-C50C-407E-A947-70E740481C1C}">
                  <a14:useLocalDpi xmlns:a14="http://schemas.microsoft.com/office/drawing/2010/main" val="0"/>
                </a:ext>
              </a:extLst>
            </a:blip>
            <a:srcRect l="23643" r="25371"/>
            <a:stretch/>
          </p:blipFill>
          <p:spPr>
            <a:xfrm>
              <a:off x="700308" y="1681715"/>
              <a:ext cx="1274796" cy="2525931"/>
            </a:xfrm>
            <a:prstGeom prst="rect">
              <a:avLst/>
            </a:prstGeom>
          </p:spPr>
        </p:pic>
        <p:sp>
          <p:nvSpPr>
            <p:cNvPr id="4" name="Ellipse 3"/>
            <p:cNvSpPr/>
            <p:nvPr/>
          </p:nvSpPr>
          <p:spPr>
            <a:xfrm>
              <a:off x="1527712" y="2040103"/>
              <a:ext cx="172549" cy="110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7" name="Groupe 6"/>
          <p:cNvGrpSpPr/>
          <p:nvPr/>
        </p:nvGrpSpPr>
        <p:grpSpPr>
          <a:xfrm>
            <a:off x="7754627" y="1561712"/>
            <a:ext cx="1358590" cy="2554740"/>
            <a:chOff x="5887090" y="1454324"/>
            <a:chExt cx="1358590" cy="2554740"/>
          </a:xfrm>
        </p:grpSpPr>
        <p:pic>
          <p:nvPicPr>
            <p:cNvPr id="22" name="Image 21"/>
            <p:cNvPicPr>
              <a:picLocks noChangeAspect="1"/>
            </p:cNvPicPr>
            <p:nvPr/>
          </p:nvPicPr>
          <p:blipFill rotWithShape="1">
            <a:blip r:embed="rId10">
              <a:extLst>
                <a:ext uri="{28A0092B-C50C-407E-A947-70E740481C1C}">
                  <a14:useLocalDpi xmlns:a14="http://schemas.microsoft.com/office/drawing/2010/main" val="0"/>
                </a:ext>
              </a:extLst>
            </a:blip>
            <a:srcRect l="24745" r="21531"/>
            <a:stretch/>
          </p:blipFill>
          <p:spPr>
            <a:xfrm>
              <a:off x="5887090" y="1454324"/>
              <a:ext cx="1358590" cy="2554740"/>
            </a:xfrm>
            <a:prstGeom prst="rect">
              <a:avLst/>
            </a:prstGeom>
          </p:spPr>
        </p:pic>
        <p:sp>
          <p:nvSpPr>
            <p:cNvPr id="50" name="Ellipse 49"/>
            <p:cNvSpPr/>
            <p:nvPr/>
          </p:nvSpPr>
          <p:spPr>
            <a:xfrm>
              <a:off x="6203344" y="1802359"/>
              <a:ext cx="172549" cy="110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52" name="Image 51"/>
          <p:cNvPicPr>
            <a:picLocks noChangeAspect="1"/>
          </p:cNvPicPr>
          <p:nvPr/>
        </p:nvPicPr>
        <p:blipFill rotWithShape="1">
          <a:blip r:embed="rId3"/>
          <a:srcRect l="88384" r="-647" b="61815"/>
          <a:stretch/>
        </p:blipFill>
        <p:spPr>
          <a:xfrm>
            <a:off x="7567953" y="1230899"/>
            <a:ext cx="524256" cy="935374"/>
          </a:xfrm>
          <a:prstGeom prst="rect">
            <a:avLst/>
          </a:prstGeom>
        </p:spPr>
      </p:pic>
      <p:pic>
        <p:nvPicPr>
          <p:cNvPr id="53" name="Image 52"/>
          <p:cNvPicPr>
            <a:picLocks noChangeAspect="1"/>
          </p:cNvPicPr>
          <p:nvPr/>
        </p:nvPicPr>
        <p:blipFill rotWithShape="1">
          <a:blip r:embed="rId3"/>
          <a:srcRect l="-18" t="19272" r="90892" b="62810"/>
          <a:stretch/>
        </p:blipFill>
        <p:spPr>
          <a:xfrm>
            <a:off x="3651537" y="1743985"/>
            <a:ext cx="390144" cy="438912"/>
          </a:xfrm>
          <a:prstGeom prst="rect">
            <a:avLst/>
          </a:prstGeom>
        </p:spPr>
      </p:pic>
      <p:sp>
        <p:nvSpPr>
          <p:cNvPr id="37" name="Flèche droite 36"/>
          <p:cNvSpPr/>
          <p:nvPr/>
        </p:nvSpPr>
        <p:spPr>
          <a:xfrm>
            <a:off x="5524336" y="3620231"/>
            <a:ext cx="2427650" cy="35119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p:cNvSpPr txBox="1"/>
          <p:nvPr/>
        </p:nvSpPr>
        <p:spPr>
          <a:xfrm>
            <a:off x="5420841" y="3878527"/>
            <a:ext cx="1674113" cy="400110"/>
          </a:xfrm>
          <a:prstGeom prst="rect">
            <a:avLst/>
          </a:prstGeom>
          <a:noFill/>
        </p:spPr>
        <p:txBody>
          <a:bodyPr wrap="none" rtlCol="0">
            <a:spAutoFit/>
          </a:bodyPr>
          <a:lstStyle/>
          <a:p>
            <a:r>
              <a:rPr lang="fr-FR" sz="2000" b="1" dirty="0" smtClean="0">
                <a:solidFill>
                  <a:schemeClr val="accent2">
                    <a:lumMod val="60000"/>
                    <a:lumOff val="40000"/>
                  </a:schemeClr>
                </a:solidFill>
              </a:rPr>
              <a:t>Contact direct</a:t>
            </a:r>
            <a:endParaRPr lang="fr-FR" sz="2000" b="1" dirty="0">
              <a:solidFill>
                <a:schemeClr val="accent2">
                  <a:lumMod val="60000"/>
                  <a:lumOff val="40000"/>
                </a:schemeClr>
              </a:solidFill>
            </a:endParaRPr>
          </a:p>
        </p:txBody>
      </p:sp>
      <p:sp>
        <p:nvSpPr>
          <p:cNvPr id="55" name="Flèche droite 54"/>
          <p:cNvSpPr/>
          <p:nvPr/>
        </p:nvSpPr>
        <p:spPr>
          <a:xfrm rot="19289961">
            <a:off x="7291842" y="3107583"/>
            <a:ext cx="486945" cy="360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Flèche droite 31"/>
          <p:cNvSpPr/>
          <p:nvPr/>
        </p:nvSpPr>
        <p:spPr>
          <a:xfrm>
            <a:off x="5524335" y="1738037"/>
            <a:ext cx="2452741" cy="360000"/>
          </a:xfrm>
          <a:prstGeom prst="rightArrow">
            <a:avLst/>
          </a:prstGeom>
          <a:solidFill>
            <a:srgbClr val="5DC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p:cNvSpPr txBox="1"/>
          <p:nvPr/>
        </p:nvSpPr>
        <p:spPr>
          <a:xfrm>
            <a:off x="7570272" y="1164398"/>
            <a:ext cx="532518" cy="276999"/>
          </a:xfrm>
          <a:prstGeom prst="rect">
            <a:avLst/>
          </a:prstGeom>
          <a:noFill/>
        </p:spPr>
        <p:txBody>
          <a:bodyPr wrap="none" rtlCol="0">
            <a:spAutoFit/>
          </a:bodyPr>
          <a:lstStyle>
            <a:defPPr>
              <a:defRPr lang="fr-FR"/>
            </a:defPPr>
            <a:lvl1pPr>
              <a:defRPr sz="1100">
                <a:solidFill>
                  <a:schemeClr val="accent1"/>
                </a:solidFill>
              </a:defRPr>
            </a:lvl1pPr>
          </a:lstStyle>
          <a:p>
            <a:r>
              <a:rPr lang="fr-FR" sz="1200" b="1" dirty="0" smtClean="0">
                <a:solidFill>
                  <a:srgbClr val="5DC2C7"/>
                </a:solidFill>
              </a:rPr>
              <a:t>&lt; </a:t>
            </a:r>
            <a:r>
              <a:rPr lang="fr-FR" sz="1200" b="1" dirty="0">
                <a:solidFill>
                  <a:srgbClr val="5DC2C7"/>
                </a:solidFill>
              </a:rPr>
              <a:t>5 µ </a:t>
            </a:r>
          </a:p>
        </p:txBody>
      </p:sp>
      <p:pic>
        <p:nvPicPr>
          <p:cNvPr id="27" name="Imag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2779" y="4572085"/>
            <a:ext cx="699490" cy="699490"/>
          </a:xfrm>
          <a:prstGeom prst="rect">
            <a:avLst/>
          </a:prstGeom>
        </p:spPr>
      </p:pic>
      <p:sp>
        <p:nvSpPr>
          <p:cNvPr id="15" name="ZoneTexte 14"/>
          <p:cNvSpPr txBox="1"/>
          <p:nvPr/>
        </p:nvSpPr>
        <p:spPr>
          <a:xfrm>
            <a:off x="1683013" y="3108111"/>
            <a:ext cx="1064137" cy="646331"/>
          </a:xfrm>
          <a:prstGeom prst="rect">
            <a:avLst/>
          </a:prstGeom>
          <a:noFill/>
        </p:spPr>
        <p:txBody>
          <a:bodyPr wrap="none" rtlCol="0">
            <a:spAutoFit/>
          </a:bodyPr>
          <a:lstStyle/>
          <a:p>
            <a:pPr algn="ctr"/>
            <a:r>
              <a:rPr lang="fr-FR" dirty="0" smtClean="0"/>
              <a:t>Hôte </a:t>
            </a:r>
          </a:p>
          <a:p>
            <a:pPr algn="ctr"/>
            <a:r>
              <a:rPr lang="fr-FR" dirty="0" smtClean="0"/>
              <a:t>émetteur</a:t>
            </a:r>
            <a:endParaRPr lang="fr-FR" dirty="0"/>
          </a:p>
        </p:txBody>
      </p:sp>
      <p:sp>
        <p:nvSpPr>
          <p:cNvPr id="57" name="ZoneTexte 56"/>
          <p:cNvSpPr txBox="1"/>
          <p:nvPr/>
        </p:nvSpPr>
        <p:spPr>
          <a:xfrm>
            <a:off x="8980787" y="3200220"/>
            <a:ext cx="1103059" cy="646331"/>
          </a:xfrm>
          <a:prstGeom prst="rect">
            <a:avLst/>
          </a:prstGeom>
          <a:noFill/>
        </p:spPr>
        <p:txBody>
          <a:bodyPr wrap="none" rtlCol="0">
            <a:spAutoFit/>
          </a:bodyPr>
          <a:lstStyle/>
          <a:p>
            <a:pPr algn="ctr"/>
            <a:r>
              <a:rPr lang="fr-FR" dirty="0" smtClean="0"/>
              <a:t>Hôte </a:t>
            </a:r>
          </a:p>
          <a:p>
            <a:pPr algn="ctr"/>
            <a:r>
              <a:rPr lang="fr-FR" dirty="0" smtClean="0"/>
              <a:t>récepteur</a:t>
            </a:r>
            <a:endParaRPr lang="fr-FR" dirty="0"/>
          </a:p>
        </p:txBody>
      </p:sp>
    </p:spTree>
    <p:extLst>
      <p:ext uri="{BB962C8B-B14F-4D97-AF65-F5344CB8AC3E}">
        <p14:creationId xmlns:p14="http://schemas.microsoft.com/office/powerpoint/2010/main" val="163694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237" y="-45754"/>
            <a:ext cx="9268020" cy="1077860"/>
          </a:xfrm>
        </p:spPr>
        <p:txBody>
          <a:bodyPr>
            <a:normAutofit/>
          </a:bodyPr>
          <a:lstStyle/>
          <a:p>
            <a:r>
              <a:rPr lang="fr-FR" noProof="0" dirty="0">
                <a:solidFill>
                  <a:srgbClr val="002060"/>
                </a:solidFill>
                <a:latin typeface="Calibri" panose="020F0502020204030204" pitchFamily="34" charset="0"/>
                <a:cs typeface="Calibri" panose="020F0502020204030204" pitchFamily="34" charset="0"/>
              </a:rPr>
              <a:t>L</a:t>
            </a:r>
            <a:r>
              <a:rPr lang="fr-FR" altLang="fr-FR" sz="4000" noProof="0" dirty="0">
                <a:solidFill>
                  <a:srgbClr val="002060"/>
                </a:solidFill>
                <a:latin typeface="Calibri" panose="020F0502020204030204" pitchFamily="34" charset="0"/>
                <a:cs typeface="Calibri" panose="020F0502020204030204" pitchFamily="34" charset="0"/>
              </a:rPr>
              <a:t>es précautions standard en 6 mesures</a:t>
            </a:r>
            <a:endParaRPr lang="fr-FR" sz="4000" noProof="0" dirty="0">
              <a:solidFill>
                <a:srgbClr val="002060"/>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22634" y="1388404"/>
            <a:ext cx="9396277" cy="5478379"/>
          </a:xfrm>
        </p:spPr>
        <p:txBody>
          <a:bodyPr>
            <a:normAutofit/>
          </a:bodyPr>
          <a:lstStyle/>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fr-FR" altLang="fr-FR" noProof="0" dirty="0" smtClean="0"/>
              <a:t>Hygiène </a:t>
            </a:r>
            <a:r>
              <a:rPr lang="fr-FR" altLang="fr-FR" noProof="0" dirty="0"/>
              <a:t>des mains</a:t>
            </a:r>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fr-FR" altLang="fr-FR" noProof="0" dirty="0"/>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fr-FR" altLang="fr-FR" noProof="0" dirty="0"/>
              <a:t>    </a:t>
            </a:r>
            <a:r>
              <a:rPr lang="fr-FR" altLang="fr-FR" noProof="0" dirty="0" smtClean="0"/>
              <a:t>  Equipements de protection </a:t>
            </a:r>
            <a:r>
              <a:rPr lang="fr-FR" altLang="fr-FR" noProof="0" dirty="0"/>
              <a:t>individuelle</a:t>
            </a:r>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fr-FR" altLang="fr-FR" noProof="0" dirty="0"/>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fr-FR" altLang="fr-FR" noProof="0" dirty="0" smtClean="0"/>
              <a:t>            Hygiène </a:t>
            </a:r>
            <a:r>
              <a:rPr lang="fr-FR" altLang="fr-FR" noProof="0" dirty="0"/>
              <a:t>respiratoire</a:t>
            </a:r>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fr-FR" altLang="fr-FR" sz="1600" noProof="0" dirty="0"/>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fr-FR" altLang="fr-FR" noProof="0" dirty="0"/>
              <a:t>                  Prévention des </a:t>
            </a:r>
            <a:r>
              <a:rPr lang="fr-FR" altLang="fr-FR" noProof="0" dirty="0" smtClean="0"/>
              <a:t>AES</a:t>
            </a:r>
            <a:br>
              <a:rPr lang="fr-FR" altLang="fr-FR" noProof="0" dirty="0" smtClean="0"/>
            </a:br>
            <a:r>
              <a:rPr lang="fr-FR" altLang="fr-FR" noProof="0" dirty="0" smtClean="0"/>
              <a:t>                  (accidents avec </a:t>
            </a:r>
            <a:r>
              <a:rPr lang="fr-FR" altLang="fr-FR" noProof="0" dirty="0"/>
              <a:t>exposition au </a:t>
            </a:r>
            <a:r>
              <a:rPr lang="fr-FR" altLang="fr-FR" noProof="0" dirty="0" smtClean="0"/>
              <a:t>sang)</a:t>
            </a:r>
            <a:endParaRPr lang="fr-FR" altLang="fr-FR" noProof="0" dirty="0"/>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fr-FR" altLang="fr-FR" sz="1400" noProof="0" dirty="0"/>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fr-FR" altLang="fr-FR" noProof="0" dirty="0"/>
              <a:t>                        </a:t>
            </a:r>
            <a:r>
              <a:rPr lang="fr-FR" altLang="fr-FR" noProof="0" dirty="0" smtClean="0"/>
              <a:t> </a:t>
            </a:r>
            <a:r>
              <a:rPr lang="fr-FR" altLang="fr-FR" noProof="0" dirty="0"/>
              <a:t>Gestion des </a:t>
            </a:r>
            <a:r>
              <a:rPr lang="fr-FR" altLang="fr-FR" noProof="0" dirty="0" smtClean="0"/>
              <a:t>excreta</a:t>
            </a:r>
            <a:endParaRPr lang="fr-FR" altLang="fr-FR" noProof="0" dirty="0"/>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fr-FR" altLang="fr-FR" noProof="0" dirty="0"/>
          </a:p>
          <a:p>
            <a:pPr marL="457200" lvl="1" indent="0">
              <a:lnSpc>
                <a:spcPct val="10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fr-FR" altLang="fr-FR" noProof="0" dirty="0"/>
              <a:t>                              </a:t>
            </a:r>
            <a:r>
              <a:rPr lang="fr-FR" altLang="fr-FR" noProof="0" dirty="0" smtClean="0"/>
              <a:t>Gestion </a:t>
            </a:r>
            <a:r>
              <a:rPr lang="fr-FR" altLang="fr-FR" noProof="0" dirty="0"/>
              <a:t>de l’environnement</a:t>
            </a:r>
          </a:p>
          <a:p>
            <a:endParaRPr lang="fr-FR" noProof="0" dirty="0"/>
          </a:p>
        </p:txBody>
      </p:sp>
      <p:pic>
        <p:nvPicPr>
          <p:cNvPr id="5" name="Image 4"/>
          <p:cNvPicPr/>
          <p:nvPr/>
        </p:nvPicPr>
        <p:blipFill>
          <a:blip r:embed="rId3"/>
          <a:stretch>
            <a:fillRect/>
          </a:stretch>
        </p:blipFill>
        <p:spPr>
          <a:xfrm>
            <a:off x="6854945" y="1045504"/>
            <a:ext cx="1432334" cy="1828434"/>
          </a:xfrm>
          <a:prstGeom prst="rect">
            <a:avLst/>
          </a:prstGeom>
          <a:effectLst>
            <a:outerShdw blurRad="50800" dist="38100" dir="2700000" algn="tl" rotWithShape="0">
              <a:prstClr val="black">
                <a:alpha val="40000"/>
              </a:prstClr>
            </a:outerShdw>
          </a:effectLst>
        </p:spPr>
      </p:pic>
      <p:pic>
        <p:nvPicPr>
          <p:cNvPr id="6" name="Image 5"/>
          <p:cNvPicPr/>
          <p:nvPr/>
        </p:nvPicPr>
        <p:blipFill>
          <a:blip r:embed="rId4"/>
          <a:stretch>
            <a:fillRect/>
          </a:stretch>
        </p:blipFill>
        <p:spPr>
          <a:xfrm>
            <a:off x="7349394" y="1920072"/>
            <a:ext cx="1407607" cy="1828434"/>
          </a:xfrm>
          <a:prstGeom prst="rect">
            <a:avLst/>
          </a:prstGeom>
          <a:effectLst>
            <a:outerShdw blurRad="50800" dist="38100" dir="2700000" algn="tl" rotWithShape="0">
              <a:prstClr val="black">
                <a:alpha val="40000"/>
              </a:prstClr>
            </a:outerShdw>
          </a:effectLst>
        </p:spPr>
      </p:pic>
      <p:pic>
        <p:nvPicPr>
          <p:cNvPr id="8" name="Image 7"/>
          <p:cNvPicPr/>
          <p:nvPr/>
        </p:nvPicPr>
        <p:blipFill>
          <a:blip r:embed="rId5"/>
          <a:stretch>
            <a:fillRect/>
          </a:stretch>
        </p:blipFill>
        <p:spPr>
          <a:xfrm>
            <a:off x="8003902" y="2582088"/>
            <a:ext cx="1327746" cy="1813104"/>
          </a:xfrm>
          <a:prstGeom prst="rect">
            <a:avLst/>
          </a:prstGeom>
          <a:effectLst>
            <a:outerShdw blurRad="50800" dist="38100" dir="2700000" algn="tl" rotWithShape="0">
              <a:prstClr val="black">
                <a:alpha val="40000"/>
              </a:prstClr>
            </a:outerShdw>
          </a:effectLst>
        </p:spPr>
      </p:pic>
      <p:pic>
        <p:nvPicPr>
          <p:cNvPr id="9" name="Image 8"/>
          <p:cNvPicPr/>
          <p:nvPr/>
        </p:nvPicPr>
        <p:blipFill>
          <a:blip r:embed="rId6"/>
          <a:stretch>
            <a:fillRect/>
          </a:stretch>
        </p:blipFill>
        <p:spPr>
          <a:xfrm>
            <a:off x="8757001" y="3488640"/>
            <a:ext cx="1327746" cy="1796160"/>
          </a:xfrm>
          <a:prstGeom prst="rect">
            <a:avLst/>
          </a:prstGeom>
          <a:effectLst>
            <a:outerShdw blurRad="50800" dist="38100" dir="2700000" algn="tl" rotWithShape="0">
              <a:prstClr val="black">
                <a:alpha val="40000"/>
              </a:prstClr>
            </a:outerShdw>
          </a:effectLst>
        </p:spPr>
      </p:pic>
      <p:pic>
        <p:nvPicPr>
          <p:cNvPr id="10" name="Image 9"/>
          <p:cNvPicPr/>
          <p:nvPr/>
        </p:nvPicPr>
        <p:blipFill>
          <a:blip r:embed="rId7"/>
          <a:stretch>
            <a:fillRect/>
          </a:stretch>
        </p:blipFill>
        <p:spPr>
          <a:xfrm>
            <a:off x="9398064" y="4241649"/>
            <a:ext cx="1299338" cy="1885747"/>
          </a:xfrm>
          <a:prstGeom prst="rect">
            <a:avLst/>
          </a:prstGeom>
          <a:effectLst>
            <a:outerShdw blurRad="50800" dist="38100" dir="2700000" algn="tl" rotWithShape="0">
              <a:prstClr val="black">
                <a:alpha val="40000"/>
              </a:prstClr>
            </a:outerShdw>
          </a:effectLst>
        </p:spPr>
      </p:pic>
      <p:pic>
        <p:nvPicPr>
          <p:cNvPr id="11" name="Image 10"/>
          <p:cNvPicPr/>
          <p:nvPr/>
        </p:nvPicPr>
        <p:blipFill>
          <a:blip r:embed="rId8"/>
          <a:stretch>
            <a:fillRect/>
          </a:stretch>
        </p:blipFill>
        <p:spPr>
          <a:xfrm>
            <a:off x="10139022" y="4848782"/>
            <a:ext cx="1397647" cy="1814498"/>
          </a:xfrm>
          <a:prstGeom prst="rect">
            <a:avLst/>
          </a:prstGeom>
          <a:effectLst>
            <a:outerShdw blurRad="50800" dist="38100" dir="2700000" algn="tl" rotWithShape="0">
              <a:prstClr val="black">
                <a:alpha val="40000"/>
              </a:prstClr>
            </a:outerShdw>
          </a:effectLst>
        </p:spPr>
      </p:pic>
      <p:sp>
        <p:nvSpPr>
          <p:cNvPr id="12" name="Organigramme : Connecteur 11"/>
          <p:cNvSpPr/>
          <p:nvPr/>
        </p:nvSpPr>
        <p:spPr>
          <a:xfrm>
            <a:off x="616309" y="1384141"/>
            <a:ext cx="540000" cy="540000"/>
          </a:xfrm>
          <a:prstGeom prst="flowChartConnector">
            <a:avLst/>
          </a:prstGeom>
          <a:solidFill>
            <a:srgbClr val="6CC02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1</a:t>
            </a:r>
          </a:p>
        </p:txBody>
      </p:sp>
      <p:sp>
        <p:nvSpPr>
          <p:cNvPr id="15" name="Organigramme : Connecteur 14"/>
          <p:cNvSpPr/>
          <p:nvPr/>
        </p:nvSpPr>
        <p:spPr>
          <a:xfrm>
            <a:off x="1017563" y="2267273"/>
            <a:ext cx="540000" cy="540000"/>
          </a:xfrm>
          <a:prstGeom prst="flowChartConnector">
            <a:avLst/>
          </a:prstGeom>
          <a:solidFill>
            <a:srgbClr val="6CC02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2</a:t>
            </a:r>
          </a:p>
        </p:txBody>
      </p:sp>
      <p:sp>
        <p:nvSpPr>
          <p:cNvPr id="16" name="Organigramme : Connecteur 15"/>
          <p:cNvSpPr/>
          <p:nvPr/>
        </p:nvSpPr>
        <p:spPr>
          <a:xfrm>
            <a:off x="1411050" y="3131694"/>
            <a:ext cx="540000" cy="540000"/>
          </a:xfrm>
          <a:prstGeom prst="flowChartConnector">
            <a:avLst/>
          </a:prstGeom>
          <a:solidFill>
            <a:srgbClr val="6CC02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3</a:t>
            </a:r>
          </a:p>
        </p:txBody>
      </p:sp>
      <p:sp>
        <p:nvSpPr>
          <p:cNvPr id="17" name="Organigramme : Connecteur 16"/>
          <p:cNvSpPr/>
          <p:nvPr/>
        </p:nvSpPr>
        <p:spPr>
          <a:xfrm>
            <a:off x="1846869" y="4071376"/>
            <a:ext cx="540000" cy="540000"/>
          </a:xfrm>
          <a:prstGeom prst="flowChartConnector">
            <a:avLst/>
          </a:prstGeom>
          <a:solidFill>
            <a:srgbClr val="6CC02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4</a:t>
            </a:r>
          </a:p>
        </p:txBody>
      </p:sp>
      <p:sp>
        <p:nvSpPr>
          <p:cNvPr id="18" name="Organigramme : Connecteur 17"/>
          <p:cNvSpPr/>
          <p:nvPr/>
        </p:nvSpPr>
        <p:spPr>
          <a:xfrm>
            <a:off x="2244840" y="4925222"/>
            <a:ext cx="540000" cy="540000"/>
          </a:xfrm>
          <a:prstGeom prst="flowChartConnector">
            <a:avLst/>
          </a:prstGeom>
          <a:solidFill>
            <a:srgbClr val="6CC02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5</a:t>
            </a:r>
          </a:p>
        </p:txBody>
      </p:sp>
      <p:sp>
        <p:nvSpPr>
          <p:cNvPr id="19" name="Organigramme : Connecteur 18"/>
          <p:cNvSpPr/>
          <p:nvPr/>
        </p:nvSpPr>
        <p:spPr>
          <a:xfrm>
            <a:off x="2604580" y="5756031"/>
            <a:ext cx="540000" cy="540000"/>
          </a:xfrm>
          <a:prstGeom prst="flowChartConnector">
            <a:avLst/>
          </a:prstGeom>
          <a:solidFill>
            <a:srgbClr val="6CC02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6</a:t>
            </a:r>
          </a:p>
        </p:txBody>
      </p:sp>
    </p:spTree>
    <p:extLst>
      <p:ext uri="{BB962C8B-B14F-4D97-AF65-F5344CB8AC3E}">
        <p14:creationId xmlns:p14="http://schemas.microsoft.com/office/powerpoint/2010/main" val="356219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227" y="65436"/>
            <a:ext cx="4923198" cy="1097651"/>
          </a:xfrm>
        </p:spPr>
        <p:txBody>
          <a:bodyPr>
            <a:noAutofit/>
          </a:bodyPr>
          <a:lstStyle/>
          <a:p>
            <a:r>
              <a:rPr lang="fr-FR" sz="4800" noProof="0" dirty="0" smtClean="0">
                <a:solidFill>
                  <a:srgbClr val="002060"/>
                </a:solidFill>
                <a:latin typeface="+mn-lt"/>
              </a:rPr>
              <a:t>Hygiène </a:t>
            </a:r>
            <a:r>
              <a:rPr lang="fr-FR" sz="4800" noProof="0" dirty="0">
                <a:solidFill>
                  <a:srgbClr val="002060"/>
                </a:solidFill>
                <a:latin typeface="+mn-lt"/>
              </a:rPr>
              <a:t>des mains</a:t>
            </a:r>
          </a:p>
        </p:txBody>
      </p:sp>
      <p:sp>
        <p:nvSpPr>
          <p:cNvPr id="3" name="Espace réservé du contenu 2"/>
          <p:cNvSpPr>
            <a:spLocks noGrp="1"/>
          </p:cNvSpPr>
          <p:nvPr>
            <p:ph idx="1"/>
          </p:nvPr>
        </p:nvSpPr>
        <p:spPr>
          <a:xfrm>
            <a:off x="742470" y="2957905"/>
            <a:ext cx="9415669" cy="1177150"/>
          </a:xfrm>
        </p:spPr>
        <p:txBody>
          <a:bodyPr>
            <a:noAutofit/>
          </a:bodyPr>
          <a:lstStyle/>
          <a:p>
            <a:pPr marL="0" indent="0">
              <a:lnSpc>
                <a:spcPct val="100000"/>
              </a:lnSpc>
              <a:spcBef>
                <a:spcPts val="0"/>
              </a:spcBef>
              <a:buNone/>
            </a:pPr>
            <a:r>
              <a:rPr lang="fr-FR" altLang="fr-FR" b="1" noProof="0" dirty="0">
                <a:solidFill>
                  <a:srgbClr val="6CC026"/>
                </a:solidFill>
              </a:rPr>
              <a:t>Pour réduire le risque de transmission </a:t>
            </a:r>
            <a:endParaRPr lang="fr-FR" altLang="fr-FR" b="1" noProof="0" dirty="0" smtClean="0">
              <a:solidFill>
                <a:srgbClr val="6CC026"/>
              </a:solidFill>
            </a:endParaRPr>
          </a:p>
          <a:p>
            <a:pPr marL="0" indent="0">
              <a:lnSpc>
                <a:spcPct val="100000"/>
              </a:lnSpc>
              <a:spcBef>
                <a:spcPts val="0"/>
              </a:spcBef>
              <a:buNone/>
            </a:pPr>
            <a:r>
              <a:rPr lang="fr-FR" altLang="fr-FR" noProof="0" dirty="0" smtClean="0"/>
              <a:t>en </a:t>
            </a:r>
            <a:r>
              <a:rPr lang="fr-FR" altLang="fr-FR" noProof="0" dirty="0"/>
              <a:t>diminuant le nombre de micro-organismes </a:t>
            </a:r>
            <a:endParaRPr lang="fr-FR" altLang="fr-FR" noProof="0" dirty="0" smtClean="0"/>
          </a:p>
          <a:p>
            <a:pPr marL="0" indent="0">
              <a:lnSpc>
                <a:spcPct val="100000"/>
              </a:lnSpc>
              <a:spcBef>
                <a:spcPts val="0"/>
              </a:spcBef>
              <a:buNone/>
            </a:pPr>
            <a:r>
              <a:rPr lang="fr-FR" altLang="fr-FR" noProof="0" dirty="0" smtClean="0"/>
              <a:t>à </a:t>
            </a:r>
            <a:r>
              <a:rPr lang="fr-FR" altLang="fr-FR" noProof="0" dirty="0"/>
              <a:t>la surface des mains, voire en les </a:t>
            </a:r>
            <a:r>
              <a:rPr lang="fr-FR" altLang="fr-FR" noProof="0" dirty="0" smtClean="0"/>
              <a:t>éliminant</a:t>
            </a:r>
            <a:endParaRPr lang="fr-FR" altLang="fr-FR" strike="sngStrike" noProof="0" dirty="0">
              <a:solidFill>
                <a:srgbClr val="FF0000"/>
              </a:solidFill>
            </a:endParaRPr>
          </a:p>
          <a:p>
            <a:pPr>
              <a:lnSpc>
                <a:spcPct val="100000"/>
              </a:lnSpc>
              <a:spcBef>
                <a:spcPts val="0"/>
              </a:spcBef>
              <a:buFont typeface="Wingdings" panose="05000000000000000000" pitchFamily="2" charset="2"/>
              <a:buChar char="Ø"/>
            </a:pPr>
            <a:endParaRPr lang="fr-FR" altLang="fr-FR" sz="4800" noProof="0" dirty="0">
              <a:solidFill>
                <a:schemeClr val="accent1">
                  <a:lumMod val="75000"/>
                </a:schemeClr>
              </a:solidFill>
            </a:endParaRPr>
          </a:p>
          <a:p>
            <a:pPr>
              <a:lnSpc>
                <a:spcPct val="100000"/>
              </a:lnSpc>
              <a:spcBef>
                <a:spcPts val="0"/>
              </a:spcBef>
              <a:buFont typeface="Wingdings" panose="05000000000000000000" pitchFamily="2" charset="2"/>
              <a:buChar char="Ø"/>
            </a:pPr>
            <a:endParaRPr lang="fr-FR" altLang="fr-FR" sz="4800" b="1" noProof="0" dirty="0">
              <a:solidFill>
                <a:schemeClr val="accent1">
                  <a:lumMod val="75000"/>
                </a:schemeClr>
              </a:solidFill>
            </a:endParaRPr>
          </a:p>
          <a:p>
            <a:pPr>
              <a:lnSpc>
                <a:spcPct val="100000"/>
              </a:lnSpc>
              <a:spcBef>
                <a:spcPts val="0"/>
              </a:spcBef>
              <a:buFont typeface="Wingdings" panose="05000000000000000000" pitchFamily="2" charset="2"/>
              <a:buChar char="Ø"/>
            </a:pPr>
            <a:endParaRPr lang="fr-FR" altLang="fr-FR" sz="3200" b="1" noProof="0" dirty="0">
              <a:solidFill>
                <a:schemeClr val="accent1">
                  <a:lumMod val="75000"/>
                </a:schemeClr>
              </a:solidFill>
            </a:endParaRPr>
          </a:p>
          <a:p>
            <a:pPr>
              <a:lnSpc>
                <a:spcPct val="100000"/>
              </a:lnSpc>
              <a:spcBef>
                <a:spcPts val="0"/>
              </a:spcBef>
              <a:buFont typeface="Wingdings" panose="05000000000000000000" pitchFamily="2" charset="2"/>
              <a:buChar char="Ø"/>
            </a:pPr>
            <a:endParaRPr lang="fr-FR" altLang="fr-FR" sz="1600" noProof="0" dirty="0"/>
          </a:p>
          <a:p>
            <a:pPr marL="571500" indent="-457200">
              <a:lnSpc>
                <a:spcPct val="100000"/>
              </a:lnSpc>
              <a:spcBef>
                <a:spcPts val="0"/>
              </a:spcBef>
              <a:buFont typeface="Wingdings" panose="05000000000000000000" pitchFamily="2" charset="2"/>
              <a:buChar char="Ø"/>
            </a:pPr>
            <a:endParaRPr lang="fr-FR" sz="3200" noProof="0" dirty="0">
              <a:solidFill>
                <a:srgbClr val="0070C0"/>
              </a:solidFill>
            </a:endParaRPr>
          </a:p>
          <a:p>
            <a:pPr>
              <a:lnSpc>
                <a:spcPct val="100000"/>
              </a:lnSpc>
              <a:spcBef>
                <a:spcPts val="0"/>
              </a:spcBef>
              <a:buFont typeface="Wingdings" panose="05000000000000000000" pitchFamily="2" charset="2"/>
              <a:buChar char="Ø"/>
            </a:pPr>
            <a:endParaRPr lang="fr-FR" sz="3200" noProof="0" dirty="0"/>
          </a:p>
        </p:txBody>
      </p:sp>
      <p:sp>
        <p:nvSpPr>
          <p:cNvPr id="9" name="Rectangle 1"/>
          <p:cNvSpPr>
            <a:spLocks noChangeArrowheads="1"/>
          </p:cNvSpPr>
          <p:nvPr/>
        </p:nvSpPr>
        <p:spPr bwMode="auto">
          <a:xfrm>
            <a:off x="630710" y="4956139"/>
            <a:ext cx="8117050" cy="13619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chemeClr val="bg1">
                    <a:lumMod val="50000"/>
                  </a:schemeClr>
                </a:solidFill>
                <a:effectLst/>
                <a:latin typeface="var( --e-global-typography-text-font-family )"/>
              </a:rPr>
              <a:t>. </a:t>
            </a:r>
          </a:p>
          <a:p>
            <a:pPr marR="0" lvl="0" defTabSz="914400" rtl="0" eaLnBrk="0" fontAlgn="base" latinLnBrk="0" hangingPunct="0">
              <a:lnSpc>
                <a:spcPct val="100000"/>
              </a:lnSpc>
              <a:spcBef>
                <a:spcPct val="0"/>
              </a:spcBef>
              <a:spcAft>
                <a:spcPct val="0"/>
              </a:spcAft>
              <a:buClrTx/>
              <a:buSzTx/>
              <a:tabLst/>
            </a:pPr>
            <a:r>
              <a:rPr lang="fr-FR" altLang="fr-FR" dirty="0">
                <a:solidFill>
                  <a:schemeClr val="bg1">
                    <a:lumMod val="50000"/>
                  </a:schemeClr>
                </a:solidFill>
                <a:latin typeface="Calibri" panose="020F0502020204030204" pitchFamily="34" charset="0"/>
                <a:cs typeface="Calibri" panose="020F0502020204030204" pitchFamily="34" charset="0"/>
              </a:rPr>
              <a:t>De nombreuses études d’impact de l’hygiène des mains sur le risque d’acquisition </a:t>
            </a:r>
            <a:r>
              <a:rPr lang="fr-FR" altLang="fr-FR" dirty="0" smtClean="0">
                <a:solidFill>
                  <a:schemeClr val="bg1">
                    <a:lumMod val="50000"/>
                  </a:schemeClr>
                </a:solidFill>
                <a:latin typeface="Calibri" panose="020F0502020204030204" pitchFamily="34" charset="0"/>
                <a:cs typeface="Calibri" panose="020F0502020204030204" pitchFamily="34" charset="0"/>
              </a:rPr>
              <a:t>d’infections associées aux soins (IAS) ont </a:t>
            </a:r>
            <a:r>
              <a:rPr lang="fr-FR" altLang="fr-FR" dirty="0">
                <a:solidFill>
                  <a:schemeClr val="bg1">
                    <a:lumMod val="50000"/>
                  </a:schemeClr>
                </a:solidFill>
                <a:latin typeface="Calibri" panose="020F0502020204030204" pitchFamily="34" charset="0"/>
                <a:cs typeface="Calibri" panose="020F0502020204030204" pitchFamily="34" charset="0"/>
              </a:rPr>
              <a:t>été publiées </a:t>
            </a:r>
            <a:r>
              <a:rPr lang="fr-FR" altLang="fr-FR" dirty="0" smtClean="0">
                <a:solidFill>
                  <a:schemeClr val="bg1">
                    <a:lumMod val="50000"/>
                  </a:schemeClr>
                </a:solidFill>
                <a:latin typeface="Calibri" panose="020F0502020204030204" pitchFamily="34" charset="0"/>
                <a:cs typeface="Calibri" panose="020F0502020204030204" pitchFamily="34" charset="0"/>
              </a:rPr>
              <a:t>rapportant </a:t>
            </a:r>
            <a:r>
              <a:rPr lang="fr-FR" altLang="fr-FR" dirty="0">
                <a:solidFill>
                  <a:schemeClr val="bg1">
                    <a:lumMod val="50000"/>
                  </a:schemeClr>
                </a:solidFill>
                <a:latin typeface="Calibri" panose="020F0502020204030204" pitchFamily="34" charset="0"/>
                <a:cs typeface="Calibri" panose="020F0502020204030204" pitchFamily="34" charset="0"/>
              </a:rPr>
              <a:t>un </a:t>
            </a:r>
            <a:r>
              <a:rPr lang="fr-FR" altLang="fr-FR" dirty="0" smtClean="0">
                <a:solidFill>
                  <a:schemeClr val="bg1">
                    <a:lumMod val="50000"/>
                  </a:schemeClr>
                </a:solidFill>
                <a:latin typeface="Calibri" panose="020F0502020204030204" pitchFamily="34" charset="0"/>
                <a:cs typeface="Calibri" panose="020F0502020204030204" pitchFamily="34" charset="0"/>
              </a:rPr>
              <a:t>lien </a:t>
            </a:r>
          </a:p>
          <a:p>
            <a:pPr marR="0" lvl="0" defTabSz="914400" rtl="0" eaLnBrk="0" fontAlgn="base" latinLnBrk="0" hangingPunct="0">
              <a:lnSpc>
                <a:spcPct val="100000"/>
              </a:lnSpc>
              <a:spcBef>
                <a:spcPct val="0"/>
              </a:spcBef>
              <a:spcAft>
                <a:spcPct val="0"/>
              </a:spcAft>
              <a:buClrTx/>
              <a:buSzTx/>
              <a:tabLst/>
            </a:pPr>
            <a:r>
              <a:rPr lang="fr-FR" altLang="fr-FR" dirty="0" smtClean="0">
                <a:solidFill>
                  <a:schemeClr val="bg1">
                    <a:lumMod val="50000"/>
                  </a:schemeClr>
                </a:solidFill>
                <a:latin typeface="Calibri" panose="020F0502020204030204" pitchFamily="34" charset="0"/>
                <a:cs typeface="Calibri" panose="020F0502020204030204" pitchFamily="34" charset="0"/>
              </a:rPr>
              <a:t>entre la </a:t>
            </a:r>
            <a:r>
              <a:rPr lang="fr-FR" altLang="fr-FR" dirty="0">
                <a:solidFill>
                  <a:schemeClr val="bg1">
                    <a:lumMod val="50000"/>
                  </a:schemeClr>
                </a:solidFill>
                <a:latin typeface="Calibri" panose="020F0502020204030204" pitchFamily="34" charset="0"/>
                <a:cs typeface="Calibri" panose="020F0502020204030204" pitchFamily="34" charset="0"/>
              </a:rPr>
              <a:t>promotion </a:t>
            </a:r>
            <a:r>
              <a:rPr lang="fr-FR" altLang="fr-FR" dirty="0" smtClean="0">
                <a:solidFill>
                  <a:schemeClr val="bg1">
                    <a:lumMod val="50000"/>
                  </a:schemeClr>
                </a:solidFill>
                <a:latin typeface="Calibri" panose="020F0502020204030204" pitchFamily="34" charset="0"/>
                <a:cs typeface="Calibri" panose="020F0502020204030204" pitchFamily="34" charset="0"/>
              </a:rPr>
              <a:t>de </a:t>
            </a:r>
            <a:r>
              <a:rPr lang="fr-FR" altLang="fr-FR" dirty="0">
                <a:solidFill>
                  <a:schemeClr val="bg1">
                    <a:lumMod val="50000"/>
                  </a:schemeClr>
                </a:solidFill>
                <a:latin typeface="Calibri" panose="020F0502020204030204" pitchFamily="34" charset="0"/>
                <a:cs typeface="Calibri" panose="020F0502020204030204" pitchFamily="34" charset="0"/>
              </a:rPr>
              <a:t>l’hygiène des mains et la réduction des taux </a:t>
            </a:r>
            <a:r>
              <a:rPr lang="fr-FR" altLang="fr-FR" dirty="0" smtClean="0">
                <a:solidFill>
                  <a:schemeClr val="bg1">
                    <a:lumMod val="50000"/>
                  </a:schemeClr>
                </a:solidFill>
                <a:latin typeface="Calibri" panose="020F0502020204030204" pitchFamily="34" charset="0"/>
                <a:cs typeface="Calibri" panose="020F0502020204030204" pitchFamily="34" charset="0"/>
              </a:rPr>
              <a:t>d’infections </a:t>
            </a:r>
          </a:p>
          <a:p>
            <a:pPr marR="0" lvl="0" defTabSz="914400" rtl="0" eaLnBrk="0" fontAlgn="base" latinLnBrk="0" hangingPunct="0">
              <a:lnSpc>
                <a:spcPct val="100000"/>
              </a:lnSpc>
              <a:spcBef>
                <a:spcPct val="0"/>
              </a:spcBef>
              <a:spcAft>
                <a:spcPct val="0"/>
              </a:spcAft>
              <a:buClrTx/>
              <a:buSzTx/>
              <a:tabLst/>
            </a:pPr>
            <a:r>
              <a:rPr lang="fr-FR" altLang="fr-FR" dirty="0" smtClean="0">
                <a:solidFill>
                  <a:schemeClr val="bg1">
                    <a:lumMod val="50000"/>
                  </a:schemeClr>
                </a:solidFill>
                <a:latin typeface="Calibri" panose="020F0502020204030204" pitchFamily="34" charset="0"/>
                <a:cs typeface="Calibri" panose="020F0502020204030204" pitchFamily="34" charset="0"/>
              </a:rPr>
              <a:t>et </a:t>
            </a:r>
            <a:r>
              <a:rPr lang="fr-FR" altLang="fr-FR" dirty="0">
                <a:solidFill>
                  <a:schemeClr val="bg1">
                    <a:lumMod val="50000"/>
                  </a:schemeClr>
                </a:solidFill>
                <a:latin typeface="Calibri" panose="020F0502020204030204" pitchFamily="34" charset="0"/>
                <a:cs typeface="Calibri" panose="020F0502020204030204" pitchFamily="34" charset="0"/>
              </a:rPr>
              <a:t>de contaminations </a:t>
            </a:r>
            <a:r>
              <a:rPr lang="fr-FR" altLang="fr-FR" dirty="0" smtClean="0">
                <a:solidFill>
                  <a:schemeClr val="bg1">
                    <a:lumMod val="50000"/>
                  </a:schemeClr>
                </a:solidFill>
                <a:latin typeface="Calibri" panose="020F0502020204030204" pitchFamily="34" charset="0"/>
                <a:cs typeface="Calibri" panose="020F0502020204030204" pitchFamily="34" charset="0"/>
              </a:rPr>
              <a:t>croisées</a:t>
            </a:r>
            <a:endParaRPr kumimoji="0" lang="fr-FR" altLang="fr-FR"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p:txBody>
      </p:sp>
      <p:sp>
        <p:nvSpPr>
          <p:cNvPr id="6" name="Rectangle à coins arrondis 5"/>
          <p:cNvSpPr/>
          <p:nvPr/>
        </p:nvSpPr>
        <p:spPr>
          <a:xfrm rot="20954992">
            <a:off x="1692658" y="1706532"/>
            <a:ext cx="1775332" cy="403535"/>
          </a:xfrm>
          <a:prstGeom prst="roundRect">
            <a:avLst/>
          </a:prstGeom>
          <a:solidFill>
            <a:srgbClr val="6CC0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alibri" panose="020F0502020204030204" pitchFamily="34" charset="0"/>
                <a:cs typeface="Calibri" panose="020F0502020204030204" pitchFamily="34" charset="0"/>
              </a:rPr>
              <a:t>Pourquoi ?</a:t>
            </a:r>
          </a:p>
        </p:txBody>
      </p:sp>
      <p:pic>
        <p:nvPicPr>
          <p:cNvPr id="11" name="Picture 29" descr="S:\USERS\CPIAS\Campagnes\Campagne_PCH_StopRisk+\affiches, pictos 2013\picto_300dpi\picto_300dpi\vert\CCLIN_SRplus_Picto_vert_300dpiRVB-hygienemains.jpg"/>
          <p:cNvPicPr>
            <a:picLocks noChangeAspect="1" noChangeArrowheads="1"/>
          </p:cNvPicPr>
          <p:nvPr/>
        </p:nvPicPr>
        <p:blipFill>
          <a:blip r:embed="rId3">
            <a:extLst>
              <a:ext uri="{28A0092B-C50C-407E-A947-70E740481C1C}">
                <a14:useLocalDpi xmlns:a14="http://schemas.microsoft.com/office/drawing/2010/main" val="0"/>
              </a:ext>
            </a:extLst>
          </a:blip>
          <a:srcRect b="18411"/>
          <a:stretch>
            <a:fillRect/>
          </a:stretch>
        </p:blipFill>
        <p:spPr bwMode="auto">
          <a:xfrm>
            <a:off x="5923773" y="457597"/>
            <a:ext cx="1891808"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4"/>
          <a:stretch>
            <a:fillRect/>
          </a:stretch>
        </p:blipFill>
        <p:spPr>
          <a:xfrm>
            <a:off x="8551794" y="189337"/>
            <a:ext cx="3395028" cy="433389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88906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91668" y="-38613"/>
            <a:ext cx="7324725" cy="1325563"/>
          </a:xfrm>
        </p:spPr>
        <p:txBody>
          <a:bodyPr>
            <a:normAutofit/>
          </a:bodyPr>
          <a:lstStyle/>
          <a:p>
            <a:r>
              <a:rPr lang="fr-FR" sz="4800" dirty="0">
                <a:solidFill>
                  <a:srgbClr val="002060"/>
                </a:solidFill>
                <a:latin typeface="+mn-lt"/>
              </a:rPr>
              <a:t>H</a:t>
            </a:r>
            <a:r>
              <a:rPr lang="fr-FR" sz="4800" noProof="0" dirty="0" smtClean="0">
                <a:solidFill>
                  <a:srgbClr val="002060"/>
                </a:solidFill>
                <a:latin typeface="+mn-lt"/>
              </a:rPr>
              <a:t>ygiène </a:t>
            </a:r>
            <a:r>
              <a:rPr lang="fr-FR" sz="4800" noProof="0" dirty="0">
                <a:solidFill>
                  <a:srgbClr val="002060"/>
                </a:solidFill>
                <a:latin typeface="+mn-lt"/>
              </a:rPr>
              <a:t>des mains</a:t>
            </a:r>
          </a:p>
        </p:txBody>
      </p:sp>
      <p:pic>
        <p:nvPicPr>
          <p:cNvPr id="7" name="Picture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6307"/>
          <a:stretch/>
        </p:blipFill>
        <p:spPr bwMode="auto">
          <a:xfrm>
            <a:off x="5672249" y="1101997"/>
            <a:ext cx="6376243" cy="44961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p:cNvSpPr>
            <a:spLocks noGrp="1" noChangeArrowheads="1"/>
          </p:cNvSpPr>
          <p:nvPr/>
        </p:nvSpPr>
        <p:spPr bwMode="auto">
          <a:xfrm>
            <a:off x="498543" y="2533524"/>
            <a:ext cx="5030112" cy="388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93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pPr marL="0" indent="0" eaLnBrk="1" hangingPunct="1">
              <a:lnSpc>
                <a:spcPct val="10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Lst>
            </a:pPr>
            <a:r>
              <a:rPr lang="fr-FR" altLang="fr-FR" sz="2000" b="1" dirty="0">
                <a:solidFill>
                  <a:srgbClr val="0070C0"/>
                </a:solidFill>
              </a:rPr>
              <a:t>Deux services de maternité </a:t>
            </a:r>
            <a:endParaRPr lang="fr-FR" altLang="fr-FR" sz="2000" b="1" dirty="0" smtClean="0">
              <a:solidFill>
                <a:srgbClr val="0070C0"/>
              </a:solidFill>
            </a:endParaRPr>
          </a:p>
          <a:p>
            <a:pPr marL="0" indent="0" eaLnBrk="1" hangingPunct="1">
              <a:lnSpc>
                <a:spcPct val="10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Lst>
            </a:pPr>
            <a:r>
              <a:rPr lang="fr-FR" altLang="fr-FR" sz="2000" dirty="0" smtClean="0"/>
              <a:t>avec </a:t>
            </a:r>
            <a:r>
              <a:rPr lang="fr-FR" altLang="fr-FR" sz="2000" dirty="0"/>
              <a:t>deux types d'accoucheurs </a:t>
            </a:r>
            <a:endParaRPr lang="fr-FR" altLang="fr-FR" sz="2000" dirty="0" smtClean="0"/>
          </a:p>
          <a:p>
            <a:pPr marL="0" indent="0" eaLnBrk="1" hangingPunct="1">
              <a:lnSpc>
                <a:spcPct val="10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Lst>
            </a:pPr>
            <a:r>
              <a:rPr lang="fr-FR" altLang="fr-FR" sz="2000" dirty="0" smtClean="0"/>
              <a:t>et </a:t>
            </a:r>
            <a:r>
              <a:rPr lang="fr-FR" altLang="fr-FR" sz="2000" dirty="0"/>
              <a:t>des taux différents de mortalité </a:t>
            </a:r>
            <a:endParaRPr lang="fr-FR" altLang="fr-FR" sz="2000" dirty="0" smtClean="0"/>
          </a:p>
          <a:p>
            <a:pPr marL="0" indent="0" eaLnBrk="1" hangingPunct="1">
              <a:lnSpc>
                <a:spcPct val="10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Lst>
            </a:pPr>
            <a:r>
              <a:rPr lang="fr-FR" altLang="fr-FR" sz="2000" dirty="0" smtClean="0"/>
              <a:t>par </a:t>
            </a:r>
            <a:r>
              <a:rPr lang="fr-FR" altLang="fr-FR" sz="2000" dirty="0"/>
              <a:t>fièvre puerpérale (3,4 vs 9,9</a:t>
            </a:r>
            <a:r>
              <a:rPr lang="fr-FR" altLang="fr-FR" sz="2000" dirty="0" smtClean="0"/>
              <a:t>%)</a:t>
            </a:r>
          </a:p>
          <a:p>
            <a:pPr marL="0" indent="0" eaLnBrk="1" hangingPunct="1">
              <a:lnSpc>
                <a:spcPct val="10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Lst>
            </a:pPr>
            <a:endParaRPr lang="fr-FR" altLang="fr-FR" sz="2000" dirty="0"/>
          </a:p>
          <a:p>
            <a:pPr marL="0" indent="0" eaLnBrk="1" hangingPunct="1">
              <a:lnSpc>
                <a:spcPct val="13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Lst>
            </a:pPr>
            <a:r>
              <a:rPr lang="fr-FR" altLang="fr-FR" sz="2000" dirty="0"/>
              <a:t>Les étudiants pratiquaient des séances d'autopsie avant les </a:t>
            </a:r>
            <a:r>
              <a:rPr lang="fr-FR" altLang="fr-FR" sz="2000" dirty="0" smtClean="0"/>
              <a:t>accouchements</a:t>
            </a:r>
            <a:endParaRPr lang="fr-FR" altLang="fr-FR" sz="2000" dirty="0"/>
          </a:p>
          <a:p>
            <a:pPr marL="0" indent="0" eaLnBrk="1" hangingPunct="1">
              <a:lnSpc>
                <a:spcPct val="8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fr-FR" altLang="fr-FR" sz="2000" dirty="0"/>
          </a:p>
          <a:p>
            <a:pPr marL="0" indent="0" eaLnBrk="1" hangingPunct="1">
              <a:lnSpc>
                <a:spcPct val="8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fr-FR" altLang="fr-FR" sz="2000" dirty="0"/>
          </a:p>
          <a:p>
            <a:pPr marL="0" indent="0" eaLnBrk="1" hangingPunct="1">
              <a:lnSpc>
                <a:spcPct val="80000"/>
              </a:lnSpc>
              <a:spcBef>
                <a:spcPts val="400"/>
              </a:spcBef>
              <a:buClr>
                <a:srgbClr val="FF9900"/>
              </a:buClr>
              <a:buFont typeface="Wingdings 2" panose="05020102010507070707" pitchFamily="18"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fr-FR" altLang="fr-FR" sz="2000" dirty="0"/>
          </a:p>
          <a:p>
            <a:pPr marL="0" indent="0" eaLnBrk="1" hangingPunct="1">
              <a:lnSpc>
                <a:spcPct val="110000"/>
              </a:lnSpc>
              <a:spcBef>
                <a:spcPts val="100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fr-FR" altLang="fr-FR" sz="2000" b="1" dirty="0"/>
          </a:p>
        </p:txBody>
      </p:sp>
      <p:sp>
        <p:nvSpPr>
          <p:cNvPr id="13" name="Text Box 8"/>
          <p:cNvSpPr txBox="1">
            <a:spLocks noChangeArrowheads="1"/>
          </p:cNvSpPr>
          <p:nvPr/>
        </p:nvSpPr>
        <p:spPr bwMode="auto">
          <a:xfrm>
            <a:off x="277012" y="1085804"/>
            <a:ext cx="378452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defPPr>
              <a:defRPr lang="en-GB"/>
            </a:defPPr>
            <a:lvl1pPr algn="l" defTabSz="449263" rtl="0" fontAlgn="base">
              <a:lnSpc>
                <a:spcPct val="93000"/>
              </a:lnSpc>
              <a:spcBef>
                <a:spcPct val="0"/>
              </a:spcBef>
              <a:spcAft>
                <a:spcPct val="0"/>
              </a:spcAft>
              <a:buClr>
                <a:srgbClr val="000000"/>
              </a:buClr>
              <a:buSzPct val="100000"/>
              <a:buFont typeface="Arial" panose="020B0604020202020204" pitchFamily="34" charset="0"/>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457200" algn="l" defTabSz="449263" rtl="0" fontAlgn="base">
              <a:lnSpc>
                <a:spcPct val="93000"/>
              </a:lnSpc>
              <a:spcBef>
                <a:spcPct val="0"/>
              </a:spcBef>
              <a:spcAft>
                <a:spcPct val="0"/>
              </a:spcAft>
              <a:buClr>
                <a:srgbClr val="000000"/>
              </a:buClr>
              <a:buSzPct val="100000"/>
              <a:buFont typeface="Arial" panose="020B0604020202020204" pitchFamily="34" charset="0"/>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914400" algn="l" defTabSz="449263" rtl="0" fontAlgn="base">
              <a:lnSpc>
                <a:spcPct val="93000"/>
              </a:lnSpc>
              <a:spcBef>
                <a:spcPct val="0"/>
              </a:spcBef>
              <a:spcAft>
                <a:spcPct val="0"/>
              </a:spcAft>
              <a:buClr>
                <a:srgbClr val="000000"/>
              </a:buClr>
              <a:buSzPct val="100000"/>
              <a:buFont typeface="Arial" panose="020B0604020202020204" pitchFamily="34" charset="0"/>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371600" algn="l" defTabSz="449263" rtl="0" fontAlgn="base">
              <a:lnSpc>
                <a:spcPct val="93000"/>
              </a:lnSpc>
              <a:spcBef>
                <a:spcPct val="0"/>
              </a:spcBef>
              <a:spcAft>
                <a:spcPct val="0"/>
              </a:spcAft>
              <a:buClr>
                <a:srgbClr val="000000"/>
              </a:buClr>
              <a:buSzPct val="100000"/>
              <a:buFont typeface="Arial" panose="020B0604020202020204" pitchFamily="34" charset="0"/>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1828800" algn="l" defTabSz="449263" rtl="0" fontAlgn="base">
              <a:lnSpc>
                <a:spcPct val="93000"/>
              </a:lnSpc>
              <a:spcBef>
                <a:spcPct val="0"/>
              </a:spcBef>
              <a:spcAft>
                <a:spcPct val="0"/>
              </a:spcAft>
              <a:buClr>
                <a:srgbClr val="000000"/>
              </a:buClr>
              <a:buSzPct val="100000"/>
              <a:buFont typeface="Arial" panose="020B0604020202020204" pitchFamily="34" charset="0"/>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286000" algn="l" defTabSz="914400" rtl="0" eaLnBrk="1" latinLnBrk="0" hangingPunct="1">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743200" algn="l" defTabSz="914400" rtl="0" eaLnBrk="1" latinLnBrk="0" hangingPunct="1">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200400" algn="l" defTabSz="914400" rtl="0" eaLnBrk="1" latinLnBrk="0" hangingPunct="1">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657600" algn="l" defTabSz="914400" rtl="0" eaLnBrk="1" latinLnBrk="0" hangingPunct="1">
              <a:defRPr sz="2400"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spcBef>
                <a:spcPct val="0"/>
              </a:spcBef>
              <a:buClr>
                <a:srgbClr val="000099"/>
              </a:buClr>
              <a:buFont typeface="Arial" panose="020B0604020202020204" pitchFamily="34" charset="0"/>
              <a:buNone/>
            </a:pPr>
            <a:r>
              <a:rPr lang="en-GB" altLang="fr-FR" sz="2000" dirty="0">
                <a:solidFill>
                  <a:srgbClr val="002060"/>
                </a:solidFill>
                <a:latin typeface="+mn-lt"/>
              </a:rPr>
              <a:t>Semmelweis - Vienne - 1861</a:t>
            </a:r>
          </a:p>
        </p:txBody>
      </p:sp>
      <p:sp>
        <p:nvSpPr>
          <p:cNvPr id="2" name="ZoneTexte 1"/>
          <p:cNvSpPr txBox="1"/>
          <p:nvPr/>
        </p:nvSpPr>
        <p:spPr>
          <a:xfrm>
            <a:off x="566969" y="5749441"/>
            <a:ext cx="10173917" cy="984885"/>
          </a:xfrm>
          <a:prstGeom prst="rect">
            <a:avLst/>
          </a:prstGeom>
          <a:noFill/>
        </p:spPr>
        <p:txBody>
          <a:bodyPr wrap="square" rtlCol="0">
            <a:spAutoFit/>
          </a:bodyPr>
          <a:lstStyle/>
          <a:p>
            <a:r>
              <a:rPr lang="fr-FR" altLang="fr-FR" sz="2000" b="1" dirty="0">
                <a:solidFill>
                  <a:srgbClr val="6CC026"/>
                </a:solidFill>
              </a:rPr>
              <a:t>Réduction de la mortalité après introduction de la désinfection des mains </a:t>
            </a:r>
            <a:r>
              <a:rPr lang="fr-FR" altLang="fr-FR" sz="2000" b="1" dirty="0" smtClean="0">
                <a:solidFill>
                  <a:srgbClr val="6CC026"/>
                </a:solidFill>
              </a:rPr>
              <a:t/>
            </a:r>
            <a:br>
              <a:rPr lang="fr-FR" altLang="fr-FR" sz="2000" b="1" dirty="0" smtClean="0">
                <a:solidFill>
                  <a:srgbClr val="6CC026"/>
                </a:solidFill>
              </a:rPr>
            </a:br>
            <a:r>
              <a:rPr lang="fr-FR" altLang="fr-FR" sz="2000" b="1" dirty="0" smtClean="0">
                <a:solidFill>
                  <a:srgbClr val="6CC026"/>
                </a:solidFill>
              </a:rPr>
              <a:t>au </a:t>
            </a:r>
            <a:r>
              <a:rPr lang="fr-FR" altLang="fr-FR" sz="2000" b="1" dirty="0">
                <a:solidFill>
                  <a:srgbClr val="6CC026"/>
                </a:solidFill>
              </a:rPr>
              <a:t>chlorure de chaux à la sortie des salles d’autopsie et avant tout examen des accouchées</a:t>
            </a:r>
          </a:p>
          <a:p>
            <a:endParaRPr lang="fr-FR" dirty="0">
              <a:solidFill>
                <a:srgbClr val="6CC026"/>
              </a:solidFill>
            </a:endParaRPr>
          </a:p>
        </p:txBody>
      </p:sp>
    </p:spTree>
    <p:extLst>
      <p:ext uri="{BB962C8B-B14F-4D97-AF65-F5344CB8AC3E}">
        <p14:creationId xmlns:p14="http://schemas.microsoft.com/office/powerpoint/2010/main" val="122427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291268-bab5-4160-aeda-4e9c0f2fb2e2" xsi:nil="true"/>
    <lcf76f155ced4ddcb4097134ff3c332f xmlns="b9350a50-449e-4e6b-8d5b-549fefe63e5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D0A54CF857144A8245E7398F90B2D2" ma:contentTypeVersion="17" ma:contentTypeDescription="Crée un document." ma:contentTypeScope="" ma:versionID="8cd8791d4d607b9c07c0bad0255ebe0e">
  <xsd:schema xmlns:xsd="http://www.w3.org/2001/XMLSchema" xmlns:xs="http://www.w3.org/2001/XMLSchema" xmlns:p="http://schemas.microsoft.com/office/2006/metadata/properties" xmlns:ns2="b9350a50-449e-4e6b-8d5b-549fefe63e59" xmlns:ns3="1c291268-bab5-4160-aeda-4e9c0f2fb2e2" targetNamespace="http://schemas.microsoft.com/office/2006/metadata/properties" ma:root="true" ma:fieldsID="3b2e501899043fe78653e369e7a2aefa" ns2:_="" ns3:_="">
    <xsd:import namespace="b9350a50-449e-4e6b-8d5b-549fefe63e59"/>
    <xsd:import namespace="1c291268-bab5-4160-aeda-4e9c0f2fb2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50a50-449e-4e6b-8d5b-549fefe63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9faec2e1-435a-4b96-8a6f-f6d9901309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91268-bab5-4160-aeda-4e9c0f2fb2e2"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1d79c75-f7a4-43fc-92eb-dd9e9d976ef6}" ma:internalName="TaxCatchAll" ma:showField="CatchAllData" ma:web="1c291268-bab5-4160-aeda-4e9c0f2fb2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116B8B-670D-4198-AD2E-12946B28A8B3}">
  <ds:schemaRefs>
    <ds:schemaRef ds:uri="b9350a50-449e-4e6b-8d5b-549fefe63e59"/>
    <ds:schemaRef ds:uri="http://schemas.microsoft.com/office/2006/documentManagement/types"/>
    <ds:schemaRef ds:uri="http://purl.org/dc/terms/"/>
    <ds:schemaRef ds:uri="http://schemas.openxmlformats.org/package/2006/metadata/core-properties"/>
    <ds:schemaRef ds:uri="1c291268-bab5-4160-aeda-4e9c0f2fb2e2"/>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5875A55-F012-4F4C-9EAF-F192D59EC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50a50-449e-4e6b-8d5b-549fefe63e59"/>
    <ds:schemaRef ds:uri="1c291268-bab5-4160-aeda-4e9c0f2fb2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4422F6-9A9B-41BB-9A59-7591DBAD1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4897</TotalTime>
  <Words>7781</Words>
  <Application>Microsoft Office PowerPoint</Application>
  <PresentationFormat>Grand écran</PresentationFormat>
  <Paragraphs>811</Paragraphs>
  <Slides>42</Slides>
  <Notes>42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42</vt:i4>
      </vt:variant>
    </vt:vector>
  </HeadingPairs>
  <TitlesOfParts>
    <vt:vector size="56" baseType="lpstr">
      <vt:lpstr>Arial</vt:lpstr>
      <vt:lpstr>Calibri</vt:lpstr>
      <vt:lpstr>Calibri Light</vt:lpstr>
      <vt:lpstr>Comic Sans MS</vt:lpstr>
      <vt:lpstr>Cooper Black</vt:lpstr>
      <vt:lpstr>Lucida Sans Unicode</vt:lpstr>
      <vt:lpstr>MyriadPro-Bold</vt:lpstr>
      <vt:lpstr>MyriadPro-Regular</vt:lpstr>
      <vt:lpstr>Times New Roman</vt:lpstr>
      <vt:lpstr>var( --e-global-typography-text-font-family )</vt:lpstr>
      <vt:lpstr>Webdings</vt:lpstr>
      <vt:lpstr>Wingdings</vt:lpstr>
      <vt:lpstr>Wingdings 2</vt:lpstr>
      <vt:lpstr>Thème Office</vt:lpstr>
      <vt:lpstr>Présentation PowerPoint</vt:lpstr>
      <vt:lpstr>Présentation PowerPoint</vt:lpstr>
      <vt:lpstr>Champ d’application </vt:lpstr>
      <vt:lpstr>Observance des précautions standard</vt:lpstr>
      <vt:lpstr>Présentation PowerPoint</vt:lpstr>
      <vt:lpstr>Principaux modes de transmission</vt:lpstr>
      <vt:lpstr>Les précautions standard en 6 mesures</vt:lpstr>
      <vt:lpstr>Hygiène des mains</vt:lpstr>
      <vt:lpstr>Hygiène des mains</vt:lpstr>
      <vt:lpstr>Présentation PowerPoint</vt:lpstr>
      <vt:lpstr>Hygiène des mains</vt:lpstr>
      <vt:lpstr>Hygiène des mains : technique de FHA</vt:lpstr>
      <vt:lpstr>Hygiène des mains </vt:lpstr>
      <vt:lpstr>Hygiène des mains</vt:lpstr>
      <vt:lpstr>Présentation PowerPoint</vt:lpstr>
      <vt:lpstr>Dans tous les secteurs de soins</vt:lpstr>
      <vt:lpstr>Impliquer le patient/résident et son entourage</vt:lpstr>
      <vt:lpstr>Utiliser l'expérience du patient</vt:lpstr>
      <vt:lpstr>Equipements de protection individuelle</vt:lpstr>
      <vt:lpstr>Tenue professionnelle</vt:lpstr>
      <vt:lpstr>Port de gant</vt:lpstr>
      <vt:lpstr>Protection de la tenue</vt:lpstr>
      <vt:lpstr>Protection du visage</vt:lpstr>
      <vt:lpstr>Protection du visage</vt:lpstr>
      <vt:lpstr>Hygiène respiratoire</vt:lpstr>
      <vt:lpstr>Hygiène respiratoire</vt:lpstr>
      <vt:lpstr> Hygiène respiratoire</vt:lpstr>
      <vt:lpstr>Prévention des accidents avec exposition au sang (AES)</vt:lpstr>
      <vt:lpstr>Prévention des AES</vt:lpstr>
      <vt:lpstr>Prévention des AES</vt:lpstr>
      <vt:lpstr>Vaccinations</vt:lpstr>
      <vt:lpstr>Gestion des excreta</vt:lpstr>
      <vt:lpstr>Gestion des excreta</vt:lpstr>
      <vt:lpstr>Gestion des excreta</vt:lpstr>
      <vt:lpstr>Gestion des excreta</vt:lpstr>
      <vt:lpstr>Gestion de l’environnement</vt:lpstr>
      <vt:lpstr>Matériel &amp; dispositifs médicaux</vt:lpstr>
      <vt:lpstr>Classification de Spaulding</vt:lpstr>
      <vt:lpstr>Sols &amp; surfaces</vt:lpstr>
      <vt:lpstr>Linge &amp; déchets</vt:lpstr>
      <vt:lpstr>Transition écologique</vt:lpstr>
      <vt:lpstr>Présentation PowerPoint</vt:lpstr>
    </vt:vector>
  </TitlesOfParts>
  <Company>CHU de Clermont-Fd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CPias ARA</dc:creator>
  <cp:lastModifiedBy>SANLAVILLE, Nathalie</cp:lastModifiedBy>
  <cp:revision>363</cp:revision>
  <dcterms:created xsi:type="dcterms:W3CDTF">2023-08-02T07:59:46Z</dcterms:created>
  <dcterms:modified xsi:type="dcterms:W3CDTF">2025-06-10T14:07:21Z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0x01010091D0A54CF857144A8245E7398F90B2D2</vt:lpwstr>
  </property>
  <property fmtid="{D5CDD505-2E9C-101B-9397-08002B2CF9AE}" pid="3" name="MediaServiceImageTags">
    <vt:lpwstr/>
  </property>
</Properties>
</file>