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97"/>
  </p:notesMasterIdLst>
  <p:handoutMasterIdLst>
    <p:handoutMasterId r:id="rId98"/>
  </p:handoutMasterIdLst>
  <p:sldIdLst>
    <p:sldId id="256" r:id="rId3"/>
    <p:sldId id="259" r:id="rId4"/>
    <p:sldId id="471" r:id="rId5"/>
    <p:sldId id="281" r:id="rId6"/>
    <p:sldId id="732" r:id="rId7"/>
    <p:sldId id="557" r:id="rId8"/>
    <p:sldId id="474" r:id="rId9"/>
    <p:sldId id="573" r:id="rId10"/>
    <p:sldId id="574" r:id="rId11"/>
    <p:sldId id="717" r:id="rId12"/>
    <p:sldId id="578" r:id="rId13"/>
    <p:sldId id="728" r:id="rId14"/>
    <p:sldId id="716" r:id="rId15"/>
    <p:sldId id="622" r:id="rId16"/>
    <p:sldId id="698" r:id="rId17"/>
    <p:sldId id="576" r:id="rId18"/>
    <p:sldId id="579" r:id="rId19"/>
    <p:sldId id="583" r:id="rId20"/>
    <p:sldId id="580" r:id="rId21"/>
    <p:sldId id="581" r:id="rId22"/>
    <p:sldId id="598" r:id="rId23"/>
    <p:sldId id="709" r:id="rId24"/>
    <p:sldId id="726" r:id="rId25"/>
    <p:sldId id="731" r:id="rId26"/>
    <p:sldId id="718" r:id="rId27"/>
    <p:sldId id="593" r:id="rId28"/>
    <p:sldId id="600" r:id="rId29"/>
    <p:sldId id="602" r:id="rId30"/>
    <p:sldId id="682" r:id="rId31"/>
    <p:sldId id="684" r:id="rId32"/>
    <p:sldId id="603" r:id="rId33"/>
    <p:sldId id="686" r:id="rId34"/>
    <p:sldId id="687" r:id="rId35"/>
    <p:sldId id="604" r:id="rId36"/>
    <p:sldId id="689" r:id="rId37"/>
    <p:sldId id="690" r:id="rId38"/>
    <p:sldId id="605" r:id="rId39"/>
    <p:sldId id="694" r:id="rId40"/>
    <p:sldId id="695" r:id="rId41"/>
    <p:sldId id="692" r:id="rId42"/>
    <p:sldId id="699" r:id="rId43"/>
    <p:sldId id="700" r:id="rId44"/>
    <p:sldId id="701" r:id="rId45"/>
    <p:sldId id="702" r:id="rId46"/>
    <p:sldId id="594" r:id="rId47"/>
    <p:sldId id="601" r:id="rId48"/>
    <p:sldId id="612" r:id="rId49"/>
    <p:sldId id="640" r:id="rId50"/>
    <p:sldId id="613" r:id="rId51"/>
    <p:sldId id="688" r:id="rId52"/>
    <p:sldId id="590" r:id="rId53"/>
    <p:sldId id="641" r:id="rId54"/>
    <p:sldId id="611" r:id="rId55"/>
    <p:sldId id="642" r:id="rId56"/>
    <p:sldId id="614" r:id="rId57"/>
    <p:sldId id="643" r:id="rId58"/>
    <p:sldId id="638" r:id="rId59"/>
    <p:sldId id="639" r:id="rId60"/>
    <p:sldId id="644" r:id="rId61"/>
    <p:sldId id="646" r:id="rId62"/>
    <p:sldId id="645" r:id="rId63"/>
    <p:sldId id="648" r:id="rId64"/>
    <p:sldId id="608" r:id="rId65"/>
    <p:sldId id="649" r:id="rId66"/>
    <p:sldId id="651" r:id="rId67"/>
    <p:sldId id="609" r:id="rId68"/>
    <p:sldId id="652" r:id="rId69"/>
    <p:sldId id="662" r:id="rId70"/>
    <p:sldId id="653" r:id="rId71"/>
    <p:sldId id="660" r:id="rId72"/>
    <p:sldId id="661" r:id="rId73"/>
    <p:sldId id="664" r:id="rId74"/>
    <p:sldId id="666" r:id="rId75"/>
    <p:sldId id="665" r:id="rId76"/>
    <p:sldId id="667" r:id="rId77"/>
    <p:sldId id="668" r:id="rId78"/>
    <p:sldId id="669" r:id="rId79"/>
    <p:sldId id="676" r:id="rId80"/>
    <p:sldId id="673" r:id="rId81"/>
    <p:sldId id="675" r:id="rId82"/>
    <p:sldId id="670" r:id="rId83"/>
    <p:sldId id="671" r:id="rId84"/>
    <p:sldId id="672" r:id="rId85"/>
    <p:sldId id="677" r:id="rId86"/>
    <p:sldId id="678" r:id="rId87"/>
    <p:sldId id="679" r:id="rId88"/>
    <p:sldId id="680" r:id="rId89"/>
    <p:sldId id="721" r:id="rId90"/>
    <p:sldId id="723" r:id="rId91"/>
    <p:sldId id="724" r:id="rId92"/>
    <p:sldId id="722" r:id="rId93"/>
    <p:sldId id="486" r:id="rId94"/>
    <p:sldId id="487" r:id="rId95"/>
    <p:sldId id="727" r:id="rId96"/>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FAU Muriel" initials="P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a:srgbClr val="E7E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798" autoAdjust="0"/>
  </p:normalViewPr>
  <p:slideViewPr>
    <p:cSldViewPr showGuides="1">
      <p:cViewPr varScale="1">
        <p:scale>
          <a:sx n="108" d="100"/>
          <a:sy n="108" d="100"/>
        </p:scale>
        <p:origin x="1152" y="86"/>
      </p:cViewPr>
      <p:guideLst>
        <p:guide orient="horz" pos="2160"/>
        <p:guide orient="horz" pos="1434"/>
        <p:guide orient="horz" pos="3929"/>
        <p:guide pos="2880"/>
        <p:guide pos="5420"/>
        <p:guide pos="1066"/>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3AE-4D7C-A45C-01611832B34C}"/>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6AF57851-89A4-489B-BF8E-817C3E29196A}" type="datetimeFigureOut">
              <a:rPr lang="fr-FR" smtClean="0"/>
              <a:t>05/04/2024</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331036F1-72F7-4657-9EAE-56F9F44EF119}" type="slidenum">
              <a:rPr lang="fr-FR" smtClean="0"/>
              <a:t>‹N°›</a:t>
            </a:fld>
            <a:endParaRPr lang="fr-FR"/>
          </a:p>
        </p:txBody>
      </p:sp>
    </p:spTree>
    <p:extLst>
      <p:ext uri="{BB962C8B-B14F-4D97-AF65-F5344CB8AC3E}">
        <p14:creationId xmlns:p14="http://schemas.microsoft.com/office/powerpoint/2010/main" val="348864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05/04/2024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7</a:t>
            </a:fld>
            <a:endParaRPr lang="fr-FR"/>
          </a:p>
        </p:txBody>
      </p:sp>
    </p:spTree>
    <p:extLst>
      <p:ext uri="{BB962C8B-B14F-4D97-AF65-F5344CB8AC3E}">
        <p14:creationId xmlns:p14="http://schemas.microsoft.com/office/powerpoint/2010/main" val="410140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9</a:t>
            </a:fld>
            <a:endParaRPr lang="fr-FR"/>
          </a:p>
        </p:txBody>
      </p:sp>
    </p:spTree>
    <p:extLst>
      <p:ext uri="{BB962C8B-B14F-4D97-AF65-F5344CB8AC3E}">
        <p14:creationId xmlns:p14="http://schemas.microsoft.com/office/powerpoint/2010/main" val="107986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74</a:t>
            </a:fld>
            <a:endParaRPr lang="fr-FR"/>
          </a:p>
        </p:txBody>
      </p:sp>
    </p:spTree>
    <p:extLst>
      <p:ext uri="{BB962C8B-B14F-4D97-AF65-F5344CB8AC3E}">
        <p14:creationId xmlns:p14="http://schemas.microsoft.com/office/powerpoint/2010/main" val="19373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76</a:t>
            </a:fld>
            <a:endParaRPr lang="fr-FR"/>
          </a:p>
        </p:txBody>
      </p:sp>
    </p:spTree>
    <p:extLst>
      <p:ext uri="{BB962C8B-B14F-4D97-AF65-F5344CB8AC3E}">
        <p14:creationId xmlns:p14="http://schemas.microsoft.com/office/powerpoint/2010/main" val="145405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90</a:t>
            </a:fld>
            <a:endParaRPr lang="fr-FR"/>
          </a:p>
        </p:txBody>
      </p:sp>
    </p:spTree>
    <p:extLst>
      <p:ext uri="{BB962C8B-B14F-4D97-AF65-F5344CB8AC3E}">
        <p14:creationId xmlns:p14="http://schemas.microsoft.com/office/powerpoint/2010/main" val="2092641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95741"/>
            <a:ext cx="7272609" cy="1881331"/>
          </a:xfrm>
        </p:spPr>
        <p:txBody>
          <a:bodyPr anchor="b"/>
          <a:lstStyle>
            <a:lvl1pPr algn="r">
              <a:defRPr sz="300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1331141" y="4897624"/>
            <a:ext cx="7247336"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5"/>
            <a:ext cx="1722220" cy="971939"/>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0" y="3428998"/>
            <a:ext cx="7272609" cy="1296145"/>
          </a:xfrm>
        </p:spPr>
        <p:txBody>
          <a:bodyPr anchor="b"/>
          <a:lstStyle>
            <a:lvl1pPr algn="r">
              <a:lnSpc>
                <a:spcPct val="100000"/>
              </a:lnSpc>
              <a:spcBef>
                <a:spcPts val="0"/>
              </a:spcBef>
              <a:defRPr sz="260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1331640" y="4869160"/>
            <a:ext cx="7272609"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1331014" y="2798506"/>
            <a:ext cx="7273237"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412776"/>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2"/>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4" y="404664"/>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
        <p:nvSpPr>
          <p:cNvPr id="15" name="Rectangle 14"/>
          <p:cNvSpPr/>
          <p:nvPr userDrawn="1"/>
        </p:nvSpPr>
        <p:spPr>
          <a:xfrm>
            <a:off x="9242871" y="6047016"/>
            <a:ext cx="184731" cy="369332"/>
          </a:xfrm>
          <a:prstGeom prst="rect">
            <a:avLst/>
          </a:prstGeom>
        </p:spPr>
        <p:txBody>
          <a:bodyPr wrap="none">
            <a:spAutoFit/>
          </a:bodyPr>
          <a:lstStyle/>
          <a:p>
            <a:endParaRPr lang="fr-FR" dirty="0"/>
          </a:p>
        </p:txBody>
      </p:sp>
      <p:sp>
        <p:nvSpPr>
          <p:cNvPr id="16" name="Rectangle 15"/>
          <p:cNvSpPr/>
          <p:nvPr userDrawn="1"/>
        </p:nvSpPr>
        <p:spPr>
          <a:xfrm>
            <a:off x="8922196" y="5991454"/>
            <a:ext cx="184731" cy="369332"/>
          </a:xfrm>
          <a:prstGeom prst="rect">
            <a:avLst/>
          </a:prstGeom>
        </p:spPr>
        <p:txBody>
          <a:bodyPr wrap="none">
            <a:spAutoFit/>
          </a:bodyPr>
          <a:lstStyle/>
          <a:p>
            <a:endParaRPr lang="fr-FR" dirty="0"/>
          </a:p>
        </p:txBody>
      </p:sp>
      <p:sp>
        <p:nvSpPr>
          <p:cNvPr id="42" name="ZoneTexte 41"/>
          <p:cNvSpPr txBox="1"/>
          <p:nvPr userDrawn="1"/>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dpo@santepubliquefrance.fr" TargetMode="External"/><Relationship Id="rId2" Type="http://schemas.openxmlformats.org/officeDocument/2006/relationships/hyperlink" Target="mailto:come.daniau@santepubliquefrance.fr" TargetMode="External"/><Relationship Id="rId1" Type="http://schemas.openxmlformats.org/officeDocument/2006/relationships/slideLayout" Target="../slideLayouts/slideLayout3.xml"/><Relationship Id="rId6" Type="http://schemas.openxmlformats.org/officeDocument/2006/relationships/hyperlink" Target="mailto:anais.machut@chu-lyon.fr" TargetMode="External"/><Relationship Id="rId5" Type="http://schemas.openxmlformats.org/officeDocument/2006/relationships/image" Target="../media/image8.png"/><Relationship Id="rId4" Type="http://schemas.openxmlformats.org/officeDocument/2006/relationships/hyperlink" Target="mailto:previas-support@santepubliquefrance.f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revias-support@santepubliquefrance.fr" TargetMode="Externa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revias.santepubliquefranc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8.png"/><Relationship Id="rId9" Type="http://schemas.openxmlformats.org/officeDocument/2006/relationships/image" Target="../media/image30.png"/></Relationships>
</file>

<file path=ppt/slides/_rels/slide9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0.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4.xml.rels><?xml version="1.0" encoding="UTF-8" standalone="yes"?>
<Relationships xmlns="http://schemas.openxmlformats.org/package/2006/relationships"><Relationship Id="rId3" Type="http://schemas.openxmlformats.org/officeDocument/2006/relationships/hyperlink" Target="https://previas.santepubliquefrance.fr/" TargetMode="External"/><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1916832"/>
            <a:ext cx="7704657" cy="2952328"/>
          </a:xfrm>
        </p:spPr>
        <p:txBody>
          <a:bodyPr/>
          <a:lstStyle/>
          <a:p>
            <a:r>
              <a:rPr lang="fr-FR" sz="2800" dirty="0"/>
              <a:t/>
            </a:r>
            <a:br>
              <a:rPr lang="fr-FR" sz="2800" dirty="0"/>
            </a:br>
            <a:r>
              <a:rPr lang="fr-FR" sz="2800" dirty="0"/>
              <a:t/>
            </a:r>
            <a:br>
              <a:rPr lang="fr-FR" sz="2800" dirty="0"/>
            </a:br>
            <a:r>
              <a:rPr lang="fr-FR" sz="2800" u="none" dirty="0"/>
              <a:t>ENP 2024</a:t>
            </a:r>
            <a:br>
              <a:rPr lang="fr-FR" sz="2800" u="none" dirty="0"/>
            </a:br>
            <a:r>
              <a:rPr lang="fr-FR" sz="2800" u="none" dirty="0"/>
              <a:t/>
            </a:r>
            <a:br>
              <a:rPr lang="fr-FR" sz="2800" u="none" dirty="0"/>
            </a:br>
            <a:r>
              <a:rPr lang="fr-FR" sz="2800" u="none" cap="none" dirty="0"/>
              <a:t>Enquête nationale </a:t>
            </a:r>
            <a:r>
              <a:rPr lang="fr-FR" sz="2800" u="none" cap="none" dirty="0" smtClean="0"/>
              <a:t>de </a:t>
            </a:r>
            <a:r>
              <a:rPr lang="fr-FR" sz="2800" u="none" cap="none" dirty="0" smtClean="0">
                <a:solidFill>
                  <a:schemeClr val="accent1"/>
                </a:solidFill>
              </a:rPr>
              <a:t>prévalence</a:t>
            </a:r>
            <a:r>
              <a:rPr lang="fr-FR" sz="2800" u="none" cap="none" dirty="0" smtClean="0"/>
              <a:t> </a:t>
            </a:r>
            <a:r>
              <a:rPr lang="fr-FR" sz="2800" u="none" cap="none" dirty="0"/>
              <a:t/>
            </a:r>
            <a:br>
              <a:rPr lang="fr-FR" sz="2800" u="none" cap="none" dirty="0"/>
            </a:br>
            <a:r>
              <a:rPr lang="fr-FR" sz="2800" u="none" cap="none" dirty="0"/>
              <a:t>des </a:t>
            </a:r>
            <a:r>
              <a:rPr lang="fr-FR" sz="2800" u="none" cap="none" dirty="0">
                <a:solidFill>
                  <a:schemeClr val="accent1"/>
                </a:solidFill>
              </a:rPr>
              <a:t>infections</a:t>
            </a:r>
            <a:r>
              <a:rPr lang="fr-FR" sz="2800" u="none" cap="none" dirty="0"/>
              <a:t> associées aux soins </a:t>
            </a:r>
            <a:r>
              <a:rPr lang="fr-FR" sz="2800" u="none" cap="none" dirty="0" smtClean="0"/>
              <a:t/>
            </a:r>
            <a:br>
              <a:rPr lang="fr-FR" sz="2800" u="none" cap="none" dirty="0" smtClean="0"/>
            </a:br>
            <a:r>
              <a:rPr lang="fr-FR" sz="2800" u="none" cap="none" dirty="0" smtClean="0"/>
              <a:t>et </a:t>
            </a:r>
            <a:r>
              <a:rPr lang="fr-FR" sz="2800" u="none" cap="none" dirty="0"/>
              <a:t>des </a:t>
            </a:r>
            <a:r>
              <a:rPr lang="fr-FR" sz="2800" u="none" cap="none" dirty="0">
                <a:solidFill>
                  <a:schemeClr val="accent1"/>
                </a:solidFill>
              </a:rPr>
              <a:t>traitements</a:t>
            </a:r>
            <a:r>
              <a:rPr lang="fr-FR" sz="2800" u="none" cap="none" dirty="0"/>
              <a:t> anti-infectieux</a:t>
            </a:r>
            <a:br>
              <a:rPr lang="fr-FR" sz="2800" u="none" cap="none" dirty="0"/>
            </a:br>
            <a:r>
              <a:rPr lang="fr-FR" sz="2800" u="none" cap="none" dirty="0"/>
              <a:t>en </a:t>
            </a:r>
            <a:r>
              <a:rPr lang="fr-FR" sz="2800" u="none" cap="none" dirty="0" smtClean="0">
                <a:solidFill>
                  <a:schemeClr val="accent1"/>
                </a:solidFill>
              </a:rPr>
              <a:t>EHPAD</a:t>
            </a:r>
            <a:endParaRPr lang="fr-FR" sz="2800" u="none" cap="none" dirty="0">
              <a:solidFill>
                <a:schemeClr val="accent1"/>
              </a:solidFill>
            </a:endParaRPr>
          </a:p>
        </p:txBody>
      </p:sp>
      <p:sp>
        <p:nvSpPr>
          <p:cNvPr id="3" name="Sous-titre 2"/>
          <p:cNvSpPr>
            <a:spLocks noGrp="1"/>
          </p:cNvSpPr>
          <p:nvPr>
            <p:ph type="subTitle" idx="1"/>
          </p:nvPr>
        </p:nvSpPr>
        <p:spPr>
          <a:xfrm>
            <a:off x="1331141" y="5445224"/>
            <a:ext cx="7247336" cy="648072"/>
          </a:xfrm>
        </p:spPr>
        <p:txBody>
          <a:bodyPr/>
          <a:lstStyle/>
          <a:p>
            <a:r>
              <a:rPr lang="fr-FR" sz="2400" b="1" u="sng" dirty="0" smtClean="0">
                <a:latin typeface="Arial" charset="0"/>
                <a:cs typeface="Arial" charset="0"/>
              </a:rPr>
              <a:t>Formation </a:t>
            </a:r>
            <a:r>
              <a:rPr lang="fr-FR" sz="2400" b="1" u="sng" dirty="0">
                <a:latin typeface="Arial" charset="0"/>
                <a:cs typeface="Arial" charset="0"/>
              </a:rPr>
              <a:t>des enquêteurs</a:t>
            </a:r>
            <a:endParaRPr lang="fr-FR" sz="2400" b="1" u="sng" dirty="0"/>
          </a:p>
        </p:txBody>
      </p:sp>
      <p:pic>
        <p:nvPicPr>
          <p:cNvPr id="5"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6672"/>
            <a:ext cx="207923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entre for Disease Prevention and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8582"/>
            <a:ext cx="1311978" cy="116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5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Échantillonnage et Participation</a:t>
            </a:r>
            <a:endParaRPr lang="fr-FR" dirty="0"/>
          </a:p>
        </p:txBody>
      </p:sp>
      <p:sp>
        <p:nvSpPr>
          <p:cNvPr id="4" name="Espace réservé du texte 3"/>
          <p:cNvSpPr>
            <a:spLocks noGrp="1"/>
          </p:cNvSpPr>
          <p:nvPr>
            <p:ph type="body" sz="quarter" idx="12"/>
          </p:nvPr>
        </p:nvSpPr>
        <p:spPr>
          <a:xfrm>
            <a:off x="611559" y="1412776"/>
            <a:ext cx="8136905" cy="5040560"/>
          </a:xfrm>
        </p:spPr>
        <p:txBody>
          <a:bodyPr/>
          <a:lstStyle/>
          <a:p>
            <a:pPr marL="0" lvl="2" indent="0">
              <a:spcBef>
                <a:spcPts val="1200"/>
              </a:spcBef>
              <a:buNone/>
            </a:pPr>
            <a:r>
              <a:rPr lang="fr-FR" sz="1800" dirty="0">
                <a:solidFill>
                  <a:schemeClr val="accent4"/>
                </a:solidFill>
                <a:latin typeface="Arial" charset="0"/>
                <a:cs typeface="Arial" charset="0"/>
              </a:rPr>
              <a:t>Échantillonnage</a:t>
            </a:r>
          </a:p>
          <a:p>
            <a:pPr lvl="2">
              <a:spcBef>
                <a:spcPts val="300"/>
              </a:spcBef>
            </a:pPr>
            <a:r>
              <a:rPr lang="fr-FR" b="0" dirty="0">
                <a:latin typeface="Arial" charset="0"/>
                <a:cs typeface="Arial" charset="0"/>
              </a:rPr>
              <a:t>Constitution d’un </a:t>
            </a:r>
            <a:r>
              <a:rPr lang="fr-FR" b="0" dirty="0">
                <a:solidFill>
                  <a:schemeClr val="tx2"/>
                </a:solidFill>
                <a:latin typeface="Arial" charset="0"/>
                <a:cs typeface="Arial" charset="0"/>
              </a:rPr>
              <a:t>échantillon </a:t>
            </a:r>
            <a:r>
              <a:rPr lang="fr-FR" b="0" dirty="0" smtClean="0">
                <a:solidFill>
                  <a:schemeClr val="tx2"/>
                </a:solidFill>
                <a:latin typeface="Arial" charset="0"/>
                <a:cs typeface="Arial" charset="0"/>
              </a:rPr>
              <a:t>représentatif de 940 EHPAD </a:t>
            </a:r>
          </a:p>
          <a:p>
            <a:pPr lvl="4">
              <a:spcBef>
                <a:spcPts val="300"/>
              </a:spcBef>
              <a:buFont typeface="Wingdings" panose="05000000000000000000" pitchFamily="2" charset="2"/>
              <a:buChar char="Ø"/>
            </a:pPr>
            <a:r>
              <a:rPr lang="fr-FR" sz="1600" dirty="0" smtClean="0">
                <a:solidFill>
                  <a:schemeClr val="tx2"/>
                </a:solidFill>
                <a:latin typeface="Arial" charset="0"/>
                <a:cs typeface="Arial" charset="0"/>
              </a:rPr>
              <a:t> stratifié</a:t>
            </a:r>
            <a:r>
              <a:rPr lang="fr-FR" dirty="0" smtClean="0">
                <a:latin typeface="Arial" charset="0"/>
                <a:cs typeface="Arial" charset="0"/>
              </a:rPr>
              <a:t> </a:t>
            </a:r>
            <a:r>
              <a:rPr lang="fr-FR" dirty="0">
                <a:latin typeface="Arial" charset="0"/>
                <a:cs typeface="Arial" charset="0"/>
              </a:rPr>
              <a:t>sur la région et la capacité de </a:t>
            </a:r>
            <a:r>
              <a:rPr lang="fr-FR" dirty="0" smtClean="0">
                <a:latin typeface="Arial" charset="0"/>
                <a:cs typeface="Arial" charset="0"/>
              </a:rPr>
              <a:t>l’établissement	(base </a:t>
            </a:r>
            <a:r>
              <a:rPr lang="fr-FR" dirty="0">
                <a:latin typeface="Arial" charset="0"/>
                <a:cs typeface="Arial" charset="0"/>
              </a:rPr>
              <a:t>de sondage FINESS)</a:t>
            </a:r>
          </a:p>
          <a:p>
            <a:pPr lvl="4">
              <a:spcBef>
                <a:spcPts val="300"/>
              </a:spcBef>
              <a:buFont typeface="Wingdings" panose="05000000000000000000" pitchFamily="2" charset="2"/>
              <a:buChar char="Ø"/>
            </a:pPr>
            <a:r>
              <a:rPr lang="fr-FR" dirty="0" smtClean="0">
                <a:latin typeface="Arial" charset="0"/>
                <a:cs typeface="Arial" charset="0"/>
              </a:rPr>
              <a:t> </a:t>
            </a:r>
            <a:r>
              <a:rPr lang="fr-FR" dirty="0" smtClean="0">
                <a:solidFill>
                  <a:schemeClr val="accent1"/>
                </a:solidFill>
                <a:latin typeface="Arial" charset="0"/>
                <a:cs typeface="Arial" charset="0"/>
              </a:rPr>
              <a:t>ARA </a:t>
            </a:r>
            <a:r>
              <a:rPr lang="fr-FR" dirty="0">
                <a:solidFill>
                  <a:schemeClr val="accent1"/>
                </a:solidFill>
                <a:latin typeface="Arial" charset="0"/>
                <a:cs typeface="Arial" charset="0"/>
              </a:rPr>
              <a:t>: 117 EHPAD tirés au sort </a:t>
            </a:r>
            <a:r>
              <a:rPr lang="fr-FR" dirty="0">
                <a:latin typeface="Arial" charset="0"/>
                <a:cs typeface="Arial" charset="0"/>
              </a:rPr>
              <a:t>	</a:t>
            </a:r>
            <a:r>
              <a:rPr lang="fr-FR" dirty="0" smtClean="0">
                <a:latin typeface="Arial" charset="0"/>
                <a:cs typeface="Arial" charset="0"/>
              </a:rPr>
              <a:t>		(</a:t>
            </a:r>
            <a:r>
              <a:rPr lang="fr-FR" dirty="0">
                <a:latin typeface="Arial" charset="0"/>
                <a:cs typeface="Arial" charset="0"/>
              </a:rPr>
              <a:t>pas de retirage si </a:t>
            </a:r>
            <a:r>
              <a:rPr lang="fr-FR" dirty="0" smtClean="0">
                <a:latin typeface="Arial" charset="0"/>
                <a:cs typeface="Arial" charset="0"/>
              </a:rPr>
              <a:t>impossibilité)</a:t>
            </a:r>
          </a:p>
          <a:p>
            <a:pPr marL="0" lvl="3" indent="0">
              <a:spcBef>
                <a:spcPts val="300"/>
              </a:spcBef>
              <a:buNone/>
            </a:pPr>
            <a:r>
              <a:rPr lang="fr-FR" sz="1800" b="1" dirty="0">
                <a:solidFill>
                  <a:schemeClr val="accent4"/>
                </a:solidFill>
                <a:latin typeface="Arial" charset="0"/>
                <a:cs typeface="Arial" charset="0"/>
              </a:rPr>
              <a:t>Participation</a:t>
            </a:r>
          </a:p>
          <a:p>
            <a:pPr lvl="2">
              <a:spcBef>
                <a:spcPts val="600"/>
              </a:spcBef>
            </a:pPr>
            <a:r>
              <a:rPr lang="fr-FR" dirty="0">
                <a:latin typeface="Arial" charset="0"/>
                <a:cs typeface="Arial" charset="0"/>
              </a:rPr>
              <a:t>Tous les EHPAD </a:t>
            </a:r>
            <a:r>
              <a:rPr lang="fr-FR" b="0" dirty="0">
                <a:latin typeface="Arial" charset="0"/>
                <a:cs typeface="Arial" charset="0"/>
              </a:rPr>
              <a:t>sont invités à participer à l’enquête sur la base du </a:t>
            </a:r>
            <a:r>
              <a:rPr lang="fr-FR" dirty="0">
                <a:solidFill>
                  <a:schemeClr val="tx2"/>
                </a:solidFill>
                <a:latin typeface="Arial" charset="0"/>
                <a:cs typeface="Arial" charset="0"/>
              </a:rPr>
              <a:t>volontariat</a:t>
            </a:r>
          </a:p>
          <a:p>
            <a:pPr lvl="2">
              <a:spcBef>
                <a:spcPts val="600"/>
              </a:spcBef>
            </a:pPr>
            <a:r>
              <a:rPr lang="fr-FR" dirty="0">
                <a:latin typeface="Arial" charset="0"/>
                <a:cs typeface="Arial" charset="0"/>
              </a:rPr>
              <a:t>Participation des FAM, EAM, MAS dans une </a:t>
            </a:r>
            <a:r>
              <a:rPr lang="fr-FR" dirty="0">
                <a:solidFill>
                  <a:schemeClr val="tx2"/>
                </a:solidFill>
                <a:latin typeface="Arial" charset="0"/>
                <a:cs typeface="Arial" charset="0"/>
              </a:rPr>
              <a:t>démarche pilote </a:t>
            </a:r>
            <a:r>
              <a:rPr lang="fr-FR" b="0" dirty="0">
                <a:latin typeface="Arial" charset="0"/>
                <a:cs typeface="Arial" charset="0"/>
              </a:rPr>
              <a:t>selon </a:t>
            </a:r>
            <a:r>
              <a:rPr lang="fr-FR" b="0" dirty="0">
                <a:solidFill>
                  <a:schemeClr val="tx1"/>
                </a:solidFill>
                <a:latin typeface="Arial" charset="0"/>
                <a:cs typeface="Arial" charset="0"/>
              </a:rPr>
              <a:t>la faisabilité de l’enquête évaluée au cas par cas </a:t>
            </a:r>
            <a:r>
              <a:rPr lang="fr-FR" b="0" dirty="0" smtClean="0">
                <a:solidFill>
                  <a:schemeClr val="tx1"/>
                </a:solidFill>
                <a:latin typeface="Arial" charset="0"/>
                <a:cs typeface="Arial" charset="0"/>
              </a:rPr>
              <a:t>(</a:t>
            </a:r>
            <a:r>
              <a:rPr lang="fr-FR" b="0" dirty="0">
                <a:solidFill>
                  <a:schemeClr val="tx1"/>
                </a:solidFill>
                <a:latin typeface="Arial" charset="0"/>
                <a:cs typeface="Arial" charset="0"/>
              </a:rPr>
              <a:t>resso</a:t>
            </a:r>
            <a:r>
              <a:rPr lang="fr-FR" b="0" dirty="0">
                <a:latin typeface="Arial" charset="0"/>
                <a:cs typeface="Arial" charset="0"/>
              </a:rPr>
              <a:t>urces disponibles et compétences nécessaires à la réalisation de l’enquête)</a:t>
            </a:r>
          </a:p>
          <a:p>
            <a:pPr lvl="2">
              <a:spcBef>
                <a:spcPts val="600"/>
              </a:spcBef>
            </a:pPr>
            <a:r>
              <a:rPr lang="fr-FR" b="0" dirty="0">
                <a:latin typeface="Arial" charset="0"/>
                <a:cs typeface="Arial" charset="0"/>
              </a:rPr>
              <a:t>La </a:t>
            </a:r>
            <a:r>
              <a:rPr lang="fr-FR" dirty="0">
                <a:latin typeface="Arial" charset="0"/>
                <a:cs typeface="Arial" charset="0"/>
              </a:rPr>
              <a:t>participation des établissements ciblés à l’ENP 2024 comprend </a:t>
            </a:r>
            <a:r>
              <a:rPr lang="fr-FR" b="0" dirty="0">
                <a:latin typeface="Arial" charset="0"/>
                <a:cs typeface="Arial" charset="0"/>
              </a:rPr>
              <a:t>:</a:t>
            </a:r>
          </a:p>
          <a:p>
            <a:pPr marL="540000" lvl="4" indent="-252000">
              <a:spcBef>
                <a:spcPts val="300"/>
              </a:spcBef>
              <a:buFont typeface="Wingdings" panose="05000000000000000000" pitchFamily="2" charset="2"/>
              <a:buChar char="Ø"/>
            </a:pPr>
            <a:r>
              <a:rPr lang="fr-FR" sz="1600" dirty="0">
                <a:latin typeface="Arial" charset="0"/>
                <a:cs typeface="Arial" charset="0"/>
              </a:rPr>
              <a:t>La réalisation de l’enquête </a:t>
            </a:r>
            <a:r>
              <a:rPr lang="fr-FR" sz="1600" dirty="0">
                <a:solidFill>
                  <a:schemeClr val="accent1"/>
                </a:solidFill>
                <a:latin typeface="Arial" charset="0"/>
                <a:cs typeface="Arial" charset="0"/>
              </a:rPr>
              <a:t>dans l’ensemble des secteurs et unités de vie de l’établissement</a:t>
            </a:r>
          </a:p>
          <a:p>
            <a:pPr marL="540000" lvl="4" indent="-252000">
              <a:spcBef>
                <a:spcPts val="300"/>
              </a:spcBef>
              <a:buFont typeface="Wingdings" panose="05000000000000000000" pitchFamily="2" charset="2"/>
              <a:buChar char="Ø"/>
            </a:pPr>
            <a:r>
              <a:rPr lang="fr-FR" sz="1600" dirty="0">
                <a:latin typeface="Arial" charset="0"/>
                <a:cs typeface="Arial" charset="0"/>
              </a:rPr>
              <a:t>Le </a:t>
            </a:r>
            <a:r>
              <a:rPr lang="fr-FR" sz="1600" dirty="0">
                <a:solidFill>
                  <a:schemeClr val="accent1"/>
                </a:solidFill>
                <a:latin typeface="Arial" charset="0"/>
                <a:cs typeface="Arial" charset="0"/>
              </a:rPr>
              <a:t>recueil, la saisie et la validation des données </a:t>
            </a:r>
            <a:r>
              <a:rPr lang="fr-FR" sz="1600" dirty="0">
                <a:latin typeface="Arial" charset="0"/>
                <a:cs typeface="Arial" charset="0"/>
              </a:rPr>
              <a:t>du questionnaire établissement </a:t>
            </a:r>
            <a:r>
              <a:rPr lang="fr-FR" sz="1600" dirty="0" smtClean="0">
                <a:latin typeface="Arial" charset="0"/>
                <a:cs typeface="Arial" charset="0"/>
              </a:rPr>
              <a:t/>
            </a:r>
            <a:br>
              <a:rPr lang="fr-FR" sz="1600" dirty="0" smtClean="0">
                <a:latin typeface="Arial" charset="0"/>
                <a:cs typeface="Arial" charset="0"/>
              </a:rPr>
            </a:br>
            <a:r>
              <a:rPr lang="fr-FR" sz="1600" dirty="0" smtClean="0">
                <a:latin typeface="Arial" charset="0"/>
                <a:cs typeface="Arial" charset="0"/>
              </a:rPr>
              <a:t>et </a:t>
            </a:r>
            <a:r>
              <a:rPr lang="fr-FR" sz="1600" dirty="0">
                <a:latin typeface="Arial" charset="0"/>
                <a:cs typeface="Arial" charset="0"/>
              </a:rPr>
              <a:t>de l’ensemble des questionnaires résident</a:t>
            </a:r>
          </a:p>
          <a:p>
            <a:pPr marL="540000" lvl="4" indent="-252000">
              <a:spcBef>
                <a:spcPts val="300"/>
              </a:spcBef>
              <a:buFont typeface="Wingdings" panose="05000000000000000000" pitchFamily="2" charset="2"/>
              <a:buChar char="Ø"/>
            </a:pPr>
            <a:r>
              <a:rPr lang="fr-FR" sz="1600" dirty="0">
                <a:latin typeface="Arial" charset="0"/>
                <a:cs typeface="Arial" charset="0"/>
              </a:rPr>
              <a:t>Les </a:t>
            </a:r>
            <a:r>
              <a:rPr lang="fr-FR" sz="1600" dirty="0">
                <a:solidFill>
                  <a:schemeClr val="tx2"/>
                </a:solidFill>
                <a:latin typeface="Arial" charset="0"/>
                <a:cs typeface="Arial" charset="0"/>
              </a:rPr>
              <a:t>données de l’ensemble des EHPAD participants seront analysées </a:t>
            </a:r>
            <a:r>
              <a:rPr lang="fr-FR" sz="1600" dirty="0" smtClean="0">
                <a:solidFill>
                  <a:schemeClr val="tx2"/>
                </a:solidFill>
                <a:latin typeface="Arial" charset="0"/>
                <a:cs typeface="Arial" charset="0"/>
              </a:rPr>
              <a:t/>
            </a:r>
            <a:br>
              <a:rPr lang="fr-FR" sz="1600" dirty="0" smtClean="0">
                <a:solidFill>
                  <a:schemeClr val="tx2"/>
                </a:solidFill>
                <a:latin typeface="Arial" charset="0"/>
                <a:cs typeface="Arial" charset="0"/>
              </a:rPr>
            </a:br>
            <a:r>
              <a:rPr lang="fr-FR" sz="1600" dirty="0" smtClean="0">
                <a:latin typeface="Arial" charset="0"/>
                <a:cs typeface="Arial" charset="0"/>
              </a:rPr>
              <a:t>(</a:t>
            </a:r>
            <a:r>
              <a:rPr lang="fr-FR" sz="1600" dirty="0">
                <a:latin typeface="Arial" charset="0"/>
                <a:cs typeface="Arial" charset="0"/>
              </a:rPr>
              <a:t>analyse locale, régionale et nationale)</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AutoShape 136"/>
          <p:cNvSpPr>
            <a:spLocks noChangeArrowheads="1"/>
          </p:cNvSpPr>
          <p:nvPr/>
        </p:nvSpPr>
        <p:spPr bwMode="auto">
          <a:xfrm>
            <a:off x="1" y="3645024"/>
            <a:ext cx="755576" cy="528067"/>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412115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ORGANISATION DE L’ENQUÊTE</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3</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62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période d’étude</a:t>
            </a:r>
            <a:endParaRPr lang="fr-FR" dirty="0"/>
          </a:p>
        </p:txBody>
      </p:sp>
      <p:sp>
        <p:nvSpPr>
          <p:cNvPr id="4" name="Espace réservé du texte 3"/>
          <p:cNvSpPr>
            <a:spLocks noGrp="1"/>
          </p:cNvSpPr>
          <p:nvPr>
            <p:ph type="body" sz="quarter" idx="12"/>
          </p:nvPr>
        </p:nvSpPr>
        <p:spPr>
          <a:xfrm>
            <a:off x="611561" y="1412776"/>
            <a:ext cx="8280920" cy="5328592"/>
          </a:xfrm>
        </p:spPr>
        <p:txBody>
          <a:bodyPr/>
          <a:lstStyle/>
          <a:p>
            <a:pPr marL="0" lvl="2" indent="0">
              <a:spcBef>
                <a:spcPts val="600"/>
              </a:spcBef>
              <a:buNone/>
            </a:pPr>
            <a:r>
              <a:rPr lang="fr-FR" sz="1800" dirty="0">
                <a:solidFill>
                  <a:schemeClr val="accent4"/>
                </a:solidFill>
                <a:latin typeface="Arial" charset="0"/>
                <a:cs typeface="Arial" charset="0"/>
              </a:rPr>
              <a:t>Recueil des données</a:t>
            </a:r>
          </a:p>
          <a:p>
            <a:pPr lvl="2">
              <a:spcBef>
                <a:spcPts val="300"/>
              </a:spcBef>
            </a:pPr>
            <a:r>
              <a:rPr lang="fr-FR" b="0" dirty="0"/>
              <a:t>Recueil </a:t>
            </a:r>
            <a:r>
              <a:rPr lang="fr-FR" b="0" dirty="0">
                <a:solidFill>
                  <a:schemeClr val="tx2"/>
                </a:solidFill>
                <a:latin typeface="Arial" charset="0"/>
                <a:cs typeface="Arial" charset="0"/>
              </a:rPr>
              <a:t>un jour donné </a:t>
            </a:r>
            <a:r>
              <a:rPr lang="fr-FR" u="sng" dirty="0">
                <a:latin typeface="Arial" charset="0"/>
                <a:cs typeface="Arial" charset="0"/>
              </a:rPr>
              <a:t>entre le 15 mai et le 28 juin 2024</a:t>
            </a:r>
            <a:r>
              <a:rPr lang="fr-FR" dirty="0">
                <a:latin typeface="Arial" charset="0"/>
                <a:cs typeface="Arial" charset="0"/>
              </a:rPr>
              <a:t> </a:t>
            </a:r>
            <a:r>
              <a:rPr lang="fr-FR" b="0" dirty="0"/>
              <a:t>inclus</a:t>
            </a:r>
          </a:p>
          <a:p>
            <a:pPr marL="357750" lvl="3" indent="-285750">
              <a:spcBef>
                <a:spcPts val="300"/>
              </a:spcBef>
              <a:buFont typeface="Wingdings" panose="05000000000000000000" pitchFamily="2" charset="2"/>
              <a:buChar char="Ø"/>
            </a:pPr>
            <a:r>
              <a:rPr lang="fr-FR" dirty="0">
                <a:solidFill>
                  <a:srgbClr val="373739"/>
                </a:solidFill>
                <a:cs typeface="Arial" charset="0"/>
              </a:rPr>
              <a:t>Possibilité d’un recueil sur </a:t>
            </a:r>
            <a:r>
              <a:rPr lang="fr-FR" dirty="0">
                <a:solidFill>
                  <a:schemeClr val="accent1"/>
                </a:solidFill>
                <a:cs typeface="Arial" charset="0"/>
              </a:rPr>
              <a:t>plusieurs jours </a:t>
            </a:r>
            <a:r>
              <a:rPr lang="fr-FR" dirty="0">
                <a:solidFill>
                  <a:srgbClr val="373739"/>
                </a:solidFill>
                <a:cs typeface="Arial" charset="0"/>
              </a:rPr>
              <a:t>selon la taille de l’établissement</a:t>
            </a:r>
          </a:p>
          <a:p>
            <a:pPr marL="357750" lvl="3" indent="-285750">
              <a:spcBef>
                <a:spcPts val="300"/>
              </a:spcBef>
              <a:buFont typeface="Wingdings" panose="05000000000000000000" pitchFamily="2" charset="2"/>
              <a:buChar char="Ø"/>
            </a:pPr>
            <a:r>
              <a:rPr lang="fr-FR" dirty="0">
                <a:solidFill>
                  <a:srgbClr val="373739"/>
                </a:solidFill>
                <a:cs typeface="Arial" charset="0"/>
              </a:rPr>
              <a:t>Pour chaque secteur ou unité de vie, l’enquête se déroule sur </a:t>
            </a:r>
            <a:r>
              <a:rPr lang="fr-FR" dirty="0">
                <a:solidFill>
                  <a:schemeClr val="accent1"/>
                </a:solidFill>
                <a:cs typeface="Arial" charset="0"/>
              </a:rPr>
              <a:t>une journée</a:t>
            </a:r>
          </a:p>
          <a:p>
            <a:pPr lvl="2">
              <a:spcBef>
                <a:spcPts val="600"/>
              </a:spcBef>
            </a:pPr>
            <a:r>
              <a:rPr lang="fr-FR" b="0" dirty="0"/>
              <a:t>Recueil des données par </a:t>
            </a:r>
            <a:r>
              <a:rPr lang="fr-FR" b="0" dirty="0">
                <a:solidFill>
                  <a:schemeClr val="tx2"/>
                </a:solidFill>
                <a:latin typeface="Arial" charset="0"/>
                <a:cs typeface="Arial" charset="0"/>
              </a:rPr>
              <a:t>questionnaires standardisés :</a:t>
            </a:r>
          </a:p>
          <a:p>
            <a:pPr marL="357750" lvl="3" indent="-285750">
              <a:spcBef>
                <a:spcPts val="300"/>
              </a:spcBef>
              <a:buFont typeface="Wingdings" panose="05000000000000000000" pitchFamily="2" charset="2"/>
              <a:buChar char="Ø"/>
            </a:pPr>
            <a:r>
              <a:rPr lang="fr-FR" dirty="0">
                <a:solidFill>
                  <a:srgbClr val="373739"/>
                </a:solidFill>
                <a:cs typeface="Arial" charset="0"/>
              </a:rPr>
              <a:t>Questionnaire établissement : données </a:t>
            </a:r>
            <a:r>
              <a:rPr lang="fr-FR" dirty="0">
                <a:solidFill>
                  <a:schemeClr val="accent1"/>
                </a:solidFill>
                <a:cs typeface="Arial" charset="0"/>
              </a:rPr>
              <a:t>agrégées</a:t>
            </a:r>
            <a:r>
              <a:rPr lang="fr-FR" dirty="0">
                <a:solidFill>
                  <a:srgbClr val="373739"/>
                </a:solidFill>
                <a:cs typeface="Arial" charset="0"/>
              </a:rPr>
              <a:t> au niveau de l’établissement </a:t>
            </a:r>
          </a:p>
          <a:p>
            <a:pPr marL="357750" lvl="3" indent="-285750">
              <a:spcBef>
                <a:spcPts val="300"/>
              </a:spcBef>
              <a:buFont typeface="Wingdings" panose="05000000000000000000" pitchFamily="2" charset="2"/>
              <a:buChar char="Ø"/>
            </a:pPr>
            <a:r>
              <a:rPr lang="fr-FR" dirty="0">
                <a:solidFill>
                  <a:srgbClr val="373739"/>
                </a:solidFill>
                <a:cs typeface="Arial" charset="0"/>
              </a:rPr>
              <a:t>Questionnaire résident : données </a:t>
            </a:r>
            <a:r>
              <a:rPr lang="fr-FR" dirty="0">
                <a:solidFill>
                  <a:schemeClr val="accent1"/>
                </a:solidFill>
                <a:cs typeface="Arial" charset="0"/>
              </a:rPr>
              <a:t>individuelles</a:t>
            </a:r>
            <a:r>
              <a:rPr lang="fr-FR" dirty="0">
                <a:solidFill>
                  <a:srgbClr val="373739"/>
                </a:solidFill>
                <a:cs typeface="Arial" charset="0"/>
              </a:rPr>
              <a:t> concernant les résidents</a:t>
            </a:r>
          </a:p>
          <a:p>
            <a:pPr lvl="2">
              <a:spcBef>
                <a:spcPts val="600"/>
              </a:spcBef>
            </a:pPr>
            <a:r>
              <a:rPr lang="fr-FR" b="0" dirty="0">
                <a:solidFill>
                  <a:schemeClr val="tx1"/>
                </a:solidFill>
                <a:latin typeface="Arial" charset="0"/>
                <a:cs typeface="Arial" charset="0"/>
              </a:rPr>
              <a:t>Compléter les</a:t>
            </a:r>
            <a:r>
              <a:rPr lang="fr-FR" b="0" dirty="0">
                <a:solidFill>
                  <a:schemeClr val="tx2"/>
                </a:solidFill>
                <a:latin typeface="Arial" charset="0"/>
                <a:cs typeface="Arial" charset="0"/>
              </a:rPr>
              <a:t> questionnaires résidents pour tous les résidents éligibles </a:t>
            </a:r>
            <a:r>
              <a:rPr lang="fr-FR" sz="1400" b="0" dirty="0"/>
              <a:t>(infectés ET non infectés ; traités par anti-infectieux ET non traités ; présentant un dispositif invasif ou non)</a:t>
            </a:r>
          </a:p>
          <a:p>
            <a:pPr marL="0" lvl="2" indent="0">
              <a:spcBef>
                <a:spcPts val="600"/>
              </a:spcBef>
              <a:buNone/>
            </a:pPr>
            <a:r>
              <a:rPr lang="fr-FR" sz="1800" dirty="0">
                <a:solidFill>
                  <a:schemeClr val="accent4"/>
                </a:solidFill>
                <a:latin typeface="Arial" charset="0"/>
                <a:cs typeface="Arial" charset="0"/>
              </a:rPr>
              <a:t>Saisie des données</a:t>
            </a:r>
          </a:p>
          <a:p>
            <a:pPr lvl="2">
              <a:spcBef>
                <a:spcPts val="300"/>
              </a:spcBef>
            </a:pPr>
            <a:r>
              <a:rPr lang="fr-FR" u="sng" dirty="0">
                <a:latin typeface="Arial" charset="0"/>
                <a:cs typeface="Arial" charset="0"/>
              </a:rPr>
              <a:t>Jusqu’au 30 septembre 2024</a:t>
            </a:r>
          </a:p>
          <a:p>
            <a:pPr marL="357750" lvl="3" indent="-285750">
              <a:spcBef>
                <a:spcPts val="300"/>
              </a:spcBef>
              <a:buFont typeface="Wingdings" panose="05000000000000000000" pitchFamily="2" charset="2"/>
              <a:buChar char="Ø"/>
            </a:pPr>
            <a:r>
              <a:rPr lang="fr-FR" dirty="0">
                <a:solidFill>
                  <a:schemeClr val="accent1"/>
                </a:solidFill>
                <a:cs typeface="Arial" charset="0"/>
              </a:rPr>
              <a:t>Après cette date il ne sera </a:t>
            </a:r>
            <a:r>
              <a:rPr lang="fr-FR" u="sng" dirty="0">
                <a:solidFill>
                  <a:schemeClr val="accent1"/>
                </a:solidFill>
                <a:cs typeface="Arial" charset="0"/>
              </a:rPr>
              <a:t>plus possible </a:t>
            </a:r>
            <a:r>
              <a:rPr lang="fr-FR" dirty="0">
                <a:solidFill>
                  <a:schemeClr val="accent1"/>
                </a:solidFill>
                <a:cs typeface="Arial" charset="0"/>
              </a:rPr>
              <a:t>de saisir de nouveaux questionnaires résident</a:t>
            </a:r>
          </a:p>
          <a:p>
            <a:pPr marL="357750" lvl="3" indent="-285750">
              <a:spcBef>
                <a:spcPts val="300"/>
              </a:spcBef>
              <a:buFont typeface="Wingdings" panose="05000000000000000000" pitchFamily="2" charset="2"/>
              <a:buChar char="Ø"/>
            </a:pPr>
            <a:r>
              <a:rPr lang="fr-FR" dirty="0">
                <a:solidFill>
                  <a:srgbClr val="373739"/>
                </a:solidFill>
                <a:cs typeface="Arial" charset="0"/>
              </a:rPr>
              <a:t>A cette date le </a:t>
            </a:r>
            <a:r>
              <a:rPr lang="fr-FR" dirty="0">
                <a:solidFill>
                  <a:schemeClr val="accent1"/>
                </a:solidFill>
                <a:cs typeface="Arial" charset="0"/>
              </a:rPr>
              <a:t>questionnaire établissement </a:t>
            </a:r>
            <a:r>
              <a:rPr lang="fr-FR" dirty="0">
                <a:solidFill>
                  <a:srgbClr val="373739"/>
                </a:solidFill>
                <a:cs typeface="Arial" charset="0"/>
              </a:rPr>
              <a:t>doit être </a:t>
            </a:r>
            <a:r>
              <a:rPr lang="fr-FR" dirty="0">
                <a:solidFill>
                  <a:schemeClr val="accent1"/>
                </a:solidFill>
                <a:cs typeface="Arial" charset="0"/>
              </a:rPr>
              <a:t>validé</a:t>
            </a:r>
          </a:p>
          <a:p>
            <a:pPr marL="0" lvl="2" indent="0">
              <a:spcBef>
                <a:spcPts val="600"/>
              </a:spcBef>
              <a:buNone/>
            </a:pPr>
            <a:r>
              <a:rPr lang="fr-FR" sz="1800" dirty="0">
                <a:solidFill>
                  <a:schemeClr val="accent4"/>
                </a:solidFill>
                <a:latin typeface="Arial" charset="0"/>
                <a:cs typeface="Arial" charset="0"/>
              </a:rPr>
              <a:t>Clôture de l’enquête</a:t>
            </a:r>
          </a:p>
          <a:p>
            <a:pPr lvl="2">
              <a:spcBef>
                <a:spcPts val="300"/>
              </a:spcBef>
            </a:pPr>
            <a:r>
              <a:rPr lang="fr-FR" u="sng" dirty="0">
                <a:latin typeface="Arial" charset="0"/>
                <a:cs typeface="Arial" charset="0"/>
              </a:rPr>
              <a:t>A</a:t>
            </a:r>
            <a:r>
              <a:rPr lang="fr-FR" u="sng" dirty="0">
                <a:cs typeface="Arial" charset="0"/>
              </a:rPr>
              <a:t>u </a:t>
            </a:r>
            <a:r>
              <a:rPr lang="fr-FR" u="sng" dirty="0">
                <a:latin typeface="Arial" charset="0"/>
                <a:cs typeface="Arial" charset="0"/>
              </a:rPr>
              <a:t>31 décembre 2024</a:t>
            </a:r>
          </a:p>
          <a:p>
            <a:pPr marL="357750" lvl="3" indent="-285750">
              <a:spcBef>
                <a:spcPts val="300"/>
              </a:spcBef>
              <a:buFont typeface="Wingdings" panose="05000000000000000000" pitchFamily="2" charset="2"/>
              <a:buChar char="Ø"/>
            </a:pPr>
            <a:r>
              <a:rPr lang="fr-FR" dirty="0">
                <a:solidFill>
                  <a:srgbClr val="373739"/>
                </a:solidFill>
                <a:cs typeface="Arial" charset="0"/>
              </a:rPr>
              <a:t>Il est possible de </a:t>
            </a:r>
            <a:r>
              <a:rPr lang="fr-FR" dirty="0">
                <a:solidFill>
                  <a:schemeClr val="accent1"/>
                </a:solidFill>
                <a:cs typeface="Arial" charset="0"/>
              </a:rPr>
              <a:t>valider les questionnaires résident jusqu’à cette date</a:t>
            </a:r>
          </a:p>
          <a:p>
            <a:pPr marL="357750" lvl="3" indent="-285750">
              <a:spcBef>
                <a:spcPts val="300"/>
              </a:spcBef>
              <a:buFont typeface="Wingdings" panose="05000000000000000000" pitchFamily="2" charset="2"/>
              <a:buChar char="Ø"/>
            </a:pPr>
            <a:r>
              <a:rPr lang="fr-FR" dirty="0">
                <a:solidFill>
                  <a:schemeClr val="accent1"/>
                </a:solidFill>
                <a:cs typeface="Arial" charset="0"/>
              </a:rPr>
              <a:t>Destruction des questionnaires sur support papier</a:t>
            </a:r>
            <a:endParaRPr lang="fr-FR" b="0" dirty="0">
              <a:solidFill>
                <a:schemeClr val="accent1"/>
              </a:solidFill>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En amont du recueil de données</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24000" y="1759301"/>
            <a:ext cx="5695200" cy="710136"/>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la direction </a:t>
            </a:r>
            <a:r>
              <a:rPr lang="fr-FR" sz="1400" b="1" dirty="0">
                <a:latin typeface="Arial Narrow" panose="020B0606020202030204" pitchFamily="34" charset="0"/>
                <a:cs typeface="Arial" panose="020B0604020202020204" pitchFamily="34" charset="0"/>
              </a:rPr>
              <a:t>de l’établissement </a:t>
            </a:r>
            <a:r>
              <a:rPr lang="fr-FR" sz="1400" dirty="0">
                <a:latin typeface="Arial Narrow" panose="020B0606020202030204" pitchFamily="34" charset="0"/>
                <a:cs typeface="Arial" panose="020B0604020202020204" pitchFamily="34" charset="0"/>
              </a:rPr>
              <a:t>de la programmation de l’enquête</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(et le </a:t>
            </a:r>
            <a:r>
              <a:rPr lang="fr-FR" sz="1400" b="1" dirty="0">
                <a:latin typeface="Arial Narrow" panose="020B0606020202030204" pitchFamily="34" charset="0"/>
                <a:cs typeface="Arial" panose="020B0604020202020204" pitchFamily="34" charset="0"/>
              </a:rPr>
              <a:t>délégué à la protection des données </a:t>
            </a:r>
            <a:r>
              <a:rPr lang="fr-FR" sz="1400" dirty="0">
                <a:latin typeface="Arial Narrow" panose="020B0606020202030204" pitchFamily="34" charset="0"/>
                <a:cs typeface="Arial" panose="020B0604020202020204" pitchFamily="34" charset="0"/>
              </a:rPr>
              <a:t>si l’établissement ou le groupe d’établissements en dispose)</a:t>
            </a:r>
          </a:p>
        </p:txBody>
      </p:sp>
      <p:sp>
        <p:nvSpPr>
          <p:cNvPr id="9" name="ZoneTexte 8"/>
          <p:cNvSpPr txBox="1"/>
          <p:nvPr/>
        </p:nvSpPr>
        <p:spPr>
          <a:xfrm>
            <a:off x="324000" y="2676976"/>
            <a:ext cx="5695200" cy="678812"/>
          </a:xfrm>
          <a:prstGeom prst="rect">
            <a:avLst/>
          </a:prstGeom>
          <a:noFill/>
          <a:ln>
            <a:solidFill>
              <a:schemeClr val="tx1"/>
            </a:solidFill>
          </a:ln>
        </p:spPr>
        <p:txBody>
          <a:bodyPr wrap="square" rtlCol="0" anchor="ctr" anchorCtr="0">
            <a:noAutofit/>
          </a:bodyPr>
          <a:lstStyle/>
          <a:p>
            <a:r>
              <a:rPr lang="fr-FR" sz="1400" b="1" dirty="0">
                <a:solidFill>
                  <a:schemeClr val="accent1"/>
                </a:solidFill>
                <a:latin typeface="Arial Narrow" panose="020B0606020202030204" pitchFamily="34" charset="0"/>
                <a:cs typeface="Arial" panose="020B0604020202020204" pitchFamily="34" charset="0"/>
              </a:rPr>
              <a:t>Contacter les responsables des secteurs et unités de vie </a:t>
            </a:r>
            <a:r>
              <a:rPr lang="fr-FR" sz="1400" dirty="0">
                <a:latin typeface="Arial Narrow" panose="020B0606020202030204" pitchFamily="34" charset="0"/>
                <a:cs typeface="Arial" panose="020B0604020202020204" pitchFamily="34" charset="0"/>
              </a:rPr>
              <a:t>pour s’accorder sur le jour de l’enquête entre le 15/05 et 28/06/24 (</a:t>
            </a:r>
            <a:r>
              <a:rPr lang="fr-FR" sz="1200" i="1" dirty="0">
                <a:latin typeface="Arial Narrow" panose="020B0606020202030204" pitchFamily="34" charset="0"/>
                <a:cs typeface="Arial" panose="020B0604020202020204" pitchFamily="34" charset="0"/>
              </a:rPr>
              <a:t>l’enquête se déroule sur une seule journée dans l’unité et n’excède pas une semaine dans l’ensemble de l’EHPAD</a:t>
            </a:r>
            <a:r>
              <a:rPr lang="fr-FR" sz="1400" dirty="0">
                <a:latin typeface="Arial Narrow" panose="020B0606020202030204" pitchFamily="34" charset="0"/>
                <a:cs typeface="Arial" panose="020B0604020202020204" pitchFamily="34" charset="0"/>
              </a:rPr>
              <a:t>)</a:t>
            </a:r>
          </a:p>
        </p:txBody>
      </p:sp>
      <p:cxnSp>
        <p:nvCxnSpPr>
          <p:cNvPr id="11" name="Connecteur droit 10"/>
          <p:cNvCxnSpPr/>
          <p:nvPr/>
        </p:nvCxnSpPr>
        <p:spPr>
          <a:xfrm>
            <a:off x="3131840" y="2462166"/>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120217" y="335578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4000" y="3570598"/>
            <a:ext cx="5695200" cy="46400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Réunir et former les enquêteurs </a:t>
            </a:r>
            <a:endParaRPr lang="fr-FR" sz="1400" b="1" dirty="0" smtClean="0">
              <a:solidFill>
                <a:schemeClr val="accent1"/>
              </a:solidFill>
              <a:latin typeface="Arial Narrow" panose="020B0606020202030204" pitchFamily="34" charset="0"/>
              <a:cs typeface="Arial" panose="020B0604020202020204" pitchFamily="34" charset="0"/>
            </a:endParaRPr>
          </a:p>
          <a:p>
            <a:pPr algn="ctr"/>
            <a:r>
              <a:rPr lang="fr-FR" sz="1400" dirty="0" smtClean="0">
                <a:latin typeface="Arial Narrow" panose="020B0606020202030204" pitchFamily="34" charset="0"/>
                <a:cs typeface="Arial" panose="020B0604020202020204" pitchFamily="34" charset="0"/>
              </a:rPr>
              <a:t>et </a:t>
            </a:r>
            <a:r>
              <a:rPr lang="fr-FR" sz="1400" b="1" dirty="0">
                <a:latin typeface="Arial Narrow" panose="020B0606020202030204" pitchFamily="34" charset="0"/>
                <a:cs typeface="Arial" panose="020B0604020202020204" pitchFamily="34" charset="0"/>
              </a:rPr>
              <a:t>mettre à disposition les outils </a:t>
            </a:r>
            <a:r>
              <a:rPr lang="fr-FR" sz="1400" dirty="0">
                <a:latin typeface="Arial Narrow" panose="020B0606020202030204" pitchFamily="34" charset="0"/>
                <a:cs typeface="Arial" panose="020B0604020202020204" pitchFamily="34" charset="0"/>
              </a:rPr>
              <a:t>nécessaires à l’enquête</a:t>
            </a:r>
          </a:p>
        </p:txBody>
      </p:sp>
      <p:sp>
        <p:nvSpPr>
          <p:cNvPr id="13" name="ZoneTexte 12"/>
          <p:cNvSpPr txBox="1"/>
          <p:nvPr/>
        </p:nvSpPr>
        <p:spPr>
          <a:xfrm>
            <a:off x="324000" y="4254337"/>
            <a:ext cx="5695200" cy="501740"/>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Identifier les résidents éligibles </a:t>
            </a:r>
            <a:r>
              <a:rPr lang="fr-FR" sz="1400" b="1" dirty="0">
                <a:latin typeface="Arial Narrow" panose="020B0606020202030204" pitchFamily="34" charset="0"/>
                <a:cs typeface="Arial" panose="020B0604020202020204" pitchFamily="34" charset="0"/>
              </a:rPr>
              <a:t>répondant aux critères d’inclusion </a:t>
            </a:r>
            <a:r>
              <a:rPr lang="fr-FR" sz="1400" dirty="0">
                <a:latin typeface="Arial Narrow" panose="020B0606020202030204" pitchFamily="34" charset="0"/>
                <a:cs typeface="Arial" panose="020B0604020202020204" pitchFamily="34" charset="0"/>
              </a:rPr>
              <a:t>:</a:t>
            </a:r>
            <a:br>
              <a:rPr lang="fr-FR" sz="1400"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en hébergement complet, présents avant 8h00, non sortis au moment de l’enquête</a:t>
            </a:r>
          </a:p>
        </p:txBody>
      </p:sp>
      <p:sp>
        <p:nvSpPr>
          <p:cNvPr id="14" name="ZoneTexte 13"/>
          <p:cNvSpPr txBox="1"/>
          <p:nvPr/>
        </p:nvSpPr>
        <p:spPr>
          <a:xfrm>
            <a:off x="324000" y="4977242"/>
            <a:ext cx="5695200" cy="509291"/>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Informer les résidents </a:t>
            </a:r>
            <a:r>
              <a:rPr lang="fr-FR" sz="1400" b="1" dirty="0">
                <a:latin typeface="Arial Narrow" panose="020B0606020202030204" pitchFamily="34" charset="0"/>
                <a:cs typeface="Arial" panose="020B0604020202020204" pitchFamily="34" charset="0"/>
              </a:rPr>
              <a:t>ou leurs représentants légaux </a:t>
            </a:r>
            <a:r>
              <a:rPr lang="fr-FR" sz="1400" dirty="0">
                <a:latin typeface="Arial Narrow" panose="020B0606020202030204" pitchFamily="34" charset="0"/>
                <a:cs typeface="Arial" panose="020B0604020202020204" pitchFamily="34" charset="0"/>
              </a:rPr>
              <a:t>de la réalisation de l’enquête (</a:t>
            </a:r>
            <a:r>
              <a:rPr lang="fr-FR" sz="1400" i="1" dirty="0">
                <a:latin typeface="Arial Narrow" panose="020B0606020202030204" pitchFamily="34" charset="0"/>
                <a:cs typeface="Arial" panose="020B0604020202020204" pitchFamily="34" charset="0"/>
              </a:rPr>
              <a:t>cf. lettre d’information des résidents</a:t>
            </a:r>
            <a:r>
              <a:rPr lang="fr-FR" sz="1400" dirty="0">
                <a:latin typeface="Arial Narrow" panose="020B0606020202030204" pitchFamily="34" charset="0"/>
                <a:cs typeface="Arial" panose="020B0604020202020204" pitchFamily="34" charset="0"/>
              </a:rPr>
              <a:t>)</a:t>
            </a:r>
          </a:p>
        </p:txBody>
      </p:sp>
      <p:cxnSp>
        <p:nvCxnSpPr>
          <p:cNvPr id="15" name="Connecteur droit 14"/>
          <p:cNvCxnSpPr/>
          <p:nvPr/>
        </p:nvCxnSpPr>
        <p:spPr>
          <a:xfrm>
            <a:off x="3120217" y="4764138"/>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20217" y="4034600"/>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4000" y="5707698"/>
            <a:ext cx="5695200" cy="313590"/>
          </a:xfrm>
          <a:prstGeom prst="rect">
            <a:avLst/>
          </a:prstGeom>
          <a:noFill/>
          <a:ln>
            <a:solidFill>
              <a:schemeClr val="tx1"/>
            </a:solidFill>
          </a:ln>
        </p:spPr>
        <p:txBody>
          <a:bodyPr wrap="square" rtlCol="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relatives à l’établissement</a:t>
            </a:r>
            <a:endParaRPr lang="fr-FR" sz="1400" dirty="0">
              <a:solidFill>
                <a:schemeClr val="accent1"/>
              </a:solidFill>
              <a:latin typeface="Arial Narrow" panose="020B0606020202030204" pitchFamily="34" charset="0"/>
              <a:cs typeface="Arial" panose="020B0604020202020204" pitchFamily="34" charset="0"/>
            </a:endParaRPr>
          </a:p>
        </p:txBody>
      </p:sp>
      <p:cxnSp>
        <p:nvCxnSpPr>
          <p:cNvPr id="22" name="Connecteur droit 21"/>
          <p:cNvCxnSpPr/>
          <p:nvPr/>
        </p:nvCxnSpPr>
        <p:spPr>
          <a:xfrm>
            <a:off x="3131840" y="5486533"/>
            <a:ext cx="0" cy="21310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Image 2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944320"/>
            <a:ext cx="2815279" cy="4066512"/>
          </a:xfrm>
          <a:prstGeom prst="rect">
            <a:avLst/>
          </a:prstGeom>
          <a:ln w="15875">
            <a:solidFill>
              <a:schemeClr val="accent6">
                <a:lumMod val="60000"/>
                <a:lumOff val="40000"/>
              </a:schemeClr>
            </a:solidFill>
          </a:ln>
        </p:spPr>
      </p:pic>
      <p:sp>
        <p:nvSpPr>
          <p:cNvPr id="3" name="ZoneTexte 2"/>
          <p:cNvSpPr txBox="1"/>
          <p:nvPr/>
        </p:nvSpPr>
        <p:spPr>
          <a:xfrm>
            <a:off x="6459863" y="1540983"/>
            <a:ext cx="2207903" cy="200055"/>
          </a:xfrm>
          <a:prstGeom prst="rect">
            <a:avLst/>
          </a:prstGeom>
          <a:noFill/>
        </p:spPr>
        <p:txBody>
          <a:bodyPr wrap="none" lIns="36000" tIns="0" rIns="36000" bIns="0" rtlCol="0">
            <a:spAutoFit/>
          </a:bodyPr>
          <a:lstStyle/>
          <a:p>
            <a:r>
              <a:rPr lang="fr-FR" sz="1300" dirty="0" smtClean="0">
                <a:solidFill>
                  <a:schemeClr val="accent6"/>
                </a:solidFill>
              </a:rPr>
              <a:t>Questionnaire Etablissement</a:t>
            </a:r>
          </a:p>
        </p:txBody>
      </p:sp>
    </p:spTree>
    <p:extLst>
      <p:ext uri="{BB962C8B-B14F-4D97-AF65-F5344CB8AC3E}">
        <p14:creationId xmlns:p14="http://schemas.microsoft.com/office/powerpoint/2010/main" val="227489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916832"/>
            <a:ext cx="2826574" cy="4082828"/>
          </a:xfrm>
          <a:prstGeom prst="rect">
            <a:avLst/>
          </a:prstGeom>
          <a:ln>
            <a:solidFill>
              <a:schemeClr val="accent6"/>
            </a:solidFill>
          </a:ln>
        </p:spPr>
      </p:pic>
      <p:grpSp>
        <p:nvGrpSpPr>
          <p:cNvPr id="25" name="Groupe 24"/>
          <p:cNvGrpSpPr/>
          <p:nvPr/>
        </p:nvGrpSpPr>
        <p:grpSpPr>
          <a:xfrm>
            <a:off x="323528" y="1903991"/>
            <a:ext cx="5695599" cy="3973281"/>
            <a:chOff x="323528" y="1201992"/>
            <a:chExt cx="5695599" cy="3973281"/>
          </a:xfrm>
        </p:grpSpPr>
        <p:sp>
          <p:nvSpPr>
            <p:cNvPr id="26" name="ZoneTexte 25"/>
            <p:cNvSpPr txBox="1"/>
            <p:nvPr/>
          </p:nvSpPr>
          <p:spPr>
            <a:xfrm>
              <a:off x="324001" y="3401381"/>
              <a:ext cx="5695126" cy="84693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Le résident présente-t-il </a:t>
              </a:r>
              <a:r>
                <a:rPr lang="fr-FR" sz="1400" dirty="0">
                  <a:solidFill>
                    <a:schemeClr val="accent1"/>
                  </a:solidFill>
                  <a:latin typeface="Arial Narrow" panose="020B0606020202030204" pitchFamily="34" charset="0"/>
                  <a:cs typeface="Arial" panose="020B0604020202020204" pitchFamily="34" charset="0"/>
                </a:rPr>
                <a:t>:</a:t>
              </a:r>
            </a:p>
            <a:p>
              <a:pPr marL="360000" indent="-228600">
                <a:lnSpc>
                  <a:spcPts val="1600"/>
                </a:lnSpc>
                <a:buAutoNum type="arabicParenR"/>
              </a:pPr>
              <a:r>
                <a:rPr lang="fr-FR" sz="1400" b="1" dirty="0">
                  <a:solidFill>
                    <a:srgbClr val="373739"/>
                  </a:solidFill>
                  <a:latin typeface="Arial Narrow" panose="020B0606020202030204" pitchFamily="34" charset="0"/>
                  <a:cs typeface="Arial" panose="020B0604020202020204" pitchFamily="34" charset="0"/>
                </a:rPr>
                <a:t>Un ou plusieurs dispositif(s) invasif(s)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 ou plusieurs traitement(s) anti-infectieux ?</a:t>
              </a:r>
            </a:p>
            <a:p>
              <a:pPr marL="360000" indent="-228600">
                <a:lnSpc>
                  <a:spcPts val="1600"/>
                </a:lnSpc>
                <a:buFontTx/>
                <a:buAutoNum type="arabicParenR"/>
              </a:pPr>
              <a:r>
                <a:rPr lang="fr-FR" sz="1400" b="1" dirty="0">
                  <a:solidFill>
                    <a:srgbClr val="373739"/>
                  </a:solidFill>
                  <a:latin typeface="Arial Narrow" panose="020B0606020202030204" pitchFamily="34" charset="0"/>
                  <a:cs typeface="Arial" panose="020B0604020202020204" pitchFamily="34" charset="0"/>
                </a:rPr>
                <a:t>Une ou plusieurs infection(s) associée(s) aux soins ?</a:t>
              </a:r>
            </a:p>
          </p:txBody>
        </p:sp>
        <p:cxnSp>
          <p:nvCxnSpPr>
            <p:cNvPr id="27" name="Connecteur droit 26"/>
            <p:cNvCxnSpPr/>
            <p:nvPr/>
          </p:nvCxnSpPr>
          <p:spPr>
            <a:xfrm>
              <a:off x="3207293" y="3251929"/>
              <a:ext cx="0" cy="144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24001" y="1652960"/>
              <a:ext cx="5695126" cy="511583"/>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Rassembler l’ensemble des éléments des dossiers des résidents</a:t>
              </a:r>
              <a:r>
                <a:rPr lang="fr-FR" sz="1400" b="1" dirty="0">
                  <a:latin typeface="Arial Narrow" panose="020B0606020202030204" pitchFamily="34" charset="0"/>
                  <a:cs typeface="Arial" panose="020B0604020202020204" pitchFamily="34" charset="0"/>
                </a:rPr>
                <a:t/>
              </a:r>
              <a:br>
                <a:rPr lang="fr-FR" sz="1400" b="1" dirty="0">
                  <a:latin typeface="Arial Narrow" panose="020B0606020202030204" pitchFamily="34" charset="0"/>
                  <a:cs typeface="Arial" panose="020B0604020202020204" pitchFamily="34" charset="0"/>
                </a:rPr>
              </a:br>
              <a:r>
                <a:rPr lang="fr-FR" sz="1400" dirty="0">
                  <a:latin typeface="Arial Narrow" panose="020B0606020202030204" pitchFamily="34" charset="0"/>
                  <a:cs typeface="Arial" panose="020B0604020202020204" pitchFamily="34" charset="0"/>
                </a:rPr>
                <a:t>à partir des dossiers médicaux, dossiers soignants, …</a:t>
              </a:r>
            </a:p>
          </p:txBody>
        </p:sp>
        <p:sp>
          <p:nvSpPr>
            <p:cNvPr id="36" name="ZoneTexte 35"/>
            <p:cNvSpPr txBox="1"/>
            <p:nvPr/>
          </p:nvSpPr>
          <p:spPr>
            <a:xfrm>
              <a:off x="324001" y="2766038"/>
              <a:ext cx="5695126" cy="485632"/>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Compléter les caractéristiques de </a:t>
              </a:r>
              <a:r>
                <a:rPr lang="fr-FR" sz="1400" b="1" u="sng" dirty="0">
                  <a:solidFill>
                    <a:schemeClr val="accent1"/>
                  </a:solidFill>
                  <a:latin typeface="Arial Narrow" panose="020B0606020202030204" pitchFamily="34" charset="0"/>
                  <a:cs typeface="Arial" panose="020B0604020202020204" pitchFamily="34" charset="0"/>
                </a:rPr>
                <a:t>tous les résidents éligibles</a:t>
              </a:r>
              <a:r>
                <a:rPr lang="fr-FR" sz="1400" b="1" dirty="0">
                  <a:solidFill>
                    <a:schemeClr val="accent1"/>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âge, sexe, unité, hospitalisation, intervention, escarre, désorientation, mobilité, incontinence</a:t>
              </a:r>
            </a:p>
          </p:txBody>
        </p:sp>
        <p:sp>
          <p:nvSpPr>
            <p:cNvPr id="38" name="ZoneTexte 37"/>
            <p:cNvSpPr txBox="1"/>
            <p:nvPr/>
          </p:nvSpPr>
          <p:spPr>
            <a:xfrm>
              <a:off x="324001" y="230580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Renseigner un questionnaire résident papier pour </a:t>
              </a:r>
              <a:r>
                <a:rPr lang="fr-FR" sz="1400" b="1" u="sng" dirty="0">
                  <a:solidFill>
                    <a:schemeClr val="accent1"/>
                  </a:solidFill>
                  <a:latin typeface="Arial Narrow" panose="020B0606020202030204" pitchFamily="34" charset="0"/>
                  <a:cs typeface="Arial" panose="020B0604020202020204" pitchFamily="34" charset="0"/>
                </a:rPr>
                <a:t>chaque résident éligible</a:t>
              </a:r>
            </a:p>
          </p:txBody>
        </p:sp>
        <p:cxnSp>
          <p:nvCxnSpPr>
            <p:cNvPr id="39" name="Connecteur droit 38"/>
            <p:cNvCxnSpPr/>
            <p:nvPr/>
          </p:nvCxnSpPr>
          <p:spPr>
            <a:xfrm>
              <a:off x="3203847" y="2167550"/>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203847" y="2609401"/>
              <a:ext cx="0" cy="15207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23528" y="4710591"/>
              <a:ext cx="5695126" cy="464682"/>
            </a:xfrm>
            <a:prstGeom prst="rect">
              <a:avLst/>
            </a:prstGeom>
            <a:noFill/>
            <a:ln>
              <a:solidFill>
                <a:schemeClr val="tx1"/>
              </a:solidFill>
            </a:ln>
          </p:spPr>
          <p:txBody>
            <a:bodyPr wrap="square" lIns="36000" rIns="36000"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Documenter</a:t>
              </a:r>
              <a:r>
                <a:rPr lang="fr-FR" sz="1400" b="1" dirty="0">
                  <a:solidFill>
                    <a:srgbClr val="373739"/>
                  </a:solidFill>
                  <a:latin typeface="Arial Narrow" panose="020B0606020202030204" pitchFamily="34" charset="0"/>
                  <a:cs typeface="Arial" panose="020B0604020202020204" pitchFamily="34" charset="0"/>
                </a:rPr>
                <a:t> les</a:t>
              </a:r>
              <a:r>
                <a:rPr lang="fr-FR" sz="1400" dirty="0">
                  <a:solidFill>
                    <a:srgbClr val="373739"/>
                  </a:solidFill>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dispositif(s) invasif(s) </a:t>
              </a:r>
              <a:endParaRPr lang="fr-FR" sz="1400" b="1" dirty="0" smtClean="0">
                <a:solidFill>
                  <a:schemeClr val="tx2"/>
                </a:solidFill>
                <a:latin typeface="Arial Narrow" panose="020B0606020202030204" pitchFamily="34" charset="0"/>
                <a:cs typeface="Arial" panose="020B0604020202020204" pitchFamily="34" charset="0"/>
              </a:endParaRPr>
            </a:p>
            <a:p>
              <a:pPr algn="ctr"/>
              <a:r>
                <a:rPr lang="fr-FR" sz="1400" b="1" dirty="0" smtClean="0">
                  <a:solidFill>
                    <a:srgbClr val="373739"/>
                  </a:solidFill>
                  <a:latin typeface="Arial Narrow" panose="020B0606020202030204" pitchFamily="34" charset="0"/>
                  <a:cs typeface="Arial" panose="020B0604020202020204" pitchFamily="34" charset="0"/>
                </a:rPr>
                <a:t>et/ou </a:t>
              </a:r>
              <a:r>
                <a:rPr lang="fr-FR" sz="1400" b="1" dirty="0">
                  <a:solidFill>
                    <a:srgbClr val="373739"/>
                  </a:solidFill>
                  <a:latin typeface="Arial Narrow" panose="020B0606020202030204" pitchFamily="34" charset="0"/>
                  <a:cs typeface="Arial" panose="020B0604020202020204" pitchFamily="34" charset="0"/>
                </a:rPr>
                <a:t>les</a:t>
              </a:r>
              <a:r>
                <a:rPr lang="fr-FR" sz="1400" b="1" dirty="0">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traitements </a:t>
              </a:r>
              <a:r>
                <a:rPr lang="fr-FR" sz="1400" b="1" dirty="0" smtClean="0">
                  <a:solidFill>
                    <a:schemeClr val="tx2"/>
                  </a:solidFill>
                  <a:latin typeface="Arial Narrow" panose="020B0606020202030204" pitchFamily="34" charset="0"/>
                  <a:cs typeface="Arial" panose="020B0604020202020204" pitchFamily="34" charset="0"/>
                </a:rPr>
                <a:t>anti-infectieux </a:t>
              </a:r>
              <a:r>
                <a:rPr lang="fr-FR" sz="1400" b="1" dirty="0" smtClean="0">
                  <a:solidFill>
                    <a:srgbClr val="373739"/>
                  </a:solidFill>
                  <a:latin typeface="Arial Narrow" panose="020B0606020202030204" pitchFamily="34" charset="0"/>
                  <a:cs typeface="Arial" panose="020B0604020202020204" pitchFamily="34" charset="0"/>
                </a:rPr>
                <a:t>et/ou </a:t>
              </a:r>
              <a:r>
                <a:rPr lang="fr-FR" sz="1400" b="1" dirty="0">
                  <a:solidFill>
                    <a:srgbClr val="373739"/>
                  </a:solidFill>
                  <a:latin typeface="Arial Narrow" panose="020B0606020202030204" pitchFamily="34" charset="0"/>
                  <a:cs typeface="Arial" panose="020B0604020202020204" pitchFamily="34" charset="0"/>
                </a:rPr>
                <a:t>les</a:t>
              </a:r>
              <a:r>
                <a:rPr lang="fr-FR" sz="1400" b="1" dirty="0">
                  <a:latin typeface="Arial Narrow" panose="020B0606020202030204" pitchFamily="34" charset="0"/>
                  <a:cs typeface="Arial" panose="020B0604020202020204" pitchFamily="34" charset="0"/>
                </a:rPr>
                <a:t> </a:t>
              </a:r>
              <a:r>
                <a:rPr lang="fr-FR" sz="1400" b="1" dirty="0">
                  <a:solidFill>
                    <a:schemeClr val="tx2"/>
                  </a:solidFill>
                  <a:latin typeface="Arial Narrow" panose="020B0606020202030204" pitchFamily="34" charset="0"/>
                  <a:cs typeface="Arial" panose="020B0604020202020204" pitchFamily="34" charset="0"/>
                </a:rPr>
                <a:t>infections associées aux soins</a:t>
              </a:r>
            </a:p>
          </p:txBody>
        </p:sp>
        <p:grpSp>
          <p:nvGrpSpPr>
            <p:cNvPr id="44" name="Groupe 43"/>
            <p:cNvGrpSpPr/>
            <p:nvPr/>
          </p:nvGrpSpPr>
          <p:grpSpPr>
            <a:xfrm>
              <a:off x="2881832" y="4249982"/>
              <a:ext cx="644031" cy="460609"/>
              <a:chOff x="2630826" y="1140339"/>
              <a:chExt cx="483023" cy="458591"/>
            </a:xfrm>
          </p:grpSpPr>
          <p:cxnSp>
            <p:nvCxnSpPr>
              <p:cNvPr id="47" name="Connecteur droit 46"/>
              <p:cNvCxnSpPr/>
              <p:nvPr/>
            </p:nvCxnSpPr>
            <p:spPr>
              <a:xfrm>
                <a:off x="2872337" y="1140339"/>
                <a:ext cx="0" cy="60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2630826" y="1200574"/>
                <a:ext cx="483023" cy="327701"/>
                <a:chOff x="4321266" y="1488606"/>
                <a:chExt cx="483023" cy="327701"/>
              </a:xfrm>
            </p:grpSpPr>
            <p:sp>
              <p:nvSpPr>
                <p:cNvPr id="50" name="ZoneTexte 49"/>
                <p:cNvSpPr txBox="1"/>
                <p:nvPr/>
              </p:nvSpPr>
              <p:spPr>
                <a:xfrm>
                  <a:off x="4374406" y="1491600"/>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1" name="Losange 5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49" name="Connecteur droit 48"/>
              <p:cNvCxnSpPr/>
              <p:nvPr/>
            </p:nvCxnSpPr>
            <p:spPr>
              <a:xfrm>
                <a:off x="2872337" y="1501678"/>
                <a:ext cx="0" cy="97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323528" y="1201992"/>
              <a:ext cx="5695126"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Vérifier les critères d’inclusion des résidents</a:t>
              </a:r>
              <a:endParaRPr lang="fr-FR" sz="1400" b="1" dirty="0">
                <a:latin typeface="Arial Narrow" panose="020B0606020202030204" pitchFamily="34" charset="0"/>
                <a:cs typeface="Arial" panose="020B0604020202020204" pitchFamily="34" charset="0"/>
              </a:endParaRPr>
            </a:p>
          </p:txBody>
        </p:sp>
        <p:cxnSp>
          <p:nvCxnSpPr>
            <p:cNvPr id="46" name="Connecteur droit 45"/>
            <p:cNvCxnSpPr/>
            <p:nvPr/>
          </p:nvCxnSpPr>
          <p:spPr>
            <a:xfrm>
              <a:off x="3204912" y="1510252"/>
              <a:ext cx="0" cy="138252"/>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6237861" y="3396862"/>
            <a:ext cx="2663204" cy="25234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237861" y="2420888"/>
            <a:ext cx="266320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6459863" y="1540983"/>
            <a:ext cx="1818374" cy="200055"/>
          </a:xfrm>
          <a:prstGeom prst="rect">
            <a:avLst/>
          </a:prstGeom>
          <a:noFill/>
        </p:spPr>
        <p:txBody>
          <a:bodyPr wrap="none" lIns="36000" tIns="0" rIns="36000" bIns="0" rtlCol="0">
            <a:spAutoFit/>
          </a:bodyPr>
          <a:lstStyle/>
          <a:p>
            <a:r>
              <a:rPr lang="fr-FR" sz="1300" dirty="0" smtClean="0">
                <a:solidFill>
                  <a:schemeClr val="accent6"/>
                </a:solidFill>
              </a:rPr>
              <a:t>Questionnaire Résident</a:t>
            </a:r>
          </a:p>
        </p:txBody>
      </p:sp>
    </p:spTree>
    <p:extLst>
      <p:ext uri="{BB962C8B-B14F-4D97-AF65-F5344CB8AC3E}">
        <p14:creationId xmlns:p14="http://schemas.microsoft.com/office/powerpoint/2010/main" val="4224432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plus proche du jour de l’enquête</a:t>
            </a: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076100" y="5830820"/>
            <a:ext cx="3528346" cy="694524"/>
          </a:xfrm>
          <a:prstGeom prst="rect">
            <a:avLst/>
          </a:prstGeom>
          <a:noFill/>
          <a:ln>
            <a:solidFill>
              <a:schemeClr val="tx1"/>
            </a:solidFill>
          </a:ln>
        </p:spPr>
        <p:txBody>
          <a:bodyPr wrap="square" rtlCol="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manquantes du questionnaire établissement </a:t>
            </a:r>
            <a:r>
              <a:rPr lang="fr-FR" sz="1400" dirty="0">
                <a:latin typeface="Arial Narrow" panose="020B0606020202030204" pitchFamily="34" charset="0"/>
                <a:cs typeface="Arial" panose="020B0604020202020204" pitchFamily="34" charset="0"/>
              </a:rPr>
              <a:t>avec l’appui de l’administration de l’établissement</a:t>
            </a:r>
          </a:p>
          <a:p>
            <a:pPr algn="ctr"/>
            <a:endParaRPr lang="fr-FR" sz="1400" dirty="0">
              <a:solidFill>
                <a:schemeClr val="accent1"/>
              </a:solidFill>
              <a:latin typeface="Arial Narrow" panose="020B0606020202030204" pitchFamily="34" charset="0"/>
              <a:cs typeface="Arial" panose="020B0604020202020204" pitchFamily="34" charset="0"/>
            </a:endParaRPr>
          </a:p>
        </p:txBody>
      </p:sp>
      <p:sp>
        <p:nvSpPr>
          <p:cNvPr id="19" name="ZoneTexte 18"/>
          <p:cNvSpPr txBox="1"/>
          <p:nvPr/>
        </p:nvSpPr>
        <p:spPr>
          <a:xfrm>
            <a:off x="609667" y="5830820"/>
            <a:ext cx="4283611" cy="694524"/>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Recueillir les informations manquantes des questionnaires des résidents</a:t>
            </a:r>
            <a:r>
              <a:rPr lang="fr-FR" sz="1400" b="1" dirty="0">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à partir des dossiers médicaux, dossiers soignants</a:t>
            </a:r>
          </a:p>
        </p:txBody>
      </p:sp>
      <p:sp>
        <p:nvSpPr>
          <p:cNvPr id="35" name="ZoneTexte 34"/>
          <p:cNvSpPr txBox="1"/>
          <p:nvPr/>
        </p:nvSpPr>
        <p:spPr>
          <a:xfrm>
            <a:off x="5076056" y="3971158"/>
            <a:ext cx="3528391" cy="307777"/>
          </a:xfrm>
          <a:prstGeom prst="rect">
            <a:avLst/>
          </a:prstGeom>
          <a:noFill/>
          <a:ln>
            <a:solidFill>
              <a:schemeClr val="tx1"/>
            </a:solidFill>
          </a:ln>
        </p:spPr>
        <p:txBody>
          <a:bodyPr wrap="square" rtlCol="0" anchor="ctr" anchorCtr="0">
            <a:no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 QE </a:t>
            </a:r>
            <a:r>
              <a:rPr lang="fr-FR" sz="1400" dirty="0">
                <a:latin typeface="Arial Narrow" panose="020B0606020202030204" pitchFamily="34" charset="0"/>
                <a:cs typeface="Arial" panose="020B0604020202020204" pitchFamily="34" charset="0"/>
              </a:rPr>
              <a:t>dans PrevIAS avant le 30/09/24</a:t>
            </a:r>
          </a:p>
        </p:txBody>
      </p:sp>
      <p:sp>
        <p:nvSpPr>
          <p:cNvPr id="36" name="ZoneTexte 35"/>
          <p:cNvSpPr txBox="1"/>
          <p:nvPr/>
        </p:nvSpPr>
        <p:spPr>
          <a:xfrm>
            <a:off x="611560" y="3281483"/>
            <a:ext cx="4283610"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les questionnaires résident (QR) </a:t>
            </a:r>
            <a:r>
              <a:rPr lang="fr-FR" sz="1400" dirty="0">
                <a:latin typeface="Arial Narrow" panose="020B0606020202030204" pitchFamily="34" charset="0"/>
                <a:cs typeface="Arial" panose="020B0604020202020204" pitchFamily="34" charset="0"/>
              </a:rPr>
              <a:t>dans PrevIAS avant le 30/09/24</a:t>
            </a:r>
          </a:p>
        </p:txBody>
      </p:sp>
      <p:sp>
        <p:nvSpPr>
          <p:cNvPr id="37" name="ZoneTexte 36"/>
          <p:cNvSpPr txBox="1"/>
          <p:nvPr/>
        </p:nvSpPr>
        <p:spPr>
          <a:xfrm>
            <a:off x="2339752" y="4873294"/>
            <a:ext cx="4896544"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Générer le rapport automatisé </a:t>
            </a:r>
            <a:r>
              <a:rPr lang="fr-FR" sz="1400" dirty="0">
                <a:latin typeface="Arial Narrow" panose="020B0606020202030204" pitchFamily="34" charset="0"/>
                <a:cs typeface="Arial" panose="020B0604020202020204" pitchFamily="34" charset="0"/>
              </a:rPr>
              <a:t>des résultats de l’enquête dans l’établissement et </a:t>
            </a:r>
            <a:r>
              <a:rPr lang="fr-FR" sz="1400" b="1" dirty="0">
                <a:solidFill>
                  <a:schemeClr val="accent1"/>
                </a:solidFill>
                <a:latin typeface="Arial Narrow" panose="020B0606020202030204" pitchFamily="34" charset="0"/>
                <a:cs typeface="Arial" panose="020B0604020202020204" pitchFamily="34" charset="0"/>
              </a:rPr>
              <a:t>exporter les données</a:t>
            </a:r>
          </a:p>
        </p:txBody>
      </p:sp>
      <p:sp>
        <p:nvSpPr>
          <p:cNvPr id="47" name="ZoneTexte 46"/>
          <p:cNvSpPr txBox="1"/>
          <p:nvPr/>
        </p:nvSpPr>
        <p:spPr>
          <a:xfrm>
            <a:off x="5076056" y="3274957"/>
            <a:ext cx="3528392" cy="523220"/>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Saisir et enregistrer </a:t>
            </a:r>
            <a:r>
              <a:rPr lang="fr-FR" sz="1400" dirty="0">
                <a:solidFill>
                  <a:schemeClr val="accent1"/>
                </a:solidFill>
                <a:latin typeface="Arial Narrow" panose="020B0606020202030204" pitchFamily="34" charset="0"/>
                <a:cs typeface="Arial" panose="020B0604020202020204" pitchFamily="34" charset="0"/>
              </a:rPr>
              <a:t>le questionnaire établissement (QE) </a:t>
            </a:r>
            <a:r>
              <a:rPr lang="fr-FR" sz="1400" dirty="0">
                <a:latin typeface="Arial Narrow" panose="020B0606020202030204" pitchFamily="34" charset="0"/>
                <a:cs typeface="Arial" panose="020B0604020202020204" pitchFamily="34" charset="0"/>
              </a:rPr>
              <a:t>dans </a:t>
            </a:r>
            <a:r>
              <a:rPr lang="fr-FR" sz="1400" dirty="0" err="1">
                <a:latin typeface="Arial Narrow" panose="020B0606020202030204" pitchFamily="34" charset="0"/>
                <a:cs typeface="Arial" panose="020B0604020202020204" pitchFamily="34" charset="0"/>
              </a:rPr>
              <a:t>PrevIAS</a:t>
            </a:r>
            <a:r>
              <a:rPr lang="fr-FR" sz="1400" dirty="0">
                <a:latin typeface="Arial Narrow" panose="020B0606020202030204" pitchFamily="34" charset="0"/>
                <a:cs typeface="Arial" panose="020B0604020202020204" pitchFamily="34" charset="0"/>
              </a:rPr>
              <a:t> avant le 30/09/24</a:t>
            </a:r>
          </a:p>
        </p:txBody>
      </p:sp>
      <p:grpSp>
        <p:nvGrpSpPr>
          <p:cNvPr id="48" name="Groupe 47"/>
          <p:cNvGrpSpPr/>
          <p:nvPr/>
        </p:nvGrpSpPr>
        <p:grpSpPr>
          <a:xfrm>
            <a:off x="2559817" y="4285861"/>
            <a:ext cx="644031" cy="596799"/>
            <a:chOff x="2630826" y="1044338"/>
            <a:chExt cx="483023" cy="629627"/>
          </a:xfrm>
        </p:grpSpPr>
        <p:cxnSp>
          <p:nvCxnSpPr>
            <p:cNvPr id="49" name="Connecteur droit 48"/>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a:off x="2630826" y="1185990"/>
              <a:ext cx="483023" cy="324707"/>
              <a:chOff x="4321266" y="1474022"/>
              <a:chExt cx="483023" cy="324707"/>
            </a:xfrm>
          </p:grpSpPr>
          <p:sp>
            <p:nvSpPr>
              <p:cNvPr id="52" name="ZoneTexte 51"/>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53" name="Losange 52"/>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51" name="Connecteur droit 50"/>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4" name="ZoneTexte 53"/>
          <p:cNvSpPr txBox="1"/>
          <p:nvPr/>
        </p:nvSpPr>
        <p:spPr>
          <a:xfrm>
            <a:off x="611560" y="3971158"/>
            <a:ext cx="4283610" cy="307777"/>
          </a:xfrm>
          <a:prstGeom prst="rect">
            <a:avLst/>
          </a:prstGeom>
          <a:noFill/>
          <a:ln>
            <a:solidFill>
              <a:schemeClr val="tx1"/>
            </a:solidFill>
          </a:ln>
        </p:spPr>
        <p:txBody>
          <a:bodyPr wrap="square" rtlCol="0">
            <a:spAutoFit/>
          </a:bodyPr>
          <a:lstStyle/>
          <a:p>
            <a:pPr algn="ctr"/>
            <a:r>
              <a:rPr lang="fr-FR" sz="1400" b="1" dirty="0">
                <a:solidFill>
                  <a:schemeClr val="accent1"/>
                </a:solidFill>
                <a:latin typeface="Arial Narrow" panose="020B0606020202030204" pitchFamily="34" charset="0"/>
                <a:cs typeface="Arial" panose="020B0604020202020204" pitchFamily="34" charset="0"/>
              </a:rPr>
              <a:t>Valider</a:t>
            </a:r>
            <a:r>
              <a:rPr lang="fr-FR" sz="1400" dirty="0">
                <a:solidFill>
                  <a:schemeClr val="accent1"/>
                </a:solidFill>
                <a:latin typeface="Arial Narrow" panose="020B0606020202030204" pitchFamily="34" charset="0"/>
                <a:cs typeface="Arial" panose="020B0604020202020204" pitchFamily="34" charset="0"/>
              </a:rPr>
              <a:t> les QR </a:t>
            </a:r>
            <a:r>
              <a:rPr lang="fr-FR" sz="1400" dirty="0">
                <a:latin typeface="Arial Narrow" panose="020B0606020202030204" pitchFamily="34" charset="0"/>
                <a:cs typeface="Arial" panose="020B0604020202020204" pitchFamily="34" charset="0"/>
              </a:rPr>
              <a:t>dans PrevIAS avant le 31/12/24</a:t>
            </a:r>
          </a:p>
        </p:txBody>
      </p:sp>
      <p:cxnSp>
        <p:nvCxnSpPr>
          <p:cNvPr id="55" name="Connecteur droit 54"/>
          <p:cNvCxnSpPr/>
          <p:nvPr/>
        </p:nvCxnSpPr>
        <p:spPr>
          <a:xfrm>
            <a:off x="2843808" y="3798294"/>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718720" y="3785843"/>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6" name="Groupe 65"/>
          <p:cNvGrpSpPr/>
          <p:nvPr/>
        </p:nvGrpSpPr>
        <p:grpSpPr>
          <a:xfrm>
            <a:off x="6396705" y="4266818"/>
            <a:ext cx="644031" cy="596799"/>
            <a:chOff x="2630826" y="1044338"/>
            <a:chExt cx="483023" cy="629627"/>
          </a:xfrm>
        </p:grpSpPr>
        <p:cxnSp>
          <p:nvCxnSpPr>
            <p:cNvPr id="67" name="Connecteur droit 66"/>
            <p:cNvCxnSpPr/>
            <p:nvPr/>
          </p:nvCxnSpPr>
          <p:spPr>
            <a:xfrm>
              <a:off x="2872337" y="1044338"/>
              <a:ext cx="0" cy="15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e 67"/>
            <p:cNvGrpSpPr/>
            <p:nvPr/>
          </p:nvGrpSpPr>
          <p:grpSpPr>
            <a:xfrm>
              <a:off x="2630826" y="1185990"/>
              <a:ext cx="483023" cy="324707"/>
              <a:chOff x="4321266" y="1474022"/>
              <a:chExt cx="483023" cy="324707"/>
            </a:xfrm>
          </p:grpSpPr>
          <p:sp>
            <p:nvSpPr>
              <p:cNvPr id="70" name="ZoneTexte 69"/>
              <p:cNvSpPr txBox="1"/>
              <p:nvPr/>
            </p:nvSpPr>
            <p:spPr>
              <a:xfrm>
                <a:off x="4377472" y="1474022"/>
                <a:ext cx="357496" cy="32470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OUI</a:t>
                </a:r>
              </a:p>
            </p:txBody>
          </p:sp>
          <p:sp>
            <p:nvSpPr>
              <p:cNvPr id="71" name="Losange 70"/>
              <p:cNvSpPr/>
              <p:nvPr/>
            </p:nvSpPr>
            <p:spPr>
              <a:xfrm>
                <a:off x="4321266" y="1488606"/>
                <a:ext cx="483023" cy="30110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grpSp>
        <p:cxnSp>
          <p:nvCxnSpPr>
            <p:cNvPr id="69" name="Connecteur droit 68"/>
            <p:cNvCxnSpPr/>
            <p:nvPr/>
          </p:nvCxnSpPr>
          <p:spPr>
            <a:xfrm>
              <a:off x="2872337" y="1501678"/>
              <a:ext cx="0" cy="172287"/>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e 4"/>
          <p:cNvGrpSpPr/>
          <p:nvPr/>
        </p:nvGrpSpPr>
        <p:grpSpPr>
          <a:xfrm>
            <a:off x="1284248" y="4278935"/>
            <a:ext cx="678850" cy="1551885"/>
            <a:chOff x="1284248" y="2776794"/>
            <a:chExt cx="678850" cy="1551885"/>
          </a:xfrm>
        </p:grpSpPr>
        <p:grpSp>
          <p:nvGrpSpPr>
            <p:cNvPr id="3" name="Groupe 2"/>
            <p:cNvGrpSpPr/>
            <p:nvPr/>
          </p:nvGrpSpPr>
          <p:grpSpPr>
            <a:xfrm>
              <a:off x="1284248" y="2776794"/>
              <a:ext cx="678850" cy="440421"/>
              <a:chOff x="1366848" y="3875179"/>
              <a:chExt cx="678850" cy="452113"/>
            </a:xfrm>
          </p:grpSpPr>
          <p:sp>
            <p:nvSpPr>
              <p:cNvPr id="61" name="Losange 60"/>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60" name="ZoneTexte 59"/>
              <p:cNvSpPr txBox="1"/>
              <p:nvPr/>
            </p:nvSpPr>
            <p:spPr>
              <a:xfrm>
                <a:off x="1419436" y="4015173"/>
                <a:ext cx="573674" cy="30777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NON</a:t>
                </a:r>
              </a:p>
            </p:txBody>
          </p:sp>
          <p:cxnSp>
            <p:nvCxnSpPr>
              <p:cNvPr id="64" name="Connecteur droit 63"/>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Connecteur droit 44"/>
            <p:cNvCxnSpPr/>
            <p:nvPr/>
          </p:nvCxnSpPr>
          <p:spPr>
            <a:xfrm>
              <a:off x="1622097"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e 5"/>
          <p:cNvGrpSpPr/>
          <p:nvPr/>
        </p:nvGrpSpPr>
        <p:grpSpPr>
          <a:xfrm>
            <a:off x="7579033" y="4282233"/>
            <a:ext cx="678850" cy="1548587"/>
            <a:chOff x="7579033" y="2780092"/>
            <a:chExt cx="678850" cy="1548587"/>
          </a:xfrm>
        </p:grpSpPr>
        <p:grpSp>
          <p:nvGrpSpPr>
            <p:cNvPr id="74" name="Groupe 73"/>
            <p:cNvGrpSpPr/>
            <p:nvPr/>
          </p:nvGrpSpPr>
          <p:grpSpPr>
            <a:xfrm>
              <a:off x="7579033" y="2780092"/>
              <a:ext cx="678850" cy="440421"/>
              <a:chOff x="1366848" y="3875179"/>
              <a:chExt cx="678850" cy="452113"/>
            </a:xfrm>
          </p:grpSpPr>
          <p:sp>
            <p:nvSpPr>
              <p:cNvPr id="75" name="Losange 74"/>
              <p:cNvSpPr/>
              <p:nvPr/>
            </p:nvSpPr>
            <p:spPr>
              <a:xfrm>
                <a:off x="1366848" y="4020119"/>
                <a:ext cx="678850" cy="307173"/>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Narrow" panose="020B0606020202030204" pitchFamily="34" charset="0"/>
                </a:endParaRPr>
              </a:p>
            </p:txBody>
          </p:sp>
          <p:sp>
            <p:nvSpPr>
              <p:cNvPr id="76" name="ZoneTexte 75"/>
              <p:cNvSpPr txBox="1"/>
              <p:nvPr/>
            </p:nvSpPr>
            <p:spPr>
              <a:xfrm>
                <a:off x="1419436" y="4015173"/>
                <a:ext cx="573674" cy="307777"/>
              </a:xfrm>
              <a:prstGeom prst="rect">
                <a:avLst/>
              </a:prstGeom>
              <a:noFill/>
            </p:spPr>
            <p:txBody>
              <a:bodyPr wrap="square" rtlCol="0">
                <a:spAutoFit/>
              </a:bodyPr>
              <a:lstStyle/>
              <a:p>
                <a:pPr algn="ctr"/>
                <a:r>
                  <a:rPr lang="fr-FR" sz="1400" dirty="0">
                    <a:latin typeface="Arial Narrow" panose="020B0606020202030204" pitchFamily="34" charset="0"/>
                    <a:cs typeface="Arial" panose="020B0604020202020204" pitchFamily="34" charset="0"/>
                  </a:rPr>
                  <a:t>NON</a:t>
                </a:r>
              </a:p>
            </p:txBody>
          </p:sp>
          <p:cxnSp>
            <p:nvCxnSpPr>
              <p:cNvPr id="77" name="Connecteur droit 76"/>
              <p:cNvCxnSpPr/>
              <p:nvPr/>
            </p:nvCxnSpPr>
            <p:spPr>
              <a:xfrm>
                <a:off x="1704697" y="3875179"/>
                <a:ext cx="0" cy="14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Connecteur droit 55"/>
            <p:cNvCxnSpPr/>
            <p:nvPr/>
          </p:nvCxnSpPr>
          <p:spPr>
            <a:xfrm>
              <a:off x="7916882" y="3225763"/>
              <a:ext cx="0" cy="1102916"/>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609667" y="2285394"/>
            <a:ext cx="4283611" cy="797336"/>
          </a:xfrm>
          <a:prstGeom prst="rect">
            <a:avLst/>
          </a:prstGeom>
          <a:noFill/>
          <a:ln>
            <a:solidFill>
              <a:schemeClr val="tx1"/>
            </a:solidFill>
          </a:ln>
        </p:spPr>
        <p:txBody>
          <a:bodyPr wrap="square" rtlCol="0" anchor="ctr" anchorCtr="0">
            <a:noAutofit/>
          </a:bodyPr>
          <a:lstStyle/>
          <a:p>
            <a:pPr algn="ctr"/>
            <a:r>
              <a:rPr lang="fr-FR" sz="1400" b="1" dirty="0">
                <a:solidFill>
                  <a:schemeClr val="tx2"/>
                </a:solidFill>
                <a:latin typeface="Arial Narrow" panose="020B0606020202030204" pitchFamily="34" charset="0"/>
                <a:cs typeface="Arial" panose="020B0604020202020204" pitchFamily="34" charset="0"/>
              </a:rPr>
              <a:t>Valider les données par le correspondant médical </a:t>
            </a:r>
            <a:r>
              <a:rPr lang="fr-FR" sz="1400" dirty="0">
                <a:latin typeface="Arial Narrow" panose="020B0606020202030204" pitchFamily="34" charset="0"/>
                <a:cs typeface="Arial" panose="020B0604020202020204" pitchFamily="34" charset="0"/>
              </a:rPr>
              <a:t>:</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diagnostic des sites d’infectieux</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Le contexte de prescription et indications de traitements</a:t>
            </a:r>
          </a:p>
          <a:p>
            <a:pPr indent="-228600">
              <a:lnSpc>
                <a:spcPts val="1600"/>
              </a:lnSpc>
              <a:buFontTx/>
              <a:buAutoNum type="arabicParenR"/>
            </a:pPr>
            <a:r>
              <a:rPr lang="fr-FR" sz="1400" dirty="0">
                <a:solidFill>
                  <a:srgbClr val="373739"/>
                </a:solidFill>
                <a:latin typeface="Arial Narrow" panose="020B0606020202030204" pitchFamily="34" charset="0"/>
                <a:cs typeface="Arial" panose="020B0604020202020204" pitchFamily="34" charset="0"/>
              </a:rPr>
              <a:t>La réévaluation des traitements anti-infectieux </a:t>
            </a:r>
          </a:p>
        </p:txBody>
      </p:sp>
      <p:sp>
        <p:nvSpPr>
          <p:cNvPr id="40" name="ZoneTexte 39"/>
          <p:cNvSpPr txBox="1"/>
          <p:nvPr/>
        </p:nvSpPr>
        <p:spPr>
          <a:xfrm>
            <a:off x="609667" y="1354489"/>
            <a:ext cx="4283611" cy="738664"/>
          </a:xfrm>
          <a:prstGeom prst="rect">
            <a:avLst/>
          </a:prstGeom>
          <a:noFill/>
          <a:ln>
            <a:solidFill>
              <a:schemeClr val="tx1"/>
            </a:solidFill>
          </a:ln>
        </p:spPr>
        <p:txBody>
          <a:bodyPr wrap="square" rtlCol="0">
            <a:spAutoFit/>
          </a:bodyPr>
          <a:lstStyle/>
          <a:p>
            <a:pPr algn="ctr"/>
            <a:r>
              <a:rPr lang="fr-FR" sz="1400" b="1" dirty="0">
                <a:solidFill>
                  <a:schemeClr val="tx2"/>
                </a:solidFill>
                <a:latin typeface="Arial Narrow" panose="020B0606020202030204" pitchFamily="34" charset="0"/>
                <a:cs typeface="Arial" panose="020B0604020202020204" pitchFamily="34" charset="0"/>
              </a:rPr>
              <a:t>Compléter</a:t>
            </a:r>
            <a:r>
              <a:rPr lang="fr-FR" sz="1400" b="1" dirty="0">
                <a:solidFill>
                  <a:srgbClr val="373739"/>
                </a:solidFill>
                <a:latin typeface="Arial Narrow" panose="020B0606020202030204" pitchFamily="34" charset="0"/>
                <a:cs typeface="Arial" panose="020B0604020202020204" pitchFamily="34" charset="0"/>
              </a:rPr>
              <a:t> </a:t>
            </a:r>
            <a:r>
              <a:rPr lang="fr-FR" sz="1400" dirty="0">
                <a:solidFill>
                  <a:srgbClr val="373739"/>
                </a:solidFill>
                <a:latin typeface="Arial Narrow" panose="020B0606020202030204" pitchFamily="34" charset="0"/>
                <a:cs typeface="Arial" panose="020B0604020202020204" pitchFamily="34" charset="0"/>
              </a:rPr>
              <a:t>les </a:t>
            </a:r>
            <a:r>
              <a:rPr lang="fr-FR" sz="1400" b="1" dirty="0">
                <a:solidFill>
                  <a:schemeClr val="accent1"/>
                </a:solidFill>
                <a:latin typeface="Arial Narrow" panose="020B0606020202030204" pitchFamily="34" charset="0"/>
                <a:cs typeface="Arial" panose="020B0604020202020204" pitchFamily="34" charset="0"/>
              </a:rPr>
              <a:t>résultats d’examens paracliniques (microbiologiques, imagerie) </a:t>
            </a:r>
            <a:r>
              <a:rPr lang="fr-FR" sz="1400" dirty="0">
                <a:solidFill>
                  <a:srgbClr val="373739"/>
                </a:solidFill>
                <a:latin typeface="Arial Narrow" panose="020B0606020202030204" pitchFamily="34" charset="0"/>
                <a:cs typeface="Arial" panose="020B0604020202020204" pitchFamily="34" charset="0"/>
              </a:rPr>
              <a:t>pour les sites infectieux documentés</a:t>
            </a:r>
          </a:p>
        </p:txBody>
      </p:sp>
      <p:cxnSp>
        <p:nvCxnSpPr>
          <p:cNvPr id="41" name="Connecteur droit 40"/>
          <p:cNvCxnSpPr/>
          <p:nvPr/>
        </p:nvCxnSpPr>
        <p:spPr>
          <a:xfrm>
            <a:off x="2843808" y="3089642"/>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2843808" y="2100079"/>
            <a:ext cx="0" cy="18531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Flèche courbée vers la gauche 8"/>
          <p:cNvSpPr/>
          <p:nvPr/>
        </p:nvSpPr>
        <p:spPr>
          <a:xfrm rot="10800000">
            <a:off x="218597" y="4016850"/>
            <a:ext cx="405424" cy="2211598"/>
          </a:xfrm>
          <a:prstGeom prst="curvedLef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0800000">
            <a:off x="8601091" y="4040281"/>
            <a:ext cx="386017" cy="2189245"/>
          </a:xfrm>
          <a:prstGeom prst="curvedRightArrow">
            <a:avLst/>
          </a:prstGeom>
          <a:solidFill>
            <a:srgbClr val="373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44155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Équipe en charge de l’enquête</a:t>
            </a:r>
            <a:endParaRPr lang="fr-FR" dirty="0"/>
          </a:p>
        </p:txBody>
      </p:sp>
      <p:sp>
        <p:nvSpPr>
          <p:cNvPr id="4" name="Espace réservé du texte 3"/>
          <p:cNvSpPr>
            <a:spLocks noGrp="1"/>
          </p:cNvSpPr>
          <p:nvPr>
            <p:ph type="body" sz="quarter" idx="12"/>
          </p:nvPr>
        </p:nvSpPr>
        <p:spPr>
          <a:xfrm>
            <a:off x="611561" y="1412776"/>
            <a:ext cx="8208911" cy="5184576"/>
          </a:xfrm>
        </p:spPr>
        <p:txBody>
          <a:bodyPr/>
          <a:lstStyle/>
          <a:p>
            <a:pPr marL="0" lvl="2" indent="0">
              <a:spcBef>
                <a:spcPts val="600"/>
              </a:spcBef>
              <a:buNone/>
            </a:pPr>
            <a:r>
              <a:rPr lang="fr-FR" sz="1800" dirty="0">
                <a:solidFill>
                  <a:schemeClr val="accent4"/>
                </a:solidFill>
                <a:latin typeface="Arial" charset="0"/>
                <a:cs typeface="Arial" charset="0"/>
              </a:rPr>
              <a:t>Constitution de l’équipe </a:t>
            </a:r>
          </a:p>
          <a:p>
            <a:pPr marL="180000" lvl="4" indent="-252000">
              <a:spcBef>
                <a:spcPts val="300"/>
              </a:spcBef>
              <a:buFont typeface="Wingdings" panose="05000000000000000000" pitchFamily="2" charset="2"/>
              <a:buChar char="Ø"/>
            </a:pPr>
            <a:r>
              <a:rPr lang="fr-FR" sz="1600" dirty="0"/>
              <a:t>Une </a:t>
            </a:r>
            <a:r>
              <a:rPr lang="fr-FR" sz="1600" dirty="0">
                <a:solidFill>
                  <a:schemeClr val="tx2"/>
                </a:solidFill>
                <a:latin typeface="Arial" charset="0"/>
                <a:cs typeface="Arial" charset="0"/>
              </a:rPr>
              <a:t>équipe en charge de l’enquête </a:t>
            </a:r>
            <a:r>
              <a:rPr lang="fr-FR" sz="1600" dirty="0"/>
              <a:t>est constituée </a:t>
            </a:r>
            <a:r>
              <a:rPr lang="fr-FR" sz="1600" dirty="0">
                <a:solidFill>
                  <a:schemeClr val="tx2"/>
                </a:solidFill>
                <a:latin typeface="Arial" charset="0"/>
                <a:cs typeface="Arial" charset="0"/>
              </a:rPr>
              <a:t>dans chaque établissement </a:t>
            </a:r>
            <a:r>
              <a:rPr lang="fr-FR" sz="1600" dirty="0"/>
              <a:t>participant</a:t>
            </a:r>
          </a:p>
          <a:p>
            <a:pPr marL="180000" lvl="4" indent="-252000">
              <a:spcBef>
                <a:spcPts val="300"/>
              </a:spcBef>
              <a:buFont typeface="Wingdings" panose="05000000000000000000" pitchFamily="2" charset="2"/>
              <a:buChar char="Ø"/>
            </a:pPr>
            <a:r>
              <a:rPr lang="fr-FR" sz="1600" dirty="0"/>
              <a:t>Si l’EMS dispose d’un temps de </a:t>
            </a:r>
            <a:r>
              <a:rPr lang="fr-FR" sz="1600" dirty="0">
                <a:solidFill>
                  <a:schemeClr val="tx2"/>
                </a:solidFill>
                <a:latin typeface="Arial" charset="0"/>
                <a:cs typeface="Arial" charset="0"/>
              </a:rPr>
              <a:t>praticien ou d’infirmier hygiéniste</a:t>
            </a:r>
            <a:r>
              <a:rPr lang="fr-FR" sz="1600" dirty="0"/>
              <a:t>, ces personnes seront systématiquement </a:t>
            </a:r>
            <a:r>
              <a:rPr lang="fr-FR" sz="1600" dirty="0">
                <a:solidFill>
                  <a:schemeClr val="tx2"/>
                </a:solidFill>
                <a:latin typeface="Arial" charset="0"/>
                <a:cs typeface="Arial" charset="0"/>
              </a:rPr>
              <a:t>associées à l’organisation de l’enquête</a:t>
            </a:r>
          </a:p>
          <a:p>
            <a:pPr marL="180000" lvl="4" indent="-252000">
              <a:spcBef>
                <a:spcPts val="300"/>
              </a:spcBef>
              <a:buFont typeface="Wingdings" panose="05000000000000000000" pitchFamily="2" charset="2"/>
              <a:buChar char="Ø"/>
            </a:pPr>
            <a:endParaRPr lang="fr-FR" sz="1600" dirty="0"/>
          </a:p>
          <a:p>
            <a:pPr marL="0" lvl="2" indent="0">
              <a:spcBef>
                <a:spcPts val="600"/>
              </a:spcBef>
              <a:buNone/>
            </a:pPr>
            <a:r>
              <a:rPr lang="fr-FR" sz="1800" dirty="0">
                <a:solidFill>
                  <a:schemeClr val="accent4"/>
                </a:solidFill>
                <a:latin typeface="Arial" charset="0"/>
                <a:cs typeface="Arial" charset="0"/>
              </a:rPr>
              <a:t>Composition de l’équipe</a:t>
            </a:r>
          </a:p>
          <a:p>
            <a:pPr marL="180000" lvl="4" indent="-252000">
              <a:spcBef>
                <a:spcPts val="300"/>
              </a:spcBef>
              <a:buFont typeface="Wingdings" panose="05000000000000000000" pitchFamily="2" charset="2"/>
              <a:buChar char="Ø"/>
            </a:pPr>
            <a:r>
              <a:rPr lang="fr-FR" sz="1600" dirty="0"/>
              <a:t>La composition de l’équipe peut </a:t>
            </a:r>
            <a:r>
              <a:rPr lang="fr-FR" sz="1600" dirty="0">
                <a:solidFill>
                  <a:schemeClr val="accent1"/>
                </a:solidFill>
              </a:rPr>
              <a:t>varier selon la taille de l’établissement</a:t>
            </a:r>
          </a:p>
          <a:p>
            <a:pPr marL="360000" lvl="2">
              <a:spcBef>
                <a:spcPts val="600"/>
              </a:spcBef>
            </a:pPr>
            <a:r>
              <a:rPr lang="fr-FR" b="0" dirty="0">
                <a:latin typeface="Arial" charset="0"/>
                <a:cs typeface="Arial" charset="0"/>
              </a:rPr>
              <a:t>Un </a:t>
            </a:r>
            <a:r>
              <a:rPr lang="fr-FR" b="0" dirty="0">
                <a:solidFill>
                  <a:schemeClr val="tx2"/>
                </a:solidFill>
                <a:latin typeface="Arial" charset="0"/>
                <a:cs typeface="Arial" charset="0"/>
              </a:rPr>
              <a:t>référent de l’enquête </a:t>
            </a:r>
            <a:r>
              <a:rPr lang="fr-FR" b="0" dirty="0">
                <a:latin typeface="Arial" charset="0"/>
                <a:cs typeface="Arial" charset="0"/>
              </a:rPr>
              <a:t>: </a:t>
            </a:r>
            <a:endParaRPr lang="fr-FR" b="0" dirty="0" smtClean="0">
              <a:latin typeface="Arial" charset="0"/>
              <a:cs typeface="Arial" charset="0"/>
            </a:endParaRPr>
          </a:p>
          <a:p>
            <a:pPr marL="504000" lvl="4">
              <a:spcBef>
                <a:spcPts val="600"/>
              </a:spcBef>
            </a:pPr>
            <a:r>
              <a:rPr lang="fr-FR" dirty="0" smtClean="0">
                <a:latin typeface="Arial" charset="0"/>
                <a:cs typeface="Arial" charset="0"/>
              </a:rPr>
              <a:t>médecin </a:t>
            </a:r>
            <a:r>
              <a:rPr lang="fr-FR" dirty="0">
                <a:latin typeface="Arial" charset="0"/>
                <a:cs typeface="Arial" charset="0"/>
              </a:rPr>
              <a:t>ou infirmier coordonnateur</a:t>
            </a:r>
            <a:r>
              <a:rPr lang="fr-FR" b="0" dirty="0">
                <a:latin typeface="Arial" charset="0"/>
                <a:cs typeface="Arial" charset="0"/>
              </a:rPr>
              <a:t>, </a:t>
            </a:r>
            <a:r>
              <a:rPr lang="fr-FR" dirty="0" smtClean="0">
                <a:latin typeface="Arial" charset="0"/>
                <a:cs typeface="Arial" charset="0"/>
              </a:rPr>
              <a:t>cadre </a:t>
            </a:r>
            <a:r>
              <a:rPr lang="fr-FR" dirty="0">
                <a:latin typeface="Arial" charset="0"/>
                <a:cs typeface="Arial" charset="0"/>
              </a:rPr>
              <a:t>de l’établissement</a:t>
            </a:r>
            <a:r>
              <a:rPr lang="fr-FR" b="0" dirty="0">
                <a:latin typeface="Arial" charset="0"/>
                <a:cs typeface="Arial" charset="0"/>
              </a:rPr>
              <a:t>, </a:t>
            </a:r>
            <a:endParaRPr lang="fr-FR" b="0" dirty="0" smtClean="0">
              <a:latin typeface="Arial" charset="0"/>
              <a:cs typeface="Arial" charset="0"/>
            </a:endParaRPr>
          </a:p>
          <a:p>
            <a:pPr marL="504000" lvl="4">
              <a:spcBef>
                <a:spcPts val="600"/>
              </a:spcBef>
            </a:pPr>
            <a:r>
              <a:rPr lang="fr-FR" dirty="0" smtClean="0">
                <a:latin typeface="Arial" charset="0"/>
                <a:cs typeface="Arial" charset="0"/>
              </a:rPr>
              <a:t>hygiéniste </a:t>
            </a:r>
            <a:r>
              <a:rPr lang="fr-FR" dirty="0">
                <a:latin typeface="Arial" charset="0"/>
                <a:cs typeface="Arial" charset="0"/>
              </a:rPr>
              <a:t>de </a:t>
            </a:r>
            <a:r>
              <a:rPr lang="fr-FR" dirty="0" smtClean="0">
                <a:latin typeface="Arial" charset="0"/>
                <a:cs typeface="Arial" charset="0"/>
              </a:rPr>
              <a:t>l’établissement (EOH/EMH)</a:t>
            </a:r>
            <a:endParaRPr lang="fr-FR" dirty="0">
              <a:latin typeface="Arial" charset="0"/>
              <a:cs typeface="Arial" charset="0"/>
            </a:endParaRPr>
          </a:p>
          <a:p>
            <a:pPr marL="360000" lvl="2">
              <a:spcBef>
                <a:spcPts val="600"/>
              </a:spcBef>
            </a:pPr>
            <a:r>
              <a:rPr lang="fr-FR" b="0" dirty="0">
                <a:latin typeface="Arial" charset="0"/>
                <a:cs typeface="Arial" charset="0"/>
              </a:rPr>
              <a:t>Un ou plusieurs </a:t>
            </a:r>
            <a:r>
              <a:rPr lang="fr-FR" b="0" dirty="0">
                <a:solidFill>
                  <a:schemeClr val="tx2"/>
                </a:solidFill>
                <a:latin typeface="Arial" charset="0"/>
                <a:cs typeface="Arial" charset="0"/>
              </a:rPr>
              <a:t>enquêteurs</a:t>
            </a:r>
            <a:r>
              <a:rPr lang="fr-FR" b="0" dirty="0">
                <a:latin typeface="Arial" charset="0"/>
                <a:cs typeface="Arial" charset="0"/>
              </a:rPr>
              <a:t> : </a:t>
            </a:r>
            <a:endParaRPr lang="fr-FR" b="0" dirty="0" smtClean="0">
              <a:latin typeface="Arial" charset="0"/>
              <a:cs typeface="Arial" charset="0"/>
            </a:endParaRPr>
          </a:p>
          <a:p>
            <a:pPr marL="504000" lvl="4">
              <a:spcBef>
                <a:spcPts val="600"/>
              </a:spcBef>
            </a:pPr>
            <a:r>
              <a:rPr lang="fr-FR" dirty="0" smtClean="0">
                <a:latin typeface="Arial" charset="0"/>
                <a:cs typeface="Arial" charset="0"/>
              </a:rPr>
              <a:t>professionnels </a:t>
            </a:r>
            <a:r>
              <a:rPr lang="fr-FR" dirty="0">
                <a:latin typeface="Arial" charset="0"/>
                <a:cs typeface="Arial" charset="0"/>
              </a:rPr>
              <a:t>de santé de l’établissement </a:t>
            </a:r>
            <a:r>
              <a:rPr lang="fr-FR" b="0" dirty="0">
                <a:latin typeface="Arial" charset="0"/>
                <a:cs typeface="Arial" charset="0"/>
              </a:rPr>
              <a:t>(hygiéniste, IDEC, IDE)</a:t>
            </a:r>
          </a:p>
          <a:p>
            <a:pPr marL="360000" lvl="2">
              <a:spcBef>
                <a:spcPts val="600"/>
              </a:spcBef>
            </a:pPr>
            <a:r>
              <a:rPr lang="fr-FR" b="0" dirty="0">
                <a:latin typeface="Arial" charset="0"/>
                <a:cs typeface="Arial" charset="0"/>
              </a:rPr>
              <a:t>Un </a:t>
            </a:r>
            <a:r>
              <a:rPr lang="fr-FR" b="0" dirty="0">
                <a:solidFill>
                  <a:schemeClr val="tx2"/>
                </a:solidFill>
                <a:latin typeface="Arial" charset="0"/>
                <a:cs typeface="Arial" charset="0"/>
              </a:rPr>
              <a:t>correspondant médical </a:t>
            </a:r>
            <a:r>
              <a:rPr lang="fr-FR" b="0" dirty="0">
                <a:latin typeface="Arial" charset="0"/>
                <a:cs typeface="Arial" charset="0"/>
              </a:rPr>
              <a:t>de l’établissement : </a:t>
            </a:r>
            <a:endParaRPr lang="fr-FR" b="0" dirty="0" smtClean="0">
              <a:latin typeface="Arial" charset="0"/>
              <a:cs typeface="Arial" charset="0"/>
            </a:endParaRPr>
          </a:p>
          <a:p>
            <a:pPr marL="504000" lvl="4">
              <a:spcBef>
                <a:spcPts val="600"/>
              </a:spcBef>
            </a:pPr>
            <a:r>
              <a:rPr lang="fr-FR" dirty="0" smtClean="0">
                <a:latin typeface="Arial" charset="0"/>
                <a:cs typeface="Arial" charset="0"/>
              </a:rPr>
              <a:t>médecin </a:t>
            </a:r>
            <a:r>
              <a:rPr lang="fr-FR" dirty="0">
                <a:latin typeface="Arial" charset="0"/>
                <a:cs typeface="Arial" charset="0"/>
              </a:rPr>
              <a:t>coordonnateur</a:t>
            </a:r>
            <a:r>
              <a:rPr lang="fr-FR" b="0" dirty="0">
                <a:latin typeface="Arial" charset="0"/>
                <a:cs typeface="Arial" charset="0"/>
              </a:rPr>
              <a:t>,</a:t>
            </a:r>
            <a:r>
              <a:rPr lang="fr-FR" dirty="0">
                <a:latin typeface="Arial" charset="0"/>
                <a:cs typeface="Arial" charset="0"/>
              </a:rPr>
              <a:t> médecin traitant des résidents enquêtés</a:t>
            </a:r>
            <a:br>
              <a:rPr lang="fr-FR" dirty="0">
                <a:latin typeface="Arial" charset="0"/>
                <a:cs typeface="Arial" charset="0"/>
              </a:rPr>
            </a:br>
            <a:endParaRPr lang="fr-FR" b="0" dirty="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61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référent</a:t>
            </a:r>
            <a:endParaRPr lang="fr-FR" dirty="0"/>
          </a:p>
        </p:txBody>
      </p:sp>
      <p:sp>
        <p:nvSpPr>
          <p:cNvPr id="4" name="Espace réservé du texte 3"/>
          <p:cNvSpPr>
            <a:spLocks noGrp="1"/>
          </p:cNvSpPr>
          <p:nvPr>
            <p:ph type="body" sz="quarter" idx="12"/>
          </p:nvPr>
        </p:nvSpPr>
        <p:spPr>
          <a:xfrm>
            <a:off x="611560" y="1412776"/>
            <a:ext cx="8280919" cy="5256584"/>
          </a:xfrm>
        </p:spPr>
        <p:txBody>
          <a:bodyPr/>
          <a:lstStyle/>
          <a:p>
            <a:pPr marL="0" lvl="2" indent="0">
              <a:spcBef>
                <a:spcPts val="300"/>
              </a:spcBef>
              <a:buNone/>
            </a:pPr>
            <a:r>
              <a:rPr lang="fr-FR" dirty="0">
                <a:cs typeface="Arial" charset="0"/>
                <a:sym typeface="Wingdings" panose="05000000000000000000" pitchFamily="2" charset="2"/>
              </a:rPr>
              <a:t> </a:t>
            </a:r>
            <a:r>
              <a:rPr lang="fr-FR" dirty="0">
                <a:solidFill>
                  <a:schemeClr val="accent1"/>
                </a:solidFill>
              </a:rPr>
              <a:t>Responsable de la réalisation </a:t>
            </a:r>
            <a:r>
              <a:rPr lang="fr-FR" dirty="0">
                <a:solidFill>
                  <a:schemeClr val="tx2"/>
                </a:solidFill>
              </a:rPr>
              <a:t>de l'enquête </a:t>
            </a:r>
            <a:r>
              <a:rPr lang="fr-FR" dirty="0"/>
              <a:t>dans l’établissement </a:t>
            </a:r>
            <a:r>
              <a:rPr lang="fr-FR" dirty="0" smtClean="0"/>
              <a:t/>
            </a:r>
            <a:br>
              <a:rPr lang="fr-FR" dirty="0" smtClean="0"/>
            </a:br>
            <a:r>
              <a:rPr lang="fr-FR" dirty="0" smtClean="0"/>
              <a:t>     de </a:t>
            </a:r>
            <a:r>
              <a:rPr lang="fr-FR" dirty="0"/>
              <a:t>sa préparation jusqu'à la diffusion des résultats</a:t>
            </a:r>
          </a:p>
          <a:p>
            <a:pPr marL="0" lvl="2" indent="0">
              <a:spcBef>
                <a:spcPts val="300"/>
              </a:spcBef>
              <a:buNone/>
            </a:pPr>
            <a:endParaRPr lang="fr-FR" dirty="0"/>
          </a:p>
          <a:p>
            <a:pPr marL="0" lvl="2" indent="0">
              <a:spcBef>
                <a:spcPts val="600"/>
              </a:spcBef>
              <a:buNone/>
            </a:pPr>
            <a:r>
              <a:rPr lang="fr-FR" sz="1800" dirty="0">
                <a:solidFill>
                  <a:schemeClr val="accent4"/>
                </a:solidFill>
                <a:latin typeface="Arial" charset="0"/>
                <a:cs typeface="Arial" charset="0"/>
              </a:rPr>
              <a:t>Avant l’enquête</a:t>
            </a:r>
          </a:p>
          <a:p>
            <a:pPr lvl="2">
              <a:spcBef>
                <a:spcPts val="200"/>
              </a:spcBef>
            </a:pPr>
            <a:r>
              <a:rPr lang="fr-FR" sz="1400" b="0" dirty="0"/>
              <a:t>Informe le </a:t>
            </a:r>
            <a:r>
              <a:rPr lang="fr-FR" sz="1400" b="0" dirty="0">
                <a:solidFill>
                  <a:schemeClr val="tx2"/>
                </a:solidFill>
              </a:rPr>
              <a:t>directeur de l’établissement, le délégué à la protection des données (si disponible) </a:t>
            </a:r>
            <a:r>
              <a:rPr lang="fr-FR" sz="1400" b="0" dirty="0" smtClean="0">
                <a:solidFill>
                  <a:schemeClr val="tx2"/>
                </a:solidFill>
              </a:rPr>
              <a:t/>
            </a:r>
            <a:br>
              <a:rPr lang="fr-FR" sz="1400" b="0" dirty="0" smtClean="0">
                <a:solidFill>
                  <a:schemeClr val="tx2"/>
                </a:solidFill>
              </a:rPr>
            </a:br>
            <a:r>
              <a:rPr lang="fr-FR" sz="1400" b="0" dirty="0" smtClean="0">
                <a:solidFill>
                  <a:schemeClr val="tx2"/>
                </a:solidFill>
              </a:rPr>
              <a:t>et </a:t>
            </a:r>
            <a:r>
              <a:rPr lang="fr-FR" sz="1400" b="0" dirty="0">
                <a:solidFill>
                  <a:schemeClr val="tx2"/>
                </a:solidFill>
              </a:rPr>
              <a:t>les personnels de l’établissement</a:t>
            </a:r>
            <a:r>
              <a:rPr lang="fr-FR" sz="1400" b="0" dirty="0"/>
              <a:t> de l’enquête</a:t>
            </a:r>
          </a:p>
          <a:p>
            <a:pPr lvl="2">
              <a:spcBef>
                <a:spcPts val="200"/>
              </a:spcBef>
            </a:pPr>
            <a:r>
              <a:rPr lang="fr-FR" sz="1400" b="0" dirty="0"/>
              <a:t>Organise la diffusion de l’</a:t>
            </a:r>
            <a:r>
              <a:rPr lang="fr-FR" sz="1400" b="0" dirty="0">
                <a:solidFill>
                  <a:schemeClr val="accent1"/>
                </a:solidFill>
              </a:rPr>
              <a:t>information </a:t>
            </a:r>
            <a:r>
              <a:rPr lang="fr-FR" sz="1400" b="0" dirty="0">
                <a:solidFill>
                  <a:schemeClr val="tx1"/>
                </a:solidFill>
              </a:rPr>
              <a:t>aux résidents </a:t>
            </a:r>
            <a:r>
              <a:rPr lang="fr-FR" sz="1400" b="0" dirty="0"/>
              <a:t>inclus ou aux représentants légaux</a:t>
            </a:r>
          </a:p>
          <a:p>
            <a:pPr lvl="2">
              <a:spcBef>
                <a:spcPts val="200"/>
              </a:spcBef>
            </a:pPr>
            <a:r>
              <a:rPr lang="fr-FR" sz="1400" b="0" dirty="0"/>
              <a:t>Identifie, coordonne et forme </a:t>
            </a:r>
            <a:r>
              <a:rPr lang="fr-FR" sz="1400" b="0" dirty="0">
                <a:solidFill>
                  <a:schemeClr val="accent1"/>
                </a:solidFill>
              </a:rPr>
              <a:t>les </a:t>
            </a:r>
            <a:r>
              <a:rPr lang="fr-FR" sz="1400" b="0" dirty="0">
                <a:solidFill>
                  <a:schemeClr val="tx2"/>
                </a:solidFill>
              </a:rPr>
              <a:t>enquêteurs</a:t>
            </a:r>
          </a:p>
          <a:p>
            <a:pPr lvl="2">
              <a:spcBef>
                <a:spcPts val="200"/>
              </a:spcBef>
            </a:pPr>
            <a:r>
              <a:rPr lang="fr-FR" sz="1400" b="0" dirty="0"/>
              <a:t>Assure le rôle d’</a:t>
            </a:r>
            <a:r>
              <a:rPr lang="fr-FR" sz="1400" b="0" dirty="0">
                <a:solidFill>
                  <a:schemeClr val="accent1"/>
                </a:solidFill>
              </a:rPr>
              <a:t>administrateur local </a:t>
            </a:r>
            <a:r>
              <a:rPr lang="fr-FR" sz="1400" b="0" dirty="0">
                <a:solidFill>
                  <a:schemeClr val="tx1"/>
                </a:solidFill>
              </a:rPr>
              <a:t>dans l’application </a:t>
            </a:r>
            <a:r>
              <a:rPr lang="fr-FR" sz="1400" b="0" dirty="0" err="1">
                <a:solidFill>
                  <a:schemeClr val="accent1"/>
                </a:solidFill>
              </a:rPr>
              <a:t>PrevIAS</a:t>
            </a:r>
            <a:endParaRPr lang="fr-FR" sz="1400" b="0" dirty="0">
              <a:solidFill>
                <a:schemeClr val="accent1"/>
              </a:solidFill>
              <a:sym typeface="Wingdings" charset="0"/>
            </a:endParaRPr>
          </a:p>
          <a:p>
            <a:pPr lvl="2">
              <a:spcBef>
                <a:spcPts val="200"/>
              </a:spcBef>
            </a:pPr>
            <a:r>
              <a:rPr lang="fr-FR" sz="1400" b="0" dirty="0"/>
              <a:t>Détermine le </a:t>
            </a:r>
            <a:r>
              <a:rPr lang="fr-FR" sz="1400" b="0" dirty="0">
                <a:solidFill>
                  <a:schemeClr val="accent1"/>
                </a:solidFill>
              </a:rPr>
              <a:t>périmètre de l’enquête </a:t>
            </a:r>
            <a:r>
              <a:rPr lang="fr-FR" sz="1400" b="0" dirty="0"/>
              <a:t>(groupement d’établissements ou non)</a:t>
            </a:r>
          </a:p>
          <a:p>
            <a:pPr lvl="2">
              <a:spcBef>
                <a:spcPts val="200"/>
              </a:spcBef>
            </a:pPr>
            <a:r>
              <a:rPr lang="fr-FR" sz="1400" b="0" dirty="0"/>
              <a:t>Établit par secteur ou unité de vie </a:t>
            </a:r>
            <a:r>
              <a:rPr lang="fr-FR" sz="1400" b="0" dirty="0">
                <a:solidFill>
                  <a:schemeClr val="accent1"/>
                </a:solidFill>
              </a:rPr>
              <a:t>la liste des résidents éligibles </a:t>
            </a:r>
            <a:r>
              <a:rPr lang="fr-FR" sz="1400" b="0" dirty="0"/>
              <a:t>à l’enquête</a:t>
            </a:r>
          </a:p>
          <a:p>
            <a:pPr lvl="2">
              <a:spcBef>
                <a:spcPts val="200"/>
              </a:spcBef>
            </a:pPr>
            <a:r>
              <a:rPr lang="fr-FR" sz="1400" b="0" dirty="0"/>
              <a:t>Renseigne les information relatives au </a:t>
            </a:r>
            <a:r>
              <a:rPr lang="fr-FR" sz="1400" b="0" dirty="0">
                <a:solidFill>
                  <a:schemeClr val="accent1"/>
                </a:solidFill>
              </a:rPr>
              <a:t>questionnaire établissement</a:t>
            </a:r>
            <a:endParaRPr lang="fr-FR" sz="1400" b="0" dirty="0">
              <a:solidFill>
                <a:schemeClr val="accent1"/>
              </a:solidFill>
              <a:sym typeface="Wingdings" charset="0"/>
            </a:endParaRPr>
          </a:p>
          <a:p>
            <a:pPr marL="0" lvl="2" indent="0">
              <a:spcBef>
                <a:spcPts val="600"/>
              </a:spcBef>
              <a:buNone/>
            </a:pPr>
            <a:r>
              <a:rPr lang="fr-FR" sz="1800" dirty="0">
                <a:solidFill>
                  <a:schemeClr val="accent4"/>
                </a:solidFill>
                <a:latin typeface="Arial" charset="0"/>
                <a:cs typeface="Arial" charset="0"/>
              </a:rPr>
              <a:t>Le jour de l’enquête</a:t>
            </a:r>
          </a:p>
          <a:p>
            <a:pPr lvl="2">
              <a:spcBef>
                <a:spcPts val="200"/>
              </a:spcBef>
            </a:pPr>
            <a:r>
              <a:rPr lang="fr-FR" sz="1400" b="0" dirty="0"/>
              <a:t>Fournit aux enquêteurs </a:t>
            </a:r>
            <a:r>
              <a:rPr lang="fr-FR" sz="1400" b="0" dirty="0">
                <a:solidFill>
                  <a:schemeClr val="accent1"/>
                </a:solidFill>
              </a:rPr>
              <a:t>la liste des résidents éligibles </a:t>
            </a:r>
            <a:r>
              <a:rPr lang="fr-FR" sz="1400" b="0" dirty="0"/>
              <a:t>à l’enquête</a:t>
            </a:r>
          </a:p>
          <a:p>
            <a:pPr lvl="2">
              <a:spcBef>
                <a:spcPts val="200"/>
              </a:spcBef>
            </a:pPr>
            <a:r>
              <a:rPr lang="fr-FR" sz="1400" b="0" dirty="0"/>
              <a:t>S’assure de la bonne application des </a:t>
            </a:r>
            <a:r>
              <a:rPr lang="fr-FR" sz="1400" b="0" dirty="0">
                <a:solidFill>
                  <a:schemeClr val="accent1"/>
                </a:solidFill>
              </a:rPr>
              <a:t>critères d’inclusion des résidents</a:t>
            </a:r>
          </a:p>
          <a:p>
            <a:pPr lvl="2">
              <a:spcBef>
                <a:spcPts val="200"/>
              </a:spcBef>
            </a:pPr>
            <a:r>
              <a:rPr lang="fr-FR" sz="1400" b="0" dirty="0"/>
              <a:t>Fournit aux enquêteurs </a:t>
            </a:r>
            <a:r>
              <a:rPr lang="fr-FR" sz="1400" b="0" dirty="0">
                <a:solidFill>
                  <a:schemeClr val="accent1"/>
                </a:solidFill>
              </a:rPr>
              <a:t>les questionnaires </a:t>
            </a:r>
            <a:r>
              <a:rPr lang="fr-FR" sz="1400" b="0" dirty="0">
                <a:solidFill>
                  <a:schemeClr val="tx2"/>
                </a:solidFill>
              </a:rPr>
              <a:t>résident au format papier</a:t>
            </a:r>
          </a:p>
          <a:p>
            <a:pPr lvl="2">
              <a:spcBef>
                <a:spcPts val="200"/>
              </a:spcBef>
            </a:pPr>
            <a:r>
              <a:rPr lang="fr-FR" sz="1400" b="0" dirty="0"/>
              <a:t>Coordonne le </a:t>
            </a:r>
            <a:r>
              <a:rPr lang="fr-FR" sz="1400" b="0" dirty="0">
                <a:solidFill>
                  <a:schemeClr val="accent1"/>
                </a:solidFill>
              </a:rPr>
              <a:t>recueil des données </a:t>
            </a:r>
            <a:r>
              <a:rPr lang="fr-FR" sz="1400" b="0" dirty="0"/>
              <a:t>des questionnaires résident</a:t>
            </a:r>
          </a:p>
          <a:p>
            <a:pPr lvl="2">
              <a:spcBef>
                <a:spcPts val="200"/>
              </a:spcBef>
            </a:pPr>
            <a:r>
              <a:rPr lang="fr-FR" sz="1400" b="0" dirty="0"/>
              <a:t>Anime les </a:t>
            </a:r>
            <a:r>
              <a:rPr lang="fr-FR" sz="1400" b="0" dirty="0">
                <a:solidFill>
                  <a:schemeClr val="accent1"/>
                </a:solidFill>
              </a:rPr>
              <a:t>échanges </a:t>
            </a:r>
            <a:r>
              <a:rPr lang="fr-FR" sz="1400" b="0" dirty="0"/>
              <a:t>pour le diagnostic des IAS et la documentation des traitements AI</a:t>
            </a:r>
            <a:endParaRPr lang="fr-FR" sz="1400" b="0" dirty="0">
              <a:sym typeface="Wingdings" charset="0"/>
            </a:endParaRPr>
          </a:p>
          <a:p>
            <a:pPr lvl="2">
              <a:spcBef>
                <a:spcPts val="200"/>
              </a:spcBef>
            </a:pPr>
            <a:r>
              <a:rPr lang="fr-FR" sz="1400" b="0" dirty="0"/>
              <a:t>Facilite l’</a:t>
            </a:r>
            <a:r>
              <a:rPr lang="fr-FR" sz="1400" b="0" dirty="0">
                <a:solidFill>
                  <a:schemeClr val="accent1"/>
                </a:solidFill>
              </a:rPr>
              <a:t>accès</a:t>
            </a:r>
            <a:r>
              <a:rPr lang="fr-FR" sz="1400" b="0" dirty="0"/>
              <a:t> des enquêteurs </a:t>
            </a:r>
            <a:r>
              <a:rPr lang="fr-FR" sz="1400" b="0" dirty="0">
                <a:solidFill>
                  <a:schemeClr val="accent1"/>
                </a:solidFill>
              </a:rPr>
              <a:t>aux dossiers des résidents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8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LE référent</a:t>
            </a:r>
            <a:endParaRPr lang="fr-FR" dirty="0">
              <a:solidFill>
                <a:schemeClr val="accent1"/>
              </a:solidFill>
            </a:endParaRPr>
          </a:p>
        </p:txBody>
      </p:sp>
      <p:sp>
        <p:nvSpPr>
          <p:cNvPr id="4" name="Espace réservé du texte 3"/>
          <p:cNvSpPr>
            <a:spLocks noGrp="1"/>
          </p:cNvSpPr>
          <p:nvPr>
            <p:ph type="body" sz="quarter" idx="12"/>
          </p:nvPr>
        </p:nvSpPr>
        <p:spPr>
          <a:xfrm>
            <a:off x="611560" y="1340768"/>
            <a:ext cx="8352928" cy="5472608"/>
          </a:xfrm>
        </p:spPr>
        <p:txBody>
          <a:bodyPr/>
          <a:lstStyle/>
          <a:p>
            <a:pPr marL="0" lvl="2" indent="0">
              <a:spcBef>
                <a:spcPts val="600"/>
              </a:spcBef>
              <a:buNone/>
            </a:pPr>
            <a:r>
              <a:rPr lang="fr-FR" sz="1800" dirty="0">
                <a:solidFill>
                  <a:schemeClr val="accent4"/>
                </a:solidFill>
                <a:latin typeface="Arial" charset="0"/>
                <a:cs typeface="Arial" charset="0"/>
              </a:rPr>
              <a:t>Le plus proche possible du jour de l’enquête</a:t>
            </a:r>
          </a:p>
          <a:p>
            <a:pPr lvl="2">
              <a:spcBef>
                <a:spcPts val="200"/>
              </a:spcBef>
            </a:pPr>
            <a:r>
              <a:rPr lang="fr-FR" sz="1400" b="0" dirty="0">
                <a:sym typeface="Wingdings" charset="0"/>
              </a:rPr>
              <a:t>S’assure de la </a:t>
            </a:r>
            <a:r>
              <a:rPr lang="fr-FR" sz="1400" b="0" dirty="0">
                <a:solidFill>
                  <a:schemeClr val="accent1"/>
                </a:solidFill>
                <a:sym typeface="Wingdings" charset="0"/>
              </a:rPr>
              <a:t>validation clinique des diagnostics </a:t>
            </a:r>
            <a:r>
              <a:rPr lang="fr-FR" sz="1400" b="0" dirty="0" smtClean="0">
                <a:solidFill>
                  <a:schemeClr val="accent1"/>
                </a:solidFill>
                <a:sym typeface="Wingdings" charset="0"/>
              </a:rPr>
              <a:t>d’IAS </a:t>
            </a:r>
            <a:r>
              <a:rPr lang="fr-FR" sz="1400" b="0" dirty="0">
                <a:solidFill>
                  <a:schemeClr val="accent1"/>
                </a:solidFill>
                <a:sym typeface="Wingdings" charset="0"/>
              </a:rPr>
              <a:t>et des prescriptions </a:t>
            </a:r>
            <a:r>
              <a:rPr lang="fr-FR" sz="1400" b="0" dirty="0" smtClean="0">
                <a:solidFill>
                  <a:schemeClr val="accent1"/>
                </a:solidFill>
                <a:sym typeface="Wingdings" charset="0"/>
              </a:rPr>
              <a:t>AI </a:t>
            </a:r>
            <a:br>
              <a:rPr lang="fr-FR" sz="1400" b="0" dirty="0" smtClean="0">
                <a:solidFill>
                  <a:schemeClr val="accent1"/>
                </a:solidFill>
                <a:sym typeface="Wingdings" charset="0"/>
              </a:rPr>
            </a:br>
            <a:r>
              <a:rPr lang="fr-FR" sz="1400" b="0" dirty="0" smtClean="0">
                <a:solidFill>
                  <a:schemeClr val="accent1"/>
                </a:solidFill>
                <a:sym typeface="Wingdings" charset="0"/>
              </a:rPr>
              <a:t>par </a:t>
            </a:r>
            <a:r>
              <a:rPr lang="fr-FR" sz="1400" b="0" dirty="0">
                <a:solidFill>
                  <a:schemeClr val="accent1"/>
                </a:solidFill>
                <a:sym typeface="Wingdings" charset="0"/>
              </a:rPr>
              <a:t>le correspondant médical</a:t>
            </a:r>
          </a:p>
          <a:p>
            <a:pPr lvl="2">
              <a:spcBef>
                <a:spcPts val="200"/>
              </a:spcBef>
            </a:pPr>
            <a:r>
              <a:rPr lang="fr-FR" sz="1400" b="0" dirty="0">
                <a:sym typeface="Wingdings" charset="0"/>
              </a:rPr>
              <a:t>Vérifie que le </a:t>
            </a:r>
            <a:r>
              <a:rPr lang="fr-FR" sz="1400" b="0" dirty="0">
                <a:solidFill>
                  <a:schemeClr val="accent1"/>
                </a:solidFill>
                <a:sym typeface="Wingdings" charset="0"/>
              </a:rPr>
              <a:t>nombre de questionnaires résident </a:t>
            </a:r>
            <a:r>
              <a:rPr lang="fr-FR" sz="1400" b="0" dirty="0">
                <a:sym typeface="Wingdings" charset="0"/>
              </a:rPr>
              <a:t>complétés par secteur ou unité de vie correspond au nombre de résidents éligibles</a:t>
            </a:r>
          </a:p>
          <a:p>
            <a:pPr lvl="2">
              <a:spcBef>
                <a:spcPts val="200"/>
              </a:spcBef>
            </a:pPr>
            <a:r>
              <a:rPr lang="fr-FR" sz="1400" b="0" dirty="0">
                <a:sym typeface="Wingdings" charset="0"/>
              </a:rPr>
              <a:t>Valide le </a:t>
            </a:r>
            <a:r>
              <a:rPr lang="fr-FR" sz="1400" b="0" dirty="0">
                <a:solidFill>
                  <a:schemeClr val="accent1"/>
                </a:solidFill>
                <a:sym typeface="Wingdings" charset="0"/>
              </a:rPr>
              <a:t>contenu des questionnaires résidents </a:t>
            </a:r>
            <a:r>
              <a:rPr lang="fr-FR" sz="1400" b="0" dirty="0">
                <a:sym typeface="Wingdings" charset="0"/>
              </a:rPr>
              <a:t>: il vérifie les données aberrantes, complète les données manquantes</a:t>
            </a:r>
          </a:p>
          <a:p>
            <a:pPr lvl="2">
              <a:spcBef>
                <a:spcPts val="200"/>
              </a:spcBef>
            </a:pPr>
            <a:r>
              <a:rPr lang="fr-FR" sz="1400" b="0" dirty="0">
                <a:sym typeface="Wingdings" charset="0"/>
              </a:rPr>
              <a:t>Vérifie que les enquêteurs qui effectuent la saisie dans </a:t>
            </a:r>
            <a:r>
              <a:rPr lang="fr-FR" sz="1400" b="0" dirty="0" err="1">
                <a:sym typeface="Wingdings" charset="0"/>
              </a:rPr>
              <a:t>PrevIAS</a:t>
            </a:r>
            <a:r>
              <a:rPr lang="fr-FR" sz="1400" b="0" dirty="0">
                <a:sym typeface="Wingdings" charset="0"/>
              </a:rPr>
              <a:t> disposent d’un </a:t>
            </a:r>
            <a:r>
              <a:rPr lang="fr-FR" sz="1400" b="0" dirty="0">
                <a:solidFill>
                  <a:schemeClr val="accent1"/>
                </a:solidFill>
                <a:sym typeface="Wingdings" charset="0"/>
              </a:rPr>
              <a:t>compte utilisateur</a:t>
            </a:r>
          </a:p>
          <a:p>
            <a:pPr lvl="2">
              <a:spcBef>
                <a:spcPts val="200"/>
              </a:spcBef>
            </a:pPr>
            <a:r>
              <a:rPr lang="fr-FR" sz="1400" b="0" dirty="0">
                <a:sym typeface="Wingdings" charset="0"/>
              </a:rPr>
              <a:t>Organise </a:t>
            </a:r>
            <a:r>
              <a:rPr lang="fr-FR" sz="1400" b="0" dirty="0">
                <a:solidFill>
                  <a:schemeClr val="tx2"/>
                </a:solidFill>
                <a:sym typeface="Wingdings" charset="0"/>
              </a:rPr>
              <a:t>la saisie des questionnaires résidents </a:t>
            </a:r>
            <a:r>
              <a:rPr lang="fr-FR" sz="1400" b="0" dirty="0">
                <a:sym typeface="Wingdings" charset="0"/>
              </a:rPr>
              <a:t>dans </a:t>
            </a:r>
            <a:r>
              <a:rPr lang="fr-FR" sz="1400" b="0" dirty="0" err="1">
                <a:sym typeface="Wingdings" charset="0"/>
              </a:rPr>
              <a:t>PrevIAS</a:t>
            </a:r>
            <a:r>
              <a:rPr lang="fr-FR" sz="1400" b="0" dirty="0">
                <a:sym typeface="Wingdings" charset="0"/>
              </a:rPr>
              <a:t> et la validation des données</a:t>
            </a:r>
          </a:p>
          <a:p>
            <a:pPr lvl="2">
              <a:spcBef>
                <a:spcPts val="200"/>
              </a:spcBef>
            </a:pPr>
            <a:r>
              <a:rPr lang="fr-FR" sz="1400" b="0" dirty="0"/>
              <a:t>Effectue la </a:t>
            </a:r>
            <a:r>
              <a:rPr lang="fr-FR" sz="1400" b="0" dirty="0">
                <a:solidFill>
                  <a:schemeClr val="accent1"/>
                </a:solidFill>
              </a:rPr>
              <a:t>saisie du questionnaire établissement </a:t>
            </a:r>
            <a:r>
              <a:rPr lang="fr-FR" sz="1400" b="0" dirty="0"/>
              <a:t>dans </a:t>
            </a:r>
            <a:r>
              <a:rPr lang="fr-FR" sz="1400" b="0" dirty="0" err="1"/>
              <a:t>PrevIAS</a:t>
            </a:r>
            <a:endParaRPr lang="fr-FR" sz="1400" b="0" dirty="0"/>
          </a:p>
          <a:p>
            <a:pPr lvl="2">
              <a:spcBef>
                <a:spcPts val="200"/>
              </a:spcBef>
            </a:pPr>
            <a:r>
              <a:rPr lang="fr-FR" sz="1400" b="0" dirty="0">
                <a:sym typeface="Wingdings" charset="0"/>
              </a:rPr>
              <a:t>Garantit </a:t>
            </a:r>
            <a:r>
              <a:rPr lang="fr-FR" sz="1400" b="0" dirty="0">
                <a:solidFill>
                  <a:schemeClr val="tx2"/>
                </a:solidFill>
                <a:sym typeface="Wingdings" charset="0"/>
              </a:rPr>
              <a:t>la </a:t>
            </a:r>
            <a:r>
              <a:rPr lang="fr-FR" sz="1400" b="0" dirty="0">
                <a:solidFill>
                  <a:schemeClr val="tx2"/>
                </a:solidFill>
              </a:rPr>
              <a:t>protection des données personnelles </a:t>
            </a:r>
            <a:r>
              <a:rPr lang="fr-FR" sz="1400" b="0" dirty="0"/>
              <a:t>(</a:t>
            </a:r>
            <a:r>
              <a:rPr lang="fr-FR" sz="1400" b="0" i="1" dirty="0"/>
              <a:t>cf. annexe 9 du guide de l’enquêteur page 84</a:t>
            </a:r>
            <a:r>
              <a:rPr lang="fr-FR" sz="1400" b="0" dirty="0"/>
              <a:t>)</a:t>
            </a:r>
            <a:endParaRPr lang="fr-FR" sz="1400" b="0" dirty="0">
              <a:sym typeface="Wingdings" charset="0"/>
            </a:endParaRPr>
          </a:p>
          <a:p>
            <a:pPr lvl="2">
              <a:spcBef>
                <a:spcPts val="200"/>
              </a:spcBef>
            </a:pPr>
            <a:r>
              <a:rPr lang="fr-FR" sz="1400" b="0" dirty="0">
                <a:sym typeface="Wingdings" charset="0"/>
              </a:rPr>
              <a:t>Assure le </a:t>
            </a:r>
            <a:r>
              <a:rPr lang="fr-FR" sz="1400" b="0" dirty="0">
                <a:solidFill>
                  <a:schemeClr val="accent1"/>
                </a:solidFill>
                <a:sym typeface="Wingdings" charset="0"/>
              </a:rPr>
              <a:t>relais auprès du </a:t>
            </a:r>
            <a:r>
              <a:rPr lang="fr-FR" sz="1400" b="0" dirty="0" err="1">
                <a:solidFill>
                  <a:schemeClr val="accent1"/>
                </a:solidFill>
                <a:sym typeface="Wingdings" charset="0"/>
              </a:rPr>
              <a:t>CPias</a:t>
            </a:r>
            <a:r>
              <a:rPr lang="fr-FR" sz="1400" b="0" dirty="0">
                <a:solidFill>
                  <a:schemeClr val="accent1"/>
                </a:solidFill>
                <a:sym typeface="Wingdings" charset="0"/>
              </a:rPr>
              <a:t> et de </a:t>
            </a:r>
            <a:r>
              <a:rPr lang="fr-FR" sz="1400" b="0" dirty="0" err="1">
                <a:solidFill>
                  <a:schemeClr val="accent1"/>
                </a:solidFill>
                <a:sym typeface="Wingdings" charset="0"/>
              </a:rPr>
              <a:t>SpFrance</a:t>
            </a:r>
            <a:r>
              <a:rPr lang="fr-FR" sz="1400" b="0" dirty="0">
                <a:solidFill>
                  <a:schemeClr val="accent1"/>
                </a:solidFill>
                <a:sym typeface="Wingdings" charset="0"/>
              </a:rPr>
              <a:t> </a:t>
            </a:r>
            <a:r>
              <a:rPr lang="fr-FR" sz="1400" b="0" dirty="0">
                <a:sym typeface="Wingdings" charset="0"/>
              </a:rPr>
              <a:t>de toute demande concernant l’enquête</a:t>
            </a:r>
            <a:endParaRPr lang="fr-FR" sz="1400" b="0" dirty="0">
              <a:solidFill>
                <a:schemeClr val="accent1"/>
              </a:solidFill>
              <a:sym typeface="Wingdings" charset="0"/>
            </a:endParaRPr>
          </a:p>
          <a:p>
            <a:pPr marL="0" lvl="2" indent="0">
              <a:spcBef>
                <a:spcPts val="600"/>
              </a:spcBef>
              <a:buNone/>
            </a:pPr>
            <a:r>
              <a:rPr lang="fr-FR" sz="1800" dirty="0">
                <a:solidFill>
                  <a:schemeClr val="accent4"/>
                </a:solidFill>
                <a:latin typeface="Arial" charset="0"/>
                <a:cs typeface="Arial" charset="0"/>
              </a:rPr>
              <a:t>Après la saisie des données</a:t>
            </a:r>
          </a:p>
          <a:p>
            <a:pPr lvl="2">
              <a:spcBef>
                <a:spcPts val="200"/>
              </a:spcBef>
            </a:pPr>
            <a:r>
              <a:rPr lang="fr-FR" sz="1400" b="0" dirty="0">
                <a:sym typeface="Wingdings" charset="0"/>
              </a:rPr>
              <a:t>Garantit </a:t>
            </a:r>
            <a:r>
              <a:rPr lang="fr-FR" sz="1400" b="0" dirty="0">
                <a:solidFill>
                  <a:schemeClr val="accent1"/>
                </a:solidFill>
                <a:sym typeface="Wingdings" charset="0"/>
              </a:rPr>
              <a:t>l’archivage des questionnaires résidents </a:t>
            </a:r>
            <a:r>
              <a:rPr lang="fr-FR" sz="1400" b="0" dirty="0">
                <a:sym typeface="Wingdings" charset="0"/>
              </a:rPr>
              <a:t>et leur </a:t>
            </a:r>
            <a:r>
              <a:rPr lang="fr-FR" sz="1400" b="0" dirty="0">
                <a:solidFill>
                  <a:schemeClr val="accent1"/>
                </a:solidFill>
                <a:sym typeface="Wingdings" charset="0"/>
              </a:rPr>
              <a:t>destruction à la clôture de l’enquête</a:t>
            </a:r>
          </a:p>
          <a:p>
            <a:pPr lvl="2">
              <a:spcBef>
                <a:spcPts val="200"/>
              </a:spcBef>
            </a:pPr>
            <a:r>
              <a:rPr lang="fr-FR" sz="1400" b="0" dirty="0">
                <a:sym typeface="Wingdings" charset="0"/>
              </a:rPr>
              <a:t>Vérifie que </a:t>
            </a:r>
            <a:r>
              <a:rPr lang="fr-FR" sz="1400" b="0" dirty="0">
                <a:solidFill>
                  <a:schemeClr val="accent1"/>
                </a:solidFill>
                <a:sym typeface="Wingdings" charset="0"/>
              </a:rPr>
              <a:t>l’ensemble des questionnaire </a:t>
            </a:r>
            <a:r>
              <a:rPr lang="fr-FR" sz="1400" b="0" dirty="0">
                <a:sym typeface="Wingdings" charset="0"/>
              </a:rPr>
              <a:t>(établissement et résidents) </a:t>
            </a:r>
            <a:r>
              <a:rPr lang="fr-FR" sz="1400" b="0" dirty="0">
                <a:solidFill>
                  <a:schemeClr val="accent1"/>
                </a:solidFill>
                <a:sym typeface="Wingdings" charset="0"/>
              </a:rPr>
              <a:t>sont au statut « validé » dans </a:t>
            </a:r>
            <a:r>
              <a:rPr lang="fr-FR" sz="1400" b="0" dirty="0" err="1">
                <a:solidFill>
                  <a:schemeClr val="accent1"/>
                </a:solidFill>
                <a:sym typeface="Wingdings" charset="0"/>
              </a:rPr>
              <a:t>PrevIAS</a:t>
            </a:r>
            <a:endParaRPr lang="fr-FR" sz="1400" b="0" dirty="0">
              <a:solidFill>
                <a:schemeClr val="accent1"/>
              </a:solidFill>
              <a:sym typeface="Wingdings" charset="0"/>
            </a:endParaRPr>
          </a:p>
          <a:p>
            <a:pPr lvl="2">
              <a:spcBef>
                <a:spcPts val="200"/>
              </a:spcBef>
            </a:pPr>
            <a:r>
              <a:rPr lang="fr-FR" sz="1400" b="0" dirty="0">
                <a:sym typeface="Wingdings" charset="0"/>
              </a:rPr>
              <a:t>Edite le </a:t>
            </a:r>
            <a:r>
              <a:rPr lang="fr-FR" sz="1400" b="0" dirty="0">
                <a:solidFill>
                  <a:schemeClr val="accent1"/>
                </a:solidFill>
                <a:sym typeface="Wingdings" charset="0"/>
              </a:rPr>
              <a:t>rapport automatisé </a:t>
            </a:r>
            <a:r>
              <a:rPr lang="fr-FR" sz="1400" b="0" dirty="0">
                <a:sym typeface="Wingdings" charset="0"/>
              </a:rPr>
              <a:t>et exporte les données</a:t>
            </a:r>
          </a:p>
          <a:p>
            <a:pPr lvl="2">
              <a:spcBef>
                <a:spcPts val="200"/>
              </a:spcBef>
            </a:pPr>
            <a:r>
              <a:rPr lang="fr-FR" sz="1400" b="0" dirty="0">
                <a:sym typeface="Wingdings" charset="0"/>
              </a:rPr>
              <a:t>Organise la </a:t>
            </a:r>
            <a:r>
              <a:rPr lang="fr-FR" sz="1400" b="0" dirty="0">
                <a:solidFill>
                  <a:schemeClr val="accent1"/>
                </a:solidFill>
                <a:sym typeface="Wingdings" charset="0"/>
              </a:rPr>
              <a:t>restitution des résultats </a:t>
            </a:r>
            <a:r>
              <a:rPr lang="fr-FR" sz="1400" b="0" dirty="0">
                <a:sym typeface="Wingdings" charset="0"/>
              </a:rPr>
              <a:t>dans l’établissement et propose des </a:t>
            </a:r>
            <a:r>
              <a:rPr lang="fr-FR" sz="1400" b="0" dirty="0">
                <a:solidFill>
                  <a:schemeClr val="accent1"/>
                </a:solidFill>
                <a:sym typeface="Wingdings" charset="0"/>
              </a:rPr>
              <a:t>pistes d’amélioration, des plans d’actions et programme de PCI et BUA dans l’établissement</a:t>
            </a:r>
          </a:p>
          <a:p>
            <a:pPr lvl="2">
              <a:spcBef>
                <a:spcPts val="200"/>
              </a:spcBef>
            </a:pPr>
            <a:r>
              <a:rPr lang="fr-FR" sz="1400" b="0" dirty="0">
                <a:solidFill>
                  <a:schemeClr val="accent1"/>
                </a:solidFill>
                <a:sym typeface="Wingdings" charset="0"/>
              </a:rPr>
              <a:t>Supprime les questionnaires sur support papier </a:t>
            </a:r>
            <a:r>
              <a:rPr lang="fr-FR" sz="1400" b="0" dirty="0">
                <a:sym typeface="Wingdings" charset="0"/>
              </a:rPr>
              <a:t>au plus part le 31/12/2024</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52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l’enquêteur</a:t>
            </a:r>
            <a:endParaRPr lang="fr-FR" dirty="0"/>
          </a:p>
        </p:txBody>
      </p:sp>
      <p:sp>
        <p:nvSpPr>
          <p:cNvPr id="4" name="Espace réservé du texte 3"/>
          <p:cNvSpPr>
            <a:spLocks noGrp="1"/>
          </p:cNvSpPr>
          <p:nvPr>
            <p:ph type="body" sz="quarter" idx="12"/>
          </p:nvPr>
        </p:nvSpPr>
        <p:spPr>
          <a:xfrm>
            <a:off x="611560" y="1412776"/>
            <a:ext cx="8532440" cy="5328592"/>
          </a:xfrm>
        </p:spPr>
        <p:txBody>
          <a:bodyPr/>
          <a:lstStyle/>
          <a:p>
            <a:pPr marL="0" lvl="2" indent="0">
              <a:spcBef>
                <a:spcPts val="600"/>
              </a:spcBef>
              <a:buNone/>
            </a:pPr>
            <a:r>
              <a:rPr lang="fr-FR" dirty="0">
                <a:cs typeface="Arial" charset="0"/>
                <a:sym typeface="Wingdings" panose="05000000000000000000" pitchFamily="2" charset="2"/>
              </a:rPr>
              <a:t> </a:t>
            </a:r>
            <a:r>
              <a:rPr lang="fr-FR" dirty="0">
                <a:solidFill>
                  <a:schemeClr val="accent1"/>
                </a:solidFill>
                <a:sym typeface="Wingdings" panose="05000000000000000000" pitchFamily="2" charset="2"/>
              </a:rPr>
              <a:t>Chargé du recueil et de la saisie des données </a:t>
            </a:r>
            <a:r>
              <a:rPr lang="fr-FR" dirty="0">
                <a:sym typeface="Wingdings" panose="05000000000000000000" pitchFamily="2" charset="2"/>
              </a:rPr>
              <a:t>des questionnaires résidents</a:t>
            </a:r>
          </a:p>
          <a:p>
            <a:pPr marL="0" lvl="2" indent="0">
              <a:spcBef>
                <a:spcPts val="600"/>
              </a:spcBef>
              <a:buNone/>
            </a:pPr>
            <a:endParaRPr lang="fr-FR" dirty="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rPr>
              <a:t>Avant l’enquête</a:t>
            </a:r>
          </a:p>
          <a:p>
            <a:pPr lvl="2">
              <a:spcBef>
                <a:spcPts val="300"/>
              </a:spcBef>
            </a:pPr>
            <a:r>
              <a:rPr lang="fr-FR" sz="1400" b="0" dirty="0"/>
              <a:t>Prend </a:t>
            </a:r>
            <a:r>
              <a:rPr lang="fr-FR" sz="1400" b="0" dirty="0">
                <a:solidFill>
                  <a:schemeClr val="accent1"/>
                </a:solidFill>
              </a:rPr>
              <a:t>contact avec les professionnels de santé </a:t>
            </a:r>
            <a:r>
              <a:rPr lang="fr-FR" sz="1400" b="0" dirty="0" smtClean="0"/>
              <a:t>de la </a:t>
            </a:r>
            <a:r>
              <a:rPr lang="fr-FR" sz="1400" b="0" dirty="0"/>
              <a:t>ou des unités à enquêter</a:t>
            </a:r>
          </a:p>
          <a:p>
            <a:pPr lvl="2">
              <a:spcBef>
                <a:spcPts val="300"/>
              </a:spcBef>
            </a:pPr>
            <a:r>
              <a:rPr lang="fr-FR" sz="1400" b="0" dirty="0"/>
              <a:t>S’assure avoir reçu la </a:t>
            </a:r>
            <a:r>
              <a:rPr lang="fr-FR" sz="1400" b="0" dirty="0">
                <a:solidFill>
                  <a:schemeClr val="accent1"/>
                </a:solidFill>
              </a:rPr>
              <a:t>formation à l’enquête</a:t>
            </a:r>
          </a:p>
          <a:p>
            <a:pPr marL="0" lvl="2" indent="0">
              <a:spcBef>
                <a:spcPts val="600"/>
              </a:spcBef>
              <a:buNone/>
            </a:pPr>
            <a:r>
              <a:rPr lang="fr-FR" sz="1800" dirty="0">
                <a:solidFill>
                  <a:schemeClr val="accent4"/>
                </a:solidFill>
                <a:latin typeface="Arial" charset="0"/>
                <a:cs typeface="Arial" charset="0"/>
              </a:rPr>
              <a:t>Le jour de l’enquête</a:t>
            </a:r>
          </a:p>
          <a:p>
            <a:pPr lvl="2">
              <a:spcBef>
                <a:spcPts val="300"/>
              </a:spcBef>
            </a:pPr>
            <a:r>
              <a:rPr lang="fr-FR" sz="1400" b="0" dirty="0">
                <a:solidFill>
                  <a:schemeClr val="accent1"/>
                </a:solidFill>
              </a:rPr>
              <a:t>Récupère</a:t>
            </a:r>
            <a:r>
              <a:rPr lang="fr-FR" sz="1400" b="0" dirty="0"/>
              <a:t> auprès du référent </a:t>
            </a:r>
            <a:r>
              <a:rPr lang="fr-FR" sz="1400" b="0" dirty="0">
                <a:solidFill>
                  <a:schemeClr val="accent1"/>
                </a:solidFill>
              </a:rPr>
              <a:t>la liste des résidents éligibles</a:t>
            </a:r>
            <a:r>
              <a:rPr lang="fr-FR" sz="1400" b="0" dirty="0"/>
              <a:t> et </a:t>
            </a:r>
            <a:r>
              <a:rPr lang="fr-FR" sz="1400" b="0" dirty="0">
                <a:solidFill>
                  <a:schemeClr val="accent1"/>
                </a:solidFill>
              </a:rPr>
              <a:t>prépare les questionnaires papier</a:t>
            </a:r>
          </a:p>
          <a:p>
            <a:pPr lvl="2">
              <a:spcBef>
                <a:spcPts val="300"/>
              </a:spcBef>
            </a:pPr>
            <a:r>
              <a:rPr lang="fr-FR" sz="1400" b="0" dirty="0">
                <a:solidFill>
                  <a:schemeClr val="accent1"/>
                </a:solidFill>
              </a:rPr>
              <a:t>Vérifier les critères d’inclusion </a:t>
            </a:r>
            <a:r>
              <a:rPr lang="fr-FR" sz="1400" b="0" dirty="0"/>
              <a:t>des résidents support papier</a:t>
            </a:r>
          </a:p>
          <a:p>
            <a:pPr lvl="2">
              <a:spcBef>
                <a:spcPts val="300"/>
              </a:spcBef>
            </a:pPr>
            <a:r>
              <a:rPr lang="fr-FR" sz="1400" b="0" dirty="0">
                <a:solidFill>
                  <a:schemeClr val="accent1"/>
                </a:solidFill>
              </a:rPr>
              <a:t>Informe les résidents enquêtés </a:t>
            </a:r>
            <a:r>
              <a:rPr lang="fr-FR" sz="1400" b="0" dirty="0"/>
              <a:t>ou leur représentant légal dans chaque service</a:t>
            </a:r>
          </a:p>
          <a:p>
            <a:pPr lvl="2">
              <a:spcBef>
                <a:spcPts val="300"/>
              </a:spcBef>
            </a:pPr>
            <a:r>
              <a:rPr lang="fr-FR" sz="1400" b="0" dirty="0"/>
              <a:t>Complète les </a:t>
            </a:r>
            <a:r>
              <a:rPr lang="fr-FR" sz="1400" b="0" dirty="0">
                <a:solidFill>
                  <a:schemeClr val="accent1"/>
                </a:solidFill>
              </a:rPr>
              <a:t>questionnaires résidents </a:t>
            </a:r>
            <a:r>
              <a:rPr lang="fr-FR" sz="1400" b="0" dirty="0">
                <a:cs typeface="Arial" charset="0"/>
              </a:rPr>
              <a:t>sur support papier </a:t>
            </a:r>
            <a:r>
              <a:rPr lang="fr-FR" sz="1400" b="0" dirty="0"/>
              <a:t>à partir :</a:t>
            </a:r>
          </a:p>
          <a:p>
            <a:pPr marL="357750" lvl="3" indent="-285750">
              <a:buFont typeface="Wingdings" panose="05000000000000000000" pitchFamily="2" charset="2"/>
              <a:buChar char="Ø"/>
            </a:pPr>
            <a:r>
              <a:rPr lang="fr-FR" sz="1400" u="sng" dirty="0">
                <a:solidFill>
                  <a:srgbClr val="373739"/>
                </a:solidFill>
                <a:cs typeface="Arial" charset="0"/>
              </a:rPr>
              <a:t>De plusieurs sources d’information</a:t>
            </a:r>
            <a:r>
              <a:rPr lang="fr-FR" sz="1400" dirty="0">
                <a:solidFill>
                  <a:srgbClr val="373739"/>
                </a:solidFill>
                <a:cs typeface="Arial" charset="0"/>
              </a:rPr>
              <a:t> (dossier soignant, dossier médical)</a:t>
            </a:r>
          </a:p>
          <a:p>
            <a:pPr marL="357750" lvl="3" indent="-285750">
              <a:buFont typeface="Wingdings" panose="05000000000000000000" pitchFamily="2" charset="2"/>
              <a:buChar char="Ø"/>
            </a:pPr>
            <a:r>
              <a:rPr lang="fr-FR" sz="1400" u="sng" dirty="0">
                <a:solidFill>
                  <a:srgbClr val="373739"/>
                </a:solidFill>
                <a:cs typeface="Arial" charset="0"/>
              </a:rPr>
              <a:t>L’appui d’un professionnel de santé</a:t>
            </a:r>
            <a:r>
              <a:rPr lang="fr-FR" sz="1400" dirty="0">
                <a:solidFill>
                  <a:srgbClr val="373739"/>
                </a:solidFill>
                <a:cs typeface="Arial" charset="0"/>
              </a:rPr>
              <a:t> du secteur ou unité de vie enquêtée</a:t>
            </a:r>
          </a:p>
          <a:p>
            <a:pPr lvl="2">
              <a:spcBef>
                <a:spcPts val="300"/>
              </a:spcBef>
            </a:pPr>
            <a:r>
              <a:rPr lang="fr-FR" sz="1400" b="0" dirty="0"/>
              <a:t>Etablit la liste des </a:t>
            </a:r>
            <a:r>
              <a:rPr lang="fr-FR" sz="1400" b="0" dirty="0">
                <a:solidFill>
                  <a:schemeClr val="accent1"/>
                </a:solidFill>
              </a:rPr>
              <a:t>résultats microbiologiques en attente </a:t>
            </a:r>
            <a:r>
              <a:rPr lang="fr-FR" sz="1400" b="0" dirty="0"/>
              <a:t>pour les IAS identifiées</a:t>
            </a:r>
          </a:p>
          <a:p>
            <a:pPr lvl="2">
              <a:spcBef>
                <a:spcPts val="300"/>
              </a:spcBef>
            </a:pPr>
            <a:r>
              <a:rPr lang="fr-FR" sz="1400" b="0" dirty="0">
                <a:solidFill>
                  <a:schemeClr val="accent1"/>
                </a:solidFill>
              </a:rPr>
              <a:t>Fait confirmer les diagnostics </a:t>
            </a:r>
            <a:r>
              <a:rPr lang="fr-FR" sz="1400" b="0" dirty="0"/>
              <a:t>de chaque IAS et indications de chaque traitement </a:t>
            </a:r>
            <a:r>
              <a:rPr lang="fr-FR" sz="1400" b="0" dirty="0" smtClean="0"/>
              <a:t>AI</a:t>
            </a:r>
            <a:br>
              <a:rPr lang="fr-FR" sz="1400" b="0" dirty="0" smtClean="0"/>
            </a:br>
            <a:r>
              <a:rPr lang="fr-FR" sz="1400" b="0" dirty="0" smtClean="0">
                <a:solidFill>
                  <a:schemeClr val="accent1"/>
                </a:solidFill>
              </a:rPr>
              <a:t>par </a:t>
            </a:r>
            <a:r>
              <a:rPr lang="fr-FR" sz="1400" b="0" dirty="0">
                <a:solidFill>
                  <a:schemeClr val="accent1"/>
                </a:solidFill>
              </a:rPr>
              <a:t>le correspondant médical</a:t>
            </a:r>
          </a:p>
          <a:p>
            <a:pPr lvl="2">
              <a:spcBef>
                <a:spcPts val="300"/>
              </a:spcBef>
            </a:pPr>
            <a:r>
              <a:rPr lang="fr-FR" sz="1400" b="0" dirty="0">
                <a:solidFill>
                  <a:schemeClr val="accent1"/>
                </a:solidFill>
              </a:rPr>
              <a:t>Remet les questionnaires complétés</a:t>
            </a:r>
            <a:r>
              <a:rPr lang="fr-FR" sz="1400" b="0" dirty="0"/>
              <a:t> de l’ensemble des résident </a:t>
            </a:r>
            <a:r>
              <a:rPr lang="fr-FR" sz="1400" b="0" dirty="0">
                <a:solidFill>
                  <a:schemeClr val="accent1"/>
                </a:solidFill>
              </a:rPr>
              <a:t>au référent </a:t>
            </a:r>
            <a:r>
              <a:rPr lang="fr-FR" sz="1400" b="0" dirty="0"/>
              <a:t>de l’enquête</a:t>
            </a:r>
          </a:p>
          <a:p>
            <a:pPr marL="0" lvl="2" indent="0">
              <a:spcBef>
                <a:spcPts val="600"/>
              </a:spcBef>
              <a:buNone/>
            </a:pPr>
            <a:r>
              <a:rPr lang="fr-FR" sz="1800" dirty="0">
                <a:solidFill>
                  <a:schemeClr val="accent4"/>
                </a:solidFill>
                <a:latin typeface="Arial" charset="0"/>
                <a:cs typeface="Arial" charset="0"/>
              </a:rPr>
              <a:t>Le plus proche possible de l’enquête</a:t>
            </a:r>
          </a:p>
          <a:p>
            <a:pPr lvl="2">
              <a:spcBef>
                <a:spcPts val="300"/>
              </a:spcBef>
            </a:pPr>
            <a:r>
              <a:rPr lang="fr-FR" sz="1400" b="0" dirty="0"/>
              <a:t>Participe à la </a:t>
            </a:r>
            <a:r>
              <a:rPr lang="fr-FR" sz="1400" b="0" dirty="0">
                <a:solidFill>
                  <a:schemeClr val="accent1"/>
                </a:solidFill>
              </a:rPr>
              <a:t>saisie des questionnaires résidents </a:t>
            </a:r>
            <a:r>
              <a:rPr lang="fr-FR" sz="1400" b="0" dirty="0"/>
              <a:t>dans </a:t>
            </a:r>
            <a:r>
              <a:rPr lang="fr-FR" sz="1400" b="0" dirty="0" err="1"/>
              <a:t>PrevIAS</a:t>
            </a:r>
            <a:endParaRPr lang="fr-FR" sz="1400" b="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29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Contexte et objectifs</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1</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987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LE </a:t>
            </a:r>
            <a:r>
              <a:rPr lang="fr-FR" dirty="0">
                <a:latin typeface="Arial" charset="0"/>
                <a:cs typeface="Arial" charset="0"/>
              </a:rPr>
              <a:t>correspondant médical</a:t>
            </a:r>
            <a:endParaRPr lang="fr-FR" dirty="0"/>
          </a:p>
        </p:txBody>
      </p:sp>
      <p:sp>
        <p:nvSpPr>
          <p:cNvPr id="4" name="Espace réservé du texte 3"/>
          <p:cNvSpPr>
            <a:spLocks noGrp="1"/>
          </p:cNvSpPr>
          <p:nvPr>
            <p:ph type="body" sz="quarter" idx="12"/>
          </p:nvPr>
        </p:nvSpPr>
        <p:spPr>
          <a:xfrm>
            <a:off x="611560" y="1412776"/>
            <a:ext cx="8280921" cy="4824535"/>
          </a:xfrm>
        </p:spPr>
        <p:txBody>
          <a:bodyPr/>
          <a:lstStyle/>
          <a:p>
            <a:pPr marL="0" lvl="2" indent="0">
              <a:spcBef>
                <a:spcPts val="600"/>
              </a:spcBef>
              <a:buNone/>
            </a:pPr>
            <a:r>
              <a:rPr lang="fr-FR" dirty="0">
                <a:cs typeface="Arial" charset="0"/>
                <a:sym typeface="Wingdings" panose="05000000000000000000" pitchFamily="2" charset="2"/>
              </a:rPr>
              <a:t> </a:t>
            </a:r>
            <a:r>
              <a:rPr lang="fr-FR" dirty="0">
                <a:solidFill>
                  <a:schemeClr val="accent1"/>
                </a:solidFill>
                <a:cs typeface="Arial" charset="0"/>
                <a:sym typeface="Wingdings" panose="05000000000000000000" pitchFamily="2" charset="2"/>
              </a:rPr>
              <a:t>Confirme les infections associées aux soins et les traitements anti-infectieux</a:t>
            </a:r>
          </a:p>
          <a:p>
            <a:pPr marL="0" lvl="2" indent="0">
              <a:spcBef>
                <a:spcPts val="600"/>
              </a:spcBef>
              <a:buNone/>
            </a:pPr>
            <a:endParaRPr lang="fr-FR" dirty="0">
              <a:solidFill>
                <a:schemeClr val="accent1"/>
              </a:solidFill>
              <a:cs typeface="Arial" charset="0"/>
              <a:sym typeface="Wingdings" panose="05000000000000000000" pitchFamily="2" charset="2"/>
            </a:endParaRPr>
          </a:p>
          <a:p>
            <a:pPr marL="0" lvl="2" indent="0">
              <a:spcBef>
                <a:spcPts val="600"/>
              </a:spcBef>
              <a:buNone/>
            </a:pPr>
            <a:r>
              <a:rPr lang="fr-FR" sz="1800" dirty="0">
                <a:solidFill>
                  <a:schemeClr val="accent4"/>
                </a:solidFill>
                <a:latin typeface="Arial" charset="0"/>
                <a:cs typeface="Arial" charset="0"/>
                <a:sym typeface="Wingdings" panose="05000000000000000000" pitchFamily="2" charset="2"/>
              </a:rPr>
              <a:t>Le jour de l’enquête ou le plus proche possible de l’enquête</a:t>
            </a:r>
          </a:p>
          <a:p>
            <a:pPr lvl="2">
              <a:spcBef>
                <a:spcPts val="300"/>
              </a:spcBef>
            </a:pPr>
            <a:r>
              <a:rPr lang="fr-FR" sz="1400" b="0" dirty="0">
                <a:solidFill>
                  <a:schemeClr val="accent1"/>
                </a:solidFill>
                <a:sym typeface="Wingdings" panose="05000000000000000000" pitchFamily="2" charset="2"/>
              </a:rPr>
              <a:t>Confirme le diagnostic des infections associées aux soins </a:t>
            </a:r>
            <a:r>
              <a:rPr lang="fr-FR" sz="1400" b="0" dirty="0">
                <a:sym typeface="Wingdings" panose="05000000000000000000" pitchFamily="2" charset="2"/>
              </a:rPr>
              <a:t>(variable « sites infectieux »)</a:t>
            </a:r>
          </a:p>
          <a:p>
            <a:pPr lvl="2">
              <a:spcBef>
                <a:spcPts val="300"/>
              </a:spcBef>
            </a:pPr>
            <a:r>
              <a:rPr lang="fr-FR" sz="1400" b="0" dirty="0">
                <a:solidFill>
                  <a:schemeClr val="accent1"/>
                </a:solidFill>
                <a:sym typeface="Wingdings" panose="05000000000000000000" pitchFamily="2" charset="2"/>
              </a:rPr>
              <a:t>Confirme l’indication des traitements anti-infectieux </a:t>
            </a:r>
            <a:r>
              <a:rPr lang="fr-FR" sz="1400" b="0" dirty="0">
                <a:sym typeface="Wingdings" panose="05000000000000000000" pitchFamily="2" charset="2"/>
              </a:rPr>
              <a:t>(variables « contexte de prescription » et « diagnostic associé aux traitement ») </a:t>
            </a:r>
          </a:p>
          <a:p>
            <a:pPr lvl="2">
              <a:spcBef>
                <a:spcPts val="300"/>
              </a:spcBef>
            </a:pPr>
            <a:r>
              <a:rPr lang="fr-FR" sz="1400" b="0" dirty="0">
                <a:solidFill>
                  <a:schemeClr val="accent1"/>
                </a:solidFill>
                <a:sym typeface="Wingdings" panose="05000000000000000000" pitchFamily="2" charset="2"/>
              </a:rPr>
              <a:t>Confirme l’indication de réévaluation des prescriptions d’anti-infectieux </a:t>
            </a:r>
            <a:r>
              <a:rPr lang="fr-FR" sz="1400" b="0" dirty="0">
                <a:sym typeface="Wingdings" panose="05000000000000000000" pitchFamily="2" charset="2"/>
              </a:rPr>
              <a:t>(variable « réévaluation de l’antibiothérapie)</a:t>
            </a:r>
          </a:p>
          <a:p>
            <a:pPr marL="0" lvl="2" indent="0">
              <a:spcBef>
                <a:spcPts val="600"/>
              </a:spcBef>
              <a:buNone/>
            </a:pPr>
            <a:endParaRPr lang="fr-FR" dirty="0">
              <a:solidFill>
                <a:schemeClr val="accent1"/>
              </a:solidFill>
            </a:endParaRPr>
          </a:p>
          <a:p>
            <a:pPr marL="0" lvl="2" indent="0">
              <a:spcBef>
                <a:spcPts val="600"/>
              </a:spcBef>
              <a:buNone/>
            </a:pPr>
            <a:r>
              <a:rPr lang="fr-FR" b="0" dirty="0">
                <a:cs typeface="Arial" charset="0"/>
                <a:sym typeface="Wingdings" panose="05000000000000000000" pitchFamily="2" charset="2"/>
              </a:rPr>
              <a:t> </a:t>
            </a:r>
            <a:r>
              <a:rPr lang="fr-FR" b="0" dirty="0">
                <a:solidFill>
                  <a:schemeClr val="accent1"/>
                </a:solidFill>
                <a:cs typeface="Arial" charset="0"/>
                <a:sym typeface="Wingdings" panose="05000000000000000000" pitchFamily="2" charset="2"/>
              </a:rPr>
              <a:t>En l’absence de correspond médical</a:t>
            </a:r>
            <a:r>
              <a:rPr lang="fr-FR" b="0" dirty="0">
                <a:cs typeface="Arial" charset="0"/>
                <a:sym typeface="Wingdings" panose="05000000000000000000" pitchFamily="2" charset="2"/>
              </a:rPr>
              <a:t>, </a:t>
            </a:r>
            <a:r>
              <a:rPr lang="fr-FR" b="0" dirty="0">
                <a:cs typeface="Arial" charset="0"/>
              </a:rPr>
              <a:t>le référent de l’enquête mentionne dans le questionnaire établissement en cochant « Non » à la question : « Validation des infections et des traitements anti-infectieux »</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465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A l'</a:t>
            </a:r>
            <a:r>
              <a:rPr lang="fr-FR" dirty="0" err="1" smtClean="0">
                <a:latin typeface="Arial" charset="0"/>
                <a:cs typeface="Arial" charset="0"/>
              </a:rPr>
              <a:t>exterieur</a:t>
            </a:r>
            <a:endParaRPr lang="fr-FR" dirty="0">
              <a:latin typeface="Arial" charset="0"/>
              <a:cs typeface="Arial" charset="0"/>
            </a:endParaRPr>
          </a:p>
        </p:txBody>
      </p:sp>
      <p:sp>
        <p:nvSpPr>
          <p:cNvPr id="4" name="Espace réservé du texte 3"/>
          <p:cNvSpPr>
            <a:spLocks noGrp="1"/>
          </p:cNvSpPr>
          <p:nvPr>
            <p:ph type="body" sz="quarter" idx="12"/>
          </p:nvPr>
        </p:nvSpPr>
        <p:spPr>
          <a:xfrm>
            <a:off x="611561" y="1268760"/>
            <a:ext cx="8208912" cy="5328592"/>
          </a:xfrm>
        </p:spPr>
        <p:txBody>
          <a:bodyPr/>
          <a:lstStyle/>
          <a:p>
            <a:pPr marL="0" lvl="2" indent="0">
              <a:spcBef>
                <a:spcPts val="600"/>
              </a:spcBef>
              <a:buNone/>
            </a:pPr>
            <a:r>
              <a:rPr lang="fr-FR" sz="1800" dirty="0">
                <a:solidFill>
                  <a:schemeClr val="accent4"/>
                </a:solidFill>
                <a:latin typeface="Arial" charset="0"/>
                <a:cs typeface="Arial" charset="0"/>
              </a:rPr>
              <a:t>CPias</a:t>
            </a:r>
          </a:p>
          <a:p>
            <a:pPr lvl="2">
              <a:lnSpc>
                <a:spcPct val="100000"/>
              </a:lnSpc>
              <a:spcBef>
                <a:spcPts val="300"/>
              </a:spcBef>
            </a:pPr>
            <a:r>
              <a:rPr lang="fr-FR" sz="1400" b="0" i="1" dirty="0">
                <a:solidFill>
                  <a:schemeClr val="bg1">
                    <a:lumMod val="50000"/>
                  </a:schemeClr>
                </a:solidFill>
              </a:rPr>
              <a:t>Contacte l’ensemble des EMS ciblés et indiquer aux EHPAD de l’échantillon qu’ils ont été tirés au sort et les encourager à participer à l’enquête</a:t>
            </a:r>
          </a:p>
          <a:p>
            <a:pPr lvl="2">
              <a:lnSpc>
                <a:spcPct val="100000"/>
              </a:lnSpc>
              <a:spcBef>
                <a:spcPts val="300"/>
              </a:spcBef>
            </a:pPr>
            <a:r>
              <a:rPr lang="fr-FR" sz="1400" b="0" i="1" dirty="0">
                <a:solidFill>
                  <a:schemeClr val="bg1">
                    <a:lumMod val="50000"/>
                  </a:schemeClr>
                </a:solidFill>
              </a:rPr>
              <a:t>Transmet la liste des EHPAD de l’échantillon à l’ARS de leur région si demandée</a:t>
            </a:r>
          </a:p>
          <a:p>
            <a:pPr lvl="2">
              <a:lnSpc>
                <a:spcPct val="100000"/>
              </a:lnSpc>
              <a:spcBef>
                <a:spcPts val="300"/>
              </a:spcBef>
            </a:pPr>
            <a:r>
              <a:rPr lang="fr-FR" sz="1400" b="0" i="1" dirty="0">
                <a:solidFill>
                  <a:schemeClr val="bg1">
                    <a:lumMod val="50000"/>
                  </a:schemeClr>
                </a:solidFill>
              </a:rPr>
              <a:t>Met à jour l’annuaire des CPias pour les EMS ciblés (EHPAD, EAM/FAM, MAS)</a:t>
            </a:r>
          </a:p>
          <a:p>
            <a:pPr lvl="2">
              <a:lnSpc>
                <a:spcPct val="100000"/>
              </a:lnSpc>
              <a:spcBef>
                <a:spcPts val="300"/>
              </a:spcBef>
            </a:pPr>
            <a:r>
              <a:rPr lang="fr-FR" sz="1400" b="0" i="1" dirty="0">
                <a:solidFill>
                  <a:schemeClr val="bg1">
                    <a:lumMod val="50000"/>
                  </a:schemeClr>
                </a:solidFill>
              </a:rPr>
              <a:t>Organise des formations pour les établissements et fournir les supports de formation aux référents de l’enquête dans les établissements</a:t>
            </a:r>
            <a:endParaRPr lang="fr-FR" sz="1400" b="0" i="1" dirty="0">
              <a:solidFill>
                <a:schemeClr val="bg1">
                  <a:lumMod val="50000"/>
                </a:schemeClr>
              </a:solidFill>
              <a:cs typeface="Arial" charset="0"/>
            </a:endParaRPr>
          </a:p>
          <a:p>
            <a:pPr lvl="2">
              <a:lnSpc>
                <a:spcPct val="100000"/>
              </a:lnSpc>
              <a:spcBef>
                <a:spcPts val="300"/>
              </a:spcBef>
            </a:pPr>
            <a:r>
              <a:rPr lang="fr-FR" sz="1400" b="0" dirty="0">
                <a:solidFill>
                  <a:schemeClr val="tx2"/>
                </a:solidFill>
              </a:rPr>
              <a:t>Suit la participation</a:t>
            </a:r>
            <a:r>
              <a:rPr lang="fr-FR" sz="1400" b="0" dirty="0"/>
              <a:t> à l’enquête dans leur région (à l’aide de l’outil </a:t>
            </a:r>
            <a:r>
              <a:rPr lang="fr-FR" sz="1400" b="0" dirty="0" err="1"/>
              <a:t>PrevIAS</a:t>
            </a:r>
            <a:r>
              <a:rPr lang="fr-FR" sz="1400" b="0" dirty="0"/>
              <a:t>)</a:t>
            </a:r>
          </a:p>
          <a:p>
            <a:pPr lvl="2">
              <a:lnSpc>
                <a:spcPct val="100000"/>
              </a:lnSpc>
              <a:spcBef>
                <a:spcPts val="300"/>
              </a:spcBef>
            </a:pPr>
            <a:r>
              <a:rPr lang="fr-FR" sz="1400" b="0" dirty="0">
                <a:solidFill>
                  <a:schemeClr val="tx2"/>
                </a:solidFill>
              </a:rPr>
              <a:t>Encourage tous les établissements</a:t>
            </a:r>
            <a:r>
              <a:rPr lang="fr-FR" sz="1400" b="0" dirty="0"/>
              <a:t> à la réalisation de l’enquête (TAS et non TAS)</a:t>
            </a:r>
          </a:p>
          <a:p>
            <a:pPr lvl="2">
              <a:lnSpc>
                <a:spcPct val="100000"/>
              </a:lnSpc>
              <a:spcBef>
                <a:spcPts val="300"/>
              </a:spcBef>
            </a:pPr>
            <a:r>
              <a:rPr lang="fr-FR" sz="1400" b="0" dirty="0">
                <a:solidFill>
                  <a:schemeClr val="tx2"/>
                </a:solidFill>
              </a:rPr>
              <a:t>Fournit une assistance méthodologique</a:t>
            </a:r>
            <a:r>
              <a:rPr lang="fr-FR" sz="1400" b="0" dirty="0"/>
              <a:t> aux établissements participants à l’enquête</a:t>
            </a:r>
          </a:p>
          <a:p>
            <a:pPr marL="0" lvl="2" indent="0">
              <a:spcBef>
                <a:spcPts val="600"/>
              </a:spcBef>
              <a:buNone/>
            </a:pPr>
            <a:r>
              <a:rPr lang="fr-FR" sz="1800" dirty="0" err="1">
                <a:solidFill>
                  <a:schemeClr val="accent4"/>
                </a:solidFill>
                <a:latin typeface="Arial" charset="0"/>
                <a:cs typeface="Arial" charset="0"/>
              </a:rPr>
              <a:t>SpFrance</a:t>
            </a:r>
            <a:endParaRPr lang="fr-FR" sz="1800" dirty="0">
              <a:solidFill>
                <a:schemeClr val="accent4"/>
              </a:solidFill>
              <a:latin typeface="Arial" charset="0"/>
              <a:cs typeface="Arial" charset="0"/>
            </a:endParaRPr>
          </a:p>
          <a:p>
            <a:pPr lvl="2">
              <a:lnSpc>
                <a:spcPct val="100000"/>
              </a:lnSpc>
              <a:spcBef>
                <a:spcPts val="300"/>
              </a:spcBef>
            </a:pPr>
            <a:r>
              <a:rPr lang="fr-FR" sz="1400" b="0" i="1" dirty="0">
                <a:solidFill>
                  <a:schemeClr val="bg1">
                    <a:lumMod val="50000"/>
                  </a:schemeClr>
                </a:solidFill>
              </a:rPr>
              <a:t>Coordonne la rédaction et la mise à disposition des outils d’enquête (guide, FAQ, questionnaires)</a:t>
            </a:r>
          </a:p>
          <a:p>
            <a:pPr lvl="2">
              <a:lnSpc>
                <a:spcPct val="100000"/>
              </a:lnSpc>
              <a:spcBef>
                <a:spcPts val="300"/>
              </a:spcBef>
            </a:pPr>
            <a:r>
              <a:rPr lang="fr-FR" sz="1400" b="0" i="1" dirty="0">
                <a:solidFill>
                  <a:schemeClr val="bg1">
                    <a:lumMod val="50000"/>
                  </a:schemeClr>
                </a:solidFill>
              </a:rPr>
              <a:t>Coordonne la mise en œuvre de l’enquête au niveau national</a:t>
            </a:r>
          </a:p>
          <a:p>
            <a:pPr lvl="2">
              <a:lnSpc>
                <a:spcPct val="100000"/>
              </a:lnSpc>
              <a:spcBef>
                <a:spcPts val="300"/>
              </a:spcBef>
            </a:pPr>
            <a:r>
              <a:rPr lang="fr-FR" sz="1400" b="0" i="1" dirty="0">
                <a:solidFill>
                  <a:schemeClr val="bg1">
                    <a:lumMod val="50000"/>
                  </a:schemeClr>
                </a:solidFill>
              </a:rPr>
              <a:t>Assure la conformité du traitement mis en œuvre suivant la MR-004 de la Cnil</a:t>
            </a:r>
          </a:p>
          <a:p>
            <a:pPr lvl="2">
              <a:lnSpc>
                <a:spcPct val="100000"/>
              </a:lnSpc>
              <a:spcBef>
                <a:spcPts val="300"/>
              </a:spcBef>
            </a:pPr>
            <a:r>
              <a:rPr lang="fr-FR" sz="1400" b="0" i="1" dirty="0">
                <a:solidFill>
                  <a:schemeClr val="bg1">
                    <a:lumMod val="50000"/>
                  </a:schemeClr>
                </a:solidFill>
              </a:rPr>
              <a:t>Assure le développement et le support applicatif de </a:t>
            </a:r>
            <a:r>
              <a:rPr lang="fr-FR" sz="1400" b="0" i="1" dirty="0" err="1">
                <a:solidFill>
                  <a:schemeClr val="bg1">
                    <a:lumMod val="50000"/>
                  </a:schemeClr>
                </a:solidFill>
              </a:rPr>
              <a:t>PrevIAS</a:t>
            </a:r>
            <a:endParaRPr lang="fr-FR" sz="1400" b="0" i="1" dirty="0">
              <a:solidFill>
                <a:schemeClr val="bg1">
                  <a:lumMod val="50000"/>
                </a:schemeClr>
              </a:solidFill>
            </a:endParaRPr>
          </a:p>
          <a:p>
            <a:pPr lvl="2">
              <a:lnSpc>
                <a:spcPct val="100000"/>
              </a:lnSpc>
              <a:spcBef>
                <a:spcPts val="300"/>
              </a:spcBef>
            </a:pPr>
            <a:r>
              <a:rPr lang="fr-FR" sz="1400" b="0" dirty="0" smtClean="0">
                <a:solidFill>
                  <a:schemeClr val="tx2"/>
                </a:solidFill>
              </a:rPr>
              <a:t>Organise </a:t>
            </a:r>
            <a:r>
              <a:rPr lang="fr-FR" sz="1400" b="0" dirty="0">
                <a:solidFill>
                  <a:schemeClr val="tx2"/>
                </a:solidFill>
              </a:rPr>
              <a:t>des formations </a:t>
            </a:r>
            <a:r>
              <a:rPr lang="fr-FR" sz="1400" b="0" dirty="0"/>
              <a:t>sur l’application </a:t>
            </a:r>
            <a:r>
              <a:rPr lang="fr-FR" sz="1400" b="0" dirty="0" err="1"/>
              <a:t>PrevIAS</a:t>
            </a:r>
            <a:endParaRPr lang="fr-FR" sz="1400" b="0" dirty="0"/>
          </a:p>
          <a:p>
            <a:pPr lvl="2">
              <a:lnSpc>
                <a:spcPct val="100000"/>
              </a:lnSpc>
              <a:spcBef>
                <a:spcPts val="300"/>
              </a:spcBef>
            </a:pPr>
            <a:r>
              <a:rPr lang="fr-FR" sz="1400" b="0" dirty="0" smtClean="0">
                <a:solidFill>
                  <a:schemeClr val="tx2"/>
                </a:solidFill>
              </a:rPr>
              <a:t>Effectue </a:t>
            </a:r>
            <a:r>
              <a:rPr lang="fr-FR" sz="1400" b="0" dirty="0">
                <a:solidFill>
                  <a:schemeClr val="tx2"/>
                </a:solidFill>
              </a:rPr>
              <a:t>les regroupements des établissements dans PrevIAS </a:t>
            </a:r>
            <a:r>
              <a:rPr lang="fr-FR" sz="1400" b="0" dirty="0"/>
              <a:t>communiqués par les établissements</a:t>
            </a:r>
          </a:p>
          <a:p>
            <a:pPr lvl="2">
              <a:lnSpc>
                <a:spcPct val="100000"/>
              </a:lnSpc>
              <a:spcBef>
                <a:spcPts val="300"/>
              </a:spcBef>
            </a:pPr>
            <a:r>
              <a:rPr lang="fr-FR" sz="1400" b="0" dirty="0">
                <a:solidFill>
                  <a:schemeClr val="tx2"/>
                </a:solidFill>
              </a:rPr>
              <a:t>Réalise l’analyse des données </a:t>
            </a:r>
            <a:r>
              <a:rPr lang="fr-FR" sz="1400" b="0" dirty="0" smtClean="0"/>
              <a:t>aux </a:t>
            </a:r>
            <a:r>
              <a:rPr lang="fr-FR" sz="1400" b="0" dirty="0"/>
              <a:t>niveaux régional et national</a:t>
            </a:r>
          </a:p>
          <a:p>
            <a:pPr lvl="2">
              <a:lnSpc>
                <a:spcPct val="100000"/>
              </a:lnSpc>
              <a:spcBef>
                <a:spcPts val="300"/>
              </a:spcBef>
            </a:pPr>
            <a:r>
              <a:rPr lang="fr-FR" sz="1400" b="0" dirty="0">
                <a:solidFill>
                  <a:schemeClr val="tx2"/>
                </a:solidFill>
              </a:rPr>
              <a:t>Coordonne la valorisation des résultats </a:t>
            </a:r>
            <a:r>
              <a:rPr lang="fr-FR" sz="1400" b="0" dirty="0"/>
              <a:t>en lien avec le GT et les CPias</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86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Contacts </a:t>
            </a:r>
          </a:p>
        </p:txBody>
      </p:sp>
      <p:sp>
        <p:nvSpPr>
          <p:cNvPr id="4" name="Espace réservé du texte 3"/>
          <p:cNvSpPr>
            <a:spLocks noGrp="1"/>
          </p:cNvSpPr>
          <p:nvPr>
            <p:ph type="body" sz="quarter" idx="12"/>
          </p:nvPr>
        </p:nvSpPr>
        <p:spPr>
          <a:xfrm>
            <a:off x="611561" y="1412776"/>
            <a:ext cx="8136903" cy="4824535"/>
          </a:xfrm>
        </p:spPr>
        <p:txBody>
          <a:bodyPr/>
          <a:lstStyle/>
          <a:p>
            <a:r>
              <a:rPr lang="fr-FR" cap="none" dirty="0" smtClean="0"/>
              <a:t>CPIAS ARA</a:t>
            </a:r>
          </a:p>
          <a:p>
            <a:endParaRPr lang="fr-FR" cap="none" dirty="0"/>
          </a:p>
          <a:p>
            <a:endParaRPr lang="fr-FR" cap="none" dirty="0" smtClean="0"/>
          </a:p>
          <a:p>
            <a:endParaRPr lang="fr-FR" cap="none" dirty="0" smtClean="0"/>
          </a:p>
          <a:p>
            <a:r>
              <a:rPr lang="fr-FR" cap="none" dirty="0" smtClean="0"/>
              <a:t>Santé </a:t>
            </a:r>
            <a:r>
              <a:rPr lang="fr-FR" cap="none" dirty="0"/>
              <a:t>publique France</a:t>
            </a:r>
          </a:p>
          <a:p>
            <a:pPr lvl="2">
              <a:spcBef>
                <a:spcPts val="600"/>
              </a:spcBef>
            </a:pPr>
            <a:r>
              <a:rPr lang="fr-FR" sz="1400" dirty="0">
                <a:latin typeface="Arial" charset="0"/>
                <a:cs typeface="Arial" charset="0"/>
              </a:rPr>
              <a:t>Question sur la mise en œuvre du protocole</a:t>
            </a:r>
            <a:r>
              <a:rPr lang="fr-FR" sz="1400" b="0" dirty="0">
                <a:latin typeface="Arial" charset="0"/>
                <a:cs typeface="Arial" charset="0"/>
              </a:rPr>
              <a:t> : Côme </a:t>
            </a:r>
            <a:r>
              <a:rPr lang="fr-FR" sz="1400" b="0" dirty="0" err="1">
                <a:latin typeface="Arial" charset="0"/>
                <a:cs typeface="Arial" charset="0"/>
              </a:rPr>
              <a:t>Daniau</a:t>
            </a:r>
            <a:r>
              <a:rPr lang="fr-FR" sz="1400" b="0" dirty="0">
                <a:latin typeface="Arial" charset="0"/>
                <a:cs typeface="Arial" charset="0"/>
              </a:rPr>
              <a:t> </a:t>
            </a:r>
            <a:r>
              <a:rPr lang="fr-FR" sz="1400" b="0" dirty="0">
                <a:latin typeface="Arial" charset="0"/>
                <a:cs typeface="Arial" charset="0"/>
                <a:hlinkClick r:id="rId2"/>
              </a:rPr>
              <a:t>come.daniau@santepubliquefrance.fr</a:t>
            </a:r>
            <a:endParaRPr lang="fr-FR" sz="1400" b="0" dirty="0">
              <a:latin typeface="Arial" charset="0"/>
              <a:cs typeface="Arial" charset="0"/>
            </a:endParaRPr>
          </a:p>
          <a:p>
            <a:pPr lvl="2">
              <a:spcBef>
                <a:spcPts val="600"/>
              </a:spcBef>
            </a:pPr>
            <a:r>
              <a:rPr lang="fr-FR" sz="1400" dirty="0">
                <a:latin typeface="Arial" charset="0"/>
                <a:cs typeface="Arial" charset="0"/>
              </a:rPr>
              <a:t>Question sur le traitement de données à caractère personnel</a:t>
            </a:r>
            <a:r>
              <a:rPr lang="fr-FR" sz="1400" b="0" dirty="0">
                <a:latin typeface="Arial" charset="0"/>
                <a:cs typeface="Arial" charset="0"/>
              </a:rPr>
              <a:t> : Clothilde </a:t>
            </a:r>
            <a:r>
              <a:rPr lang="fr-FR" sz="1400" b="0" dirty="0" err="1">
                <a:latin typeface="Arial" charset="0"/>
                <a:cs typeface="Arial" charset="0"/>
              </a:rPr>
              <a:t>Hachin</a:t>
            </a:r>
            <a:r>
              <a:rPr lang="fr-FR" sz="1400" b="0" dirty="0">
                <a:latin typeface="Arial" charset="0"/>
                <a:cs typeface="Arial" charset="0"/>
              </a:rPr>
              <a:t> </a:t>
            </a:r>
            <a:r>
              <a:rPr lang="fr-FR" sz="1400" b="0" dirty="0">
                <a:latin typeface="Arial" charset="0"/>
                <a:cs typeface="Arial" charset="0"/>
                <a:hlinkClick r:id="rId3"/>
              </a:rPr>
              <a:t>dpo@santepubliquefrance.fr</a:t>
            </a:r>
            <a:endParaRPr lang="fr-FR" sz="1400" b="0" dirty="0">
              <a:latin typeface="Arial" charset="0"/>
              <a:cs typeface="Arial" charset="0"/>
            </a:endParaRPr>
          </a:p>
          <a:p>
            <a:pPr>
              <a:spcBef>
                <a:spcPts val="1800"/>
              </a:spcBef>
            </a:pPr>
            <a:r>
              <a:rPr lang="fr-FR" cap="none" dirty="0"/>
              <a:t>Support applicatif </a:t>
            </a:r>
            <a:r>
              <a:rPr lang="fr-FR" cap="none" dirty="0" err="1"/>
              <a:t>PrevIAS</a:t>
            </a:r>
            <a:endParaRPr lang="fr-FR" cap="none" dirty="0"/>
          </a:p>
          <a:p>
            <a:pPr lvl="2">
              <a:spcBef>
                <a:spcPts val="600"/>
              </a:spcBef>
            </a:pPr>
            <a:r>
              <a:rPr lang="fr-FR" sz="1400" dirty="0">
                <a:latin typeface="Arial" charset="0"/>
                <a:cs typeface="Arial" charset="0"/>
              </a:rPr>
              <a:t>Question sur l’utilisation de l’application </a:t>
            </a:r>
            <a:r>
              <a:rPr lang="fr-FR" sz="1400" dirty="0" err="1">
                <a:latin typeface="Arial" charset="0"/>
                <a:cs typeface="Arial" charset="0"/>
              </a:rPr>
              <a:t>PrevIAS</a:t>
            </a:r>
            <a:r>
              <a:rPr lang="fr-FR" sz="1400" dirty="0">
                <a:latin typeface="Arial" charset="0"/>
                <a:cs typeface="Arial" charset="0"/>
              </a:rPr>
              <a:t> :</a:t>
            </a:r>
            <a:r>
              <a:rPr lang="fr-FR" sz="1400" b="0" dirty="0">
                <a:latin typeface="Arial" charset="0"/>
                <a:cs typeface="Arial" charset="0"/>
              </a:rPr>
              <a:t/>
            </a:r>
            <a:br>
              <a:rPr lang="fr-FR" sz="1400" b="0" dirty="0">
                <a:latin typeface="Arial" charset="0"/>
                <a:cs typeface="Arial" charset="0"/>
              </a:rPr>
            </a:br>
            <a:r>
              <a:rPr lang="fr-FR" sz="1400" b="0" dirty="0">
                <a:latin typeface="Arial" charset="0"/>
                <a:cs typeface="Arial" charset="0"/>
                <a:hlinkClick r:id="rId4"/>
              </a:rPr>
              <a:t>previas-support@santepubliquefrance.fr</a:t>
            </a:r>
            <a:endParaRPr lang="fr-FR" sz="1400" b="0" dirty="0">
              <a:latin typeface="Arial" charset="0"/>
              <a:cs typeface="Arial" charset="0"/>
            </a:endParaRPr>
          </a:p>
        </p:txBody>
      </p:sp>
      <p:pic>
        <p:nvPicPr>
          <p:cNvPr id="6" name="Picture 6" descr="CPIAS Nouvelle-Aquitaine lutte contre les infections nosocomi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3239771980"/>
              </p:ext>
            </p:extLst>
          </p:nvPr>
        </p:nvGraphicFramePr>
        <p:xfrm>
          <a:off x="-2196752" y="1916832"/>
          <a:ext cx="8712969" cy="406400"/>
        </p:xfrm>
        <a:graphic>
          <a:graphicData uri="http://schemas.openxmlformats.org/drawingml/2006/table">
            <a:tbl>
              <a:tblPr firstRow="1" firstCol="1" bandRow="1">
                <a:tableStyleId>{00A15C55-8517-42AA-B614-E9B94910E393}</a:tableStyleId>
              </a:tblPr>
              <a:tblGrid>
                <a:gridCol w="2952329">
                  <a:extLst>
                    <a:ext uri="{9D8B030D-6E8A-4147-A177-3AD203B41FA5}">
                      <a16:colId xmlns:a16="http://schemas.microsoft.com/office/drawing/2014/main" val="3250963754"/>
                    </a:ext>
                  </a:extLst>
                </a:gridCol>
                <a:gridCol w="2736304">
                  <a:extLst>
                    <a:ext uri="{9D8B030D-6E8A-4147-A177-3AD203B41FA5}">
                      <a16:colId xmlns:a16="http://schemas.microsoft.com/office/drawing/2014/main" val="3980428585"/>
                    </a:ext>
                  </a:extLst>
                </a:gridCol>
                <a:gridCol w="3024336">
                  <a:extLst>
                    <a:ext uri="{9D8B030D-6E8A-4147-A177-3AD203B41FA5}">
                      <a16:colId xmlns:a16="http://schemas.microsoft.com/office/drawing/2014/main" val="1011958203"/>
                    </a:ext>
                  </a:extLst>
                </a:gridCol>
              </a:tblGrid>
              <a:tr h="337822">
                <a:tc>
                  <a:txBody>
                    <a:bodyPr/>
                    <a:lstStyle/>
                    <a:p>
                      <a:pPr algn="just">
                        <a:lnSpc>
                          <a:spcPts val="1600"/>
                        </a:lnSpc>
                        <a:spcBef>
                          <a:spcPts val="600"/>
                        </a:spcBef>
                        <a:spcAft>
                          <a:spcPts val="0"/>
                        </a:spcAft>
                      </a:pPr>
                      <a:endParaRPr lang="fr-FR" sz="13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621" marR="66621" marT="0" marB="0" anchor="ctr">
                    <a:noFill/>
                  </a:tcPr>
                </a:tc>
                <a:tc>
                  <a:txBody>
                    <a:bodyPr/>
                    <a:lstStyle/>
                    <a:p>
                      <a:pPr marL="36000" indent="-36000" algn="l" defTabSz="914400" rtl="0" eaLnBrk="1" latinLnBrk="0" hangingPunct="1">
                        <a:lnSpc>
                          <a:spcPts val="1600"/>
                        </a:lnSpc>
                        <a:spcAft>
                          <a:spcPts val="0"/>
                        </a:spcAft>
                      </a:pPr>
                      <a:r>
                        <a:rPr lang="fr-FR" sz="1300" b="0" kern="1200" dirty="0">
                          <a:solidFill>
                            <a:schemeClr val="tx1"/>
                          </a:solidFill>
                          <a:effectLst/>
                          <a:latin typeface="+mn-lt"/>
                          <a:ea typeface="Calibri" panose="020F0502020204030204" pitchFamily="34" charset="0"/>
                          <a:cs typeface="Times New Roman" panose="02020603050405020304" pitchFamily="18" charset="0"/>
                        </a:rPr>
                        <a:t>Anaïs MACHUT</a:t>
                      </a:r>
                    </a:p>
                    <a:p>
                      <a:pPr marL="36000" indent="-36000" algn="l" defTabSz="914400" rtl="0" eaLnBrk="1" latinLnBrk="0" hangingPunct="1">
                        <a:lnSpc>
                          <a:spcPts val="1600"/>
                        </a:lnSpc>
                        <a:spcAft>
                          <a:spcPts val="0"/>
                        </a:spcAft>
                      </a:pPr>
                      <a:r>
                        <a:rPr lang="fr-FR" sz="1300" b="0" kern="1200" dirty="0">
                          <a:solidFill>
                            <a:schemeClr val="tx1"/>
                          </a:solidFill>
                          <a:effectLst/>
                          <a:latin typeface="+mn-lt"/>
                          <a:ea typeface="Calibri" panose="020F0502020204030204" pitchFamily="34" charset="0"/>
                          <a:cs typeface="Times New Roman" panose="02020603050405020304" pitchFamily="18" charset="0"/>
                        </a:rPr>
                        <a:t>Anne SAVEY</a:t>
                      </a:r>
                    </a:p>
                  </a:txBody>
                  <a:tcPr marL="0" marR="0" marT="0" marB="0">
                    <a:noFill/>
                  </a:tcPr>
                </a:tc>
                <a:tc>
                  <a:txBody>
                    <a:bodyPr/>
                    <a:lstStyle/>
                    <a:p>
                      <a:pPr marL="0" algn="l" defTabSz="914400" rtl="0" eaLnBrk="1" latinLnBrk="0" hangingPunct="1">
                        <a:lnSpc>
                          <a:spcPts val="1600"/>
                        </a:lnSpc>
                        <a:spcAft>
                          <a:spcPts val="0"/>
                        </a:spcAft>
                      </a:pPr>
                      <a:r>
                        <a:rPr lang="fr-FR" sz="1300" b="0" u="sng" kern="1200" dirty="0">
                          <a:solidFill>
                            <a:schemeClr val="tx1"/>
                          </a:solidFill>
                          <a:effectLst/>
                          <a:latin typeface="+mn-lt"/>
                          <a:ea typeface="Calibri" panose="020F0502020204030204" pitchFamily="34" charset="0"/>
                          <a:cs typeface="Times New Roman" panose="02020603050405020304" pitchFamily="18" charset="0"/>
                          <a:hlinkClick r:id="rId6"/>
                        </a:rPr>
                        <a:t>anais.machut@chu-lyon.fr</a:t>
                      </a:r>
                      <a:endParaRPr lang="fr-FR" sz="1300" b="0" u="sng" kern="1200" dirty="0">
                        <a:solidFill>
                          <a:schemeClr val="tx1"/>
                        </a:solidFill>
                        <a:effectLst/>
                        <a:latin typeface="+mn-lt"/>
                        <a:ea typeface="Calibri" panose="020F0502020204030204" pitchFamily="34" charset="0"/>
                        <a:cs typeface="Times New Roman" panose="02020603050405020304" pitchFamily="18" charset="0"/>
                      </a:endParaRPr>
                    </a:p>
                    <a:p>
                      <a:pPr marL="0" algn="l" defTabSz="914400" rtl="0" eaLnBrk="1" latinLnBrk="0" hangingPunct="1">
                        <a:lnSpc>
                          <a:spcPts val="1600"/>
                        </a:lnSpc>
                        <a:spcAft>
                          <a:spcPts val="0"/>
                        </a:spcAft>
                      </a:pPr>
                      <a:r>
                        <a:rPr lang="fr-FR" sz="1300" b="0" u="sng" kern="1200" dirty="0">
                          <a:solidFill>
                            <a:schemeClr val="tx1"/>
                          </a:solidFill>
                          <a:effectLst/>
                          <a:latin typeface="+mn-lt"/>
                          <a:ea typeface="Calibri" panose="020F0502020204030204" pitchFamily="34" charset="0"/>
                          <a:cs typeface="Times New Roman" panose="02020603050405020304" pitchFamily="18" charset="0"/>
                        </a:rPr>
                        <a:t>anne.savey@chu-lyon.fr</a:t>
                      </a:r>
                    </a:p>
                  </a:txBody>
                  <a:tcPr marL="0" marR="0" marT="0" marB="0">
                    <a:noFill/>
                  </a:tcPr>
                </a:tc>
                <a:extLst>
                  <a:ext uri="{0D108BD9-81ED-4DB2-BD59-A6C34878D82A}">
                    <a16:rowId xmlns:a16="http://schemas.microsoft.com/office/drawing/2014/main" val="3036539923"/>
                  </a:ext>
                </a:extLst>
              </a:tr>
            </a:tbl>
          </a:graphicData>
        </a:graphic>
      </p:graphicFrame>
      <p:sp>
        <p:nvSpPr>
          <p:cNvPr id="3" name="Rectangle 2"/>
          <p:cNvSpPr/>
          <p:nvPr/>
        </p:nvSpPr>
        <p:spPr>
          <a:xfrm>
            <a:off x="467544" y="1268760"/>
            <a:ext cx="6192688"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573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Information des résidents</a:t>
            </a:r>
            <a:endParaRPr lang="fr-FR" dirty="0"/>
          </a:p>
        </p:txBody>
      </p:sp>
      <p:sp>
        <p:nvSpPr>
          <p:cNvPr id="4" name="Espace réservé du texte 3"/>
          <p:cNvSpPr>
            <a:spLocks noGrp="1"/>
          </p:cNvSpPr>
          <p:nvPr>
            <p:ph type="body" sz="quarter" idx="12"/>
          </p:nvPr>
        </p:nvSpPr>
        <p:spPr>
          <a:xfrm>
            <a:off x="611560" y="1412776"/>
            <a:ext cx="8208912" cy="5328592"/>
          </a:xfrm>
        </p:spPr>
        <p:txBody>
          <a:bodyPr/>
          <a:lstStyle/>
          <a:p>
            <a:pPr lvl="2">
              <a:lnSpc>
                <a:spcPct val="100000"/>
              </a:lnSpc>
              <a:spcBef>
                <a:spcPts val="600"/>
              </a:spcBef>
            </a:pPr>
            <a:r>
              <a:rPr lang="fr-FR" b="0" dirty="0">
                <a:cs typeface="Arial" charset="0"/>
              </a:rPr>
              <a:t>Effectuée </a:t>
            </a:r>
            <a:r>
              <a:rPr lang="fr-FR" dirty="0">
                <a:solidFill>
                  <a:schemeClr val="accent1"/>
                </a:solidFill>
                <a:cs typeface="Arial" charset="0"/>
              </a:rPr>
              <a:t>en amont de l’enquête </a:t>
            </a:r>
            <a:r>
              <a:rPr lang="fr-FR" b="0" dirty="0">
                <a:cs typeface="Arial" charset="0"/>
              </a:rPr>
              <a:t>(ou lors du passage dans les unités et secteurs de vie le jour de l’enquête)</a:t>
            </a:r>
          </a:p>
          <a:p>
            <a:pPr lvl="2">
              <a:lnSpc>
                <a:spcPct val="100000"/>
              </a:lnSpc>
              <a:spcBef>
                <a:spcPts val="600"/>
              </a:spcBef>
            </a:pPr>
            <a:r>
              <a:rPr lang="fr-FR" b="0" dirty="0"/>
              <a:t>Réalisée par les enquêteurs sous la supervision</a:t>
            </a:r>
            <a:br>
              <a:rPr lang="fr-FR" b="0" dirty="0"/>
            </a:br>
            <a:r>
              <a:rPr lang="fr-FR" b="0" dirty="0"/>
              <a:t>du référent de l’enquête dans l’établissement</a:t>
            </a:r>
          </a:p>
          <a:p>
            <a:pPr lvl="2">
              <a:lnSpc>
                <a:spcPct val="100000"/>
              </a:lnSpc>
              <a:spcBef>
                <a:spcPts val="600"/>
              </a:spcBef>
            </a:pPr>
            <a:r>
              <a:rPr lang="fr-FR" b="0" dirty="0"/>
              <a:t>Information des résidents ou</a:t>
            </a:r>
          </a:p>
          <a:p>
            <a:pPr lvl="2">
              <a:lnSpc>
                <a:spcPct val="100000"/>
              </a:lnSpc>
              <a:spcBef>
                <a:spcPts val="600"/>
              </a:spcBef>
            </a:pPr>
            <a:r>
              <a:rPr lang="fr-FR" b="0" dirty="0">
                <a:cs typeface="Arial" charset="0"/>
              </a:rPr>
              <a:t>Deux </a:t>
            </a:r>
            <a:r>
              <a:rPr lang="fr-FR" dirty="0">
                <a:solidFill>
                  <a:schemeClr val="accent1"/>
                </a:solidFill>
                <a:cs typeface="Arial" charset="0"/>
              </a:rPr>
              <a:t>modalités d’information</a:t>
            </a:r>
            <a:r>
              <a:rPr lang="fr-FR" b="0" dirty="0">
                <a:solidFill>
                  <a:schemeClr val="accent1"/>
                </a:solidFill>
                <a:cs typeface="Arial" charset="0"/>
              </a:rPr>
              <a:t> </a:t>
            </a: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Information individuelle </a:t>
            </a:r>
            <a:r>
              <a:rPr lang="fr-FR" dirty="0">
                <a:solidFill>
                  <a:srgbClr val="373739"/>
                </a:solidFill>
                <a:latin typeface="Arial" charset="0"/>
                <a:cs typeface="Arial" charset="0"/>
              </a:rPr>
              <a:t>réalisée</a:t>
            </a:r>
            <a:br>
              <a:rPr lang="fr-FR" dirty="0">
                <a:solidFill>
                  <a:srgbClr val="373739"/>
                </a:solidFill>
                <a:latin typeface="Arial" charset="0"/>
                <a:cs typeface="Arial" charset="0"/>
              </a:rPr>
            </a:br>
            <a:r>
              <a:rPr lang="fr-FR" dirty="0">
                <a:solidFill>
                  <a:srgbClr val="373739"/>
                </a:solidFill>
                <a:latin typeface="Arial" charset="0"/>
                <a:cs typeface="Arial" charset="0"/>
              </a:rPr>
              <a:t>par distribution de la lettre d’information</a:t>
            </a: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Information collective </a:t>
            </a:r>
            <a:r>
              <a:rPr lang="fr-FR" dirty="0">
                <a:solidFill>
                  <a:srgbClr val="373739"/>
                </a:solidFill>
                <a:latin typeface="Arial" charset="0"/>
                <a:cs typeface="Arial" charset="0"/>
              </a:rPr>
              <a:t>par affichage</a:t>
            </a:r>
            <a:br>
              <a:rPr lang="fr-FR" dirty="0">
                <a:solidFill>
                  <a:srgbClr val="373739"/>
                </a:solidFill>
                <a:latin typeface="Arial" charset="0"/>
                <a:cs typeface="Arial" charset="0"/>
              </a:rPr>
            </a:br>
            <a:r>
              <a:rPr lang="fr-FR" dirty="0">
                <a:solidFill>
                  <a:srgbClr val="373739"/>
                </a:solidFill>
                <a:latin typeface="Arial" charset="0"/>
                <a:cs typeface="Arial" charset="0"/>
              </a:rPr>
              <a:t>de la lettre d’information</a:t>
            </a:r>
          </a:p>
          <a:p>
            <a:pPr lvl="2">
              <a:lnSpc>
                <a:spcPct val="100000"/>
              </a:lnSpc>
              <a:spcBef>
                <a:spcPts val="600"/>
              </a:spcBef>
            </a:pPr>
            <a:r>
              <a:rPr lang="fr-FR" b="0" dirty="0">
                <a:cs typeface="Arial" charset="0"/>
              </a:rPr>
              <a:t>La lettre d’information prévoit au résident</a:t>
            </a:r>
            <a:br>
              <a:rPr lang="fr-FR" b="0" dirty="0">
                <a:cs typeface="Arial" charset="0"/>
              </a:rPr>
            </a:br>
            <a:r>
              <a:rPr lang="fr-FR" b="0" dirty="0">
                <a:cs typeface="Arial" charset="0"/>
              </a:rPr>
              <a:t>d’exercer leur </a:t>
            </a:r>
            <a:r>
              <a:rPr lang="fr-FR" dirty="0">
                <a:solidFill>
                  <a:schemeClr val="accent1"/>
                </a:solidFill>
                <a:cs typeface="Arial" charset="0"/>
              </a:rPr>
              <a:t>droit d’opposition </a:t>
            </a:r>
          </a:p>
          <a:p>
            <a:pPr marL="357750" lvl="3" indent="-285750">
              <a:spcBef>
                <a:spcPts val="300"/>
              </a:spcBef>
              <a:buFont typeface="Wingdings" panose="05000000000000000000" pitchFamily="2" charset="2"/>
              <a:buChar char="Ø"/>
            </a:pPr>
            <a:endParaRPr lang="fr-FR" dirty="0">
              <a:solidFill>
                <a:srgbClr val="373739"/>
              </a:solidFill>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stretch>
            <a:fillRect/>
          </a:stretch>
        </p:blipFill>
        <p:spPr>
          <a:xfrm>
            <a:off x="5278332" y="1916832"/>
            <a:ext cx="3805951" cy="2160240"/>
          </a:xfrm>
          <a:prstGeom prst="rect">
            <a:avLst/>
          </a:prstGeom>
          <a:ln>
            <a:solidFill>
              <a:srgbClr val="373739"/>
            </a:solidFill>
          </a:ln>
        </p:spPr>
      </p:pic>
      <p:pic>
        <p:nvPicPr>
          <p:cNvPr id="5" name="Image 4"/>
          <p:cNvPicPr>
            <a:picLocks noChangeAspect="1"/>
          </p:cNvPicPr>
          <p:nvPr/>
        </p:nvPicPr>
        <p:blipFill>
          <a:blip r:embed="rId4"/>
          <a:stretch>
            <a:fillRect/>
          </a:stretch>
        </p:blipFill>
        <p:spPr>
          <a:xfrm>
            <a:off x="776773" y="4975248"/>
            <a:ext cx="7056784" cy="1777963"/>
          </a:xfrm>
          <a:prstGeom prst="rect">
            <a:avLst/>
          </a:prstGeom>
          <a:ln>
            <a:solidFill>
              <a:srgbClr val="373739"/>
            </a:solidFill>
          </a:ln>
        </p:spPr>
      </p:pic>
      <p:sp>
        <p:nvSpPr>
          <p:cNvPr id="6" name="ZoneTexte 5"/>
          <p:cNvSpPr txBox="1"/>
          <p:nvPr/>
        </p:nvSpPr>
        <p:spPr>
          <a:xfrm>
            <a:off x="4778022" y="4605214"/>
            <a:ext cx="4008227" cy="200055"/>
          </a:xfrm>
          <a:prstGeom prst="rect">
            <a:avLst/>
          </a:prstGeom>
          <a:noFill/>
        </p:spPr>
        <p:txBody>
          <a:bodyPr wrap="square" lIns="36000" tIns="0" rIns="36000" bIns="0" rtlCol="0">
            <a:spAutoFit/>
          </a:bodyPr>
          <a:lstStyle/>
          <a:p>
            <a:r>
              <a:rPr lang="fr-FR" sz="1300" dirty="0" smtClean="0">
                <a:solidFill>
                  <a:srgbClr val="00B0F0"/>
                </a:solidFill>
              </a:rPr>
              <a:t>Pas de nécessité de recueil écrit du consentement</a:t>
            </a:r>
          </a:p>
        </p:txBody>
      </p:sp>
    </p:spTree>
    <p:extLst>
      <p:ext uri="{BB962C8B-B14F-4D97-AF65-F5344CB8AC3E}">
        <p14:creationId xmlns:p14="http://schemas.microsoft.com/office/powerpoint/2010/main" val="618590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Analyse des données</a:t>
            </a:r>
          </a:p>
        </p:txBody>
      </p:sp>
      <p:sp>
        <p:nvSpPr>
          <p:cNvPr id="4" name="Espace réservé du texte 3"/>
          <p:cNvSpPr>
            <a:spLocks noGrp="1"/>
          </p:cNvSpPr>
          <p:nvPr>
            <p:ph type="body" sz="quarter" idx="12"/>
          </p:nvPr>
        </p:nvSpPr>
        <p:spPr>
          <a:xfrm>
            <a:off x="629662" y="2492896"/>
            <a:ext cx="8280921" cy="4752528"/>
          </a:xfrm>
        </p:spPr>
        <p:txBody>
          <a:bodyPr/>
          <a:lstStyle/>
          <a:p>
            <a:pPr lvl="2">
              <a:spcBef>
                <a:spcPts val="600"/>
              </a:spcBef>
            </a:pPr>
            <a:r>
              <a:rPr lang="fr-FR" dirty="0">
                <a:solidFill>
                  <a:schemeClr val="tx2"/>
                </a:solidFill>
              </a:rPr>
              <a:t>Rapport automatisé </a:t>
            </a:r>
            <a:endParaRPr lang="fr-FR" b="0" dirty="0"/>
          </a:p>
          <a:p>
            <a:pPr marL="357750" lvl="3" indent="-285750">
              <a:spcBef>
                <a:spcPts val="300"/>
              </a:spcBef>
              <a:buFont typeface="Wingdings" panose="05000000000000000000" pitchFamily="2" charset="2"/>
              <a:buChar char="Ø"/>
            </a:pPr>
            <a:r>
              <a:rPr lang="fr-FR" sz="1400" b="1" dirty="0">
                <a:solidFill>
                  <a:srgbClr val="373739"/>
                </a:solidFill>
                <a:latin typeface="Arial" charset="0"/>
                <a:cs typeface="Arial" charset="0"/>
              </a:rPr>
              <a:t>Généré automatiquement </a:t>
            </a:r>
            <a:r>
              <a:rPr lang="fr-FR" sz="1400" dirty="0">
                <a:solidFill>
                  <a:srgbClr val="373739"/>
                </a:solidFill>
                <a:latin typeface="Arial" charset="0"/>
                <a:cs typeface="Arial" charset="0"/>
              </a:rPr>
              <a:t>(menu « Rapport automatisé ») </a:t>
            </a:r>
            <a:r>
              <a:rPr lang="fr-FR" sz="1400" b="1" dirty="0">
                <a:solidFill>
                  <a:srgbClr val="373739"/>
                </a:solidFill>
                <a:latin typeface="Arial" charset="0"/>
                <a:cs typeface="Arial" charset="0"/>
              </a:rPr>
              <a:t>par </a:t>
            </a:r>
            <a:r>
              <a:rPr lang="fr-FR" sz="1400" b="1" dirty="0" err="1">
                <a:solidFill>
                  <a:srgbClr val="373739"/>
                </a:solidFill>
                <a:latin typeface="Arial" charset="0"/>
                <a:cs typeface="Arial" charset="0"/>
              </a:rPr>
              <a:t>PrevIAS</a:t>
            </a:r>
            <a:r>
              <a:rPr lang="fr-FR" sz="1400" b="1" dirty="0">
                <a:solidFill>
                  <a:srgbClr val="373739"/>
                </a:solidFill>
                <a:latin typeface="Arial" charset="0"/>
                <a:cs typeface="Arial" charset="0"/>
              </a:rPr>
              <a:t> à partir</a:t>
            </a:r>
            <a:br>
              <a:rPr lang="fr-FR" sz="1400" b="1" dirty="0">
                <a:solidFill>
                  <a:srgbClr val="373739"/>
                </a:solidFill>
                <a:latin typeface="Arial" charset="0"/>
                <a:cs typeface="Arial" charset="0"/>
              </a:rPr>
            </a:br>
            <a:r>
              <a:rPr lang="fr-FR" sz="1400" b="1" dirty="0">
                <a:solidFill>
                  <a:srgbClr val="373739"/>
                </a:solidFill>
                <a:latin typeface="Arial" charset="0"/>
                <a:cs typeface="Arial" charset="0"/>
              </a:rPr>
              <a:t>des données des questionnaires établissement et résidents validées</a:t>
            </a:r>
            <a:r>
              <a:rPr lang="fr-FR" sz="1400" dirty="0">
                <a:solidFill>
                  <a:srgbClr val="373739"/>
                </a:solidFill>
                <a:latin typeface="Arial" charset="0"/>
                <a:cs typeface="Arial" charset="0"/>
              </a:rPr>
              <a:t> </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Présente les résultats de l’enquête </a:t>
            </a:r>
            <a:r>
              <a:rPr lang="fr-FR" sz="1400" b="1" dirty="0">
                <a:solidFill>
                  <a:srgbClr val="373739"/>
                </a:solidFill>
                <a:latin typeface="Arial" charset="0"/>
                <a:cs typeface="Arial" charset="0"/>
              </a:rPr>
              <a:t>au niveau de l’établissement ou du groupement </a:t>
            </a:r>
            <a:r>
              <a:rPr lang="fr-FR" sz="1400" b="1" dirty="0" err="1">
                <a:solidFill>
                  <a:srgbClr val="373739"/>
                </a:solidFill>
                <a:latin typeface="Arial" charset="0"/>
                <a:cs typeface="Arial" charset="0"/>
              </a:rPr>
              <a:t>multisites</a:t>
            </a:r>
            <a:r>
              <a:rPr lang="fr-FR" sz="1400" dirty="0">
                <a:solidFill>
                  <a:srgbClr val="373739"/>
                </a:solidFill>
                <a:latin typeface="Arial" charset="0"/>
                <a:cs typeface="Arial" charset="0"/>
              </a:rPr>
              <a:t> (si mentionné dans le questionnaire établissement)</a:t>
            </a:r>
          </a:p>
          <a:p>
            <a:pPr marL="612000" lvl="4" indent="-216000">
              <a:spcBef>
                <a:spcPts val="300"/>
              </a:spcBef>
              <a:buFont typeface="Arial" panose="020B0604020202020204" pitchFamily="34" charset="0"/>
              <a:buChar char="•"/>
            </a:pPr>
            <a:r>
              <a:rPr lang="fr-FR" dirty="0" smtClean="0"/>
              <a:t>Description </a:t>
            </a:r>
            <a:r>
              <a:rPr lang="fr-FR" dirty="0"/>
              <a:t>de </a:t>
            </a:r>
            <a:r>
              <a:rPr lang="fr-FR" b="1" dirty="0"/>
              <a:t>l’établissement</a:t>
            </a:r>
            <a:r>
              <a:rPr lang="fr-FR" dirty="0"/>
              <a:t> </a:t>
            </a:r>
            <a:r>
              <a:rPr lang="fr-FR" sz="1200" dirty="0"/>
              <a:t>(ou des établissements dans le cas d’un groupement </a:t>
            </a:r>
            <a:r>
              <a:rPr lang="fr-FR" sz="1200" dirty="0" err="1"/>
              <a:t>multisites</a:t>
            </a:r>
            <a:r>
              <a:rPr lang="fr-FR" sz="1200" dirty="0"/>
              <a:t>)</a:t>
            </a:r>
          </a:p>
          <a:p>
            <a:pPr marL="612000" lvl="4" indent="-216000">
              <a:spcBef>
                <a:spcPts val="300"/>
              </a:spcBef>
              <a:buFont typeface="Arial" panose="020B0604020202020204" pitchFamily="34" charset="0"/>
              <a:buChar char="•"/>
            </a:pPr>
            <a:r>
              <a:rPr lang="fr-FR" dirty="0"/>
              <a:t>Résumé des </a:t>
            </a:r>
            <a:r>
              <a:rPr lang="fr-FR" b="1" dirty="0"/>
              <a:t>indicateurs</a:t>
            </a:r>
            <a:r>
              <a:rPr lang="fr-FR" dirty="0"/>
              <a:t> </a:t>
            </a:r>
            <a:r>
              <a:rPr lang="fr-FR" sz="1200" dirty="0"/>
              <a:t>(« dénominateurs résidents éligibles »)</a:t>
            </a:r>
          </a:p>
          <a:p>
            <a:pPr marL="612000" lvl="4" indent="-216000">
              <a:spcBef>
                <a:spcPts val="300"/>
              </a:spcBef>
              <a:buFont typeface="Arial" panose="020B0604020202020204" pitchFamily="34" charset="0"/>
              <a:buChar char="•"/>
            </a:pPr>
            <a:r>
              <a:rPr lang="fr-FR" dirty="0"/>
              <a:t>Description des </a:t>
            </a:r>
            <a:r>
              <a:rPr lang="fr-FR" b="1" dirty="0"/>
              <a:t>caractéristiques des résidents </a:t>
            </a:r>
            <a:endParaRPr lang="fr-FR" sz="1200" dirty="0" smtClean="0"/>
          </a:p>
          <a:p>
            <a:pPr marL="612000" lvl="4" indent="-216000">
              <a:spcBef>
                <a:spcPts val="300"/>
              </a:spcBef>
              <a:buFont typeface="Arial" panose="020B0604020202020204" pitchFamily="34" charset="0"/>
              <a:buChar char="•"/>
            </a:pPr>
            <a:r>
              <a:rPr lang="fr-FR" dirty="0" smtClean="0"/>
              <a:t>Description </a:t>
            </a:r>
            <a:r>
              <a:rPr lang="fr-FR" dirty="0"/>
              <a:t>des </a:t>
            </a:r>
            <a:r>
              <a:rPr lang="fr-FR" b="1" dirty="0"/>
              <a:t>infections associées aux soins </a:t>
            </a:r>
            <a:endParaRPr lang="fr-FR" b="1" dirty="0" smtClean="0"/>
          </a:p>
          <a:p>
            <a:pPr marL="612000" lvl="4" indent="-216000">
              <a:spcBef>
                <a:spcPts val="300"/>
              </a:spcBef>
              <a:buFont typeface="Arial" panose="020B0604020202020204" pitchFamily="34" charset="0"/>
              <a:buChar char="•"/>
            </a:pPr>
            <a:r>
              <a:rPr lang="fr-FR" dirty="0" smtClean="0"/>
              <a:t>Description </a:t>
            </a:r>
            <a:r>
              <a:rPr lang="fr-FR" dirty="0"/>
              <a:t>des </a:t>
            </a:r>
            <a:r>
              <a:rPr lang="fr-FR" b="1" dirty="0"/>
              <a:t>traitements anti-infectieux </a:t>
            </a:r>
            <a:endParaRPr lang="fr-FR" b="1" dirty="0" smtClean="0"/>
          </a:p>
          <a:p>
            <a:pPr marL="612000" lvl="4" indent="-216000">
              <a:spcBef>
                <a:spcPts val="300"/>
              </a:spcBef>
              <a:buFont typeface="Arial" panose="020B0604020202020204" pitchFamily="34" charset="0"/>
              <a:buChar char="•"/>
            </a:pPr>
            <a:endParaRPr lang="fr-FR" sz="1200" dirty="0" smtClean="0"/>
          </a:p>
          <a:p>
            <a:pPr lvl="2">
              <a:spcBef>
                <a:spcPts val="600"/>
              </a:spcBef>
            </a:pPr>
            <a:r>
              <a:rPr lang="fr-FR" dirty="0" smtClean="0">
                <a:solidFill>
                  <a:schemeClr val="tx2"/>
                </a:solidFill>
              </a:rPr>
              <a:t>Rapport </a:t>
            </a:r>
            <a:r>
              <a:rPr lang="fr-FR" dirty="0">
                <a:solidFill>
                  <a:schemeClr val="tx2"/>
                </a:solidFill>
              </a:rPr>
              <a:t>des résultats nationaux / synthèses des données régionales </a:t>
            </a:r>
            <a:endParaRPr lang="fr-FR" dirty="0"/>
          </a:p>
          <a:p>
            <a:pPr lvl="4">
              <a:spcBef>
                <a:spcPts val="600"/>
              </a:spcBef>
            </a:pPr>
            <a:r>
              <a:rPr lang="fr-FR" dirty="0" smtClean="0"/>
              <a:t>année </a:t>
            </a:r>
            <a:r>
              <a:rPr lang="fr-FR" dirty="0"/>
              <a:t>2025</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21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Outils d’enquête</a:t>
            </a:r>
          </a:p>
        </p:txBody>
      </p:sp>
      <p:sp>
        <p:nvSpPr>
          <p:cNvPr id="4" name="Espace réservé du texte 3"/>
          <p:cNvSpPr>
            <a:spLocks noGrp="1"/>
          </p:cNvSpPr>
          <p:nvPr>
            <p:ph type="body" sz="quarter" idx="12"/>
          </p:nvPr>
        </p:nvSpPr>
        <p:spPr>
          <a:xfrm>
            <a:off x="611561" y="1412776"/>
            <a:ext cx="4608512" cy="5184576"/>
          </a:xfrm>
        </p:spPr>
        <p:txBody>
          <a:bodyPr/>
          <a:lstStyle/>
          <a:p>
            <a:pPr marL="0" lvl="2" indent="0">
              <a:spcBef>
                <a:spcPts val="600"/>
              </a:spcBef>
              <a:buNone/>
            </a:pPr>
            <a:r>
              <a:rPr lang="fr-FR" sz="1800" dirty="0">
                <a:solidFill>
                  <a:schemeClr val="accent4"/>
                </a:solidFill>
                <a:latin typeface="Arial" charset="0"/>
                <a:cs typeface="Arial" charset="0"/>
              </a:rPr>
              <a:t>Sur la méthode d’enquête</a:t>
            </a:r>
          </a:p>
          <a:p>
            <a:pPr lvl="2">
              <a:spcBef>
                <a:spcPts val="600"/>
              </a:spcBef>
            </a:pPr>
            <a:r>
              <a:rPr lang="fr-FR" b="0" dirty="0">
                <a:solidFill>
                  <a:schemeClr val="tx2"/>
                </a:solidFill>
              </a:rPr>
              <a:t>Guide de </a:t>
            </a:r>
            <a:r>
              <a:rPr lang="fr-FR" b="0" dirty="0" smtClean="0">
                <a:solidFill>
                  <a:schemeClr val="tx2"/>
                </a:solidFill>
              </a:rPr>
              <a:t>l’enquêteur  (V2 mars 2024)</a:t>
            </a:r>
            <a:endParaRPr lang="fr-FR" b="0" dirty="0">
              <a:solidFill>
                <a:schemeClr val="tx2"/>
              </a:solidFill>
            </a:endParaRPr>
          </a:p>
          <a:p>
            <a:pPr marL="0" lvl="2" indent="0">
              <a:spcBef>
                <a:spcPts val="600"/>
              </a:spcBef>
              <a:buNone/>
            </a:pPr>
            <a:r>
              <a:rPr lang="fr-FR" b="0" dirty="0"/>
              <a:t>   - sur le site de </a:t>
            </a:r>
            <a:r>
              <a:rPr lang="fr-FR" b="0" dirty="0" err="1"/>
              <a:t>SpFrance</a:t>
            </a:r>
            <a:r>
              <a:rPr lang="fr-FR" b="0" dirty="0"/>
              <a:t> / études et enquêtes</a:t>
            </a:r>
          </a:p>
          <a:p>
            <a:pPr marL="0" lvl="2" indent="0">
              <a:spcBef>
                <a:spcPts val="300"/>
              </a:spcBef>
              <a:buNone/>
            </a:pPr>
            <a:r>
              <a:rPr lang="fr-FR" b="0" i="1" dirty="0">
                <a:solidFill>
                  <a:schemeClr val="tx2"/>
                </a:solidFill>
                <a:latin typeface="Arial" charset="0"/>
                <a:cs typeface="Arial" charset="0"/>
              </a:rPr>
              <a:t>   </a:t>
            </a:r>
            <a:r>
              <a:rPr lang="fr-FR" sz="1400" b="0" i="1" u="sng" dirty="0">
                <a:solidFill>
                  <a:schemeClr val="tx2"/>
                </a:solidFill>
                <a:latin typeface="Arial" charset="0"/>
                <a:cs typeface="Arial" charset="0"/>
              </a:rPr>
              <a:t>https://www.santepubliquefrance.fr/etudes-et-enquetes</a:t>
            </a:r>
          </a:p>
          <a:p>
            <a:pPr lvl="2">
              <a:spcBef>
                <a:spcPts val="600"/>
              </a:spcBef>
            </a:pPr>
            <a:r>
              <a:rPr lang="fr-FR" b="0" dirty="0">
                <a:solidFill>
                  <a:schemeClr val="tx2"/>
                </a:solidFill>
              </a:rPr>
              <a:t>Questionnaires établissement et résident</a:t>
            </a:r>
          </a:p>
          <a:p>
            <a:pPr lvl="2">
              <a:spcBef>
                <a:spcPts val="600"/>
              </a:spcBef>
            </a:pPr>
            <a:r>
              <a:rPr lang="fr-FR" b="0" dirty="0">
                <a:solidFill>
                  <a:schemeClr val="tx2"/>
                </a:solidFill>
              </a:rPr>
              <a:t>Lettre d’information </a:t>
            </a:r>
            <a:r>
              <a:rPr lang="fr-FR" b="0" dirty="0"/>
              <a:t>des résidents</a:t>
            </a:r>
          </a:p>
          <a:p>
            <a:pPr lvl="2">
              <a:spcBef>
                <a:spcPts val="600"/>
              </a:spcBef>
            </a:pPr>
            <a:r>
              <a:rPr lang="fr-FR" b="0" dirty="0">
                <a:solidFill>
                  <a:schemeClr val="tx2"/>
                </a:solidFill>
              </a:rPr>
              <a:t>FAQ </a:t>
            </a:r>
            <a:r>
              <a:rPr lang="fr-FR" b="0" dirty="0"/>
              <a:t>mise à jour au cours de l’enquête</a:t>
            </a:r>
          </a:p>
          <a:p>
            <a:pPr lvl="2">
              <a:spcBef>
                <a:spcPts val="600"/>
              </a:spcBef>
            </a:pPr>
            <a:r>
              <a:rPr lang="fr-FR" b="0" dirty="0">
                <a:solidFill>
                  <a:schemeClr val="tx2"/>
                </a:solidFill>
                <a:latin typeface="Arial" charset="0"/>
                <a:cs typeface="Arial" charset="0"/>
              </a:rPr>
              <a:t>Présentation de formation </a:t>
            </a:r>
            <a:r>
              <a:rPr lang="fr-FR" b="0" dirty="0">
                <a:latin typeface="Arial" charset="0"/>
                <a:cs typeface="Arial" charset="0"/>
              </a:rPr>
              <a:t>:</a:t>
            </a:r>
          </a:p>
          <a:p>
            <a:pPr marL="0" lvl="2" indent="0">
              <a:spcBef>
                <a:spcPts val="300"/>
              </a:spcBef>
              <a:buNone/>
            </a:pPr>
            <a:r>
              <a:rPr lang="fr-FR" b="0" dirty="0"/>
              <a:t>    - méthode d’enquête</a:t>
            </a:r>
          </a:p>
          <a:p>
            <a:pPr marL="0" lvl="2" indent="0">
              <a:spcBef>
                <a:spcPts val="300"/>
              </a:spcBef>
              <a:buNone/>
            </a:pPr>
            <a:r>
              <a:rPr lang="fr-FR" b="0" dirty="0"/>
              <a:t>    - cas cliniques</a:t>
            </a:r>
          </a:p>
          <a:p>
            <a:pPr marL="0" lvl="2" indent="0">
              <a:spcBef>
                <a:spcPts val="1200"/>
              </a:spcBef>
              <a:buNone/>
            </a:pPr>
            <a:r>
              <a:rPr lang="fr-FR" sz="1800" dirty="0">
                <a:solidFill>
                  <a:schemeClr val="accent4"/>
                </a:solidFill>
                <a:latin typeface="Arial" charset="0"/>
                <a:cs typeface="Arial" charset="0"/>
              </a:rPr>
              <a:t>Sur l’application </a:t>
            </a:r>
            <a:r>
              <a:rPr lang="fr-FR" sz="1800" dirty="0" err="1">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marL="0" lvl="2" indent="0">
              <a:spcBef>
                <a:spcPts val="300"/>
              </a:spcBef>
              <a:buNone/>
            </a:pPr>
            <a:r>
              <a:rPr lang="fr-FR" sz="1800" i="1" dirty="0">
                <a:solidFill>
                  <a:schemeClr val="tx2"/>
                </a:solidFill>
                <a:latin typeface="Arial" charset="0"/>
                <a:cs typeface="Arial" charset="0"/>
              </a:rPr>
              <a:t>   </a:t>
            </a:r>
            <a:r>
              <a:rPr lang="fr-FR" sz="1400" b="0" i="1" u="sng" dirty="0">
                <a:solidFill>
                  <a:schemeClr val="tx2"/>
                </a:solidFill>
                <a:latin typeface="Arial" charset="0"/>
                <a:cs typeface="Arial" charset="0"/>
              </a:rPr>
              <a:t>https://previas.santepubliquefrance.fr</a:t>
            </a:r>
          </a:p>
          <a:p>
            <a:pPr lvl="2">
              <a:spcBef>
                <a:spcPts val="600"/>
              </a:spcBef>
            </a:pPr>
            <a:r>
              <a:rPr lang="fr-FR" b="0" dirty="0">
                <a:solidFill>
                  <a:schemeClr val="tx2"/>
                </a:solidFill>
              </a:rPr>
              <a:t>Annexe 4 du guide de l’enquêteur</a:t>
            </a:r>
          </a:p>
          <a:p>
            <a:pPr lvl="2">
              <a:spcBef>
                <a:spcPts val="600"/>
              </a:spcBef>
            </a:pPr>
            <a:r>
              <a:rPr lang="fr-FR" b="0" dirty="0">
                <a:solidFill>
                  <a:schemeClr val="tx2"/>
                </a:solidFill>
              </a:rPr>
              <a:t>Guide d’utilisation de </a:t>
            </a:r>
            <a:r>
              <a:rPr lang="fr-FR" b="0" dirty="0" err="1">
                <a:solidFill>
                  <a:schemeClr val="tx2"/>
                </a:solidFill>
              </a:rPr>
              <a:t>PrevIAS</a:t>
            </a:r>
            <a:endParaRPr lang="fr-FR" b="0" dirty="0"/>
          </a:p>
          <a:p>
            <a:pPr lvl="2">
              <a:spcBef>
                <a:spcPts val="600"/>
              </a:spcBef>
            </a:pPr>
            <a:r>
              <a:rPr lang="fr-FR" b="0" dirty="0">
                <a:solidFill>
                  <a:schemeClr val="tx2"/>
                </a:solidFill>
              </a:rPr>
              <a:t>Présentation de formation</a:t>
            </a:r>
          </a:p>
        </p:txBody>
      </p:sp>
      <p:pic>
        <p:nvPicPr>
          <p:cNvPr id="6"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stretch>
            <a:fillRect/>
          </a:stretch>
        </p:blipFill>
        <p:spPr>
          <a:xfrm>
            <a:off x="5364088" y="1328155"/>
            <a:ext cx="3538971" cy="511038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2118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Questionnaire établissement</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4</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65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479" y="1149282"/>
            <a:ext cx="3921296" cy="5664094"/>
          </a:xfrm>
          <a:prstGeom prst="rect">
            <a:avLst/>
          </a:prstGeom>
          <a:ln w="15875">
            <a:solidFill>
              <a:schemeClr val="accent6">
                <a:lumMod val="60000"/>
                <a:lumOff val="40000"/>
              </a:schemeClr>
            </a:solidFill>
          </a:ln>
        </p:spPr>
      </p:pic>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Questionnaires établissement</a:t>
            </a:r>
            <a:endParaRPr lang="fr-FR" dirty="0"/>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0" name="Espace réservé du texte 3"/>
          <p:cNvSpPr txBox="1">
            <a:spLocks/>
          </p:cNvSpPr>
          <p:nvPr/>
        </p:nvSpPr>
        <p:spPr>
          <a:xfrm>
            <a:off x="586132" y="1628800"/>
            <a:ext cx="3303984" cy="2151856"/>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a:solidFill>
                  <a:schemeClr val="accent4"/>
                </a:solidFill>
                <a:latin typeface="Arial" charset="0"/>
                <a:cs typeface="Arial" charset="0"/>
              </a:rPr>
              <a:t>4 sections :</a:t>
            </a:r>
          </a:p>
          <a:p>
            <a:pPr lvl="2">
              <a:spcBef>
                <a:spcPts val="600"/>
              </a:spcBef>
            </a:pPr>
            <a:r>
              <a:rPr lang="fr-FR" b="0" dirty="0">
                <a:latin typeface="Arial" charset="0"/>
                <a:cs typeface="Arial" charset="0"/>
              </a:rPr>
              <a:t>Données administratives</a:t>
            </a:r>
          </a:p>
          <a:p>
            <a:pPr lvl="2">
              <a:spcBef>
                <a:spcPts val="600"/>
              </a:spcBef>
            </a:pPr>
            <a:r>
              <a:rPr lang="fr-FR" b="0" dirty="0">
                <a:latin typeface="Arial" charset="0"/>
                <a:cs typeface="Arial" charset="0"/>
              </a:rPr>
              <a:t>Périmètre de l’enquête</a:t>
            </a:r>
          </a:p>
          <a:p>
            <a:pPr lvl="2">
              <a:spcBef>
                <a:spcPts val="600"/>
              </a:spcBef>
            </a:pPr>
            <a:r>
              <a:rPr lang="fr-FR" b="0" dirty="0">
                <a:latin typeface="Arial" charset="0"/>
                <a:cs typeface="Arial" charset="0"/>
              </a:rPr>
              <a:t>Capacité et charge en soins</a:t>
            </a:r>
          </a:p>
          <a:p>
            <a:pPr lvl="2">
              <a:spcBef>
                <a:spcPts val="600"/>
              </a:spcBef>
            </a:pPr>
            <a:r>
              <a:rPr lang="fr-FR" b="0" dirty="0">
                <a:latin typeface="Arial" charset="0"/>
                <a:cs typeface="Arial" charset="0"/>
              </a:rPr>
              <a:t>Organisation des soins</a:t>
            </a:r>
          </a:p>
        </p:txBody>
      </p:sp>
    </p:spTree>
    <p:extLst>
      <p:ext uri="{BB962C8B-B14F-4D97-AF65-F5344CB8AC3E}">
        <p14:creationId xmlns:p14="http://schemas.microsoft.com/office/powerpoint/2010/main" val="1899010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596212" y="3758582"/>
            <a:ext cx="7864219" cy="2982785"/>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lvl="4" indent="-285750">
              <a:spcBef>
                <a:spcPts val="300"/>
              </a:spcBef>
              <a:buFont typeface="Wingdings" panose="05000000000000000000" pitchFamily="2" charset="2"/>
              <a:buChar char="Ø"/>
            </a:pPr>
            <a:r>
              <a:rPr lang="fr-FR" sz="1600" b="1" dirty="0" smtClean="0">
                <a:solidFill>
                  <a:schemeClr val="accent1"/>
                </a:solidFill>
              </a:rPr>
              <a:t>Données </a:t>
            </a:r>
            <a:r>
              <a:rPr lang="fr-FR" sz="1600" b="1" dirty="0">
                <a:solidFill>
                  <a:schemeClr val="accent1"/>
                </a:solidFill>
              </a:rPr>
              <a:t>administratives de l’établissement </a:t>
            </a:r>
            <a:r>
              <a:rPr lang="fr-FR" sz="1600" b="1" dirty="0"/>
              <a:t>: </a:t>
            </a:r>
            <a:endParaRPr lang="fr-FR" sz="1600" b="1" dirty="0" smtClean="0"/>
          </a:p>
          <a:p>
            <a:pPr marL="0" lvl="4" indent="0">
              <a:spcBef>
                <a:spcPts val="300"/>
              </a:spcBef>
              <a:buNone/>
            </a:pPr>
            <a:r>
              <a:rPr lang="fr-FR" dirty="0" smtClean="0">
                <a:cs typeface="Arial" charset="0"/>
                <a:sym typeface="Wingdings" panose="05000000000000000000" pitchFamily="2" charset="2"/>
              </a:rPr>
              <a:t> </a:t>
            </a:r>
            <a:r>
              <a:rPr lang="fr-FR" dirty="0">
                <a:cs typeface="Arial" charset="0"/>
                <a:sym typeface="Wingdings" panose="05000000000000000000" pitchFamily="2" charset="2"/>
              </a:rPr>
              <a:t>Dans le cas d’un groupement multi-sites, les données administratives correspondent </a:t>
            </a:r>
            <a:r>
              <a:rPr lang="fr-FR" dirty="0" smtClean="0">
                <a:cs typeface="Arial" charset="0"/>
                <a:sym typeface="Wingdings" panose="05000000000000000000" pitchFamily="2" charset="2"/>
              </a:rPr>
              <a:t/>
            </a:r>
            <a:br>
              <a:rPr lang="fr-FR" dirty="0" smtClean="0">
                <a:cs typeface="Arial" charset="0"/>
                <a:sym typeface="Wingdings" panose="05000000000000000000" pitchFamily="2" charset="2"/>
              </a:rPr>
            </a:br>
            <a:r>
              <a:rPr lang="fr-FR" dirty="0" smtClean="0">
                <a:cs typeface="Arial" charset="0"/>
                <a:sym typeface="Wingdings" panose="05000000000000000000" pitchFamily="2" charset="2"/>
              </a:rPr>
              <a:t>à </a:t>
            </a:r>
            <a:r>
              <a:rPr lang="fr-FR" dirty="0">
                <a:cs typeface="Arial" charset="0"/>
                <a:sym typeface="Wingdings" panose="05000000000000000000" pitchFamily="2" charset="2"/>
              </a:rPr>
              <a:t>celles de </a:t>
            </a:r>
            <a:r>
              <a:rPr lang="fr-FR" b="1" dirty="0">
                <a:cs typeface="Arial" charset="0"/>
                <a:sym typeface="Wingdings" panose="05000000000000000000" pitchFamily="2" charset="2"/>
              </a:rPr>
              <a:t>l’établissement référent du </a:t>
            </a:r>
            <a:r>
              <a:rPr lang="fr-FR" b="1" dirty="0">
                <a:solidFill>
                  <a:schemeClr val="accent1"/>
                </a:solidFill>
                <a:cs typeface="Arial" charset="0"/>
                <a:sym typeface="Wingdings" panose="05000000000000000000" pitchFamily="2" charset="2"/>
              </a:rPr>
              <a:t>groupement</a:t>
            </a:r>
          </a:p>
          <a:p>
            <a:pPr marL="0" lvl="4" indent="0">
              <a:spcBef>
                <a:spcPts val="300"/>
              </a:spcBef>
              <a:buNone/>
            </a:pPr>
            <a:r>
              <a:rPr lang="fr-FR" dirty="0">
                <a:cs typeface="Arial" charset="0"/>
                <a:sym typeface="Wingdings" panose="05000000000000000000" pitchFamily="2" charset="2"/>
              </a:rPr>
              <a:t> </a:t>
            </a:r>
            <a:r>
              <a:rPr lang="fr-FR" dirty="0"/>
              <a:t>Le référent de l’enquête vérifie les </a:t>
            </a:r>
            <a:r>
              <a:rPr lang="fr-FR" b="1" dirty="0">
                <a:solidFill>
                  <a:schemeClr val="accent1"/>
                </a:solidFill>
              </a:rPr>
              <a:t>données pré-remplies </a:t>
            </a:r>
            <a:r>
              <a:rPr lang="fr-FR" dirty="0"/>
              <a:t>auprès de l’administration</a:t>
            </a:r>
            <a:endParaRPr lang="fr-FR" b="1" dirty="0"/>
          </a:p>
          <a:p>
            <a:pPr marL="0" lvl="4" indent="0">
              <a:spcBef>
                <a:spcPts val="6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données peuvent être modifiées dans </a:t>
            </a:r>
            <a:r>
              <a:rPr lang="fr-FR" dirty="0" err="1">
                <a:cs typeface="Arial" charset="0"/>
                <a:sym typeface="Wingdings" panose="05000000000000000000" pitchFamily="2" charset="2"/>
              </a:rPr>
              <a:t>Pr</a:t>
            </a:r>
            <a:r>
              <a:rPr lang="fr-FR" dirty="0" err="1"/>
              <a:t>evIAS</a:t>
            </a:r>
            <a:r>
              <a:rPr lang="fr-FR" dirty="0"/>
              <a:t> par l’</a:t>
            </a:r>
            <a:r>
              <a:rPr lang="fr-FR" b="1" dirty="0">
                <a:solidFill>
                  <a:schemeClr val="accent1"/>
                </a:solidFill>
              </a:rPr>
              <a:t>administrateur local</a:t>
            </a:r>
            <a:r>
              <a:rPr lang="fr-FR" dirty="0">
                <a:solidFill>
                  <a:schemeClr val="accent1"/>
                </a:solidFill>
              </a:rPr>
              <a:t> </a:t>
            </a:r>
            <a:r>
              <a:rPr lang="fr-FR" dirty="0"/>
              <a:t>dans le menu </a:t>
            </a:r>
            <a:r>
              <a:rPr lang="fr-FR" i="1" dirty="0"/>
              <a:t>Administration / Gestion des établissements</a:t>
            </a:r>
            <a:endParaRPr lang="fr-FR" dirty="0">
              <a:cs typeface="Arial" charset="0"/>
              <a:sym typeface="Wingdings" panose="05000000000000000000" pitchFamily="2" charset="2"/>
            </a:endParaRPr>
          </a:p>
          <a:p>
            <a:pPr marL="0" lvl="4" indent="0">
              <a:buNone/>
            </a:pPr>
            <a:r>
              <a:rPr lang="fr-FR" dirty="0">
                <a:cs typeface="Arial" charset="0"/>
                <a:sym typeface="Wingdings" panose="05000000000000000000" pitchFamily="2" charset="2"/>
              </a:rPr>
              <a:t>Dans le cas d’une erreur sur les numéros de </a:t>
            </a:r>
            <a:r>
              <a:rPr lang="fr-FR" dirty="0" err="1">
                <a:cs typeface="Arial" charset="0"/>
                <a:sym typeface="Wingdings" panose="05000000000000000000" pitchFamily="2" charset="2"/>
              </a:rPr>
              <a:t>Finess</a:t>
            </a:r>
            <a:r>
              <a:rPr lang="fr-FR" dirty="0">
                <a:cs typeface="Arial" charset="0"/>
                <a:sym typeface="Wingdings" panose="05000000000000000000" pitchFamily="2" charset="2"/>
              </a:rPr>
              <a:t> géographique ou juridique, l’administrateur local contacte le support applicatif de </a:t>
            </a:r>
            <a:r>
              <a:rPr lang="fr-FR" dirty="0" err="1">
                <a:cs typeface="Arial" charset="0"/>
                <a:sym typeface="Wingdings" panose="05000000000000000000" pitchFamily="2" charset="2"/>
              </a:rPr>
              <a:t>PrevIAS</a:t>
            </a:r>
            <a:endParaRPr lang="fr-FR" i="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9" name="Rectangle 8"/>
          <p:cNvSpPr/>
          <p:nvPr/>
        </p:nvSpPr>
        <p:spPr>
          <a:xfrm>
            <a:off x="899592" y="1516856"/>
            <a:ext cx="7128792" cy="12640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899592" y="2852936"/>
            <a:ext cx="7128792"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24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Données administratives</a:t>
            </a:r>
            <a:endParaRPr lang="fr-FR" dirty="0"/>
          </a:p>
        </p:txBody>
      </p:sp>
      <p:sp>
        <p:nvSpPr>
          <p:cNvPr id="8" name="Espace réservé du texte 3"/>
          <p:cNvSpPr>
            <a:spLocks noGrp="1"/>
          </p:cNvSpPr>
          <p:nvPr>
            <p:ph type="body" sz="quarter" idx="12"/>
          </p:nvPr>
        </p:nvSpPr>
        <p:spPr>
          <a:xfrm>
            <a:off x="467543" y="4005064"/>
            <a:ext cx="8443765" cy="259228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180000" lvl="4" indent="-252000">
              <a:spcBef>
                <a:spcPts val="300"/>
              </a:spcBef>
              <a:buFont typeface="Wingdings" panose="05000000000000000000" pitchFamily="2" charset="2"/>
              <a:buChar char="Ø"/>
            </a:pPr>
            <a:r>
              <a:rPr lang="fr-FR" sz="1600" b="1" dirty="0">
                <a:solidFill>
                  <a:schemeClr val="tx2"/>
                </a:solidFill>
              </a:rPr>
              <a:t>Utilisateur au profil « Administrateur local » pour l’établissement</a:t>
            </a:r>
            <a:endParaRPr lang="fr-FR" sz="1600" dirty="0"/>
          </a:p>
          <a:p>
            <a:pPr marL="0" lvl="4" indent="0">
              <a:spcBef>
                <a:spcPts val="300"/>
              </a:spcBef>
              <a:buNone/>
            </a:pPr>
            <a:r>
              <a:rPr lang="fr-FR" dirty="0">
                <a:cs typeface="Arial" charset="0"/>
                <a:sym typeface="Wingdings" panose="05000000000000000000" pitchFamily="2" charset="2"/>
              </a:rPr>
              <a:t> </a:t>
            </a:r>
            <a:r>
              <a:rPr lang="fr-FR" dirty="0"/>
              <a:t>Données </a:t>
            </a:r>
            <a:r>
              <a:rPr lang="fr-FR" b="1" dirty="0"/>
              <a:t>pré-remplies dans l’application </a:t>
            </a:r>
            <a:r>
              <a:rPr lang="fr-FR" dirty="0"/>
              <a:t>à partir de l’</a:t>
            </a:r>
            <a:r>
              <a:rPr lang="fr-FR" b="1" dirty="0">
                <a:solidFill>
                  <a:schemeClr val="accent1"/>
                </a:solidFill>
              </a:rPr>
              <a:t>annuaire national des </a:t>
            </a:r>
            <a:r>
              <a:rPr lang="fr-FR" b="1" dirty="0" err="1">
                <a:solidFill>
                  <a:schemeClr val="accent1"/>
                </a:solidFill>
              </a:rPr>
              <a:t>CPias</a:t>
            </a:r>
            <a:endParaRPr lang="fr-FR" b="1" dirty="0">
              <a:solidFill>
                <a:schemeClr val="accent1"/>
              </a:solidFill>
            </a:endParaRPr>
          </a:p>
          <a:p>
            <a:pPr marL="0" lvl="4" indent="0">
              <a:spcBef>
                <a:spcPts val="300"/>
              </a:spcBef>
              <a:buNone/>
            </a:pPr>
            <a:r>
              <a:rPr lang="fr-FR" dirty="0">
                <a:cs typeface="Arial" charset="0"/>
                <a:sym typeface="Wingdings" panose="05000000000000000000" pitchFamily="2" charset="2"/>
              </a:rPr>
              <a:t> L’administrateur local est préférentiellement le </a:t>
            </a:r>
            <a:r>
              <a:rPr lang="fr-FR" b="1" dirty="0">
                <a:solidFill>
                  <a:schemeClr val="accent1"/>
                </a:solidFill>
                <a:cs typeface="Arial" charset="0"/>
                <a:sym typeface="Wingdings" panose="05000000000000000000" pitchFamily="2" charset="2"/>
              </a:rPr>
              <a:t>référent de l’enquête</a:t>
            </a:r>
            <a:r>
              <a:rPr lang="fr-FR" b="1" dirty="0">
                <a:cs typeface="Arial" charset="0"/>
                <a:sym typeface="Wingdings" panose="05000000000000000000" pitchFamily="2" charset="2"/>
              </a:rPr>
              <a:t> </a:t>
            </a:r>
            <a:r>
              <a:rPr lang="fr-FR" dirty="0">
                <a:cs typeface="Arial" charset="0"/>
                <a:sym typeface="Wingdings" panose="05000000000000000000" pitchFamily="2" charset="2"/>
              </a:rPr>
              <a:t>dans l’établissement</a:t>
            </a:r>
          </a:p>
          <a:p>
            <a:pPr marL="0" lvl="4" indent="0">
              <a:spcBef>
                <a:spcPts val="300"/>
              </a:spcBef>
              <a:buNone/>
            </a:pPr>
            <a:r>
              <a:rPr lang="fr-FR" dirty="0">
                <a:cs typeface="Arial" charset="0"/>
                <a:sym typeface="Wingdings" panose="05000000000000000000" pitchFamily="2" charset="2"/>
              </a:rPr>
              <a:t> L’administrateur local dispose de</a:t>
            </a:r>
            <a:r>
              <a:rPr lang="fr-FR" dirty="0"/>
              <a:t> </a:t>
            </a:r>
            <a:r>
              <a:rPr lang="fr-FR" b="1" dirty="0"/>
              <a:t>droits de gestion de l’établissement et des utilisateurs </a:t>
            </a:r>
            <a:r>
              <a:rPr lang="fr-FR" dirty="0"/>
              <a:t>de l’établissement (</a:t>
            </a:r>
            <a:r>
              <a:rPr lang="fr-FR" i="1" dirty="0"/>
              <a:t>cf. Annexe 6 page 72 pour le détail du profil de l’administrateur local</a:t>
            </a:r>
            <a:r>
              <a:rPr lang="fr-FR" dirty="0"/>
              <a:t>)</a:t>
            </a:r>
          </a:p>
          <a:p>
            <a:pPr marL="0" lvl="4" indent="0">
              <a:spcBef>
                <a:spcPts val="600"/>
              </a:spcBef>
              <a:buNone/>
            </a:pPr>
            <a:r>
              <a:rPr lang="fr-FR" dirty="0">
                <a:sym typeface="Wingdings" panose="05000000000000000000" pitchFamily="2" charset="2"/>
              </a:rPr>
              <a:t></a:t>
            </a:r>
            <a:r>
              <a:rPr lang="fr-FR" dirty="0"/>
              <a:t> </a:t>
            </a:r>
            <a:r>
              <a:rPr lang="fr-FR" u="sng" dirty="0">
                <a:cs typeface="Arial" charset="0"/>
                <a:sym typeface="Wingdings" panose="05000000000000000000" pitchFamily="2" charset="2"/>
              </a:rPr>
              <a:t>Dans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Si aucun utilisateur n’est indiqué comme administrateur local, le référent de l’enquête contacte le support applicatif de </a:t>
            </a:r>
            <a:r>
              <a:rPr lang="fr-FR" dirty="0" err="1">
                <a:cs typeface="Arial" charset="0"/>
                <a:sym typeface="Wingdings" panose="05000000000000000000" pitchFamily="2" charset="2"/>
              </a:rPr>
              <a:t>PrevIAS</a:t>
            </a:r>
            <a:r>
              <a:rPr lang="fr-FR" dirty="0">
                <a:cs typeface="Arial" charset="0"/>
                <a:sym typeface="Wingdings" panose="05000000000000000000" pitchFamily="2" charset="2"/>
              </a:rPr>
              <a:t> pour indiquer le Prénom, Nom et email de la personne désignée comme administrateur</a:t>
            </a:r>
          </a:p>
          <a:p>
            <a:pPr marL="0" lvl="4" indent="0">
              <a:buNone/>
            </a:pPr>
            <a:r>
              <a:rPr lang="fr-FR" dirty="0">
                <a:cs typeface="Arial" charset="0"/>
                <a:sym typeface="Wingdings" panose="05000000000000000000" pitchFamily="2" charset="2"/>
              </a:rPr>
              <a:t>L’administrateur local peut désigner un autre utilisateur de l’établissement pour lui transmettre ses droits (Menu </a:t>
            </a:r>
            <a:r>
              <a:rPr lang="fr-FR" i="1" dirty="0">
                <a:cs typeface="Arial" charset="0"/>
                <a:sym typeface="Wingdings" panose="05000000000000000000" pitchFamily="2" charset="2"/>
              </a:rPr>
              <a:t>Administration</a:t>
            </a:r>
            <a:r>
              <a:rPr lang="fr-FR" dirty="0">
                <a:cs typeface="Arial" charset="0"/>
                <a:sym typeface="Wingdings" panose="05000000000000000000" pitchFamily="2" charset="2"/>
              </a:rPr>
              <a:t> / </a:t>
            </a:r>
            <a:r>
              <a:rPr lang="fr-FR" i="1" dirty="0">
                <a:cs typeface="Arial" charset="0"/>
                <a:sym typeface="Wingdings" panose="05000000000000000000" pitchFamily="2" charset="2"/>
              </a:rPr>
              <a:t>Gestion des établissements</a:t>
            </a:r>
            <a:r>
              <a:rPr lang="fr-FR" dirty="0">
                <a:cs typeface="Arial" charset="0"/>
                <a:sym typeface="Wingdings" panose="05000000000000000000" pitchFamily="2" charset="2"/>
              </a:rPr>
              <a:t>)</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5" y="1127238"/>
            <a:ext cx="7321915" cy="2517785"/>
          </a:xfrm>
          <a:prstGeom prst="rect">
            <a:avLst/>
          </a:prstGeom>
        </p:spPr>
      </p:pic>
      <p:sp>
        <p:nvSpPr>
          <p:cNvPr id="10" name="Rectangle 9"/>
          <p:cNvSpPr/>
          <p:nvPr/>
        </p:nvSpPr>
        <p:spPr>
          <a:xfrm>
            <a:off x="864000" y="3254400"/>
            <a:ext cx="3672408" cy="3600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0960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smtClean="0">
                <a:latin typeface="Arial" charset="0"/>
                <a:cs typeface="Arial" charset="0"/>
              </a:rPr>
              <a:t>Contexte</a:t>
            </a:r>
            <a:endParaRPr lang="fr-FR" dirty="0"/>
          </a:p>
        </p:txBody>
      </p:sp>
      <p:sp>
        <p:nvSpPr>
          <p:cNvPr id="4" name="Espace réservé du texte 3"/>
          <p:cNvSpPr>
            <a:spLocks noGrp="1"/>
          </p:cNvSpPr>
          <p:nvPr>
            <p:ph type="body" sz="quarter" idx="12"/>
          </p:nvPr>
        </p:nvSpPr>
        <p:spPr>
          <a:xfrm>
            <a:off x="755576" y="1844824"/>
            <a:ext cx="7560839" cy="3744416"/>
          </a:xfrm>
        </p:spPr>
        <p:txBody>
          <a:bodyPr/>
          <a:lstStyle/>
          <a:p>
            <a:pPr lvl="2">
              <a:spcBef>
                <a:spcPts val="1200"/>
              </a:spcBef>
            </a:pPr>
            <a:r>
              <a:rPr lang="fr-FR" b="0" dirty="0">
                <a:latin typeface="Arial" charset="0"/>
                <a:cs typeface="Arial" charset="0"/>
              </a:rPr>
              <a:t>Réalisée dans le cadre du protocole de l’</a:t>
            </a:r>
            <a:r>
              <a:rPr lang="fr-FR" dirty="0">
                <a:solidFill>
                  <a:srgbClr val="00B0F0"/>
                </a:solidFill>
                <a:latin typeface="Arial" charset="0"/>
                <a:cs typeface="Arial" charset="0"/>
              </a:rPr>
              <a:t>enquête européenne</a:t>
            </a:r>
            <a:r>
              <a:rPr lang="fr-FR" b="0" dirty="0">
                <a:latin typeface="Arial" charset="0"/>
                <a:cs typeface="Arial" charset="0"/>
              </a:rPr>
              <a:t> </a:t>
            </a:r>
            <a:r>
              <a:rPr lang="fr-FR" b="0" dirty="0" smtClean="0">
                <a:latin typeface="Arial" charset="0"/>
                <a:cs typeface="Arial" charset="0"/>
              </a:rPr>
              <a:t/>
            </a:r>
            <a:br>
              <a:rPr lang="fr-FR" b="0" dirty="0" smtClean="0">
                <a:latin typeface="Arial" charset="0"/>
                <a:cs typeface="Arial" charset="0"/>
              </a:rPr>
            </a:br>
            <a:r>
              <a:rPr lang="fr-FR" b="0" dirty="0" smtClean="0">
                <a:latin typeface="Arial" charset="0"/>
                <a:cs typeface="Arial" charset="0"/>
              </a:rPr>
              <a:t>de </a:t>
            </a:r>
            <a:r>
              <a:rPr lang="fr-FR" b="0" dirty="0">
                <a:latin typeface="Arial" charset="0"/>
                <a:cs typeface="Arial" charset="0"/>
              </a:rPr>
              <a:t>l’</a:t>
            </a:r>
            <a:r>
              <a:rPr lang="en-US" dirty="0"/>
              <a:t>European Centre for Disease Prevention and Control </a:t>
            </a:r>
            <a:r>
              <a:rPr lang="fr-FR" dirty="0">
                <a:latin typeface="Arial" charset="0"/>
                <a:cs typeface="Arial" charset="0"/>
              </a:rPr>
              <a:t>(ECDC)</a:t>
            </a:r>
            <a:br>
              <a:rPr lang="fr-FR" dirty="0">
                <a:latin typeface="Arial" charset="0"/>
                <a:cs typeface="Arial" charset="0"/>
              </a:rPr>
            </a:br>
            <a:r>
              <a:rPr lang="fr-FR" dirty="0">
                <a:latin typeface="Arial" charset="0"/>
                <a:cs typeface="Arial" charset="0"/>
                <a:sym typeface="Wingdings" panose="05000000000000000000" pitchFamily="2" charset="2"/>
              </a:rPr>
              <a:t> </a:t>
            </a:r>
            <a:r>
              <a:rPr lang="fr-FR" b="0" i="1" dirty="0">
                <a:latin typeface="Arial" charset="0"/>
                <a:cs typeface="Arial" charset="0"/>
                <a:sym typeface="Wingdings" panose="05000000000000000000" pitchFamily="2" charset="2"/>
              </a:rPr>
              <a:t>P</a:t>
            </a:r>
            <a:r>
              <a:rPr lang="fr-FR" b="0" i="1" dirty="0">
                <a:latin typeface="Arial" charset="0"/>
                <a:cs typeface="Arial" charset="0"/>
              </a:rPr>
              <a:t>oint </a:t>
            </a:r>
            <a:r>
              <a:rPr lang="fr-FR" b="0" i="1" dirty="0" err="1">
                <a:latin typeface="Arial" charset="0"/>
                <a:cs typeface="Arial" charset="0"/>
              </a:rPr>
              <a:t>prevalence</a:t>
            </a:r>
            <a:r>
              <a:rPr lang="fr-FR" b="0" i="1" dirty="0">
                <a:latin typeface="Arial" charset="0"/>
                <a:cs typeface="Arial" charset="0"/>
              </a:rPr>
              <a:t> </a:t>
            </a:r>
            <a:r>
              <a:rPr lang="fr-FR" b="0" i="1" dirty="0" err="1">
                <a:latin typeface="Arial" charset="0"/>
                <a:cs typeface="Arial" charset="0"/>
              </a:rPr>
              <a:t>survey</a:t>
            </a:r>
            <a:r>
              <a:rPr lang="fr-FR" b="0" i="1" dirty="0">
                <a:latin typeface="Arial" charset="0"/>
                <a:cs typeface="Arial" charset="0"/>
              </a:rPr>
              <a:t> of </a:t>
            </a:r>
            <a:r>
              <a:rPr lang="fr-FR" b="0" i="1" dirty="0" err="1">
                <a:latin typeface="Arial" charset="0"/>
                <a:cs typeface="Arial" charset="0"/>
              </a:rPr>
              <a:t>healthcare-associated</a:t>
            </a:r>
            <a:r>
              <a:rPr lang="fr-FR" b="0" i="1" dirty="0">
                <a:latin typeface="Arial" charset="0"/>
                <a:cs typeface="Arial" charset="0"/>
              </a:rPr>
              <a:t> infections and </a:t>
            </a:r>
            <a:r>
              <a:rPr lang="fr-FR" b="0" i="1" dirty="0" err="1">
                <a:latin typeface="Arial" charset="0"/>
                <a:cs typeface="Arial" charset="0"/>
              </a:rPr>
              <a:t>antimicrobial</a:t>
            </a:r>
            <a:r>
              <a:rPr lang="fr-FR" b="0" i="1" dirty="0">
                <a:latin typeface="Arial" charset="0"/>
                <a:cs typeface="Arial" charset="0"/>
              </a:rPr>
              <a:t> use in </a:t>
            </a:r>
            <a:r>
              <a:rPr lang="fr-FR" b="0" i="1" dirty="0" err="1">
                <a:latin typeface="Arial" charset="0"/>
                <a:cs typeface="Arial" charset="0"/>
              </a:rPr>
              <a:t>European</a:t>
            </a:r>
            <a:r>
              <a:rPr lang="fr-FR" b="0" i="1" dirty="0">
                <a:latin typeface="Arial" charset="0"/>
                <a:cs typeface="Arial" charset="0"/>
              </a:rPr>
              <a:t> long-</a:t>
            </a:r>
            <a:r>
              <a:rPr lang="fr-FR" b="0" i="1" dirty="0" err="1">
                <a:latin typeface="Arial" charset="0"/>
                <a:cs typeface="Arial" charset="0"/>
              </a:rPr>
              <a:t>term</a:t>
            </a:r>
            <a:r>
              <a:rPr lang="fr-FR" b="0" i="1" dirty="0">
                <a:latin typeface="Arial" charset="0"/>
                <a:cs typeface="Arial" charset="0"/>
              </a:rPr>
              <a:t> care </a:t>
            </a:r>
            <a:r>
              <a:rPr lang="fr-FR" b="0" i="1" dirty="0" err="1">
                <a:latin typeface="Arial" charset="0"/>
                <a:cs typeface="Arial" charset="0"/>
              </a:rPr>
              <a:t>facilities</a:t>
            </a:r>
            <a:r>
              <a:rPr lang="fr-FR" b="0" i="1" dirty="0">
                <a:latin typeface="Arial" charset="0"/>
                <a:cs typeface="Arial" charset="0"/>
              </a:rPr>
              <a:t> (HALT-4)</a:t>
            </a:r>
          </a:p>
          <a:p>
            <a:pPr lvl="2">
              <a:spcBef>
                <a:spcPts val="1200"/>
              </a:spcBef>
            </a:pPr>
            <a:r>
              <a:rPr lang="fr-FR" b="0" dirty="0">
                <a:latin typeface="Arial" charset="0"/>
                <a:cs typeface="Arial" charset="0"/>
              </a:rPr>
              <a:t>Pilotée par le </a:t>
            </a:r>
            <a:r>
              <a:rPr lang="fr-FR" dirty="0">
                <a:latin typeface="Arial" charset="0"/>
                <a:cs typeface="Arial" charset="0"/>
              </a:rPr>
              <a:t>Réseau de prévention des infections associées aux soins (</a:t>
            </a:r>
            <a:r>
              <a:rPr lang="fr-FR" dirty="0">
                <a:solidFill>
                  <a:srgbClr val="00B0F0"/>
                </a:solidFill>
                <a:latin typeface="Arial" charset="0"/>
                <a:cs typeface="Arial" charset="0"/>
              </a:rPr>
              <a:t>RéPIAS</a:t>
            </a:r>
            <a:r>
              <a:rPr lang="fr-FR" dirty="0" smtClean="0">
                <a:latin typeface="Arial" charset="0"/>
                <a:cs typeface="Arial" charset="0"/>
              </a:rPr>
              <a:t>) </a:t>
            </a:r>
            <a:r>
              <a:rPr lang="fr-FR" b="0" dirty="0" smtClean="0">
                <a:latin typeface="Arial" charset="0"/>
                <a:cs typeface="Arial" charset="0"/>
              </a:rPr>
              <a:t>avec l'appui des </a:t>
            </a:r>
            <a:r>
              <a:rPr lang="fr-FR" dirty="0" smtClean="0">
                <a:solidFill>
                  <a:srgbClr val="00B0F0"/>
                </a:solidFill>
                <a:latin typeface="Arial" charset="0"/>
                <a:cs typeface="Arial" charset="0"/>
              </a:rPr>
              <a:t>CPias</a:t>
            </a:r>
            <a:endParaRPr lang="fr-FR" dirty="0">
              <a:solidFill>
                <a:srgbClr val="00B0F0"/>
              </a:solidFill>
              <a:latin typeface="Arial" charset="0"/>
              <a:cs typeface="Arial" charset="0"/>
            </a:endParaRPr>
          </a:p>
          <a:p>
            <a:pPr lvl="2">
              <a:spcBef>
                <a:spcPts val="1200"/>
              </a:spcBef>
            </a:pPr>
            <a:r>
              <a:rPr lang="fr-FR" b="0" dirty="0">
                <a:latin typeface="Arial" charset="0"/>
                <a:cs typeface="Arial" charset="0"/>
              </a:rPr>
              <a:t>Portée par la </a:t>
            </a:r>
            <a:r>
              <a:rPr lang="fr-FR" dirty="0">
                <a:solidFill>
                  <a:srgbClr val="00B0F0"/>
                </a:solidFill>
                <a:latin typeface="Arial" charset="0"/>
                <a:cs typeface="Arial" charset="0"/>
              </a:rPr>
              <a:t>Stratégie nationale 2022-2025 </a:t>
            </a:r>
            <a:r>
              <a:rPr lang="fr-FR" dirty="0">
                <a:latin typeface="Arial" charset="0"/>
                <a:cs typeface="Arial" charset="0"/>
              </a:rPr>
              <a:t>de Prévention des infections et de l’antibiorésistance* </a:t>
            </a:r>
            <a:r>
              <a:rPr lang="fr-FR" b="0" dirty="0">
                <a:latin typeface="Arial" charset="0"/>
                <a:cs typeface="Arial" charset="0"/>
              </a:rPr>
              <a:t>du ministère des solidarité et de la santé</a:t>
            </a:r>
          </a:p>
          <a:p>
            <a:pPr lvl="2">
              <a:spcBef>
                <a:spcPts val="1200"/>
              </a:spcBef>
            </a:pPr>
            <a:r>
              <a:rPr lang="fr-FR" b="0" dirty="0">
                <a:latin typeface="Arial" charset="0"/>
                <a:cs typeface="Arial" charset="0"/>
              </a:rPr>
              <a:t>Réflexion/adaptation nationale du protocole européen menée par un </a:t>
            </a:r>
            <a:r>
              <a:rPr lang="fr-FR" dirty="0">
                <a:solidFill>
                  <a:srgbClr val="00B0F0"/>
                </a:solidFill>
                <a:latin typeface="Arial" charset="0"/>
                <a:cs typeface="Arial" charset="0"/>
              </a:rPr>
              <a:t>groupe de travail</a:t>
            </a:r>
            <a:r>
              <a:rPr lang="fr-FR" dirty="0">
                <a:latin typeface="Arial" charset="0"/>
                <a:cs typeface="Arial" charset="0"/>
              </a:rPr>
              <a:t> </a:t>
            </a:r>
            <a:r>
              <a:rPr lang="fr-FR" b="0" dirty="0">
                <a:latin typeface="Arial" charset="0"/>
                <a:cs typeface="Arial" charset="0"/>
              </a:rPr>
              <a:t>constitué de représentants de CPias, d’EHPAD, d’ARS, de la DGCS et de sociétés savantes</a:t>
            </a:r>
          </a:p>
        </p:txBody>
      </p:sp>
      <p:sp>
        <p:nvSpPr>
          <p:cNvPr id="3" name="Rectangle 2"/>
          <p:cNvSpPr/>
          <p:nvPr/>
        </p:nvSpPr>
        <p:spPr>
          <a:xfrm>
            <a:off x="643157" y="5937046"/>
            <a:ext cx="8289810" cy="430887"/>
          </a:xfrm>
          <a:prstGeom prst="rect">
            <a:avLst/>
          </a:prstGeom>
        </p:spPr>
        <p:txBody>
          <a:bodyPr wrap="square">
            <a:spAutoFit/>
          </a:bodyPr>
          <a:lstStyle/>
          <a:p>
            <a:r>
              <a:rPr lang="fr-FR" sz="1200" baseline="30000" dirty="0">
                <a:solidFill>
                  <a:srgbClr val="000000"/>
                </a:solidFill>
              </a:rPr>
              <a:t>* </a:t>
            </a:r>
            <a:r>
              <a:rPr lang="fr-FR" sz="1200" dirty="0">
                <a:solidFill>
                  <a:srgbClr val="000000"/>
                </a:solidFill>
              </a:rPr>
              <a:t>Stratégie nationale 2022-2025 accessible sur le site :</a:t>
            </a:r>
            <a:br>
              <a:rPr lang="fr-FR" sz="1200" dirty="0">
                <a:solidFill>
                  <a:srgbClr val="000000"/>
                </a:solidFill>
              </a:rPr>
            </a:br>
            <a:r>
              <a:rPr lang="fr-FR" sz="1000" dirty="0">
                <a:solidFill>
                  <a:srgbClr val="E40056"/>
                </a:solidFill>
              </a:rPr>
              <a:t>https://solidarites-sante.gouv.fr/IMG/pdf/strategie_nationale_2022-2025_prevention_des_infections_et_de_l_antibioresistance.pdf</a:t>
            </a:r>
            <a:endParaRPr lang="fr-FR" sz="1000" dirty="0"/>
          </a:p>
        </p:txBody>
      </p:sp>
      <p:pic>
        <p:nvPicPr>
          <p:cNvPr id="8"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78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smtClean="0">
                <a:latin typeface="Arial" charset="0"/>
                <a:cs typeface="Arial" charset="0"/>
              </a:rPr>
              <a:t>POUR LES GROUPEMENTS</a:t>
            </a:r>
            <a:endParaRPr lang="fr-FR" dirty="0"/>
          </a:p>
        </p:txBody>
      </p:sp>
      <p:sp>
        <p:nvSpPr>
          <p:cNvPr id="2" name="Rectangle 1"/>
          <p:cNvSpPr/>
          <p:nvPr/>
        </p:nvSpPr>
        <p:spPr>
          <a:xfrm>
            <a:off x="2627784" y="1410980"/>
            <a:ext cx="6192688" cy="2988510"/>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périmètre de l’enquête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indique dans cette section </a:t>
            </a:r>
            <a:br>
              <a:rPr lang="fr-FR" sz="1600" dirty="0">
                <a:solidFill>
                  <a:srgbClr val="373739"/>
                </a:solidFill>
              </a:rPr>
            </a:br>
            <a:r>
              <a:rPr lang="fr-FR" sz="1600" dirty="0" smtClean="0">
                <a:solidFill>
                  <a:srgbClr val="373739"/>
                </a:solidFill>
              </a:rPr>
              <a:t>si </a:t>
            </a:r>
            <a:r>
              <a:rPr lang="fr-FR" sz="1600" dirty="0">
                <a:solidFill>
                  <a:srgbClr val="373739"/>
                </a:solidFill>
              </a:rPr>
              <a:t>le questionnaire établissement est complété </a:t>
            </a:r>
            <a:r>
              <a:rPr lang="fr-FR" sz="1600" dirty="0" smtClean="0">
                <a:solidFill>
                  <a:srgbClr val="373739"/>
                </a:solidFill>
              </a:rPr>
              <a:t/>
            </a:r>
            <a:br>
              <a:rPr lang="fr-FR" sz="1600" dirty="0" smtClean="0">
                <a:solidFill>
                  <a:srgbClr val="373739"/>
                </a:solidFill>
              </a:rPr>
            </a:br>
            <a:r>
              <a:rPr lang="fr-FR" sz="1600" dirty="0" smtClean="0">
                <a:solidFill>
                  <a:srgbClr val="373739"/>
                </a:solidFill>
              </a:rPr>
              <a:t>pour </a:t>
            </a:r>
            <a:r>
              <a:rPr lang="fr-FR" sz="1600" dirty="0">
                <a:solidFill>
                  <a:srgbClr val="373739"/>
                </a:solidFill>
              </a:rPr>
              <a:t>un seul établissement au sens du </a:t>
            </a:r>
            <a:r>
              <a:rPr lang="fr-FR" sz="1600" dirty="0" err="1">
                <a:solidFill>
                  <a:srgbClr val="373739"/>
                </a:solidFill>
              </a:rPr>
              <a:t>Finess</a:t>
            </a:r>
            <a:r>
              <a:rPr lang="fr-FR" sz="1600" dirty="0">
                <a:solidFill>
                  <a:srgbClr val="373739"/>
                </a:solidFill>
              </a:rPr>
              <a:t> géographique </a:t>
            </a:r>
            <a:r>
              <a:rPr lang="fr-FR" sz="1600" dirty="0" smtClean="0">
                <a:solidFill>
                  <a:srgbClr val="373739"/>
                </a:solidFill>
              </a:rPr>
              <a:t/>
            </a:r>
            <a:br>
              <a:rPr lang="fr-FR" sz="1600" dirty="0" smtClean="0">
                <a:solidFill>
                  <a:srgbClr val="373739"/>
                </a:solidFill>
              </a:rPr>
            </a:br>
            <a:r>
              <a:rPr lang="fr-FR" sz="1600" dirty="0" smtClean="0">
                <a:solidFill>
                  <a:srgbClr val="373739"/>
                </a:solidFill>
              </a:rPr>
              <a:t>ou </a:t>
            </a:r>
            <a:r>
              <a:rPr lang="fr-FR" sz="1600" dirty="0">
                <a:solidFill>
                  <a:srgbClr val="373739"/>
                </a:solidFill>
              </a:rPr>
              <a:t>pour un groupement d’établissements</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cs typeface="Arial" charset="0"/>
              </a:rPr>
              <a:t>Si le questionnaire établissement est complété </a:t>
            </a:r>
            <a:r>
              <a:rPr lang="fr-FR" sz="1600" dirty="0" smtClean="0">
                <a:solidFill>
                  <a:srgbClr val="373739"/>
                </a:solidFill>
                <a:cs typeface="Arial" charset="0"/>
              </a:rPr>
              <a:t/>
            </a:r>
            <a:br>
              <a:rPr lang="fr-FR" sz="1600" dirty="0" smtClean="0">
                <a:solidFill>
                  <a:srgbClr val="373739"/>
                </a:solidFill>
                <a:cs typeface="Arial" charset="0"/>
              </a:rPr>
            </a:br>
            <a:r>
              <a:rPr lang="fr-FR" sz="1600" dirty="0" smtClean="0">
                <a:solidFill>
                  <a:srgbClr val="373739"/>
                </a:solidFill>
                <a:cs typeface="Arial" charset="0"/>
              </a:rPr>
              <a:t>pour </a:t>
            </a:r>
            <a:r>
              <a:rPr lang="fr-FR" sz="1600" dirty="0">
                <a:solidFill>
                  <a:srgbClr val="373739"/>
                </a:solidFill>
                <a:cs typeface="Arial" charset="0"/>
              </a:rPr>
              <a:t>un </a:t>
            </a:r>
            <a:r>
              <a:rPr lang="fr-FR" sz="1600" b="1" dirty="0">
                <a:solidFill>
                  <a:schemeClr val="accent1"/>
                </a:solidFill>
                <a:cs typeface="Arial" charset="0"/>
              </a:rPr>
              <a:t>groupement </a:t>
            </a:r>
            <a:r>
              <a:rPr lang="fr-FR" sz="1600" b="1" dirty="0" err="1" smtClean="0">
                <a:solidFill>
                  <a:schemeClr val="accent1"/>
                </a:solidFill>
                <a:cs typeface="Arial" charset="0"/>
              </a:rPr>
              <a:t>multisites</a:t>
            </a:r>
            <a:r>
              <a:rPr lang="fr-FR" sz="1600" b="1" dirty="0" smtClean="0">
                <a:solidFill>
                  <a:schemeClr val="accent1"/>
                </a:solidFill>
                <a:cs typeface="Arial" charset="0"/>
              </a:rPr>
              <a:t>, </a:t>
            </a:r>
            <a:r>
              <a:rPr lang="fr-FR" sz="1600" dirty="0">
                <a:solidFill>
                  <a:srgbClr val="373739"/>
                </a:solidFill>
                <a:cs typeface="Arial" charset="0"/>
              </a:rPr>
              <a:t>le référent de l’enquête </a:t>
            </a:r>
            <a:r>
              <a:rPr lang="fr-FR" sz="1600" b="1" dirty="0">
                <a:solidFill>
                  <a:srgbClr val="373739"/>
                </a:solidFill>
                <a:cs typeface="Arial" charset="0"/>
              </a:rPr>
              <a:t>communique au support applicatif de </a:t>
            </a:r>
            <a:r>
              <a:rPr lang="fr-FR" sz="1600" b="1" dirty="0" err="1">
                <a:solidFill>
                  <a:srgbClr val="373739"/>
                </a:solidFill>
                <a:cs typeface="Arial" charset="0"/>
              </a:rPr>
              <a:t>PrevIAS</a:t>
            </a:r>
            <a:r>
              <a:rPr lang="fr-FR" sz="1600" b="1" dirty="0">
                <a:solidFill>
                  <a:srgbClr val="373739"/>
                </a:solidFill>
                <a:cs typeface="Arial" charset="0"/>
              </a:rPr>
              <a:t> </a:t>
            </a:r>
            <a:r>
              <a:rPr lang="fr-FR" sz="1600" b="1" dirty="0" smtClean="0">
                <a:solidFill>
                  <a:srgbClr val="373739"/>
                </a:solidFill>
                <a:cs typeface="Arial" charset="0"/>
              </a:rPr>
              <a:t/>
            </a:r>
            <a:br>
              <a:rPr lang="fr-FR" sz="1600" b="1" dirty="0" smtClean="0">
                <a:solidFill>
                  <a:srgbClr val="373739"/>
                </a:solidFill>
                <a:cs typeface="Arial" charset="0"/>
              </a:rPr>
            </a:br>
            <a:r>
              <a:rPr lang="fr-FR" sz="1600" b="1" dirty="0" smtClean="0">
                <a:solidFill>
                  <a:srgbClr val="373739"/>
                </a:solidFill>
                <a:cs typeface="Arial" charset="0"/>
              </a:rPr>
              <a:t>la </a:t>
            </a:r>
            <a:r>
              <a:rPr lang="fr-FR" sz="1600" b="1" dirty="0">
                <a:solidFill>
                  <a:srgbClr val="373739"/>
                </a:solidFill>
                <a:cs typeface="Arial" charset="0"/>
              </a:rPr>
              <a:t>liste des établissements regroupés </a:t>
            </a:r>
            <a:endParaRPr lang="fr-FR" sz="1600" b="1" dirty="0" smtClean="0">
              <a:solidFill>
                <a:srgbClr val="373739"/>
              </a:solidFill>
              <a:cs typeface="Arial" charset="0"/>
            </a:endParaRPr>
          </a:p>
          <a:p>
            <a:pPr marL="0" lvl="2">
              <a:lnSpc>
                <a:spcPct val="110000"/>
              </a:lnSpc>
              <a:spcBef>
                <a:spcPts val="300"/>
              </a:spcBef>
              <a:buClr>
                <a:schemeClr val="tx2"/>
              </a:buClr>
            </a:pPr>
            <a:r>
              <a:rPr lang="fr-FR" sz="1600" dirty="0" smtClean="0">
                <a:solidFill>
                  <a:schemeClr val="accent1"/>
                </a:solidFill>
                <a:cs typeface="Arial" charset="0"/>
              </a:rPr>
              <a:t>(! </a:t>
            </a:r>
            <a:r>
              <a:rPr lang="fr-FR" sz="1600" dirty="0">
                <a:solidFill>
                  <a:schemeClr val="accent1"/>
                </a:solidFill>
                <a:cs typeface="Arial" charset="0"/>
              </a:rPr>
              <a:t>Le rapport automatisé sera généré pour le groupement !)</a:t>
            </a:r>
          </a:p>
        </p:txBody>
      </p:sp>
      <p:sp>
        <p:nvSpPr>
          <p:cNvPr id="9" name="Rectangle 8"/>
          <p:cNvSpPr/>
          <p:nvPr/>
        </p:nvSpPr>
        <p:spPr>
          <a:xfrm>
            <a:off x="179513" y="2178000"/>
            <a:ext cx="2293178" cy="674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547664" y="2872386"/>
            <a:ext cx="1080119" cy="1567360"/>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439746"/>
            <a:ext cx="7457755" cy="2284162"/>
          </a:xfrm>
          <a:prstGeom prst="rect">
            <a:avLst/>
          </a:prstGeom>
          <a:solidFill>
            <a:schemeClr val="bg1"/>
          </a:solidFill>
          <a:ln w="25400">
            <a:solidFill>
              <a:schemeClr val="accent1"/>
            </a:solidFill>
          </a:ln>
        </p:spPr>
      </p:pic>
      <p:sp>
        <p:nvSpPr>
          <p:cNvPr id="12" name="AutoShape 136"/>
          <p:cNvSpPr>
            <a:spLocks noChangeArrowheads="1"/>
          </p:cNvSpPr>
          <p:nvPr/>
        </p:nvSpPr>
        <p:spPr bwMode="auto">
          <a:xfrm>
            <a:off x="7668344" y="123163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
        <p:nvSpPr>
          <p:cNvPr id="14" name="AutoShape 136"/>
          <p:cNvSpPr>
            <a:spLocks noChangeArrowheads="1"/>
          </p:cNvSpPr>
          <p:nvPr/>
        </p:nvSpPr>
        <p:spPr bwMode="auto">
          <a:xfrm>
            <a:off x="8142538" y="3800307"/>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87355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Périmètre de l’enquête</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813372" y="3645024"/>
            <a:ext cx="7704857" cy="291784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le </a:t>
            </a:r>
            <a:r>
              <a:rPr lang="fr-FR" sz="1600" b="1" dirty="0">
                <a:solidFill>
                  <a:schemeClr val="accent1"/>
                </a:solidFill>
              </a:rPr>
              <a:t>questionnaire établissement est renseigné pour un seul établissement</a:t>
            </a: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Un seul établissement</a:t>
            </a:r>
            <a:r>
              <a:rPr lang="fr-FR" dirty="0">
                <a:cs typeface="Arial" charset="0"/>
                <a:sym typeface="Wingdings" panose="05000000000000000000" pitchFamily="2" charset="2"/>
              </a:rPr>
              <a:t> » </a:t>
            </a:r>
            <a:r>
              <a:rPr lang="fr-FR" dirty="0"/>
              <a:t>(recommandé) </a:t>
            </a:r>
            <a:r>
              <a:rPr lang="fr-FR" dirty="0">
                <a:cs typeface="Arial" charset="0"/>
                <a:sym typeface="Wingdings" panose="05000000000000000000" pitchFamily="2" charset="2"/>
              </a:rPr>
              <a:t>si le questionnaire établissement est renseigné pour un </a:t>
            </a:r>
            <a:r>
              <a:rPr lang="fr-FR" dirty="0"/>
              <a:t>établissement au sens du </a:t>
            </a:r>
            <a:r>
              <a:rPr lang="fr-FR" dirty="0" err="1"/>
              <a:t>Finess</a:t>
            </a:r>
            <a:r>
              <a:rPr lang="fr-FR" dirty="0"/>
              <a:t> géographique</a:t>
            </a: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Un </a:t>
            </a:r>
            <a:r>
              <a:rPr lang="fr-FR" b="1" dirty="0">
                <a:solidFill>
                  <a:schemeClr val="accent1"/>
                </a:solidFill>
                <a:cs typeface="Arial" charset="0"/>
                <a:sym typeface="Wingdings" panose="05000000000000000000" pitchFamily="2" charset="2"/>
              </a:rPr>
              <a:t>groupement</a:t>
            </a:r>
            <a:r>
              <a:rPr lang="fr-FR" b="1" dirty="0">
                <a:cs typeface="Arial" charset="0"/>
                <a:sym typeface="Wingdings" panose="05000000000000000000" pitchFamily="2" charset="2"/>
              </a:rPr>
              <a:t> d’établissements</a:t>
            </a:r>
            <a:r>
              <a:rPr lang="fr-FR" dirty="0">
                <a:cs typeface="Arial" charset="0"/>
                <a:sym typeface="Wingdings" panose="05000000000000000000" pitchFamily="2" charset="2"/>
              </a:rPr>
              <a:t> » si le questionnaire établissement </a:t>
            </a:r>
            <a:r>
              <a:rPr lang="fr-FR" dirty="0" smtClean="0">
                <a:cs typeface="Arial" charset="0"/>
                <a:sym typeface="Wingdings" panose="05000000000000000000" pitchFamily="2" charset="2"/>
              </a:rPr>
              <a:t/>
            </a:r>
            <a:br>
              <a:rPr lang="fr-FR" dirty="0" smtClean="0">
                <a:cs typeface="Arial" charset="0"/>
                <a:sym typeface="Wingdings" panose="05000000000000000000" pitchFamily="2" charset="2"/>
              </a:rPr>
            </a:br>
            <a:r>
              <a:rPr lang="fr-FR" dirty="0" smtClean="0">
                <a:cs typeface="Arial" charset="0"/>
                <a:sym typeface="Wingdings" panose="05000000000000000000" pitchFamily="2" charset="2"/>
              </a:rPr>
              <a:t>est </a:t>
            </a:r>
            <a:r>
              <a:rPr lang="fr-FR" dirty="0">
                <a:cs typeface="Arial" charset="0"/>
                <a:sym typeface="Wingdings" panose="05000000000000000000" pitchFamily="2" charset="2"/>
              </a:rPr>
              <a:t>renseigné pour </a:t>
            </a:r>
            <a:r>
              <a:rPr lang="fr-FR" dirty="0"/>
              <a:t>plusieurs établissements ou groupement multi-sites : </a:t>
            </a:r>
          </a:p>
          <a:p>
            <a:pPr marL="360000" lvl="4"/>
            <a:r>
              <a:rPr lang="fr-FR" dirty="0"/>
              <a:t>appartenant à la </a:t>
            </a:r>
            <a:r>
              <a:rPr lang="fr-FR" b="1" dirty="0">
                <a:cs typeface="Arial" charset="0"/>
              </a:rPr>
              <a:t>même entité juridique</a:t>
            </a:r>
          </a:p>
          <a:p>
            <a:pPr marL="360000" lvl="4"/>
            <a:r>
              <a:rPr lang="fr-FR" dirty="0"/>
              <a:t>présentant une </a:t>
            </a:r>
            <a:r>
              <a:rPr lang="fr-FR" b="1" dirty="0">
                <a:cs typeface="Arial" charset="0"/>
              </a:rPr>
              <a:t>proximité géographique </a:t>
            </a:r>
            <a:r>
              <a:rPr lang="fr-FR" dirty="0"/>
              <a:t>(même département)</a:t>
            </a:r>
            <a:endParaRPr lang="fr-FR" dirty="0">
              <a:solidFill>
                <a:schemeClr val="tx2"/>
              </a:solidFill>
              <a:cs typeface="Arial" charset="0"/>
            </a:endParaRPr>
          </a:p>
          <a:p>
            <a:pPr marL="360000" lvl="4"/>
            <a:r>
              <a:rPr lang="fr-FR" dirty="0"/>
              <a:t>présentant une </a:t>
            </a:r>
            <a:r>
              <a:rPr lang="fr-FR" b="1" dirty="0">
                <a:cs typeface="Arial" charset="0"/>
              </a:rPr>
              <a:t>homogénéité d’organisation des soins</a:t>
            </a:r>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si la case « Un groupement d’établissements » est cochée, il est obligatoire de renseigner au moins un établissement regroupé</a:t>
            </a:r>
            <a:endParaRPr lang="fr-FR" b="1" dirty="0">
              <a:cs typeface="Arial" charset="0"/>
            </a:endParaRPr>
          </a:p>
        </p:txBody>
      </p:sp>
      <p:sp>
        <p:nvSpPr>
          <p:cNvPr id="10" name="Rectangle 9"/>
          <p:cNvSpPr/>
          <p:nvPr/>
        </p:nvSpPr>
        <p:spPr>
          <a:xfrm>
            <a:off x="813372" y="1484784"/>
            <a:ext cx="5990876"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36"/>
          <p:cNvSpPr>
            <a:spLocks noChangeArrowheads="1"/>
          </p:cNvSpPr>
          <p:nvPr/>
        </p:nvSpPr>
        <p:spPr bwMode="auto">
          <a:xfrm>
            <a:off x="6525172" y="5085184"/>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4782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Périmètre de l’enquête</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9112"/>
            <a:ext cx="7434632" cy="2277080"/>
          </a:xfrm>
          <a:prstGeom prst="rect">
            <a:avLst/>
          </a:prstGeom>
        </p:spPr>
      </p:pic>
      <p:sp>
        <p:nvSpPr>
          <p:cNvPr id="5" name="Espace réservé du texte 3"/>
          <p:cNvSpPr>
            <a:spLocks noGrp="1"/>
          </p:cNvSpPr>
          <p:nvPr>
            <p:ph type="body" sz="quarter" idx="12"/>
          </p:nvPr>
        </p:nvSpPr>
        <p:spPr>
          <a:xfrm>
            <a:off x="523348" y="3881635"/>
            <a:ext cx="8153108" cy="271571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i="1" dirty="0">
                <a:sym typeface="Wingdings" panose="05000000000000000000" pitchFamily="2" charset="2"/>
              </a:rPr>
              <a:t>Si le questionnaire établissement fait l’objet d’un groupement d’établissements ou groupement </a:t>
            </a:r>
            <a:r>
              <a:rPr lang="fr-FR" i="1" dirty="0" err="1">
                <a:sym typeface="Wingdings" panose="05000000000000000000" pitchFamily="2" charset="2"/>
              </a:rPr>
              <a:t>multisites</a:t>
            </a:r>
            <a:r>
              <a:rPr lang="fr-FR" i="1" dirty="0">
                <a:sym typeface="Wingdings" panose="05000000000000000000" pitchFamily="2" charset="2"/>
              </a:rPr>
              <a:t> et </a:t>
            </a:r>
            <a:r>
              <a:rPr lang="fr-FR" i="1" u="sng" dirty="0">
                <a:sym typeface="Wingdings" panose="05000000000000000000" pitchFamily="2" charset="2"/>
              </a:rPr>
              <a:t>après avoir communiqué à </a:t>
            </a:r>
            <a:r>
              <a:rPr lang="fr-FR" i="1" u="sng" dirty="0" err="1">
                <a:sym typeface="Wingdings" panose="05000000000000000000" pitchFamily="2" charset="2"/>
              </a:rPr>
              <a:t>SpFrance</a:t>
            </a:r>
            <a:r>
              <a:rPr lang="fr-FR" i="1" u="sng" dirty="0">
                <a:sym typeface="Wingdings" panose="05000000000000000000" pitchFamily="2" charset="2"/>
              </a:rPr>
              <a:t> la liste des établissements regroupés</a:t>
            </a:r>
            <a:r>
              <a:rPr lang="fr-FR" i="1" dirty="0">
                <a:sym typeface="Wingdings" panose="05000000000000000000" pitchFamily="2" charset="2"/>
              </a:rPr>
              <a:t> :</a:t>
            </a:r>
          </a:p>
          <a:p>
            <a:pPr marL="0" lvl="4" indent="0">
              <a:spcBef>
                <a:spcPts val="6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a:t>
            </a:r>
            <a:r>
              <a:rPr lang="fr-FR" sz="1600" b="1" dirty="0">
                <a:cs typeface="Arial" charset="0"/>
              </a:rPr>
              <a:t>enseigner </a:t>
            </a:r>
            <a:r>
              <a:rPr lang="fr-FR" sz="1600" b="1" dirty="0">
                <a:solidFill>
                  <a:schemeClr val="accent1"/>
                </a:solidFill>
                <a:cs typeface="Arial" charset="0"/>
              </a:rPr>
              <a:t>l’ensemble des établissements regroupés </a:t>
            </a:r>
            <a:r>
              <a:rPr lang="fr-FR" sz="1600" dirty="0">
                <a:solidFill>
                  <a:srgbClr val="373739"/>
                </a:solidFill>
                <a:cs typeface="Arial" charset="0"/>
              </a:rPr>
              <a:t>dans le questionnaire établissement</a:t>
            </a:r>
          </a:p>
          <a:p>
            <a:pPr marL="0" lvl="4" indent="0">
              <a:spcBef>
                <a:spcPts val="300"/>
              </a:spcBef>
              <a:buNone/>
            </a:pPr>
            <a:r>
              <a:rPr lang="fr-FR" dirty="0">
                <a:cs typeface="Arial" charset="0"/>
                <a:sym typeface="Wingdings" panose="05000000000000000000" pitchFamily="2" charset="2"/>
              </a:rPr>
              <a:t> Ne pas indiquer l’établissement référent du groupement dans cette section dont les données sont indiquées dans la section « Données administratives »</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solidFill>
                  <a:srgbClr val="373739"/>
                </a:solidFill>
                <a:cs typeface="Arial" charset="0"/>
                <a:sym typeface="Wingdings" panose="05000000000000000000" pitchFamily="2" charset="2"/>
              </a:rPr>
              <a:t>ans </a:t>
            </a:r>
            <a:r>
              <a:rPr lang="fr-FR" u="sng" dirty="0" err="1">
                <a:solidFill>
                  <a:srgbClr val="373739"/>
                </a:solidFill>
                <a:cs typeface="Arial" charset="0"/>
                <a:sym typeface="Wingdings" panose="05000000000000000000" pitchFamily="2" charset="2"/>
              </a:rPr>
              <a:t>PrevIAS</a:t>
            </a:r>
            <a:r>
              <a:rPr lang="fr-FR" dirty="0">
                <a:solidFill>
                  <a:srgbClr val="373739"/>
                </a:solidFill>
                <a:cs typeface="Arial" charset="0"/>
                <a:sym typeface="Wingdings" panose="05000000000000000000" pitchFamily="2" charset="2"/>
              </a:rPr>
              <a:t> : le référent indique</a:t>
            </a:r>
            <a:r>
              <a:rPr lang="fr-FR" dirty="0">
                <a:solidFill>
                  <a:srgbClr val="373739"/>
                </a:solidFill>
                <a:cs typeface="Arial" charset="0"/>
              </a:rPr>
              <a:t> </a:t>
            </a:r>
            <a:r>
              <a:rPr lang="fr-FR" b="1" dirty="0">
                <a:solidFill>
                  <a:srgbClr val="373739"/>
                </a:solidFill>
                <a:cs typeface="Arial" charset="0"/>
              </a:rPr>
              <a:t>l’ensemble des établissements groupés dans le questionnaire établissement</a:t>
            </a:r>
            <a:br>
              <a:rPr lang="fr-FR" b="1" dirty="0">
                <a:solidFill>
                  <a:srgbClr val="373739"/>
                </a:solidFill>
                <a:cs typeface="Arial" charset="0"/>
              </a:rPr>
            </a:br>
            <a:r>
              <a:rPr lang="fr-FR" dirty="0">
                <a:solidFill>
                  <a:srgbClr val="373739"/>
                </a:solidFill>
                <a:cs typeface="Arial" charset="0"/>
              </a:rPr>
              <a:t>La saisie des établissements </a:t>
            </a:r>
            <a:r>
              <a:rPr lang="fr-FR" dirty="0">
                <a:cs typeface="Arial" charset="0"/>
              </a:rPr>
              <a:t>regroupés s’effectue par </a:t>
            </a:r>
            <a:r>
              <a:rPr lang="fr-FR" b="1" dirty="0">
                <a:cs typeface="Arial" charset="0"/>
              </a:rPr>
              <a:t>saisie prédictive </a:t>
            </a:r>
            <a:r>
              <a:rPr lang="fr-FR" dirty="0">
                <a:cs typeface="Arial" charset="0"/>
              </a:rPr>
              <a:t>à partir soit de la raison sociale, soit du </a:t>
            </a:r>
            <a:r>
              <a:rPr lang="fr-FR" dirty="0" err="1">
                <a:cs typeface="Arial" charset="0"/>
              </a:rPr>
              <a:t>Finess</a:t>
            </a:r>
            <a:r>
              <a:rPr lang="fr-FR" dirty="0">
                <a:cs typeface="Arial" charset="0"/>
              </a:rPr>
              <a:t> géographique, soit du </a:t>
            </a:r>
            <a:r>
              <a:rPr lang="fr-FR" dirty="0" err="1">
                <a:cs typeface="Arial" charset="0"/>
              </a:rPr>
              <a:t>Finess</a:t>
            </a:r>
            <a:r>
              <a:rPr lang="fr-FR" dirty="0">
                <a:cs typeface="Arial" charset="0"/>
              </a:rPr>
              <a:t> juridique</a:t>
            </a:r>
            <a:endParaRPr lang="fr-FR" dirty="0">
              <a:solidFill>
                <a:srgbClr val="373739"/>
              </a:solidFill>
              <a:cs typeface="Arial" charset="0"/>
            </a:endParaRPr>
          </a:p>
        </p:txBody>
      </p:sp>
      <p:sp>
        <p:nvSpPr>
          <p:cNvPr id="10" name="Rectangle 9"/>
          <p:cNvSpPr/>
          <p:nvPr/>
        </p:nvSpPr>
        <p:spPr>
          <a:xfrm>
            <a:off x="813372" y="1844824"/>
            <a:ext cx="7304828" cy="16257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788024" y="1433749"/>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9" name="AutoShape 136"/>
          <p:cNvSpPr>
            <a:spLocks noChangeArrowheads="1"/>
          </p:cNvSpPr>
          <p:nvPr/>
        </p:nvSpPr>
        <p:spPr bwMode="auto">
          <a:xfrm>
            <a:off x="8028384" y="3767720"/>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070165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1216201"/>
            <a:ext cx="2293179" cy="3312370"/>
          </a:xfrm>
          <a:prstGeom prst="rect">
            <a:avLst/>
          </a:prstGeom>
          <a:ln w="15875">
            <a:solidFill>
              <a:schemeClr val="accent6">
                <a:lumMod val="60000"/>
                <a:lumOff val="40000"/>
              </a:schemeClr>
            </a:solid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établissement</a:t>
            </a:r>
            <a:endParaRPr lang="fr-FR" dirty="0"/>
          </a:p>
        </p:txBody>
      </p:sp>
      <p:sp>
        <p:nvSpPr>
          <p:cNvPr id="2" name="Rectangle 1"/>
          <p:cNvSpPr/>
          <p:nvPr/>
        </p:nvSpPr>
        <p:spPr>
          <a:xfrm>
            <a:off x="2627784" y="1410980"/>
            <a:ext cx="5976664" cy="15573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Capacité et charge en soins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référent de l’enquête </a:t>
            </a:r>
            <a:r>
              <a:rPr lang="fr-FR" sz="1600" dirty="0">
                <a:solidFill>
                  <a:srgbClr val="373739"/>
                </a:solidFill>
              </a:rPr>
              <a:t>dans l’établissement recueille les données </a:t>
            </a:r>
            <a:r>
              <a:rPr lang="fr-FR" sz="1600" b="1" dirty="0">
                <a:solidFill>
                  <a:srgbClr val="373739"/>
                </a:solidFill>
              </a:rPr>
              <a:t>auprès de son administration</a:t>
            </a:r>
          </a:p>
          <a:p>
            <a:pPr marL="144000" lvl="2" indent="-144000">
              <a:lnSpc>
                <a:spcPct val="110000"/>
              </a:lnSpc>
              <a:spcBef>
                <a:spcPts val="300"/>
              </a:spcBef>
              <a:buClr>
                <a:schemeClr val="tx2"/>
              </a:buClr>
              <a:buFont typeface="Symbol" panose="05050102010706020507" pitchFamily="18" charset="2"/>
              <a:buChar char="·"/>
            </a:pPr>
            <a:r>
              <a:rPr lang="fr-FR" sz="1600" dirty="0">
                <a:sym typeface="Wingdings" panose="05000000000000000000" pitchFamily="2" charset="2"/>
              </a:rPr>
              <a:t>Pour un groupe </a:t>
            </a:r>
            <a:r>
              <a:rPr lang="fr-FR" sz="1600" dirty="0" err="1">
                <a:sym typeface="Wingdings" panose="05000000000000000000" pitchFamily="2" charset="2"/>
              </a:rPr>
              <a:t>multisites</a:t>
            </a:r>
            <a:r>
              <a:rPr lang="fr-FR" sz="1600" dirty="0">
                <a:sym typeface="Wingdings" panose="05000000000000000000" pitchFamily="2" charset="2"/>
              </a:rPr>
              <a:t>, les données sont recueillies pour l’ensemble des établissements du groupement</a:t>
            </a:r>
          </a:p>
        </p:txBody>
      </p:sp>
      <p:sp>
        <p:nvSpPr>
          <p:cNvPr id="9" name="Rectangle 8"/>
          <p:cNvSpPr/>
          <p:nvPr/>
        </p:nvSpPr>
        <p:spPr>
          <a:xfrm>
            <a:off x="179513" y="2862000"/>
            <a:ext cx="2293178" cy="403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612828" y="3265200"/>
            <a:ext cx="1014956" cy="1460087"/>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25287"/>
            <a:ext cx="8013796" cy="1440160"/>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3454005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27446" y="1628800"/>
            <a:ext cx="2432386"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1431844" y="3356992"/>
            <a:ext cx="6668548" cy="172819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capacité autorisée de l’établissement </a:t>
            </a:r>
            <a:r>
              <a:rPr lang="fr-FR" sz="1600" b="1" dirty="0" smtClean="0">
                <a:solidFill>
                  <a:schemeClr val="accent1"/>
                </a:solidFill>
                <a:sym typeface="Wingdings" panose="05000000000000000000" pitchFamily="2" charset="2"/>
              </a:rPr>
              <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    au </a:t>
            </a:r>
            <a:r>
              <a:rPr lang="fr-FR" sz="1600" b="1" dirty="0">
                <a:solidFill>
                  <a:schemeClr val="accent1"/>
                </a:solidFill>
                <a:sym typeface="Wingdings" panose="05000000000000000000" pitchFamily="2" charset="2"/>
              </a:rPr>
              <a:t>moment de l’enquête </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Renseigner la capacité </a:t>
            </a:r>
            <a:r>
              <a:rPr lang="fr-FR" b="1" dirty="0">
                <a:cs typeface="Arial" charset="0"/>
                <a:sym typeface="Wingdings" panose="05000000000000000000" pitchFamily="2" charset="2"/>
              </a:rPr>
              <a:t>en nombre de lits d’internat complet</a:t>
            </a:r>
            <a:endParaRPr lang="fr-FR" b="1" dirty="0"/>
          </a:p>
          <a:p>
            <a:pPr marL="0" lvl="4" indent="0">
              <a:spcBef>
                <a:spcPts val="300"/>
              </a:spcBef>
              <a:buNone/>
            </a:pPr>
            <a:r>
              <a:rPr lang="fr-FR" dirty="0">
                <a:cs typeface="Arial" charset="0"/>
                <a:sym typeface="Wingdings" panose="05000000000000000000" pitchFamily="2" charset="2"/>
              </a:rPr>
              <a:t> </a:t>
            </a:r>
            <a:r>
              <a:rPr lang="fr-FR" dirty="0"/>
              <a:t>Donnée </a:t>
            </a:r>
            <a:r>
              <a:rPr lang="fr-FR" b="1" dirty="0">
                <a:solidFill>
                  <a:schemeClr val="accent1"/>
                </a:solidFill>
              </a:rPr>
              <a:t>pré-remplie</a:t>
            </a:r>
            <a:r>
              <a:rPr lang="fr-FR" b="1" dirty="0"/>
              <a:t> dans l’application </a:t>
            </a:r>
            <a:r>
              <a:rPr lang="fr-FR" dirty="0"/>
              <a:t>à partir des données </a:t>
            </a:r>
            <a:r>
              <a:rPr lang="fr-FR" dirty="0" err="1"/>
              <a:t>Finess</a:t>
            </a:r>
            <a:endParaRPr lang="fr-FR" dirty="0"/>
          </a:p>
          <a:p>
            <a:pPr marL="0" lvl="4" indent="0">
              <a:spcBef>
                <a:spcPts val="6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Le référent de l’enquête vérifie la donnée pré-remplie auprès de l’administration</a:t>
            </a:r>
          </a:p>
        </p:txBody>
      </p:sp>
    </p:spTree>
    <p:extLst>
      <p:ext uri="{BB962C8B-B14F-4D97-AF65-F5344CB8AC3E}">
        <p14:creationId xmlns:p14="http://schemas.microsoft.com/office/powerpoint/2010/main" val="1083879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3347863" y="1628800"/>
            <a:ext cx="4132241"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1259632" y="3396965"/>
            <a:ext cx="6308508" cy="89613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le nombre de jours annuel d’hébergement en 2023</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Renseigner en </a:t>
            </a:r>
            <a:r>
              <a:rPr lang="fr-FR" b="1" dirty="0">
                <a:cs typeface="Arial" charset="0"/>
                <a:sym typeface="Wingdings" panose="05000000000000000000" pitchFamily="2" charset="2"/>
              </a:rPr>
              <a:t>jours d’hébergement </a:t>
            </a:r>
            <a:r>
              <a:rPr lang="fr-FR" b="1" dirty="0">
                <a:sym typeface="Wingdings" panose="05000000000000000000" pitchFamily="2" charset="2"/>
              </a:rPr>
              <a:t>complet </a:t>
            </a:r>
            <a:r>
              <a:rPr lang="fr-FR" dirty="0">
                <a:sym typeface="Wingdings" panose="05000000000000000000" pitchFamily="2" charset="2"/>
              </a:rPr>
              <a:t>(permanent ou temporaire) </a:t>
            </a:r>
            <a:r>
              <a:rPr lang="fr-FR" b="1" dirty="0">
                <a:sym typeface="Wingdings" panose="05000000000000000000" pitchFamily="2" charset="2"/>
              </a:rPr>
              <a:t>ou partiel </a:t>
            </a:r>
            <a:r>
              <a:rPr lang="fr-FR" dirty="0">
                <a:sym typeface="Wingdings" panose="05000000000000000000" pitchFamily="2" charset="2"/>
              </a:rPr>
              <a:t>(accueil de jour, de nuit, de week-end)</a:t>
            </a:r>
            <a:endParaRPr lang="fr-FR" dirty="0"/>
          </a:p>
        </p:txBody>
      </p:sp>
      <p:sp>
        <p:nvSpPr>
          <p:cNvPr id="14" name="AutoShape 136"/>
          <p:cNvSpPr>
            <a:spLocks noChangeArrowheads="1"/>
          </p:cNvSpPr>
          <p:nvPr/>
        </p:nvSpPr>
        <p:spPr bwMode="auto">
          <a:xfrm>
            <a:off x="7164288" y="2096115"/>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1250120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Capacité et charge en soins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10" y="1155330"/>
            <a:ext cx="8013796" cy="1440160"/>
          </a:xfrm>
          <a:prstGeom prst="rect">
            <a:avLst/>
          </a:prstGeom>
          <a:noFill/>
        </p:spPr>
      </p:pic>
      <p:sp>
        <p:nvSpPr>
          <p:cNvPr id="6" name="Rectangle 5"/>
          <p:cNvSpPr/>
          <p:nvPr/>
        </p:nvSpPr>
        <p:spPr>
          <a:xfrm>
            <a:off x="683568" y="2106000"/>
            <a:ext cx="5328592" cy="39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p:cNvSpPr>
            <a:spLocks noGrp="1"/>
          </p:cNvSpPr>
          <p:nvPr>
            <p:ph type="body" sz="quarter" idx="12"/>
          </p:nvPr>
        </p:nvSpPr>
        <p:spPr>
          <a:xfrm>
            <a:off x="683568" y="3424889"/>
            <a:ext cx="8280920" cy="2928658"/>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lvl="4" indent="-285750">
              <a:spcBef>
                <a:spcPts val="300"/>
              </a:spcBef>
              <a:buFont typeface="Wingdings" panose="05000000000000000000" pitchFamily="2" charset="2"/>
              <a:buChar char="Ø"/>
            </a:pPr>
            <a:r>
              <a:rPr lang="fr-FR" sz="1600" b="1" dirty="0">
                <a:sym typeface="Wingdings" panose="05000000000000000000" pitchFamily="2" charset="2"/>
              </a:rPr>
              <a:t>Indiquer les</a:t>
            </a:r>
            <a:r>
              <a:rPr lang="fr-FR" sz="1600" b="1" dirty="0">
                <a:solidFill>
                  <a:schemeClr val="accent1"/>
                </a:solidFill>
                <a:sym typeface="Wingdings" panose="05000000000000000000" pitchFamily="2" charset="2"/>
              </a:rPr>
              <a:t> dernières estimations connues </a:t>
            </a:r>
            <a:r>
              <a:rPr lang="fr-FR" sz="1600" b="1" dirty="0" smtClean="0">
                <a:solidFill>
                  <a:schemeClr val="accent1"/>
                </a:solidFill>
                <a:sym typeface="Wingdings" panose="05000000000000000000" pitchFamily="2" charset="2"/>
              </a:rPr>
              <a:t>du </a:t>
            </a:r>
            <a:r>
              <a:rPr lang="fr-FR" sz="1600" b="1" dirty="0">
                <a:solidFill>
                  <a:schemeClr val="accent1"/>
                </a:solidFill>
                <a:sym typeface="Wingdings" panose="05000000000000000000" pitchFamily="2" charset="2"/>
              </a:rPr>
              <a:t>GIR et du PATHOS moyens pondérés </a:t>
            </a:r>
            <a:r>
              <a:rPr lang="fr-FR" sz="1600" b="1" dirty="0" smtClean="0">
                <a:solidFill>
                  <a:schemeClr val="accent1"/>
                </a:solidFill>
                <a:sym typeface="Wingdings" panose="05000000000000000000" pitchFamily="2" charset="2"/>
              </a:rPr>
              <a:t>de </a:t>
            </a:r>
            <a:r>
              <a:rPr lang="fr-FR" sz="1600" b="1" dirty="0">
                <a:solidFill>
                  <a:schemeClr val="accent1"/>
                </a:solidFill>
                <a:sym typeface="Wingdings" panose="05000000000000000000" pitchFamily="2" charset="2"/>
              </a:rPr>
              <a:t>l’EHPAD par rapport à la date de l’enquête</a:t>
            </a:r>
          </a:p>
          <a:p>
            <a:pPr marL="0" lvl="4" indent="0">
              <a:spcBef>
                <a:spcPts val="300"/>
              </a:spcBef>
              <a:buNone/>
            </a:pPr>
            <a:r>
              <a:rPr lang="fr-FR" dirty="0" smtClean="0">
                <a:sym typeface="Wingdings" panose="05000000000000000000" pitchFamily="2" charset="2"/>
              </a:rPr>
              <a:t> </a:t>
            </a:r>
            <a:r>
              <a:rPr lang="fr-FR" dirty="0">
                <a:sym typeface="Wingdings" panose="05000000000000000000" pitchFamily="2" charset="2"/>
              </a:rPr>
              <a:t>A r</a:t>
            </a:r>
            <a:r>
              <a:rPr lang="fr-FR" dirty="0">
                <a:cs typeface="Arial" charset="0"/>
                <a:sym typeface="Wingdings" panose="05000000000000000000" pitchFamily="2" charset="2"/>
              </a:rPr>
              <a:t>enseigner </a:t>
            </a:r>
            <a:r>
              <a:rPr lang="fr-FR" b="1" dirty="0">
                <a:sym typeface="Wingdings" panose="05000000000000000000" pitchFamily="2" charset="2"/>
              </a:rPr>
              <a:t>uniquement pour les </a:t>
            </a:r>
            <a:r>
              <a:rPr lang="fr-FR" b="1" dirty="0">
                <a:solidFill>
                  <a:schemeClr val="accent1"/>
                </a:solidFill>
                <a:sym typeface="Wingdings" panose="05000000000000000000" pitchFamily="2" charset="2"/>
              </a:rPr>
              <a:t>EHPAD</a:t>
            </a:r>
          </a:p>
          <a:p>
            <a:pPr marL="0" lvl="4" indent="0">
              <a:spcBef>
                <a:spcPts val="600"/>
              </a:spcBef>
              <a:buNone/>
            </a:pPr>
            <a:r>
              <a:rPr lang="fr-FR" dirty="0">
                <a:sym typeface="Wingdings" panose="05000000000000000000" pitchFamily="2" charset="2"/>
              </a:rPr>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Les champs sont grisés non cliquables pour les catégories d’établissement hors EHPAD </a:t>
            </a:r>
          </a:p>
          <a:p>
            <a:pPr marL="0" lvl="4" indent="0">
              <a:spcBef>
                <a:spcPts val="600"/>
              </a:spcBef>
              <a:buNone/>
            </a:pPr>
            <a:r>
              <a:rPr lang="fr-FR" dirty="0">
                <a:cs typeface="Arial" charset="0"/>
                <a:sym typeface="Wingdings" panose="05000000000000000000" pitchFamily="2" charset="2"/>
              </a:rPr>
              <a:t>   Le GIR doit être compris entre 250 et 1000</a:t>
            </a:r>
          </a:p>
          <a:p>
            <a:pPr marL="0" lvl="4" indent="0">
              <a:buNone/>
            </a:pPr>
            <a:r>
              <a:rPr lang="fr-FR" dirty="0">
                <a:cs typeface="Arial" charset="0"/>
                <a:sym typeface="Wingdings" panose="05000000000000000000" pitchFamily="2" charset="2"/>
              </a:rPr>
              <a:t>   Le PATHOS doit être compris entre 100 et 400</a:t>
            </a:r>
          </a:p>
          <a:p>
            <a:pPr marL="0" lvl="4" indent="0">
              <a:buNone/>
            </a:pPr>
            <a:r>
              <a:rPr lang="fr-FR" dirty="0">
                <a:cs typeface="Arial" charset="0"/>
                <a:sym typeface="Wingdings" panose="05000000000000000000" pitchFamily="2" charset="2"/>
              </a:rPr>
              <a:t>   Si l’information n’est pas disponible, coder « INC » sur le questionnaire au format papier et cocher « Inconnu » sur le questionnaire numérique</a:t>
            </a:r>
            <a:endParaRPr lang="fr-FR" dirty="0"/>
          </a:p>
        </p:txBody>
      </p:sp>
    </p:spTree>
    <p:extLst>
      <p:ext uri="{BB962C8B-B14F-4D97-AF65-F5344CB8AC3E}">
        <p14:creationId xmlns:p14="http://schemas.microsoft.com/office/powerpoint/2010/main" val="1225250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813372" y="4797152"/>
            <a:ext cx="4143436" cy="168601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un médecin </a:t>
            </a:r>
            <a:r>
              <a:rPr lang="fr-FR" sz="1600" b="1" dirty="0" smtClean="0">
                <a:solidFill>
                  <a:schemeClr val="accent1"/>
                </a:solidFill>
                <a:sym typeface="Wingdings" panose="05000000000000000000" pitchFamily="2" charset="2"/>
              </a:rPr>
              <a:t>coordonnateur </a:t>
            </a:r>
            <a:r>
              <a:rPr lang="fr-FR" sz="1600" b="1" dirty="0">
                <a:solidFill>
                  <a:schemeClr val="accent1"/>
                </a:solidFill>
                <a:sym typeface="Wingdings" panose="05000000000000000000" pitchFamily="2" charset="2"/>
              </a:rPr>
              <a:t>est </a:t>
            </a:r>
            <a:r>
              <a:rPr lang="fr-FR" sz="1600" b="1" dirty="0" smtClean="0">
                <a:solidFill>
                  <a:schemeClr val="accent1"/>
                </a:solidFill>
                <a:sym typeface="Wingdings" panose="05000000000000000000" pitchFamily="2" charset="2"/>
              </a:rPr>
              <a:t>nommé dans </a:t>
            </a:r>
            <a:r>
              <a:rPr lang="fr-FR" sz="1600" b="1" dirty="0">
                <a:solidFill>
                  <a:schemeClr val="accent1"/>
                </a:solidFill>
                <a:sym typeface="Wingdings" panose="05000000000000000000" pitchFamily="2" charset="2"/>
              </a:rPr>
              <a:t>l’établissement</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a:p>
            <a:pPr marL="0" lvl="4" indent="0">
              <a:spcBef>
                <a:spcPts val="300"/>
              </a:spcBef>
              <a:buNone/>
            </a:pPr>
            <a:r>
              <a:rPr lang="fr-FR" dirty="0">
                <a:sym typeface="Wingdings" panose="05000000000000000000" pitchFamily="2" charset="2"/>
              </a:rPr>
              <a:t> La réponse inconnue </a:t>
            </a:r>
            <a:r>
              <a:rPr lang="fr-FR" dirty="0" smtClean="0">
                <a:sym typeface="Wingdings" panose="05000000000000000000" pitchFamily="2" charset="2"/>
              </a:rPr>
              <a:t/>
            </a:r>
            <a:br>
              <a:rPr lang="fr-FR" dirty="0" smtClean="0">
                <a:sym typeface="Wingdings" panose="05000000000000000000" pitchFamily="2" charset="2"/>
              </a:rPr>
            </a:br>
            <a:r>
              <a:rPr lang="fr-FR" dirty="0" smtClean="0">
                <a:sym typeface="Wingdings" panose="05000000000000000000" pitchFamily="2" charset="2"/>
              </a:rPr>
              <a:t>    n’est </a:t>
            </a:r>
            <a:r>
              <a:rPr lang="fr-FR" dirty="0">
                <a:sym typeface="Wingdings" panose="05000000000000000000" pitchFamily="2" charset="2"/>
              </a:rPr>
              <a:t>pas admise</a:t>
            </a:r>
            <a:endParaRPr lang="fr-FR" dirty="0"/>
          </a:p>
        </p:txBody>
      </p:sp>
      <p:sp>
        <p:nvSpPr>
          <p:cNvPr id="10" name="Rectangle 9"/>
          <p:cNvSpPr/>
          <p:nvPr/>
        </p:nvSpPr>
        <p:spPr>
          <a:xfrm>
            <a:off x="813372" y="1484784"/>
            <a:ext cx="3038548"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3"/>
          <p:cNvSpPr txBox="1">
            <a:spLocks/>
          </p:cNvSpPr>
          <p:nvPr/>
        </p:nvSpPr>
        <p:spPr>
          <a:xfrm>
            <a:off x="5667621" y="4791665"/>
            <a:ext cx="3368875" cy="169149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Font typeface="Arial" panose="020B0604020202020204" pitchFamily="34" charse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une infirmière diplômée d’état de coordination (IDEC) ou cadre ou référente paramédicale exerce dans l’établissement</a:t>
            </a:r>
            <a:endParaRPr lang="fr-FR" sz="1600" b="1" dirty="0">
              <a:solidFill>
                <a:schemeClr val="accent1"/>
              </a:solidFill>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4" name="Rectangle 13"/>
          <p:cNvSpPr/>
          <p:nvPr/>
        </p:nvSpPr>
        <p:spPr>
          <a:xfrm>
            <a:off x="4427984" y="1480865"/>
            <a:ext cx="3168352"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7849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347864" y="4709279"/>
            <a:ext cx="5688632" cy="2104097"/>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dispose de l’accès à une expertise en hygiène au moment de l’enquête </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a:cs typeface="Arial" charset="0"/>
                <a:sym typeface="Wingdings" panose="05000000000000000000" pitchFamily="2" charset="2"/>
              </a:rPr>
              <a:t>Possibilité d’obtenir une intervention d’un professionnel de santé spécialisé en hygiène dédiée ou contractualisée ou au moyen d’une convention : </a:t>
            </a:r>
            <a:r>
              <a:rPr lang="fr-FR" b="1" dirty="0">
                <a:cs typeface="Arial" charset="0"/>
                <a:sym typeface="Wingdings" panose="05000000000000000000" pitchFamily="2" charset="2"/>
              </a:rPr>
              <a:t>équipe opérationnelle in situ, ou inter-établissements ou d’une EMH</a:t>
            </a:r>
          </a:p>
          <a:p>
            <a:pPr marL="0" lvl="4" indent="0">
              <a:spcBef>
                <a:spcPts val="300"/>
              </a:spcBef>
              <a:buNone/>
            </a:pPr>
            <a:r>
              <a:rPr lang="fr-FR" dirty="0">
                <a:cs typeface="Arial" charset="0"/>
                <a:sym typeface="Wingdings" panose="05000000000000000000" pitchFamily="2" charset="2"/>
              </a:rPr>
              <a:t> Exclure le recours au personnel du </a:t>
            </a:r>
            <a:r>
              <a:rPr lang="fr-FR" dirty="0" err="1">
                <a:cs typeface="Arial" charset="0"/>
                <a:sym typeface="Wingdings" panose="05000000000000000000" pitchFamily="2" charset="2"/>
              </a:rPr>
              <a:t>CPias</a:t>
            </a:r>
            <a:endParaRPr lang="fr-FR" dirty="0"/>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0" name="Rectangle 9"/>
          <p:cNvSpPr/>
          <p:nvPr/>
        </p:nvSpPr>
        <p:spPr>
          <a:xfrm>
            <a:off x="862815" y="1844824"/>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1849313"/>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9512" y="4709279"/>
            <a:ext cx="3024336" cy="1960081"/>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4" indent="-285750">
              <a:spcBef>
                <a:spcPts val="300"/>
              </a:spcBef>
              <a:buFont typeface="Wingdings" panose="05000000000000000000" pitchFamily="2" charset="2"/>
              <a:buChar char="Ø"/>
            </a:pPr>
            <a:r>
              <a:rPr lang="fr-FR" sz="1600" b="1" dirty="0" smtClean="0">
                <a:sym typeface="Wingdings" panose="05000000000000000000" pitchFamily="2" charset="2"/>
              </a:rPr>
              <a:t>Indiquer </a:t>
            </a:r>
            <a:r>
              <a:rPr lang="fr-FR" sz="1600" b="1" dirty="0">
                <a:sym typeface="Wingdings" panose="05000000000000000000" pitchFamily="2" charset="2"/>
              </a:rPr>
              <a:t>si </a:t>
            </a:r>
            <a:r>
              <a:rPr lang="fr-FR" sz="1600" b="1" dirty="0">
                <a:solidFill>
                  <a:schemeClr val="accent1"/>
                </a:solidFill>
                <a:sym typeface="Wingdings" panose="05000000000000000000" pitchFamily="2" charset="2"/>
              </a:rPr>
              <a:t>au moins </a:t>
            </a:r>
            <a:endParaRPr lang="fr-FR" sz="1600" b="1" dirty="0" smtClean="0">
              <a:solidFill>
                <a:schemeClr val="accent1"/>
              </a:solidFill>
              <a:sym typeface="Wingdings" panose="05000000000000000000" pitchFamily="2" charset="2"/>
            </a:endParaRPr>
          </a:p>
          <a:p>
            <a:pPr marL="0" lvl="4" indent="0">
              <a:spcBef>
                <a:spcPts val="300"/>
              </a:spcBef>
              <a:buNone/>
            </a:pPr>
            <a:r>
              <a:rPr lang="fr-FR" sz="1600" b="1" dirty="0" smtClean="0">
                <a:solidFill>
                  <a:schemeClr val="accent1"/>
                </a:solidFill>
                <a:sym typeface="Wingdings" panose="05000000000000000000" pitchFamily="2" charset="2"/>
              </a:rPr>
              <a:t>un </a:t>
            </a:r>
            <a:r>
              <a:rPr lang="fr-FR" sz="1600" b="1" dirty="0">
                <a:solidFill>
                  <a:schemeClr val="accent1"/>
                </a:solidFill>
                <a:sym typeface="Wingdings" panose="05000000000000000000" pitchFamily="2" charset="2"/>
              </a:rPr>
              <a:t>correspondant ou référent en hygiène est identifié </a:t>
            </a:r>
            <a:endParaRPr lang="fr-FR" sz="1600" b="1" dirty="0" smtClean="0">
              <a:solidFill>
                <a:schemeClr val="accent1"/>
              </a:solidFill>
              <a:sym typeface="Wingdings" panose="05000000000000000000" pitchFamily="2" charset="2"/>
            </a:endParaRPr>
          </a:p>
          <a:p>
            <a:pPr marL="0" lvl="4" indent="0">
              <a:spcBef>
                <a:spcPts val="300"/>
              </a:spcBef>
              <a:buNone/>
            </a:pPr>
            <a:r>
              <a:rPr lang="fr-FR" sz="1600" b="1" dirty="0" smtClean="0">
                <a:solidFill>
                  <a:schemeClr val="accent1"/>
                </a:solidFill>
                <a:sym typeface="Wingdings" panose="05000000000000000000" pitchFamily="2" charset="2"/>
              </a:rPr>
              <a:t>parmi </a:t>
            </a:r>
            <a:r>
              <a:rPr lang="fr-FR" sz="1600" b="1" dirty="0">
                <a:solidFill>
                  <a:schemeClr val="accent1"/>
                </a:solidFill>
                <a:sym typeface="Wingdings" panose="05000000000000000000" pitchFamily="2" charset="2"/>
              </a:rPr>
              <a:t>le personnel </a:t>
            </a:r>
            <a:endParaRPr lang="fr-FR" sz="1600" b="1" dirty="0" smtClean="0">
              <a:solidFill>
                <a:schemeClr val="accent1"/>
              </a:solidFill>
              <a:sym typeface="Wingdings" panose="05000000000000000000" pitchFamily="2" charset="2"/>
            </a:endParaRPr>
          </a:p>
          <a:p>
            <a:pPr marL="0" lvl="4" indent="0">
              <a:spcBef>
                <a:spcPts val="300"/>
              </a:spcBef>
              <a:buNone/>
            </a:pPr>
            <a:r>
              <a:rPr lang="fr-FR" sz="1600" b="1" dirty="0" smtClean="0">
                <a:solidFill>
                  <a:schemeClr val="accent1"/>
                </a:solidFill>
                <a:sym typeface="Wingdings" panose="05000000000000000000" pitchFamily="2" charset="2"/>
              </a:rPr>
              <a:t>de </a:t>
            </a:r>
            <a:r>
              <a:rPr lang="fr-FR" sz="1600" b="1" dirty="0">
                <a:solidFill>
                  <a:schemeClr val="accent1"/>
                </a:solidFill>
                <a:sym typeface="Wingdings" panose="05000000000000000000" pitchFamily="2" charset="2"/>
              </a:rPr>
              <a:t>l’établissement</a:t>
            </a:r>
            <a:endParaRPr lang="fr-FR" sz="1600" b="1" dirty="0">
              <a:solidFill>
                <a:schemeClr val="accent1"/>
              </a:solidFill>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Tree>
    <p:extLst>
      <p:ext uri="{BB962C8B-B14F-4D97-AF65-F5344CB8AC3E}">
        <p14:creationId xmlns:p14="http://schemas.microsoft.com/office/powerpoint/2010/main" val="1374730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580112" y="4681256"/>
            <a:ext cx="3528392" cy="170007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dispose d’une procédure formelle de réévaluation de l’antibiothérapie</a:t>
            </a:r>
            <a:endParaRPr lang="fr-FR" sz="1600" b="1" dirty="0">
              <a:solidFill>
                <a:schemeClr val="accent1"/>
              </a:solidFill>
            </a:endParaRPr>
          </a:p>
          <a:p>
            <a:pPr marL="0" lvl="4" indent="0">
              <a:spcBef>
                <a:spcPts val="300"/>
              </a:spcBef>
              <a:buNone/>
            </a:pPr>
            <a:r>
              <a:rPr lang="fr-FR" sz="1600" dirty="0">
                <a:cs typeface="Arial" charset="0"/>
                <a:sym typeface="Wingdings" panose="05000000000000000000" pitchFamily="2" charset="2"/>
              </a:rPr>
              <a:t> </a:t>
            </a:r>
            <a:r>
              <a:rPr lang="fr-FR" dirty="0">
                <a:cs typeface="Arial" charset="0"/>
                <a:sym typeface="Wingdings" panose="05000000000000000000" pitchFamily="2" charset="2"/>
              </a:rPr>
              <a:t>Document de bonne pratique visant la maîtrise de la consommation d’antibiotiques</a:t>
            </a:r>
            <a:endParaRPr lang="fr-FR" dirty="0"/>
          </a:p>
          <a:p>
            <a:pPr marL="0" lvl="4" indent="0">
              <a:spcBef>
                <a:spcPts val="300"/>
              </a:spcBef>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0" name="Rectangle 9"/>
          <p:cNvSpPr/>
          <p:nvPr/>
        </p:nvSpPr>
        <p:spPr>
          <a:xfrm>
            <a:off x="862815" y="2276872"/>
            <a:ext cx="360000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17607" y="2276872"/>
            <a:ext cx="3133122" cy="4214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txBox="1">
            <a:spLocks/>
          </p:cNvSpPr>
          <p:nvPr/>
        </p:nvSpPr>
        <p:spPr>
          <a:xfrm>
            <a:off x="177166" y="4699010"/>
            <a:ext cx="5330938" cy="211436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si l’établissement dispose d’un accès </a:t>
            </a:r>
            <a:r>
              <a:rPr lang="fr-FR" sz="1600" b="1" dirty="0" smtClean="0">
                <a:solidFill>
                  <a:schemeClr val="accent1"/>
                </a:solidFill>
                <a:sym typeface="Wingdings" panose="05000000000000000000" pitchFamily="2" charset="2"/>
              </a:rPr>
              <a:t>à </a:t>
            </a:r>
            <a:r>
              <a:rPr lang="fr-FR" sz="1600" b="1" dirty="0">
                <a:solidFill>
                  <a:schemeClr val="accent1"/>
                </a:solidFill>
                <a:sym typeface="Wingdings" panose="05000000000000000000" pitchFamily="2" charset="2"/>
              </a:rPr>
              <a:t>un référent en antibiothérapie au moment de l’enquête</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Possibilité d’obtenir rapidement un conseil diagnostique ou thérapeutique (par téléphone ou consultation) auprès d’un professionnel de santé spécialisé ou formé </a:t>
            </a:r>
            <a:r>
              <a:rPr lang="fr-FR" dirty="0"/>
              <a:t>en antibiothérapie : </a:t>
            </a:r>
            <a:r>
              <a:rPr lang="fr-FR" b="1" dirty="0"/>
              <a:t>infectiologue d’un ES ; référent ATB d’une EMA</a:t>
            </a:r>
          </a:p>
          <a:p>
            <a:pPr marL="0" lvl="4" indent="0">
              <a:spcBef>
                <a:spcPts val="300"/>
              </a:spcBef>
              <a:buNone/>
            </a:pPr>
            <a:r>
              <a:rPr lang="fr-FR" dirty="0">
                <a:cs typeface="Arial" charset="0"/>
                <a:sym typeface="Wingdings" panose="05000000000000000000" pitchFamily="2" charset="2"/>
              </a:rPr>
              <a:t> Exclure le recours aux professionnel des </a:t>
            </a:r>
            <a:r>
              <a:rPr lang="fr-FR" dirty="0" err="1">
                <a:cs typeface="Arial" charset="0"/>
                <a:sym typeface="Wingdings" panose="05000000000000000000" pitchFamily="2" charset="2"/>
              </a:rPr>
              <a:t>CRAtb</a:t>
            </a:r>
            <a:endParaRPr lang="fr-FR" dirty="0">
              <a:cs typeface="Arial" charset="0"/>
              <a:sym typeface="Wingdings" panose="05000000000000000000" pitchFamily="2" charset="2"/>
            </a:endParaRPr>
          </a:p>
          <a:p>
            <a:pPr marL="0" lvl="4" indent="0">
              <a:spcBef>
                <a:spcPts val="300"/>
              </a:spcBef>
              <a:buFont typeface="Arial" panose="020B0604020202020204" pitchFamily="34" charset="0"/>
              <a:buNone/>
            </a:pPr>
            <a:r>
              <a:rPr lang="fr-FR" dirty="0">
                <a:cs typeface="Arial" charset="0"/>
                <a:sym typeface="Wingdings" panose="05000000000000000000" pitchFamily="2" charset="2"/>
              </a:rPr>
              <a:t> Cocher « </a:t>
            </a:r>
            <a:r>
              <a:rPr lang="fr-FR" b="1" dirty="0">
                <a:cs typeface="Arial" charset="0"/>
                <a:sym typeface="Wingdings" panose="05000000000000000000" pitchFamily="2" charset="2"/>
              </a:rPr>
              <a:t>Non</a:t>
            </a:r>
            <a:r>
              <a:rPr lang="fr-FR" dirty="0">
                <a:cs typeface="Arial" charset="0"/>
                <a:sym typeface="Wingdings" panose="05000000000000000000" pitchFamily="2" charset="2"/>
              </a:rPr>
              <a:t> » ou « </a:t>
            </a:r>
            <a:r>
              <a:rPr lang="fr-FR" b="1" dirty="0">
                <a:cs typeface="Arial" charset="0"/>
                <a:sym typeface="Wingdings" panose="05000000000000000000" pitchFamily="2" charset="2"/>
              </a:rPr>
              <a:t>Oui</a:t>
            </a:r>
            <a:r>
              <a:rPr lang="fr-FR" dirty="0">
                <a:cs typeface="Arial" charset="0"/>
                <a:sym typeface="Wingdings" panose="05000000000000000000" pitchFamily="2" charset="2"/>
              </a:rPr>
              <a:t> »</a:t>
            </a:r>
            <a:endParaRPr lang="fr-FR" dirty="0"/>
          </a:p>
        </p:txBody>
      </p:sp>
      <p:sp>
        <p:nvSpPr>
          <p:cNvPr id="16" name="AutoShape 136"/>
          <p:cNvSpPr>
            <a:spLocks noChangeArrowheads="1"/>
          </p:cNvSpPr>
          <p:nvPr/>
        </p:nvSpPr>
        <p:spPr bwMode="auto">
          <a:xfrm>
            <a:off x="7596336" y="241601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50296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Objectifs</a:t>
            </a:r>
            <a:endParaRPr lang="fr-FR" dirty="0"/>
          </a:p>
        </p:txBody>
      </p:sp>
      <p:sp>
        <p:nvSpPr>
          <p:cNvPr id="4" name="Espace réservé du texte 3"/>
          <p:cNvSpPr>
            <a:spLocks noGrp="1"/>
          </p:cNvSpPr>
          <p:nvPr>
            <p:ph type="body" sz="quarter" idx="12"/>
          </p:nvPr>
        </p:nvSpPr>
        <p:spPr>
          <a:xfrm>
            <a:off x="467544" y="2348880"/>
            <a:ext cx="8496944" cy="3600400"/>
          </a:xfrm>
        </p:spPr>
        <p:txBody>
          <a:bodyPr/>
          <a:lstStyle/>
          <a:p>
            <a:pPr marL="0" lvl="2" indent="0">
              <a:lnSpc>
                <a:spcPct val="100000"/>
              </a:lnSpc>
              <a:spcBef>
                <a:spcPts val="300"/>
              </a:spcBef>
              <a:buNone/>
            </a:pPr>
            <a:r>
              <a:rPr lang="fr-FR" sz="1800" dirty="0">
                <a:solidFill>
                  <a:schemeClr val="accent4"/>
                </a:solidFill>
                <a:latin typeface="Arial" charset="0"/>
                <a:cs typeface="Arial" charset="0"/>
              </a:rPr>
              <a:t>Mesurer un jour donné la prévalence des IAS et des traitements AI prescrits aux résidents des Ehpad français</a:t>
            </a:r>
          </a:p>
          <a:p>
            <a:pPr lvl="3">
              <a:lnSpc>
                <a:spcPct val="100000"/>
              </a:lnSpc>
              <a:spcBef>
                <a:spcPts val="300"/>
              </a:spcBef>
            </a:pPr>
            <a:r>
              <a:rPr lang="fr-FR" b="0" dirty="0">
                <a:latin typeface="Arial" charset="0"/>
                <a:cs typeface="Arial" charset="0"/>
              </a:rPr>
              <a:t> </a:t>
            </a:r>
            <a:r>
              <a:rPr lang="fr-FR" dirty="0">
                <a:solidFill>
                  <a:schemeClr val="tx1"/>
                </a:solidFill>
                <a:latin typeface="Arial" charset="0"/>
                <a:cs typeface="Arial" charset="0"/>
              </a:rPr>
              <a:t>au</a:t>
            </a:r>
            <a:r>
              <a:rPr lang="fr-FR" b="0" dirty="0" smtClean="0">
                <a:latin typeface="Arial" charset="0"/>
                <a:cs typeface="Arial" charset="0"/>
              </a:rPr>
              <a:t> </a:t>
            </a:r>
            <a:r>
              <a:rPr lang="fr-FR" b="0" dirty="0" smtClean="0">
                <a:solidFill>
                  <a:schemeClr val="tx1"/>
                </a:solidFill>
                <a:latin typeface="Arial" charset="0"/>
                <a:cs typeface="Arial" charset="0"/>
              </a:rPr>
              <a:t>niveau local </a:t>
            </a:r>
            <a:r>
              <a:rPr lang="fr-FR" b="0" dirty="0">
                <a:solidFill>
                  <a:schemeClr val="tx1"/>
                </a:solidFill>
                <a:latin typeface="Arial" charset="0"/>
                <a:cs typeface="Arial" charset="0"/>
              </a:rPr>
              <a:t>(EHPAD), </a:t>
            </a:r>
            <a:r>
              <a:rPr lang="fr-FR" b="0" dirty="0" smtClean="0">
                <a:solidFill>
                  <a:schemeClr val="tx1"/>
                </a:solidFill>
                <a:latin typeface="Arial" charset="0"/>
                <a:cs typeface="Arial" charset="0"/>
              </a:rPr>
              <a:t>régional, national, européen</a:t>
            </a:r>
            <a:endParaRPr lang="fr-FR" b="0" dirty="0">
              <a:solidFill>
                <a:schemeClr val="tx1"/>
              </a:solidFill>
              <a:latin typeface="Arial" charset="0"/>
              <a:cs typeface="Arial" charset="0"/>
            </a:endParaRPr>
          </a:p>
          <a:p>
            <a:pPr lvl="2">
              <a:lnSpc>
                <a:spcPct val="100000"/>
              </a:lnSpc>
              <a:spcBef>
                <a:spcPts val="300"/>
              </a:spcBef>
            </a:pPr>
            <a:r>
              <a:rPr lang="fr-FR" dirty="0" smtClean="0">
                <a:solidFill>
                  <a:schemeClr val="tx1"/>
                </a:solidFill>
                <a:latin typeface="Arial" charset="0"/>
                <a:cs typeface="Arial" charset="0"/>
              </a:rPr>
              <a:t> évolution </a:t>
            </a:r>
            <a:r>
              <a:rPr lang="fr-FR" dirty="0">
                <a:solidFill>
                  <a:schemeClr val="tx1"/>
                </a:solidFill>
                <a:latin typeface="Arial" charset="0"/>
                <a:cs typeface="Arial" charset="0"/>
              </a:rPr>
              <a:t>temporelle </a:t>
            </a:r>
            <a:r>
              <a:rPr lang="fr-FR" b="0" dirty="0">
                <a:solidFill>
                  <a:schemeClr val="tx1"/>
                </a:solidFill>
                <a:latin typeface="Arial" charset="0"/>
                <a:cs typeface="Arial" charset="0"/>
              </a:rPr>
              <a:t>de la prévalence des IAS et des traitements AI en EHPAD </a:t>
            </a:r>
            <a:r>
              <a:rPr lang="fr-FR" b="0" dirty="0" smtClean="0">
                <a:solidFill>
                  <a:schemeClr val="tx1"/>
                </a:solidFill>
                <a:latin typeface="Arial" charset="0"/>
                <a:cs typeface="Arial" charset="0"/>
              </a:rPr>
              <a:t/>
            </a:r>
            <a:br>
              <a:rPr lang="fr-FR" b="0" dirty="0" smtClean="0">
                <a:solidFill>
                  <a:schemeClr val="tx1"/>
                </a:solidFill>
                <a:latin typeface="Arial" charset="0"/>
                <a:cs typeface="Arial" charset="0"/>
              </a:rPr>
            </a:br>
            <a:r>
              <a:rPr lang="fr-FR" b="0" dirty="0" smtClean="0">
                <a:solidFill>
                  <a:schemeClr val="tx1"/>
                </a:solidFill>
                <a:latin typeface="Arial" charset="0"/>
                <a:cs typeface="Arial" charset="0"/>
              </a:rPr>
              <a:t>(</a:t>
            </a:r>
            <a:r>
              <a:rPr lang="fr-FR" b="0" dirty="0">
                <a:solidFill>
                  <a:schemeClr val="tx1"/>
                </a:solidFill>
                <a:latin typeface="Arial" charset="0"/>
                <a:cs typeface="Arial" charset="0"/>
              </a:rPr>
              <a:t>depuis 2016</a:t>
            </a:r>
            <a:r>
              <a:rPr lang="fr-FR" b="0" dirty="0" smtClean="0">
                <a:solidFill>
                  <a:schemeClr val="tx1"/>
                </a:solidFill>
                <a:latin typeface="Arial" charset="0"/>
                <a:cs typeface="Arial" charset="0"/>
              </a:rPr>
              <a:t>)</a:t>
            </a:r>
            <a:r>
              <a:rPr lang="fr-FR" b="0" dirty="0">
                <a:latin typeface="Arial" charset="0"/>
                <a:cs typeface="Arial" charset="0"/>
              </a:rPr>
              <a:t> </a:t>
            </a:r>
            <a:endParaRPr lang="fr-FR" b="0" dirty="0" smtClean="0">
              <a:latin typeface="Arial" charset="0"/>
              <a:cs typeface="Arial" charset="0"/>
            </a:endParaRPr>
          </a:p>
          <a:p>
            <a:pPr lvl="2">
              <a:lnSpc>
                <a:spcPct val="100000"/>
              </a:lnSpc>
              <a:spcBef>
                <a:spcPts val="300"/>
              </a:spcBef>
            </a:pPr>
            <a:r>
              <a:rPr lang="fr-FR" b="0" dirty="0" smtClean="0">
                <a:latin typeface="Arial" charset="0"/>
                <a:cs typeface="Arial" charset="0"/>
              </a:rPr>
              <a:t>contribuer </a:t>
            </a:r>
            <a:r>
              <a:rPr lang="fr-FR" b="0" dirty="0">
                <a:latin typeface="Arial" charset="0"/>
                <a:cs typeface="Arial" charset="0"/>
              </a:rPr>
              <a:t>à l’enquête européenne de l’ECDC</a:t>
            </a:r>
          </a:p>
          <a:p>
            <a:pPr marL="0" lvl="2" indent="0">
              <a:lnSpc>
                <a:spcPct val="100000"/>
              </a:lnSpc>
              <a:spcBef>
                <a:spcPts val="300"/>
              </a:spcBef>
              <a:buNone/>
            </a:pPr>
            <a:r>
              <a:rPr lang="fr-FR" b="0" dirty="0" smtClean="0">
                <a:latin typeface="Arial" charset="0"/>
                <a:cs typeface="Arial" charset="0"/>
                <a:sym typeface="Wingdings" panose="05000000000000000000" pitchFamily="2" charset="2"/>
              </a:rPr>
              <a:t> </a:t>
            </a:r>
            <a:r>
              <a:rPr lang="fr-FR" b="0" dirty="0" smtClean="0">
                <a:solidFill>
                  <a:schemeClr val="accent1"/>
                </a:solidFill>
                <a:latin typeface="Arial" charset="0"/>
                <a:cs typeface="Arial" charset="0"/>
              </a:rPr>
              <a:t>Dégager </a:t>
            </a:r>
            <a:r>
              <a:rPr lang="fr-FR" b="0" dirty="0">
                <a:solidFill>
                  <a:schemeClr val="accent1"/>
                </a:solidFill>
                <a:latin typeface="Arial" charset="0"/>
                <a:cs typeface="Arial" charset="0"/>
              </a:rPr>
              <a:t>des priorités d’action en matière de PRI et de BUA</a:t>
            </a:r>
          </a:p>
          <a:p>
            <a:pPr lvl="3">
              <a:lnSpc>
                <a:spcPct val="100000"/>
              </a:lnSpc>
              <a:spcBef>
                <a:spcPts val="300"/>
              </a:spcBef>
            </a:pPr>
            <a:endParaRPr lang="fr-FR" b="0" dirty="0">
              <a:solidFill>
                <a:schemeClr val="tx1"/>
              </a:solidFill>
              <a:latin typeface="Arial" charset="0"/>
              <a:cs typeface="Arial" charset="0"/>
            </a:endParaRPr>
          </a:p>
          <a:p>
            <a:pPr marL="0" lvl="2" indent="0">
              <a:spcBef>
                <a:spcPts val="600"/>
              </a:spcBef>
              <a:buNone/>
            </a:pPr>
            <a:r>
              <a:rPr lang="fr-FR" sz="1800" dirty="0">
                <a:solidFill>
                  <a:schemeClr val="accent4"/>
                </a:solidFill>
                <a:latin typeface="Arial" charset="0"/>
                <a:cs typeface="Arial" charset="0"/>
              </a:rPr>
              <a:t>Décrire les infections et les traitements</a:t>
            </a:r>
          </a:p>
          <a:p>
            <a:pPr marL="0" lvl="2" indent="0">
              <a:spcBef>
                <a:spcPts val="600"/>
              </a:spcBef>
              <a:buNone/>
            </a:pPr>
            <a:r>
              <a:rPr lang="fr-FR" sz="1800" dirty="0" smtClean="0">
                <a:solidFill>
                  <a:schemeClr val="accent4"/>
                </a:solidFill>
                <a:latin typeface="Arial" charset="0"/>
                <a:cs typeface="Arial" charset="0"/>
              </a:rPr>
              <a:t>Renforcer </a:t>
            </a:r>
            <a:r>
              <a:rPr lang="fr-FR" sz="1800" dirty="0">
                <a:solidFill>
                  <a:schemeClr val="accent4"/>
                </a:solidFill>
                <a:latin typeface="Arial" charset="0"/>
                <a:cs typeface="Arial" charset="0"/>
              </a:rPr>
              <a:t>la sensibilisation au risque infectieux et au bon usage des </a:t>
            </a:r>
            <a:r>
              <a:rPr lang="fr-FR" sz="1800" dirty="0" smtClean="0">
                <a:solidFill>
                  <a:schemeClr val="accent4"/>
                </a:solidFill>
                <a:latin typeface="Arial" charset="0"/>
                <a:cs typeface="Arial" charset="0"/>
              </a:rPr>
              <a:t>ATB</a:t>
            </a:r>
            <a:endParaRPr lang="fr-FR" sz="1800" dirty="0">
              <a:solidFill>
                <a:schemeClr val="accent4"/>
              </a:solidFill>
              <a:latin typeface="Arial" charset="0"/>
              <a:cs typeface="Arial" charset="0"/>
            </a:endParaRPr>
          </a:p>
          <a:p>
            <a:pPr marL="0" lvl="2" indent="0">
              <a:lnSpc>
                <a:spcPct val="100000"/>
              </a:lnSpc>
              <a:spcBef>
                <a:spcPts val="300"/>
              </a:spcBef>
              <a:buNone/>
            </a:pPr>
            <a:endParaRPr lang="fr-FR" b="0" dirty="0">
              <a:latin typeface="Arial" charset="0"/>
              <a:cs typeface="Arial" charset="0"/>
            </a:endParaRP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64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320805" y="4665143"/>
            <a:ext cx="8640960" cy="2127481"/>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l’établissement comporte au moins une unité d’hébergement</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complet aménagée, adaptée à la prise en charge des résidents en situation de perte d’autonomie psychique ou physique</a:t>
            </a:r>
          </a:p>
          <a:p>
            <a:pPr marL="0" lvl="4" indent="0">
              <a:spcBef>
                <a:spcPts val="300"/>
              </a:spcBef>
              <a:buNone/>
            </a:pPr>
            <a:r>
              <a:rPr lang="fr-FR" dirty="0">
                <a:cs typeface="Arial" charset="0"/>
                <a:sym typeface="Wingdings" panose="05000000000000000000" pitchFamily="2" charset="2"/>
              </a:rPr>
              <a:t> Concerne </a:t>
            </a:r>
            <a:r>
              <a:rPr lang="fr-FR" b="1" dirty="0">
                <a:cs typeface="Arial" charset="0"/>
                <a:sym typeface="Wingdings" panose="05000000000000000000" pitchFamily="2" charset="2"/>
              </a:rPr>
              <a:t>uniquement les </a:t>
            </a:r>
            <a:r>
              <a:rPr lang="fr-FR" b="1" dirty="0">
                <a:solidFill>
                  <a:schemeClr val="accent1"/>
                </a:solidFill>
                <a:cs typeface="Arial" charset="0"/>
                <a:sym typeface="Wingdings" panose="05000000000000000000" pitchFamily="2" charset="2"/>
              </a:rPr>
              <a:t>EHPAD</a:t>
            </a:r>
          </a:p>
          <a:p>
            <a:pPr marL="0" lvl="4" indent="0">
              <a:spcBef>
                <a:spcPts val="300"/>
              </a:spcBef>
              <a:buNone/>
            </a:pPr>
            <a:r>
              <a:rPr lang="fr-FR" dirty="0">
                <a:cs typeface="Arial" charset="0"/>
                <a:sym typeface="Wingdings" panose="05000000000000000000" pitchFamily="2" charset="2"/>
              </a:rPr>
              <a:t> Concerne les u</a:t>
            </a:r>
            <a:r>
              <a:rPr lang="fr-FR" dirty="0"/>
              <a:t>nités de soins adaptés (USA), unités de vie protégées (UVP), CANTOU, unités grands dépendants (UGD), unités grands fragiles (UGF), unités Cocooning, unités d’hébergement renforcées (UHR)</a:t>
            </a: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Champ grisé et non accessible si l’établissement n’est pas un EHPAD</a:t>
            </a:r>
            <a:br>
              <a:rPr lang="fr-FR" dirty="0"/>
            </a:br>
            <a:r>
              <a:rPr lang="fr-FR" dirty="0"/>
              <a:t>(FAM, MAS, EAM)</a:t>
            </a:r>
          </a:p>
        </p:txBody>
      </p:sp>
      <p:sp>
        <p:nvSpPr>
          <p:cNvPr id="10" name="Rectangle 9"/>
          <p:cNvSpPr/>
          <p:nvPr/>
        </p:nvSpPr>
        <p:spPr>
          <a:xfrm>
            <a:off x="827584" y="2698918"/>
            <a:ext cx="3096344"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utoShape 136"/>
          <p:cNvSpPr>
            <a:spLocks noChangeArrowheads="1"/>
          </p:cNvSpPr>
          <p:nvPr/>
        </p:nvSpPr>
        <p:spPr bwMode="auto">
          <a:xfrm>
            <a:off x="7837588" y="429309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109753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467544" y="4941168"/>
            <a:ext cx="8388424" cy="1720436"/>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Renseigner </a:t>
            </a:r>
            <a:r>
              <a:rPr lang="fr-FR" sz="1600" b="1" dirty="0">
                <a:solidFill>
                  <a:schemeClr val="accent1"/>
                </a:solidFill>
                <a:sym typeface="Wingdings" panose="05000000000000000000" pitchFamily="2" charset="2"/>
              </a:rPr>
              <a:t>la quantité de solution hydro-alcoolique </a:t>
            </a:r>
            <a:r>
              <a:rPr lang="fr-FR" sz="1600" b="1" u="sng" dirty="0">
                <a:solidFill>
                  <a:schemeClr val="accent1"/>
                </a:solidFill>
                <a:sym typeface="Wingdings" panose="05000000000000000000" pitchFamily="2" charset="2"/>
              </a:rPr>
              <a:t>utilisée</a:t>
            </a:r>
            <a:r>
              <a:rPr lang="fr-FR" sz="1600" b="1" dirty="0">
                <a:solidFill>
                  <a:schemeClr val="accent1"/>
                </a:solidFill>
                <a:sym typeface="Wingdings" panose="05000000000000000000" pitchFamily="2" charset="2"/>
              </a:rPr>
              <a:t> </a:t>
            </a:r>
            <a:r>
              <a:rPr lang="fr-FR" sz="1600" b="1" dirty="0" smtClean="0">
                <a:solidFill>
                  <a:schemeClr val="accent1"/>
                </a:solidFill>
                <a:sym typeface="Wingdings" panose="05000000000000000000" pitchFamily="2" charset="2"/>
              </a:rPr>
              <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    par l’établissement </a:t>
            </a:r>
            <a:r>
              <a:rPr lang="fr-FR" sz="1600" b="1" dirty="0">
                <a:solidFill>
                  <a:schemeClr val="accent1"/>
                </a:solidFill>
                <a:sym typeface="Wingdings" panose="05000000000000000000" pitchFamily="2" charset="2"/>
              </a:rPr>
              <a:t>pour l’hygiène des mains des soignants et/ou résidents</a:t>
            </a:r>
            <a:endParaRPr lang="fr-FR" sz="1600" b="1" dirty="0">
              <a:solidFill>
                <a:schemeClr val="accent1"/>
              </a:solidFill>
            </a:endParaRPr>
          </a:p>
          <a:p>
            <a:pPr marL="0" lvl="4" indent="0">
              <a:spcBef>
                <a:spcPts val="300"/>
              </a:spcBef>
              <a:buNone/>
            </a:pPr>
            <a:r>
              <a:rPr lang="fr-FR" dirty="0">
                <a:cs typeface="Arial" charset="0"/>
                <a:sym typeface="Wingdings" panose="05000000000000000000" pitchFamily="2" charset="2"/>
              </a:rPr>
              <a:t> </a:t>
            </a:r>
            <a:r>
              <a:rPr lang="fr-FR" b="1" u="sng" dirty="0">
                <a:cs typeface="Arial" charset="0"/>
                <a:sym typeface="Wingdings" panose="05000000000000000000" pitchFamily="2" charset="2"/>
              </a:rPr>
              <a:t>Au cours de l’année 2023</a:t>
            </a:r>
            <a:r>
              <a:rPr lang="fr-FR" b="1" dirty="0">
                <a:cs typeface="Arial" charset="0"/>
                <a:sym typeface="Wingdings" panose="05000000000000000000" pitchFamily="2" charset="2"/>
              </a:rPr>
              <a:t> </a:t>
            </a:r>
          </a:p>
          <a:p>
            <a:pPr marL="0" lvl="4" indent="0">
              <a:spcBef>
                <a:spcPts val="300"/>
              </a:spcBef>
              <a:buNone/>
            </a:pPr>
            <a:r>
              <a:rPr lang="fr-FR" dirty="0">
                <a:cs typeface="Arial" charset="0"/>
                <a:sym typeface="Wingdings" panose="05000000000000000000" pitchFamily="2" charset="2"/>
              </a:rPr>
              <a:t> </a:t>
            </a:r>
            <a:r>
              <a:rPr lang="fr-FR" b="1" dirty="0">
                <a:cs typeface="Arial" charset="0"/>
                <a:sym typeface="Wingdings" panose="05000000000000000000" pitchFamily="2" charset="2"/>
              </a:rPr>
              <a:t>Exprimer </a:t>
            </a:r>
            <a:r>
              <a:rPr lang="fr-FR" b="1" u="sng" dirty="0">
                <a:cs typeface="Arial" charset="0"/>
                <a:sym typeface="Wingdings" panose="05000000000000000000" pitchFamily="2" charset="2"/>
              </a:rPr>
              <a:t>en litres</a:t>
            </a:r>
          </a:p>
          <a:p>
            <a:pPr marL="0" lvl="4" indent="0">
              <a:spcBef>
                <a:spcPts val="300"/>
              </a:spcBef>
              <a:buNone/>
            </a:pPr>
            <a:r>
              <a:rPr lang="fr-FR" dirty="0">
                <a:cs typeface="Arial" charset="0"/>
                <a:sym typeface="Wingdings" panose="05000000000000000000" pitchFamily="2" charset="2"/>
              </a:rPr>
              <a:t> Remplacer par la </a:t>
            </a:r>
            <a:r>
              <a:rPr lang="fr-FR" b="1" dirty="0">
                <a:cs typeface="Arial" charset="0"/>
                <a:sym typeface="Wingdings" panose="05000000000000000000" pitchFamily="2" charset="2"/>
              </a:rPr>
              <a:t>quantité de SHA </a:t>
            </a:r>
            <a:r>
              <a:rPr lang="fr-FR" b="1" u="sng" dirty="0">
                <a:cs typeface="Arial" charset="0"/>
                <a:sym typeface="Wingdings" panose="05000000000000000000" pitchFamily="2" charset="2"/>
              </a:rPr>
              <a:t>achetée</a:t>
            </a:r>
            <a:r>
              <a:rPr lang="fr-FR" b="1" dirty="0">
                <a:cs typeface="Arial" charset="0"/>
                <a:sym typeface="Wingdings" panose="05000000000000000000" pitchFamily="2" charset="2"/>
              </a:rPr>
              <a:t> </a:t>
            </a:r>
            <a:r>
              <a:rPr lang="fr-FR" dirty="0">
                <a:cs typeface="Arial" charset="0"/>
                <a:sym typeface="Wingdings" panose="05000000000000000000" pitchFamily="2" charset="2"/>
              </a:rPr>
              <a:t>si l’information sur la quantité </a:t>
            </a:r>
            <a:r>
              <a:rPr lang="fr-FR" b="1" u="sng" dirty="0">
                <a:cs typeface="Arial" charset="0"/>
                <a:sym typeface="Wingdings" panose="05000000000000000000" pitchFamily="2" charset="2"/>
              </a:rPr>
              <a:t>utilisée</a:t>
            </a:r>
            <a:r>
              <a:rPr lang="fr-FR" dirty="0">
                <a:cs typeface="Arial" charset="0"/>
                <a:sym typeface="Wingdings" panose="05000000000000000000" pitchFamily="2" charset="2"/>
              </a:rPr>
              <a:t> n’est pas disponible</a:t>
            </a:r>
          </a:p>
          <a:p>
            <a:pPr marL="0" lvl="4" indent="0">
              <a:spcBef>
                <a:spcPts val="300"/>
              </a:spcBef>
              <a:buNone/>
            </a:pPr>
            <a:r>
              <a:rPr lang="fr-FR" dirty="0">
                <a:sym typeface="Wingdings" panose="05000000000000000000" pitchFamily="2" charset="2"/>
              </a:rPr>
              <a:t></a:t>
            </a:r>
            <a:r>
              <a:rPr lang="fr-FR" dirty="0"/>
              <a:t> </a:t>
            </a:r>
            <a:r>
              <a:rPr lang="fr-FR" u="sng" dirty="0"/>
              <a:t>Saisie d</a:t>
            </a:r>
            <a:r>
              <a:rPr lang="fr-FR" u="sng" dirty="0">
                <a:cs typeface="Arial" charset="0"/>
                <a:sym typeface="Wingdings" panose="05000000000000000000" pitchFamily="2" charset="2"/>
              </a:rPr>
              <a:t>ans </a:t>
            </a:r>
            <a:r>
              <a:rPr lang="fr-FR" u="sng" dirty="0" err="1">
                <a:cs typeface="Arial" charset="0"/>
                <a:sym typeface="Wingdings" panose="05000000000000000000" pitchFamily="2" charset="2"/>
              </a:rPr>
              <a:t>PrevIAS</a:t>
            </a:r>
            <a:r>
              <a:rPr lang="fr-FR" dirty="0">
                <a:cs typeface="Arial" charset="0"/>
                <a:sym typeface="Wingdings" panose="05000000000000000000" pitchFamily="2" charset="2"/>
              </a:rPr>
              <a:t> : </a:t>
            </a:r>
            <a:r>
              <a:rPr lang="fr-FR" dirty="0"/>
              <a:t>Champ grisé </a:t>
            </a:r>
            <a:r>
              <a:rPr lang="fr-FR" dirty="0">
                <a:solidFill>
                  <a:schemeClr val="accent1"/>
                </a:solidFill>
              </a:rPr>
              <a:t>non accessible si EMS hors EHPAD </a:t>
            </a:r>
            <a:r>
              <a:rPr lang="fr-FR" dirty="0"/>
              <a:t>(FAM, MAS, EAM)</a:t>
            </a:r>
          </a:p>
        </p:txBody>
      </p:sp>
      <p:sp>
        <p:nvSpPr>
          <p:cNvPr id="10" name="Rectangle 9"/>
          <p:cNvSpPr/>
          <p:nvPr/>
        </p:nvSpPr>
        <p:spPr>
          <a:xfrm>
            <a:off x="4427984" y="2734429"/>
            <a:ext cx="2880320" cy="4065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utoShape 136"/>
          <p:cNvSpPr>
            <a:spLocks noChangeArrowheads="1"/>
          </p:cNvSpPr>
          <p:nvPr/>
        </p:nvSpPr>
        <p:spPr bwMode="auto">
          <a:xfrm>
            <a:off x="7596336" y="4581128"/>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503772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97893" y="4815338"/>
            <a:ext cx="7560840" cy="189616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version des recommandations du Comité de l’antibiogramme</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de la société française de microbiologie (CA-SFM) utilisée par le laboratoire de microbiologie de référence de l’établissement</a:t>
            </a:r>
          </a:p>
          <a:p>
            <a:pPr marL="0" lvl="4" indent="0">
              <a:spcBef>
                <a:spcPts val="300"/>
              </a:spcBef>
              <a:buNone/>
            </a:pPr>
            <a:r>
              <a:rPr lang="fr-FR" dirty="0">
                <a:cs typeface="Arial" charset="0"/>
                <a:sym typeface="Wingdings" panose="05000000000000000000" pitchFamily="2" charset="2"/>
              </a:rPr>
              <a:t> Indiquer la </a:t>
            </a:r>
            <a:r>
              <a:rPr lang="fr-FR" b="1" dirty="0">
                <a:cs typeface="Arial" charset="0"/>
                <a:sym typeface="Wingdings" panose="05000000000000000000" pitchFamily="2" charset="2"/>
              </a:rPr>
              <a:t>version utilisée au moment de l’enquête</a:t>
            </a:r>
          </a:p>
          <a:p>
            <a:pPr marL="0" lvl="4" indent="0">
              <a:spcBef>
                <a:spcPts val="300"/>
              </a:spcBef>
              <a:buNone/>
            </a:pPr>
            <a:r>
              <a:rPr lang="fr-FR" dirty="0">
                <a:cs typeface="Arial" charset="0"/>
                <a:sym typeface="Wingdings" panose="05000000000000000000" pitchFamily="2" charset="2"/>
              </a:rPr>
              <a:t> Donnée acquise auprès du laboratoire de microbiologie de référence de l’établissement</a:t>
            </a:r>
          </a:p>
          <a:p>
            <a:pPr marL="0" lvl="4" indent="0">
              <a:spcBef>
                <a:spcPts val="300"/>
              </a:spcBef>
              <a:buNone/>
            </a:pPr>
            <a:r>
              <a:rPr lang="fr-FR" dirty="0">
                <a:cs typeface="Arial" charset="0"/>
                <a:sym typeface="Wingdings" panose="05000000000000000000" pitchFamily="2" charset="2"/>
              </a:rPr>
              <a:t> Nécessaire pour le codage de la sensibilité des MO (</a:t>
            </a:r>
            <a:r>
              <a:rPr lang="fr-FR" i="1" dirty="0">
                <a:cs typeface="Arial" charset="0"/>
                <a:sym typeface="Wingdings" panose="05000000000000000000" pitchFamily="2" charset="2"/>
              </a:rPr>
              <a:t>cf. section « Infection(s) associée(s) aux soins »</a:t>
            </a:r>
            <a:r>
              <a:rPr lang="fr-FR" dirty="0">
                <a:cs typeface="Arial" charset="0"/>
                <a:sym typeface="Wingdings" panose="05000000000000000000" pitchFamily="2" charset="2"/>
              </a:rPr>
              <a:t>)</a:t>
            </a:r>
            <a:endParaRPr lang="fr-FR" b="1" dirty="0">
              <a:cs typeface="Arial" charset="0"/>
              <a:sym typeface="Wingdings" panose="05000000000000000000" pitchFamily="2" charset="2"/>
            </a:endParaRPr>
          </a:p>
        </p:txBody>
      </p:sp>
      <p:sp>
        <p:nvSpPr>
          <p:cNvPr id="10" name="Rectangle 9"/>
          <p:cNvSpPr/>
          <p:nvPr/>
        </p:nvSpPr>
        <p:spPr>
          <a:xfrm>
            <a:off x="780452" y="3240000"/>
            <a:ext cx="5879780" cy="425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utoShape 136"/>
          <p:cNvSpPr>
            <a:spLocks noChangeArrowheads="1"/>
          </p:cNvSpPr>
          <p:nvPr/>
        </p:nvSpPr>
        <p:spPr bwMode="auto">
          <a:xfrm>
            <a:off x="8100392" y="4515300"/>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80980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539552" y="4715442"/>
            <a:ext cx="8136904" cy="2088232"/>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a:t>
            </a:r>
            <a:r>
              <a:rPr lang="fr-FR" sz="1600" b="1" dirty="0">
                <a:solidFill>
                  <a:schemeClr val="accent1"/>
                </a:solidFill>
                <a:sym typeface="Wingdings" panose="05000000000000000000" pitchFamily="2" charset="2"/>
              </a:rPr>
              <a:t>la réalisation de l’ENP 2024 dans l’établissement a </a:t>
            </a:r>
            <a:r>
              <a:rPr lang="fr-FR" sz="1600" b="1" dirty="0" smtClean="0">
                <a:solidFill>
                  <a:schemeClr val="accent1"/>
                </a:solidFill>
                <a:sym typeface="Wingdings" panose="05000000000000000000" pitchFamily="2" charset="2"/>
              </a:rPr>
              <a:t>été accompagnée </a:t>
            </a:r>
            <a:r>
              <a:rPr lang="fr-FR" sz="1600" b="1" dirty="0">
                <a:solidFill>
                  <a:schemeClr val="accent1"/>
                </a:solidFill>
                <a:sym typeface="Wingdings" panose="05000000000000000000" pitchFamily="2" charset="2"/>
              </a:rPr>
              <a:t>par un ou plusieurs professionnels de santé spécialisé en hygiène</a:t>
            </a:r>
          </a:p>
          <a:p>
            <a:pPr marL="0" lvl="4" indent="0">
              <a:buNone/>
            </a:pPr>
            <a:r>
              <a:rPr lang="fr-FR" dirty="0">
                <a:cs typeface="Arial" charset="0"/>
                <a:sym typeface="Wingdings" panose="05000000000000000000" pitchFamily="2" charset="2"/>
              </a:rPr>
              <a:t> Le professionnel de santé spécialisé en hygiène </a:t>
            </a:r>
            <a:r>
              <a:rPr lang="fr-FR" b="1" dirty="0">
                <a:cs typeface="Arial" charset="0"/>
                <a:sym typeface="Wingdings" panose="05000000000000000000" pitchFamily="2" charset="2"/>
              </a:rPr>
              <a:t>doit avoir pris part à l’enquête </a:t>
            </a:r>
            <a:r>
              <a:rPr lang="fr-FR" b="1" dirty="0" smtClean="0">
                <a:cs typeface="Arial" charset="0"/>
                <a:sym typeface="Wingdings" panose="05000000000000000000" pitchFamily="2" charset="2"/>
              </a:rPr>
              <a:t/>
            </a:r>
            <a:br>
              <a:rPr lang="fr-FR" b="1" dirty="0" smtClean="0">
                <a:cs typeface="Arial" charset="0"/>
                <a:sym typeface="Wingdings" panose="05000000000000000000" pitchFamily="2" charset="2"/>
              </a:rPr>
            </a:br>
            <a:r>
              <a:rPr lang="fr-FR" b="1" dirty="0" smtClean="0">
                <a:cs typeface="Arial" charset="0"/>
                <a:sym typeface="Wingdings" panose="05000000000000000000" pitchFamily="2" charset="2"/>
              </a:rPr>
              <a:t>en </a:t>
            </a:r>
            <a:r>
              <a:rPr lang="fr-FR" b="1" dirty="0">
                <a:cs typeface="Arial" charset="0"/>
                <a:sym typeface="Wingdings" panose="05000000000000000000" pitchFamily="2" charset="2"/>
              </a:rPr>
              <a:t>tant que membre de l’équipe en charge de l’enquête ou en tant que soutien de l’équipe</a:t>
            </a:r>
          </a:p>
          <a:p>
            <a:pPr marL="0" lvl="4" indent="0">
              <a:spcBef>
                <a:spcPts val="600"/>
              </a:spcBef>
              <a:buNone/>
            </a:pPr>
            <a:r>
              <a:rPr lang="fr-FR" i="1" dirty="0"/>
              <a:t>Si le champ « Accompagnement de l’établissement par un professionnel de l’hygiène pour la réalisation de l’enquête » est coché « Oui » :</a:t>
            </a:r>
          </a:p>
          <a:p>
            <a:pPr marL="0" lvl="4" indent="0">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Renseigner </a:t>
            </a:r>
            <a:r>
              <a:rPr lang="fr-FR" sz="1600" b="1" dirty="0">
                <a:solidFill>
                  <a:schemeClr val="accent1"/>
                </a:solidFill>
                <a:sym typeface="Wingdings" panose="05000000000000000000" pitchFamily="2" charset="2"/>
              </a:rPr>
              <a:t>l’appartenance du professionnel de santé spécialisé en hygiène</a:t>
            </a:r>
            <a:endParaRPr lang="fr-FR" sz="1600" b="1" dirty="0">
              <a:solidFill>
                <a:schemeClr val="accent1"/>
              </a:solidFill>
              <a:cs typeface="Arial" charset="0"/>
              <a:sym typeface="Wingdings" panose="05000000000000000000" pitchFamily="2" charset="2"/>
            </a:endParaRPr>
          </a:p>
          <a:p>
            <a:pPr marL="285750" lvl="4" indent="-285750">
              <a:buFont typeface="Wingdings" panose="05000000000000000000" pitchFamily="2" charset="2"/>
              <a:buChar char="Ä"/>
            </a:pPr>
            <a:r>
              <a:rPr lang="fr-FR" dirty="0">
                <a:cs typeface="Arial" charset="0"/>
                <a:sym typeface="Wingdings" panose="05000000000000000000" pitchFamily="2" charset="2"/>
              </a:rPr>
              <a:t>Cocher l’une des 5 propositions :  </a:t>
            </a:r>
            <a:r>
              <a:rPr lang="fr-FR" b="1" dirty="0">
                <a:cs typeface="Arial" charset="0"/>
                <a:sym typeface="Wingdings" panose="05000000000000000000" pitchFamily="2" charset="2"/>
              </a:rPr>
              <a:t>EMS </a:t>
            </a:r>
            <a:r>
              <a:rPr lang="fr-FR" dirty="0">
                <a:cs typeface="Arial" charset="0"/>
                <a:sym typeface="Wingdings" panose="05000000000000000000" pitchFamily="2" charset="2"/>
              </a:rPr>
              <a:t>(établissement enquêté)</a:t>
            </a:r>
            <a:r>
              <a:rPr lang="fr-FR" b="1" dirty="0">
                <a:cs typeface="Arial" charset="0"/>
                <a:sym typeface="Wingdings" panose="05000000000000000000" pitchFamily="2" charset="2"/>
              </a:rPr>
              <a:t>, EMH, EOH, </a:t>
            </a:r>
            <a:r>
              <a:rPr lang="fr-FR" b="1" dirty="0" err="1">
                <a:cs typeface="Arial" charset="0"/>
                <a:sym typeface="Wingdings" panose="05000000000000000000" pitchFamily="2" charset="2"/>
              </a:rPr>
              <a:t>CPias</a:t>
            </a:r>
            <a:r>
              <a:rPr lang="fr-FR" b="1" dirty="0">
                <a:cs typeface="Arial" charset="0"/>
                <a:sym typeface="Wingdings" panose="05000000000000000000" pitchFamily="2" charset="2"/>
              </a:rPr>
              <a:t>, Autre</a:t>
            </a:r>
          </a:p>
        </p:txBody>
      </p:sp>
      <p:sp>
        <p:nvSpPr>
          <p:cNvPr id="10" name="Rectangle 9"/>
          <p:cNvSpPr/>
          <p:nvPr/>
        </p:nvSpPr>
        <p:spPr>
          <a:xfrm>
            <a:off x="755576" y="3717032"/>
            <a:ext cx="6408712" cy="6401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4989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Organisation des soins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42498"/>
            <a:ext cx="6912768" cy="3538758"/>
          </a:xfrm>
          <a:prstGeom prst="rect">
            <a:avLst/>
          </a:prstGeom>
        </p:spPr>
      </p:pic>
      <p:sp>
        <p:nvSpPr>
          <p:cNvPr id="5" name="Espace réservé du texte 3"/>
          <p:cNvSpPr>
            <a:spLocks noGrp="1"/>
          </p:cNvSpPr>
          <p:nvPr>
            <p:ph type="body" sz="quarter" idx="12"/>
          </p:nvPr>
        </p:nvSpPr>
        <p:spPr>
          <a:xfrm>
            <a:off x="785267" y="5013176"/>
            <a:ext cx="7560840" cy="1421974"/>
          </a:xfr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lvl="4" indent="0">
              <a:spcBef>
                <a:spcPts val="300"/>
              </a:spcBef>
              <a:buNone/>
            </a:pPr>
            <a:r>
              <a:rPr lang="fr-FR" sz="1600" b="1" dirty="0">
                <a:solidFill>
                  <a:schemeClr val="accent1"/>
                </a:solidFill>
                <a:sym typeface="Wingdings" panose="05000000000000000000" pitchFamily="2" charset="2"/>
              </a:rPr>
              <a:t> </a:t>
            </a:r>
            <a:r>
              <a:rPr lang="fr-FR" sz="1600" b="1" dirty="0">
                <a:sym typeface="Wingdings" panose="05000000000000000000" pitchFamily="2" charset="2"/>
              </a:rPr>
              <a:t>Indiquer si </a:t>
            </a:r>
            <a:r>
              <a:rPr lang="fr-FR" sz="1600" b="1" dirty="0">
                <a:solidFill>
                  <a:schemeClr val="accent1"/>
                </a:solidFill>
                <a:sym typeface="Wingdings" panose="05000000000000000000" pitchFamily="2" charset="2"/>
              </a:rPr>
              <a:t>la validation des IAS et des traitements AI renseignés</a:t>
            </a:r>
            <a:br>
              <a:rPr lang="fr-FR" sz="1600" b="1" dirty="0">
                <a:solidFill>
                  <a:schemeClr val="accent1"/>
                </a:solidFill>
                <a:sym typeface="Wingdings" panose="05000000000000000000" pitchFamily="2" charset="2"/>
              </a:rPr>
            </a:br>
            <a:r>
              <a:rPr lang="fr-FR" sz="1600" b="1" dirty="0">
                <a:solidFill>
                  <a:schemeClr val="accent1"/>
                </a:solidFill>
                <a:sym typeface="Wingdings" panose="05000000000000000000" pitchFamily="2" charset="2"/>
              </a:rPr>
              <a:t>dans les questionnaires résident a été réalisé par un médecin</a:t>
            </a:r>
          </a:p>
          <a:p>
            <a:pPr marL="0" lvl="4" indent="0">
              <a:spcBef>
                <a:spcPts val="300"/>
              </a:spcBef>
              <a:buNone/>
            </a:pPr>
            <a:r>
              <a:rPr lang="fr-FR" dirty="0">
                <a:cs typeface="Arial" charset="0"/>
                <a:sym typeface="Wingdings" panose="05000000000000000000" pitchFamily="2" charset="2"/>
              </a:rPr>
              <a:t> Médecin traitant des résidents enquêtés, médecin coordonnateur, médecin hygiéniste, etc. </a:t>
            </a:r>
          </a:p>
          <a:p>
            <a:pPr marL="0" lvl="4" indent="0">
              <a:spcBef>
                <a:spcPts val="300"/>
              </a:spcBef>
              <a:buNone/>
            </a:pPr>
            <a:r>
              <a:rPr lang="fr-FR" dirty="0">
                <a:cs typeface="Arial" charset="0"/>
                <a:sym typeface="Wingdings" panose="05000000000000000000" pitchFamily="2" charset="2"/>
              </a:rPr>
              <a:t> </a:t>
            </a:r>
            <a:r>
              <a:rPr lang="fr-FR" i="1" dirty="0">
                <a:cs typeface="Arial" charset="0"/>
                <a:sym typeface="Wingdings" panose="05000000000000000000" pitchFamily="2" charset="2"/>
              </a:rPr>
              <a:t>cf. rôle du correspondant médical page 15 </a:t>
            </a:r>
            <a:endParaRPr lang="fr-FR" b="1" i="1" dirty="0">
              <a:cs typeface="Arial" charset="0"/>
              <a:sym typeface="Wingdings" panose="05000000000000000000" pitchFamily="2" charset="2"/>
            </a:endParaRPr>
          </a:p>
          <a:p>
            <a:pPr marL="0" lvl="4" indent="0">
              <a:spcBef>
                <a:spcPts val="300"/>
              </a:spcBef>
              <a:buNone/>
            </a:pPr>
            <a:r>
              <a:rPr lang="fr-FR" dirty="0">
                <a:cs typeface="Arial" charset="0"/>
                <a:sym typeface="Wingdings" panose="05000000000000000000" pitchFamily="2" charset="2"/>
              </a:rPr>
              <a:t> La réponse inconnue n’est pas admise</a:t>
            </a:r>
            <a:endParaRPr lang="fr-FR" b="1" dirty="0">
              <a:cs typeface="Arial" charset="0"/>
              <a:sym typeface="Wingdings" panose="05000000000000000000" pitchFamily="2" charset="2"/>
            </a:endParaRPr>
          </a:p>
        </p:txBody>
      </p:sp>
      <p:sp>
        <p:nvSpPr>
          <p:cNvPr id="10" name="Rectangle 9"/>
          <p:cNvSpPr/>
          <p:nvPr/>
        </p:nvSpPr>
        <p:spPr>
          <a:xfrm>
            <a:off x="780452" y="4371235"/>
            <a:ext cx="4367612" cy="327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0790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Questionnaire résident</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5</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969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0599" y="1124744"/>
            <a:ext cx="3949833" cy="5705315"/>
          </a:xfrm>
          <a:prstGeom prst="rect">
            <a:avLst/>
          </a:prstGeom>
          <a:ln>
            <a:solidFill>
              <a:schemeClr val="accent6"/>
            </a:solidFill>
          </a:ln>
        </p:spPr>
      </p:pic>
      <p:sp>
        <p:nvSpPr>
          <p:cNvPr id="8" name="Espace réservé du texte 3"/>
          <p:cNvSpPr txBox="1">
            <a:spLocks/>
          </p:cNvSpPr>
          <p:nvPr/>
        </p:nvSpPr>
        <p:spPr>
          <a:xfrm>
            <a:off x="611560" y="1628800"/>
            <a:ext cx="3528392" cy="2376264"/>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600"/>
              </a:spcBef>
              <a:buFont typeface="Symbol" panose="05050102010706020507" pitchFamily="18" charset="2"/>
              <a:buNone/>
            </a:pPr>
            <a:r>
              <a:rPr lang="fr-FR" sz="1800" dirty="0">
                <a:solidFill>
                  <a:schemeClr val="accent4"/>
                </a:solidFill>
                <a:latin typeface="Arial" charset="0"/>
                <a:cs typeface="Arial" charset="0"/>
              </a:rPr>
              <a:t>5 sections :</a:t>
            </a:r>
          </a:p>
          <a:p>
            <a:pPr lvl="2">
              <a:spcBef>
                <a:spcPts val="600"/>
              </a:spcBef>
            </a:pPr>
            <a:r>
              <a:rPr lang="fr-FR" b="0" dirty="0">
                <a:latin typeface="Arial" charset="0"/>
                <a:cs typeface="Arial" charset="0"/>
              </a:rPr>
              <a:t>Identification du résident</a:t>
            </a:r>
          </a:p>
          <a:p>
            <a:pPr lvl="2">
              <a:spcBef>
                <a:spcPts val="600"/>
              </a:spcBef>
            </a:pPr>
            <a:r>
              <a:rPr lang="fr-FR" b="0" dirty="0">
                <a:latin typeface="Arial" charset="0"/>
                <a:cs typeface="Arial" charset="0"/>
              </a:rPr>
              <a:t>Caractéristiques du résident</a:t>
            </a:r>
          </a:p>
          <a:p>
            <a:pPr lvl="2">
              <a:spcBef>
                <a:spcPts val="600"/>
              </a:spcBef>
            </a:pPr>
            <a:r>
              <a:rPr lang="fr-FR" b="0" dirty="0">
                <a:latin typeface="Arial" charset="0"/>
                <a:cs typeface="Arial" charset="0"/>
              </a:rPr>
              <a:t>Dispositif(s) invasif(s)</a:t>
            </a:r>
          </a:p>
          <a:p>
            <a:pPr lvl="2">
              <a:spcBef>
                <a:spcPts val="600"/>
              </a:spcBef>
            </a:pPr>
            <a:r>
              <a:rPr lang="fr-FR" b="0" dirty="0">
                <a:latin typeface="Arial" charset="0"/>
                <a:cs typeface="Arial" charset="0"/>
              </a:rPr>
              <a:t>Traitement(s) anti-infectieux</a:t>
            </a:r>
          </a:p>
          <a:p>
            <a:pPr lvl="2">
              <a:spcBef>
                <a:spcPts val="600"/>
              </a:spcBef>
            </a:pPr>
            <a:r>
              <a:rPr lang="fr-FR" b="0" dirty="0">
                <a:latin typeface="Arial" charset="0"/>
                <a:cs typeface="Arial" charset="0"/>
              </a:rPr>
              <a:t>Infection(s) associée(s) aux soins</a:t>
            </a:r>
          </a:p>
        </p:txBody>
      </p:sp>
      <p:pic>
        <p:nvPicPr>
          <p:cNvPr id="9"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09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sp>
        <p:nvSpPr>
          <p:cNvPr id="6" name="Rectangle 5"/>
          <p:cNvSpPr/>
          <p:nvPr/>
        </p:nvSpPr>
        <p:spPr>
          <a:xfrm>
            <a:off x="395536" y="1772816"/>
            <a:ext cx="2376264"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64436" y="3515524"/>
            <a:ext cx="6935956" cy="156966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Noter </a:t>
            </a:r>
            <a:r>
              <a:rPr lang="fr-FR" sz="1600" b="1" dirty="0">
                <a:solidFill>
                  <a:schemeClr val="accent1"/>
                </a:solidFill>
              </a:rPr>
              <a:t>la date du jour de l’enquête </a:t>
            </a:r>
            <a:r>
              <a:rPr lang="fr-FR" sz="1600" b="1" dirty="0">
                <a:solidFill>
                  <a:srgbClr val="373739"/>
                </a:solidFill>
              </a:rPr>
              <a:t>pour le résident inclus</a:t>
            </a:r>
            <a:endParaRPr lang="fr-FR" sz="1600" dirty="0">
              <a:solidFill>
                <a:schemeClr val="accent1"/>
              </a:solidFill>
            </a:endParaRPr>
          </a:p>
          <a:p>
            <a:pPr>
              <a:spcBef>
                <a:spcPts val="600"/>
              </a:spcBef>
            </a:pPr>
            <a:r>
              <a:rPr lang="fr-FR" sz="1600" dirty="0">
                <a:solidFill>
                  <a:srgbClr val="373739"/>
                </a:solidFill>
                <a:sym typeface="Wingdings" panose="05000000000000000000" pitchFamily="2" charset="2"/>
              </a:rPr>
              <a:t> Noter la date </a:t>
            </a:r>
            <a:r>
              <a:rPr lang="fr-FR" sz="1600" b="1" dirty="0">
                <a:solidFill>
                  <a:srgbClr val="373739"/>
                </a:solidFill>
              </a:rPr>
              <a:t>au format JJ/MM/AAAA</a:t>
            </a:r>
            <a:endParaRPr lang="fr-FR" sz="1600" b="1" dirty="0">
              <a:solidFill>
                <a:srgbClr val="373739"/>
              </a:solidFill>
              <a:sym typeface="Wingdings" panose="05000000000000000000" pitchFamily="2" charset="2"/>
            </a:endParaRPr>
          </a:p>
          <a:p>
            <a:pPr>
              <a:spcBef>
                <a:spcPts val="600"/>
              </a:spcBef>
            </a:pPr>
            <a:r>
              <a:rPr lang="fr-FR" sz="1600" dirty="0">
                <a:solidFill>
                  <a:srgbClr val="373739"/>
                </a:solidFill>
                <a:sym typeface="Wingdings" panose="05000000000000000000" pitchFamily="2" charset="2"/>
              </a:rPr>
              <a:t> Date identique dans un même secteur ou unité de vie</a:t>
            </a:r>
            <a:endParaRPr lang="fr-FR" sz="1600" dirty="0">
              <a:solidFill>
                <a:srgbClr val="373739"/>
              </a:solidFill>
            </a:endParaRP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mémorisation de la date du dernier questionnaire enregistré reportée dans les questionnaires suivants</a:t>
            </a:r>
          </a:p>
        </p:txBody>
      </p:sp>
    </p:spTree>
    <p:extLst>
      <p:ext uri="{BB962C8B-B14F-4D97-AF65-F5344CB8AC3E}">
        <p14:creationId xmlns:p14="http://schemas.microsoft.com/office/powerpoint/2010/main" val="2735918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10" name="Rectangle 9"/>
          <p:cNvSpPr/>
          <p:nvPr/>
        </p:nvSpPr>
        <p:spPr>
          <a:xfrm>
            <a:off x="5624743" y="1755625"/>
            <a:ext cx="2259626" cy="436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63688" y="2996952"/>
            <a:ext cx="5027744" cy="1954381"/>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Inscrire </a:t>
            </a:r>
            <a:r>
              <a:rPr lang="fr-FR" sz="1600" b="1" dirty="0">
                <a:solidFill>
                  <a:schemeClr val="accent1"/>
                </a:solidFill>
              </a:rPr>
              <a:t>le NOM et le </a:t>
            </a:r>
            <a:r>
              <a:rPr lang="fr-FR" sz="1600" b="1" dirty="0" smtClean="0">
                <a:solidFill>
                  <a:schemeClr val="accent1"/>
                </a:solidFill>
              </a:rPr>
              <a:t>Prénom </a:t>
            </a:r>
            <a:r>
              <a:rPr lang="fr-FR" sz="1600" b="1" dirty="0">
                <a:solidFill>
                  <a:schemeClr val="accent1"/>
                </a:solidFill>
              </a:rPr>
              <a:t>du résident </a:t>
            </a:r>
            <a:r>
              <a:rPr lang="fr-FR" sz="1600" b="1" dirty="0" smtClean="0">
                <a:solidFill>
                  <a:schemeClr val="accent1"/>
                </a:solidFill>
              </a:rPr>
              <a:t/>
            </a:r>
            <a:br>
              <a:rPr lang="fr-FR" sz="1600" b="1" dirty="0" smtClean="0">
                <a:solidFill>
                  <a:schemeClr val="accent1"/>
                </a:solidFill>
              </a:rPr>
            </a:br>
            <a:r>
              <a:rPr lang="fr-FR" sz="1600" b="1" dirty="0" smtClean="0">
                <a:solidFill>
                  <a:srgbClr val="373739"/>
                </a:solidFill>
              </a:rPr>
              <a:t>au </a:t>
            </a:r>
            <a:r>
              <a:rPr lang="fr-FR" sz="1600" b="1" dirty="0">
                <a:solidFill>
                  <a:srgbClr val="373739"/>
                </a:solidFill>
              </a:rPr>
              <a:t>moment du recueil de données</a:t>
            </a:r>
          </a:p>
          <a:p>
            <a:pPr>
              <a:spcBef>
                <a:spcPts val="600"/>
              </a:spcBef>
            </a:pPr>
            <a:r>
              <a:rPr lang="fr-FR" sz="1600" dirty="0">
                <a:solidFill>
                  <a:srgbClr val="373739"/>
                </a:solidFill>
                <a:sym typeface="Wingdings" panose="05000000000000000000" pitchFamily="2" charset="2"/>
              </a:rPr>
              <a:t> </a:t>
            </a:r>
            <a:r>
              <a:rPr lang="fr-FR" sz="1600" dirty="0">
                <a:solidFill>
                  <a:srgbClr val="373739"/>
                </a:solidFill>
              </a:rPr>
              <a:t>Coupon présent </a:t>
            </a:r>
            <a:r>
              <a:rPr lang="fr-FR" sz="1600" b="1" dirty="0">
                <a:solidFill>
                  <a:srgbClr val="373739"/>
                </a:solidFill>
              </a:rPr>
              <a:t>uniquement sur le questionnaire au format papier</a:t>
            </a: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ce champ n’est pas </a:t>
            </a:r>
            <a:r>
              <a:rPr lang="fr-FR" sz="1400" dirty="0" smtClean="0">
                <a:solidFill>
                  <a:srgbClr val="373739"/>
                </a:solidFill>
              </a:rPr>
              <a:t>présent</a:t>
            </a:r>
            <a:br>
              <a:rPr lang="fr-FR" sz="1400" dirty="0" smtClean="0">
                <a:solidFill>
                  <a:srgbClr val="373739"/>
                </a:solidFill>
              </a:rPr>
            </a:br>
            <a:r>
              <a:rPr lang="fr-FR" sz="1400" dirty="0" smtClean="0">
                <a:solidFill>
                  <a:srgbClr val="373739"/>
                </a:solidFill>
              </a:rPr>
              <a:t> </a:t>
            </a:r>
            <a:r>
              <a:rPr lang="fr-FR" sz="1400" dirty="0">
                <a:solidFill>
                  <a:srgbClr val="373739"/>
                </a:solidFill>
              </a:rPr>
              <a:t>sur le questionnaire résident dans l’application </a:t>
            </a:r>
            <a:r>
              <a:rPr lang="fr-FR" sz="1400" dirty="0" err="1">
                <a:solidFill>
                  <a:srgbClr val="373739"/>
                </a:solidFill>
              </a:rPr>
              <a:t>PrevIAS</a:t>
            </a:r>
            <a:r>
              <a:rPr lang="fr-FR" sz="1400" dirty="0">
                <a:solidFill>
                  <a:srgbClr val="373739"/>
                </a:solidFill>
              </a:rPr>
              <a:t> </a:t>
            </a:r>
            <a:r>
              <a:rPr lang="fr-FR" sz="1400" dirty="0" smtClean="0">
                <a:solidFill>
                  <a:srgbClr val="373739"/>
                </a:solidFill>
              </a:rPr>
              <a:t/>
            </a:r>
            <a:br>
              <a:rPr lang="fr-FR" sz="1400" dirty="0" smtClean="0">
                <a:solidFill>
                  <a:srgbClr val="373739"/>
                </a:solidFill>
              </a:rPr>
            </a:br>
            <a:r>
              <a:rPr lang="fr-FR" sz="1400" dirty="0" smtClean="0">
                <a:solidFill>
                  <a:srgbClr val="373739"/>
                </a:solidFill>
              </a:rPr>
              <a:t>pour </a:t>
            </a:r>
            <a:r>
              <a:rPr lang="fr-FR" sz="1400" dirty="0" err="1">
                <a:solidFill>
                  <a:schemeClr val="accent1"/>
                </a:solidFill>
              </a:rPr>
              <a:t>anonymiser</a:t>
            </a:r>
            <a:r>
              <a:rPr lang="fr-FR" sz="1400" dirty="0">
                <a:solidFill>
                  <a:srgbClr val="373739"/>
                </a:solidFill>
              </a:rPr>
              <a:t> les données</a:t>
            </a:r>
          </a:p>
        </p:txBody>
      </p:sp>
    </p:spTree>
    <p:extLst>
      <p:ext uri="{BB962C8B-B14F-4D97-AF65-F5344CB8AC3E}">
        <p14:creationId xmlns:p14="http://schemas.microsoft.com/office/powerpoint/2010/main" val="759149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Identification du résident</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12776"/>
            <a:ext cx="7586473" cy="864096"/>
          </a:xfrm>
          <a:prstGeom prst="rect">
            <a:avLst/>
          </a:prstGeom>
        </p:spPr>
      </p:pic>
      <p:sp>
        <p:nvSpPr>
          <p:cNvPr id="8" name="Rectangle 7"/>
          <p:cNvSpPr/>
          <p:nvPr/>
        </p:nvSpPr>
        <p:spPr>
          <a:xfrm>
            <a:off x="2987824" y="1772816"/>
            <a:ext cx="2448272" cy="3924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11560" y="3068960"/>
            <a:ext cx="7488832" cy="3100849"/>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Reporter </a:t>
            </a:r>
            <a:r>
              <a:rPr lang="fr-FR" sz="1600" b="1" dirty="0">
                <a:solidFill>
                  <a:schemeClr val="accent1"/>
                </a:solidFill>
                <a:sym typeface="Wingdings" panose="05000000000000000000" pitchFamily="2" charset="2"/>
              </a:rPr>
              <a:t>l’</a:t>
            </a:r>
            <a:r>
              <a:rPr lang="fr-FR" sz="1600" b="1" dirty="0">
                <a:solidFill>
                  <a:schemeClr val="accent1"/>
                </a:solidFill>
              </a:rPr>
              <a:t>identifiant du questionnaire résident </a:t>
            </a:r>
            <a:r>
              <a:rPr lang="fr-FR" sz="1600" dirty="0">
                <a:solidFill>
                  <a:srgbClr val="373739"/>
                </a:solidFill>
              </a:rPr>
              <a:t>généré automatiquement par l’application </a:t>
            </a:r>
            <a:r>
              <a:rPr lang="fr-FR" sz="1600" dirty="0" err="1">
                <a:solidFill>
                  <a:srgbClr val="373739"/>
                </a:solidFill>
              </a:rPr>
              <a:t>PrevIAS</a:t>
            </a:r>
            <a:r>
              <a:rPr lang="fr-FR" sz="1600" dirty="0">
                <a:solidFill>
                  <a:srgbClr val="373739"/>
                </a:solidFill>
              </a:rPr>
              <a:t> </a:t>
            </a:r>
            <a:r>
              <a:rPr lang="fr-FR" sz="1600" b="1" dirty="0">
                <a:solidFill>
                  <a:srgbClr val="373739"/>
                </a:solidFill>
              </a:rPr>
              <a:t>sur le questionnaire résident au format papier</a:t>
            </a:r>
            <a:endParaRPr lang="fr-FR" sz="1600" b="1" dirty="0">
              <a:solidFill>
                <a:schemeClr val="accent1"/>
              </a:solidFill>
            </a:endParaRPr>
          </a:p>
          <a:p>
            <a:pPr>
              <a:spcBef>
                <a:spcPts val="600"/>
              </a:spcBef>
            </a:pPr>
            <a:r>
              <a:rPr lang="fr-FR" sz="1600" dirty="0">
                <a:solidFill>
                  <a:srgbClr val="373739"/>
                </a:solidFill>
                <a:sym typeface="Wingdings" panose="05000000000000000000" pitchFamily="2" charset="2"/>
              </a:rPr>
              <a:t> L’application </a:t>
            </a:r>
            <a:r>
              <a:rPr lang="fr-FR" sz="1600" dirty="0" err="1">
                <a:solidFill>
                  <a:srgbClr val="373739"/>
                </a:solidFill>
                <a:sym typeface="Wingdings" panose="05000000000000000000" pitchFamily="2" charset="2"/>
              </a:rPr>
              <a:t>PrevIAS</a:t>
            </a:r>
            <a:r>
              <a:rPr lang="fr-FR" sz="1600" dirty="0">
                <a:solidFill>
                  <a:srgbClr val="373739"/>
                </a:solidFill>
                <a:sym typeface="Wingdings" panose="05000000000000000000" pitchFamily="2" charset="2"/>
              </a:rPr>
              <a:t> génère </a:t>
            </a:r>
            <a:r>
              <a:rPr lang="fr-FR" sz="1600" dirty="0">
                <a:solidFill>
                  <a:srgbClr val="373739"/>
                </a:solidFill>
              </a:rPr>
              <a:t>à l’enregistrement / validation du questionnaire un identifiant unique </a:t>
            </a:r>
            <a:r>
              <a:rPr lang="fr-FR" sz="1600" dirty="0">
                <a:solidFill>
                  <a:srgbClr val="373739"/>
                </a:solidFill>
                <a:sym typeface="Wingdings" panose="05000000000000000000" pitchFamily="2" charset="2"/>
              </a:rPr>
              <a:t>« </a:t>
            </a:r>
            <a:r>
              <a:rPr lang="fr-FR" sz="1600" b="1" dirty="0">
                <a:solidFill>
                  <a:srgbClr val="373739"/>
                </a:solidFill>
              </a:rPr>
              <a:t>EMS2024 - ID QE - ID QR</a:t>
            </a:r>
            <a:r>
              <a:rPr lang="fr-FR" sz="1600" dirty="0">
                <a:solidFill>
                  <a:srgbClr val="373739"/>
                </a:solidFill>
              </a:rPr>
              <a:t> »</a:t>
            </a:r>
            <a:r>
              <a:rPr lang="fr-FR" sz="1600" dirty="0">
                <a:solidFill>
                  <a:srgbClr val="373739"/>
                </a:solidFill>
                <a:sym typeface="Wingdings" panose="05000000000000000000" pitchFamily="2" charset="2"/>
              </a:rPr>
              <a:t>, dont seule la dernière partie est à reporter</a:t>
            </a:r>
            <a:endParaRPr lang="fr-FR" sz="1600" dirty="0">
              <a:solidFill>
                <a:srgbClr val="373739"/>
              </a:solidFill>
            </a:endParaRPr>
          </a:p>
          <a:p>
            <a:r>
              <a:rPr lang="fr-FR" sz="1400" i="1" u="sng" dirty="0">
                <a:solidFill>
                  <a:srgbClr val="0070C0"/>
                </a:solidFill>
                <a:sym typeface="Wingdings" panose="05000000000000000000" pitchFamily="2" charset="2"/>
              </a:rPr>
              <a:t>Exemple</a:t>
            </a:r>
            <a:r>
              <a:rPr lang="fr-FR" sz="1400" i="1" dirty="0">
                <a:solidFill>
                  <a:srgbClr val="0070C0"/>
                </a:solidFill>
                <a:sym typeface="Wingdings" panose="05000000000000000000" pitchFamily="2" charset="2"/>
              </a:rPr>
              <a:t> : ID généré par l’application après la saisie d’un questionnaire : </a:t>
            </a:r>
            <a:br>
              <a:rPr lang="fr-FR" sz="1400" i="1" dirty="0">
                <a:solidFill>
                  <a:srgbClr val="0070C0"/>
                </a:solidFill>
                <a:sym typeface="Wingdings" panose="05000000000000000000" pitchFamily="2" charset="2"/>
              </a:rPr>
            </a:br>
            <a:r>
              <a:rPr lang="fr-FR" sz="1400" i="1" dirty="0">
                <a:solidFill>
                  <a:srgbClr val="0070C0"/>
                </a:solidFill>
                <a:sym typeface="Wingdings" panose="05000000000000000000" pitchFamily="2" charset="2"/>
              </a:rPr>
              <a:t>                  </a:t>
            </a:r>
            <a:r>
              <a:rPr lang="fr-FR" sz="1400" b="1" i="1" dirty="0">
                <a:solidFill>
                  <a:srgbClr val="0070C0"/>
                </a:solidFill>
              </a:rPr>
              <a:t>EMS2024-2365-0012 </a:t>
            </a:r>
            <a:r>
              <a:rPr lang="fr-FR" sz="1400" i="1" dirty="0">
                <a:solidFill>
                  <a:srgbClr val="0070C0"/>
                </a:solidFill>
                <a:sym typeface="Wingdings" panose="05000000000000000000" pitchFamily="2" charset="2"/>
              </a:rPr>
              <a:t> reporter sur le questionnaire papier </a:t>
            </a:r>
            <a:r>
              <a:rPr lang="fr-FR" sz="1400" b="1" i="1" dirty="0">
                <a:solidFill>
                  <a:srgbClr val="0070C0"/>
                </a:solidFill>
                <a:sym typeface="Wingdings" panose="05000000000000000000" pitchFamily="2" charset="2"/>
              </a:rPr>
              <a:t>« 12 »</a:t>
            </a:r>
            <a:endParaRPr lang="fr-FR" sz="1400" i="1" dirty="0">
              <a:solidFill>
                <a:srgbClr val="0070C0"/>
              </a:solidFill>
              <a:sym typeface="Wingdings" panose="05000000000000000000" pitchFamily="2" charset="2"/>
            </a:endParaRPr>
          </a:p>
          <a:p>
            <a:pPr algn="just">
              <a:spcBef>
                <a:spcPts val="300"/>
              </a:spcBef>
            </a:pPr>
            <a:r>
              <a:rPr lang="fr-FR" sz="1400" i="1" dirty="0">
                <a:solidFill>
                  <a:srgbClr val="0070C0"/>
                </a:solidFill>
                <a:sym typeface="Wingdings" panose="05000000000000000000" pitchFamily="2" charset="2"/>
              </a:rPr>
              <a:t> Le couple ID résident – Nom Prénom du résident sur chaque questionnaire résident sur support papier permet de faire la correspondance entre le questionnaire sur support numérique (saisi dans </a:t>
            </a:r>
            <a:r>
              <a:rPr lang="fr-FR" sz="1400" i="1" dirty="0" err="1">
                <a:solidFill>
                  <a:srgbClr val="0070C0"/>
                </a:solidFill>
                <a:sym typeface="Wingdings" panose="05000000000000000000" pitchFamily="2" charset="2"/>
              </a:rPr>
              <a:t>PrevIAS</a:t>
            </a:r>
            <a:r>
              <a:rPr lang="fr-FR" sz="1400" i="1" dirty="0">
                <a:solidFill>
                  <a:srgbClr val="0070C0"/>
                </a:solidFill>
                <a:sym typeface="Wingdings" panose="05000000000000000000" pitchFamily="2" charset="2"/>
              </a:rPr>
              <a:t>) et le dossier médical du résident dans l’établissement</a:t>
            </a:r>
            <a:endParaRPr lang="fr-FR" sz="1400" i="1" dirty="0">
              <a:solidFill>
                <a:srgbClr val="0070C0"/>
              </a:solidFill>
            </a:endParaRPr>
          </a:p>
          <a:p>
            <a:endParaRPr lang="fr-FR" sz="1600" dirty="0">
              <a:solidFill>
                <a:srgbClr val="373739"/>
              </a:solidFill>
              <a:sym typeface="Wingdings" panose="05000000000000000000" pitchFamily="2" charset="2"/>
            </a:endParaRPr>
          </a:p>
          <a:p>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l’identifiant du questionnaire résident ne peut pas être modifié dans l’application</a:t>
            </a:r>
          </a:p>
        </p:txBody>
      </p:sp>
      <p:sp>
        <p:nvSpPr>
          <p:cNvPr id="2" name="Ellipse 1"/>
          <p:cNvSpPr/>
          <p:nvPr/>
        </p:nvSpPr>
        <p:spPr>
          <a:xfrm>
            <a:off x="4139952" y="3861048"/>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182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Pourquoi participer à l’ENP 2024 ?</a:t>
            </a:r>
            <a:endParaRPr lang="fr-FR" dirty="0"/>
          </a:p>
        </p:txBody>
      </p:sp>
      <p:sp>
        <p:nvSpPr>
          <p:cNvPr id="4" name="Espace réservé du texte 3"/>
          <p:cNvSpPr>
            <a:spLocks noGrp="1"/>
          </p:cNvSpPr>
          <p:nvPr>
            <p:ph type="body" sz="quarter" idx="12"/>
          </p:nvPr>
        </p:nvSpPr>
        <p:spPr>
          <a:xfrm>
            <a:off x="611560" y="1412776"/>
            <a:ext cx="8208912" cy="5328592"/>
          </a:xfrm>
        </p:spPr>
        <p:txBody>
          <a:bodyPr/>
          <a:lstStyle/>
          <a:p>
            <a:pPr lvl="2">
              <a:lnSpc>
                <a:spcPct val="100000"/>
              </a:lnSpc>
              <a:spcBef>
                <a:spcPts val="600"/>
              </a:spcBef>
            </a:pPr>
            <a:r>
              <a:rPr lang="fr-FR" b="0" dirty="0">
                <a:solidFill>
                  <a:schemeClr val="accent1"/>
                </a:solidFill>
                <a:cs typeface="Arial" charset="0"/>
              </a:rPr>
              <a:t>Mobiliser </a:t>
            </a:r>
            <a:r>
              <a:rPr lang="fr-FR" b="0" dirty="0">
                <a:solidFill>
                  <a:schemeClr val="tx1"/>
                </a:solidFill>
                <a:cs typeface="Arial" charset="0"/>
              </a:rPr>
              <a:t>l'ensemble des professionnels et des prescripteurs </a:t>
            </a:r>
            <a:r>
              <a:rPr lang="fr-FR" b="0" dirty="0">
                <a:cs typeface="Arial" charset="0"/>
              </a:rPr>
              <a:t>de l’établissement sur un projet de surveillance</a:t>
            </a:r>
          </a:p>
          <a:p>
            <a:pPr lvl="2">
              <a:lnSpc>
                <a:spcPct val="100000"/>
              </a:lnSpc>
              <a:spcBef>
                <a:spcPts val="600"/>
              </a:spcBef>
            </a:pPr>
            <a:r>
              <a:rPr lang="fr-FR" b="0" dirty="0">
                <a:solidFill>
                  <a:schemeClr val="accent1"/>
                </a:solidFill>
                <a:cs typeface="Arial" charset="0"/>
              </a:rPr>
              <a:t>Impulser une politique de prévention du risque infectieux </a:t>
            </a:r>
            <a:r>
              <a:rPr lang="fr-FR" b="0" dirty="0">
                <a:cs typeface="Arial" charset="0"/>
              </a:rPr>
              <a:t>au sein de l’établissement</a:t>
            </a:r>
          </a:p>
          <a:p>
            <a:pPr lvl="2">
              <a:spcBef>
                <a:spcPts val="600"/>
              </a:spcBef>
            </a:pPr>
            <a:r>
              <a:rPr lang="fr-FR" b="0" dirty="0">
                <a:solidFill>
                  <a:schemeClr val="accent1"/>
                </a:solidFill>
              </a:rPr>
              <a:t>Dégager des priorités d’actions en matière de PRI et du BUA </a:t>
            </a:r>
            <a:r>
              <a:rPr lang="fr-FR" b="0" dirty="0"/>
              <a:t>fondées sur des résultats de surveillance</a:t>
            </a:r>
          </a:p>
          <a:p>
            <a:pPr lvl="2">
              <a:spcBef>
                <a:spcPts val="600"/>
              </a:spcBef>
            </a:pPr>
            <a:r>
              <a:rPr lang="fr-FR" b="0" dirty="0">
                <a:solidFill>
                  <a:schemeClr val="tx2"/>
                </a:solidFill>
              </a:rPr>
              <a:t>Identifier des secteurs et unité de vie </a:t>
            </a:r>
            <a:r>
              <a:rPr lang="fr-FR" b="0" dirty="0"/>
              <a:t>où un effort de prévention du risque infectieux (PRI) et du bon usage des antibiotique (BUA) est à déployer</a:t>
            </a:r>
          </a:p>
          <a:p>
            <a:pPr lvl="2">
              <a:spcBef>
                <a:spcPts val="600"/>
              </a:spcBef>
            </a:pPr>
            <a:r>
              <a:rPr lang="fr-FR" b="0" dirty="0">
                <a:solidFill>
                  <a:schemeClr val="accent1"/>
                </a:solidFill>
              </a:rPr>
              <a:t>Disposer d’une évaluation des indicateu</a:t>
            </a:r>
            <a:r>
              <a:rPr lang="fr-FR" b="0" dirty="0">
                <a:solidFill>
                  <a:schemeClr val="tx2"/>
                </a:solidFill>
              </a:rPr>
              <a:t>rs de la surveillance des IAS et des traitements AI dans l’établissement</a:t>
            </a:r>
            <a:r>
              <a:rPr lang="fr-FR" b="0" dirty="0"/>
              <a:t> (rapport de résultats produit pour chaque établissement)</a:t>
            </a:r>
          </a:p>
          <a:p>
            <a:pPr lvl="2">
              <a:spcBef>
                <a:spcPts val="600"/>
              </a:spcBef>
            </a:pPr>
            <a:r>
              <a:rPr lang="fr-FR" b="0" dirty="0">
                <a:solidFill>
                  <a:schemeClr val="accent1"/>
                </a:solidFill>
              </a:rPr>
              <a:t>Comparer l’état des lieux </a:t>
            </a:r>
            <a:r>
              <a:rPr lang="fr-FR" b="0" dirty="0"/>
              <a:t>de la prévalence des IAS et des traitements AI </a:t>
            </a:r>
            <a:r>
              <a:rPr lang="fr-FR" b="0" dirty="0" smtClean="0"/>
              <a:t/>
            </a:r>
            <a:br>
              <a:rPr lang="fr-FR" b="0" dirty="0" smtClean="0"/>
            </a:br>
            <a:r>
              <a:rPr lang="fr-FR" b="0" dirty="0" smtClean="0">
                <a:solidFill>
                  <a:schemeClr val="tx1"/>
                </a:solidFill>
              </a:rPr>
              <a:t>dans </a:t>
            </a:r>
            <a:r>
              <a:rPr lang="fr-FR" b="0" dirty="0">
                <a:solidFill>
                  <a:schemeClr val="tx1"/>
                </a:solidFill>
              </a:rPr>
              <a:t>l’établissement </a:t>
            </a:r>
            <a:r>
              <a:rPr lang="fr-FR" b="0" dirty="0">
                <a:solidFill>
                  <a:schemeClr val="tx2"/>
                </a:solidFill>
              </a:rPr>
              <a:t>au nivea</a:t>
            </a:r>
            <a:r>
              <a:rPr lang="fr-FR" b="0" dirty="0">
                <a:solidFill>
                  <a:schemeClr val="accent1"/>
                </a:solidFill>
              </a:rPr>
              <a:t>u régional et national</a:t>
            </a:r>
          </a:p>
          <a:p>
            <a:pPr lvl="2">
              <a:spcBef>
                <a:spcPts val="600"/>
              </a:spcBef>
            </a:pPr>
            <a:r>
              <a:rPr lang="fr-FR" b="0" dirty="0">
                <a:solidFill>
                  <a:schemeClr val="accent1"/>
                </a:solidFill>
                <a:cs typeface="Arial" charset="0"/>
              </a:rPr>
              <a:t>Améliorer la fiabilité </a:t>
            </a:r>
            <a:r>
              <a:rPr lang="fr-FR" b="0" dirty="0">
                <a:solidFill>
                  <a:schemeClr val="tx2"/>
                </a:solidFill>
                <a:cs typeface="Arial" charset="0"/>
              </a:rPr>
              <a:t>des résultats </a:t>
            </a:r>
            <a:r>
              <a:rPr lang="fr-FR" b="0" dirty="0">
                <a:cs typeface="Arial" charset="0"/>
              </a:rPr>
              <a:t>produits </a:t>
            </a:r>
            <a:r>
              <a:rPr lang="fr-FR" b="0" dirty="0" smtClean="0">
                <a:cs typeface="Arial" charset="0"/>
              </a:rPr>
              <a:t/>
            </a:r>
            <a:br>
              <a:rPr lang="fr-FR" b="0" dirty="0" smtClean="0">
                <a:cs typeface="Arial" charset="0"/>
              </a:rPr>
            </a:br>
            <a:r>
              <a:rPr lang="fr-FR" b="0" dirty="0" smtClean="0">
                <a:cs typeface="Arial" charset="0"/>
              </a:rPr>
              <a:t>(</a:t>
            </a:r>
            <a:r>
              <a:rPr lang="fr-FR" b="0" dirty="0">
                <a:cs typeface="Arial" charset="0"/>
              </a:rPr>
              <a:t>plus le nombre d’établissement est important plus la fiabilité est élevée)</a:t>
            </a:r>
          </a:p>
          <a:p>
            <a:pPr lvl="2">
              <a:spcBef>
                <a:spcPts val="600"/>
              </a:spcBef>
            </a:pPr>
            <a:r>
              <a:rPr lang="fr-FR" b="0" dirty="0">
                <a:solidFill>
                  <a:schemeClr val="accent1"/>
                </a:solidFill>
                <a:cs typeface="Arial" charset="0"/>
              </a:rPr>
              <a:t>Participer à l’évaluation des politiques régionales et nationales</a:t>
            </a:r>
            <a:r>
              <a:rPr lang="fr-FR" b="0" dirty="0">
                <a:cs typeface="Arial" charset="0"/>
              </a:rPr>
              <a:t> de </a:t>
            </a:r>
            <a:r>
              <a:rPr lang="fr-FR" b="0" dirty="0" smtClean="0">
                <a:cs typeface="Arial" charset="0"/>
              </a:rPr>
              <a:t>prévention des </a:t>
            </a:r>
            <a:r>
              <a:rPr lang="fr-FR" b="0" dirty="0">
                <a:cs typeface="Arial" charset="0"/>
              </a:rPr>
              <a:t>IAS </a:t>
            </a:r>
            <a:r>
              <a:rPr lang="fr-FR" b="0" dirty="0" smtClean="0">
                <a:cs typeface="Arial" charset="0"/>
              </a:rPr>
              <a:t/>
            </a:r>
            <a:br>
              <a:rPr lang="fr-FR" b="0" dirty="0" smtClean="0">
                <a:cs typeface="Arial" charset="0"/>
              </a:rPr>
            </a:br>
            <a:r>
              <a:rPr lang="fr-FR" b="0" dirty="0" smtClean="0">
                <a:cs typeface="Arial" charset="0"/>
              </a:rPr>
              <a:t>et de </a:t>
            </a:r>
            <a:r>
              <a:rPr lang="fr-FR" b="0" dirty="0">
                <a:cs typeface="Arial" charset="0"/>
              </a:rPr>
              <a:t>l’ATBR</a:t>
            </a:r>
          </a:p>
          <a:p>
            <a:pPr lvl="2">
              <a:spcBef>
                <a:spcPts val="600"/>
              </a:spcBef>
            </a:pPr>
            <a:r>
              <a:rPr lang="fr-FR" b="0" dirty="0">
                <a:solidFill>
                  <a:schemeClr val="accent1"/>
                </a:solidFill>
                <a:cs typeface="Arial" charset="0"/>
              </a:rPr>
              <a:t>Contribuer à la surveillance européenne</a:t>
            </a:r>
            <a:r>
              <a:rPr lang="fr-FR" b="0" dirty="0">
                <a:cs typeface="Arial" charset="0"/>
              </a:rPr>
              <a:t> (ECDC)</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60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628800"/>
            <a:ext cx="6192688" cy="1286506"/>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caractéristiques du résident »</a:t>
            </a:r>
          </a:p>
          <a:p>
            <a:pPr marL="144000" lvl="2" indent="-144000">
              <a:lnSpc>
                <a:spcPct val="110000"/>
              </a:lnSpc>
              <a:spcBef>
                <a:spcPts val="300"/>
              </a:spcBef>
              <a:buClr>
                <a:schemeClr val="tx2"/>
              </a:buClr>
              <a:buFont typeface="Symbol" panose="05050102010706020507" pitchFamily="18" charset="2"/>
              <a:buChar char="·"/>
            </a:pPr>
            <a:r>
              <a:rPr lang="fr-FR" sz="1600" b="1" dirty="0">
                <a:solidFill>
                  <a:srgbClr val="373739"/>
                </a:solidFill>
              </a:rPr>
              <a:t>A compléter </a:t>
            </a:r>
            <a:r>
              <a:rPr lang="fr-FR" sz="1600" b="1" u="sng" dirty="0">
                <a:solidFill>
                  <a:srgbClr val="373739"/>
                </a:solidFill>
              </a:rPr>
              <a:t>pour </a:t>
            </a:r>
            <a:r>
              <a:rPr lang="fr-FR" sz="1600" b="1" u="sng" dirty="0">
                <a:solidFill>
                  <a:schemeClr val="accent1"/>
                </a:solidFill>
              </a:rPr>
              <a:t>tous</a:t>
            </a:r>
            <a:r>
              <a:rPr lang="fr-FR" sz="1600" b="1" u="sng" dirty="0">
                <a:solidFill>
                  <a:srgbClr val="373739"/>
                </a:solidFill>
              </a:rPr>
              <a:t> les résidents éligibles</a:t>
            </a: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rPr>
              <a:t>Complété </a:t>
            </a:r>
            <a:r>
              <a:rPr lang="fr-FR" sz="1600" dirty="0">
                <a:solidFill>
                  <a:srgbClr val="373739"/>
                </a:solidFill>
              </a:rPr>
              <a:t>par </a:t>
            </a:r>
            <a:r>
              <a:rPr lang="fr-FR" sz="1600" b="1" dirty="0">
                <a:solidFill>
                  <a:srgbClr val="373739"/>
                </a:solidFill>
              </a:rPr>
              <a:t>les enquêteurs </a:t>
            </a:r>
            <a:r>
              <a:rPr lang="fr-FR" sz="1600" dirty="0">
                <a:solidFill>
                  <a:srgbClr val="373739"/>
                </a:solidFill>
              </a:rPr>
              <a:t>à partir du </a:t>
            </a:r>
            <a:r>
              <a:rPr lang="fr-FR" sz="1600" b="1" dirty="0">
                <a:solidFill>
                  <a:srgbClr val="373739"/>
                </a:solidFill>
              </a:rPr>
              <a:t>dossier du résident </a:t>
            </a:r>
            <a:r>
              <a:rPr lang="fr-FR" sz="1600" dirty="0">
                <a:solidFill>
                  <a:srgbClr val="373739"/>
                </a:solidFill>
              </a:rPr>
              <a:t>(médical, infirmier, prescriptions…)</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sp>
        <p:nvSpPr>
          <p:cNvPr id="9" name="Rectangle 8"/>
          <p:cNvSpPr/>
          <p:nvPr/>
        </p:nvSpPr>
        <p:spPr>
          <a:xfrm>
            <a:off x="179513" y="1628800"/>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170579" y="2420888"/>
            <a:ext cx="809133" cy="1334723"/>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775984"/>
            <a:ext cx="7416824" cy="272183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4059847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00" y="1916832"/>
            <a:ext cx="6461760" cy="4651248"/>
          </a:xfrm>
          <a:prstGeom prst="rect">
            <a:avLst/>
          </a:prstGeom>
        </p:spPr>
      </p:pic>
      <p:sp>
        <p:nvSpPr>
          <p:cNvPr id="4" name="Rectangle 3"/>
          <p:cNvSpPr/>
          <p:nvPr/>
        </p:nvSpPr>
        <p:spPr>
          <a:xfrm>
            <a:off x="467544" y="1340768"/>
            <a:ext cx="8352928" cy="338554"/>
          </a:xfrm>
          <a:prstGeom prst="rect">
            <a:avLst/>
          </a:prstGeom>
        </p:spPr>
        <p:txBody>
          <a:bodyPr wrap="square">
            <a:spAutoFit/>
          </a:bodyPr>
          <a:lstStyle/>
          <a:p>
            <a:pPr marL="180000" lvl="4" indent="-252000">
              <a:spcBef>
                <a:spcPts val="300"/>
              </a:spcBef>
              <a:buFont typeface="Wingdings" panose="05000000000000000000" pitchFamily="2" charset="2"/>
              <a:buChar char="Ø"/>
            </a:pPr>
            <a:r>
              <a:rPr lang="fr-FR" sz="1600" b="1" i="1" u="sng" dirty="0">
                <a:solidFill>
                  <a:srgbClr val="373739"/>
                </a:solidFill>
              </a:rPr>
              <a:t>Exemple</a:t>
            </a:r>
            <a:r>
              <a:rPr lang="fr-FR" sz="1600" b="1" dirty="0">
                <a:solidFill>
                  <a:srgbClr val="373739"/>
                </a:solidFill>
              </a:rPr>
              <a:t> : pour un </a:t>
            </a:r>
            <a:r>
              <a:rPr lang="fr-FR" sz="1600" b="1" dirty="0">
                <a:solidFill>
                  <a:schemeClr val="accent1"/>
                </a:solidFill>
              </a:rPr>
              <a:t>résident sans dispositif invasif, sans traitements AI, sans IAS</a:t>
            </a:r>
          </a:p>
        </p:txBody>
      </p:sp>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5" name="Rectangle 4"/>
          <p:cNvSpPr/>
          <p:nvPr/>
        </p:nvSpPr>
        <p:spPr>
          <a:xfrm>
            <a:off x="604300" y="2462140"/>
            <a:ext cx="6336704" cy="29758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210076" y="5596976"/>
            <a:ext cx="1819160" cy="677108"/>
          </a:xfrm>
          <a:prstGeom prst="rect">
            <a:avLst/>
          </a:prstGeom>
          <a:noFill/>
        </p:spPr>
        <p:txBody>
          <a:bodyPr wrap="square" lIns="36000" tIns="0" rIns="36000" bIns="0" rtlCol="0">
            <a:spAutoFit/>
          </a:bodyPr>
          <a:lstStyle/>
          <a:p>
            <a:r>
              <a:rPr lang="fr-FR" sz="1600" b="1" dirty="0">
                <a:solidFill>
                  <a:schemeClr val="accent1"/>
                </a:solidFill>
              </a:rPr>
              <a:t>Cocher non</a:t>
            </a:r>
          </a:p>
          <a:p>
            <a:r>
              <a:rPr lang="fr-FR" sz="1400" dirty="0">
                <a:solidFill>
                  <a:srgbClr val="373739"/>
                </a:solidFill>
              </a:rPr>
              <a:t>(coché </a:t>
            </a:r>
            <a:r>
              <a:rPr lang="fr-FR" sz="1400" dirty="0" smtClean="0">
                <a:solidFill>
                  <a:srgbClr val="373739"/>
                </a:solidFill>
              </a:rPr>
              <a:t>"non" </a:t>
            </a:r>
            <a:r>
              <a:rPr lang="fr-FR" sz="1400" dirty="0">
                <a:solidFill>
                  <a:srgbClr val="373739"/>
                </a:solidFill>
              </a:rPr>
              <a:t>par défaut dans </a:t>
            </a:r>
            <a:r>
              <a:rPr lang="fr-FR" sz="1400" dirty="0" err="1">
                <a:solidFill>
                  <a:srgbClr val="373739"/>
                </a:solidFill>
              </a:rPr>
              <a:t>PrevIAS</a:t>
            </a:r>
            <a:r>
              <a:rPr lang="fr-FR" sz="1400" dirty="0">
                <a:solidFill>
                  <a:srgbClr val="373739"/>
                </a:solidFill>
              </a:rPr>
              <a:t>)</a:t>
            </a:r>
          </a:p>
        </p:txBody>
      </p:sp>
      <p:sp>
        <p:nvSpPr>
          <p:cNvPr id="8" name="Accolade fermante 7"/>
          <p:cNvSpPr/>
          <p:nvPr/>
        </p:nvSpPr>
        <p:spPr>
          <a:xfrm>
            <a:off x="7042684" y="5486054"/>
            <a:ext cx="125056" cy="96050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7210076" y="3691918"/>
            <a:ext cx="1099080" cy="492443"/>
          </a:xfrm>
          <a:prstGeom prst="rect">
            <a:avLst/>
          </a:prstGeom>
          <a:noFill/>
        </p:spPr>
        <p:txBody>
          <a:bodyPr wrap="square" lIns="36000" tIns="0" rIns="36000" bIns="0" rtlCol="0">
            <a:spAutoFit/>
          </a:bodyPr>
          <a:lstStyle/>
          <a:p>
            <a:r>
              <a:rPr lang="fr-FR" sz="1600" b="1" dirty="0">
                <a:solidFill>
                  <a:schemeClr val="accent1"/>
                </a:solidFill>
              </a:rPr>
              <a:t>Partie à compléter</a:t>
            </a:r>
          </a:p>
        </p:txBody>
      </p:sp>
      <p:sp>
        <p:nvSpPr>
          <p:cNvPr id="10" name="Accolade fermante 9"/>
          <p:cNvSpPr/>
          <p:nvPr/>
        </p:nvSpPr>
        <p:spPr>
          <a:xfrm>
            <a:off x="7042684" y="2462140"/>
            <a:ext cx="125056" cy="29520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921514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611560" y="1700808"/>
            <a:ext cx="2160240" cy="3600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87624" y="4869160"/>
            <a:ext cx="6436497" cy="1469633"/>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Renseigner </a:t>
            </a:r>
            <a:r>
              <a:rPr lang="fr-FR" sz="1600" b="1" dirty="0">
                <a:solidFill>
                  <a:schemeClr val="accent1"/>
                </a:solidFill>
              </a:rPr>
              <a:t>l’année de naissance du résident au</a:t>
            </a:r>
            <a:br>
              <a:rPr lang="fr-FR" sz="1600" b="1" dirty="0">
                <a:solidFill>
                  <a:schemeClr val="accent1"/>
                </a:solidFill>
              </a:rPr>
            </a:br>
            <a:r>
              <a:rPr lang="fr-FR" sz="1600" b="1" dirty="0">
                <a:solidFill>
                  <a:schemeClr val="accent1"/>
                </a:solidFill>
              </a:rPr>
              <a:t>moment de l’enquête</a:t>
            </a:r>
            <a:endParaRPr lang="fr-FR" sz="1600"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Noter l’année de naissance </a:t>
            </a:r>
            <a:r>
              <a:rPr lang="fr-FR" sz="1400" b="1" dirty="0">
                <a:solidFill>
                  <a:srgbClr val="373739"/>
                </a:solidFill>
              </a:rPr>
              <a:t>au format </a:t>
            </a:r>
            <a:r>
              <a:rPr lang="fr-FR" sz="1400" b="1" dirty="0" smtClean="0">
                <a:solidFill>
                  <a:srgbClr val="373739"/>
                </a:solidFill>
              </a:rPr>
              <a:t>AAAA</a:t>
            </a:r>
            <a:endParaRPr lang="fr-FR" sz="1400"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Saisir une année comprise entre 1904 et 1990</a:t>
            </a:r>
          </a:p>
          <a:p>
            <a:r>
              <a:rPr lang="fr-FR" sz="1400" dirty="0">
                <a:cs typeface="Arial" charset="0"/>
                <a:sym typeface="Wingdings" panose="05000000000000000000" pitchFamily="2" charset="2"/>
              </a:rPr>
              <a:t>Si l’information n’est pas disponible, </a:t>
            </a:r>
            <a:r>
              <a:rPr lang="fr-FR" sz="1400" dirty="0">
                <a:solidFill>
                  <a:srgbClr val="373739"/>
                </a:solidFill>
              </a:rPr>
              <a:t>coder « INC » </a:t>
            </a:r>
            <a:r>
              <a:rPr lang="fr-FR" sz="1400" dirty="0">
                <a:cs typeface="Arial" charset="0"/>
                <a:sym typeface="Wingdings" panose="05000000000000000000" pitchFamily="2" charset="2"/>
              </a:rPr>
              <a:t>sur le questionnaire au format papier et cocher « Inconnu » sur le questionnaire numérique</a:t>
            </a:r>
            <a:endParaRPr lang="fr-FR" sz="1400" dirty="0"/>
          </a:p>
        </p:txBody>
      </p:sp>
    </p:spTree>
    <p:extLst>
      <p:ext uri="{BB962C8B-B14F-4D97-AF65-F5344CB8AC3E}">
        <p14:creationId xmlns:p14="http://schemas.microsoft.com/office/powerpoint/2010/main" val="2999700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1708568"/>
            <a:ext cx="2376264" cy="3522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63688" y="4736466"/>
            <a:ext cx="5544616" cy="1046440"/>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la case correspondant au </a:t>
            </a:r>
            <a:r>
              <a:rPr lang="fr-FR" sz="1600" b="1" dirty="0">
                <a:solidFill>
                  <a:schemeClr val="accent1"/>
                </a:solidFill>
              </a:rPr>
              <a:t>sexe du résident</a:t>
            </a:r>
            <a:endParaRPr lang="fr-FR" sz="1600" dirty="0">
              <a:solidFill>
                <a:schemeClr val="accent1"/>
              </a:solidFill>
            </a:endParaRPr>
          </a:p>
          <a:p>
            <a:pPr>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Féminin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Masculin</a:t>
            </a:r>
            <a:r>
              <a:rPr lang="fr-FR" sz="1400" dirty="0">
                <a:solidFill>
                  <a:srgbClr val="373739"/>
                </a:solidFill>
                <a:sym typeface="Wingdings" panose="05000000000000000000" pitchFamily="2" charset="2"/>
              </a:rPr>
              <a:t> »</a:t>
            </a:r>
            <a:endParaRPr lang="fr-FR" sz="1400" dirty="0">
              <a:solidFill>
                <a:srgbClr val="373739"/>
              </a:solidFill>
            </a:endParaRPr>
          </a:p>
          <a:p>
            <a:pPr>
              <a:spcBef>
                <a:spcPts val="300"/>
              </a:spcBef>
            </a:pPr>
            <a:r>
              <a:rPr lang="fr-FR" sz="1400" dirty="0">
                <a:solidFill>
                  <a:srgbClr val="373739"/>
                </a:solidFill>
                <a:sym typeface="Wingdings" panose="05000000000000000000" pitchFamily="2" charset="2"/>
              </a:rPr>
              <a:t> La réponse inconnue n’est pas admise</a:t>
            </a:r>
            <a:endParaRPr lang="fr-FR" sz="1400" dirty="0">
              <a:solidFill>
                <a:srgbClr val="373739"/>
              </a:solidFill>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p>
        </p:txBody>
      </p:sp>
    </p:spTree>
    <p:extLst>
      <p:ext uri="{BB962C8B-B14F-4D97-AF65-F5344CB8AC3E}">
        <p14:creationId xmlns:p14="http://schemas.microsoft.com/office/powerpoint/2010/main" val="2371977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8" y="2060848"/>
            <a:ext cx="3006000" cy="39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043608" y="4729207"/>
            <a:ext cx="5472608" cy="1508105"/>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Noter </a:t>
            </a:r>
            <a:r>
              <a:rPr lang="fr-FR" sz="1600" b="1" dirty="0">
                <a:solidFill>
                  <a:schemeClr val="accent1"/>
                </a:solidFill>
              </a:rPr>
              <a:t>le code ou le nom du secteur </a:t>
            </a:r>
            <a:r>
              <a:rPr lang="fr-FR" sz="1600" b="1" dirty="0" smtClean="0">
                <a:solidFill>
                  <a:schemeClr val="accent1"/>
                </a:solidFill>
              </a:rPr>
              <a:t>ou unité </a:t>
            </a:r>
            <a:r>
              <a:rPr lang="fr-FR" sz="1600" b="1" dirty="0">
                <a:solidFill>
                  <a:schemeClr val="accent1"/>
                </a:solidFill>
              </a:rPr>
              <a:t>de vie </a:t>
            </a:r>
            <a:r>
              <a:rPr lang="fr-FR" sz="1600" b="1" dirty="0" smtClean="0">
                <a:solidFill>
                  <a:schemeClr val="accent1"/>
                </a:solidFill>
              </a:rPr>
              <a:t/>
            </a:r>
            <a:br>
              <a:rPr lang="fr-FR" sz="1600" b="1" dirty="0" smtClean="0">
                <a:solidFill>
                  <a:schemeClr val="accent1"/>
                </a:solidFill>
              </a:rPr>
            </a:br>
            <a:r>
              <a:rPr lang="fr-FR" sz="1600" b="1" dirty="0" smtClean="0">
                <a:solidFill>
                  <a:schemeClr val="accent1"/>
                </a:solidFill>
              </a:rPr>
              <a:t>    prenant </a:t>
            </a:r>
            <a:r>
              <a:rPr lang="fr-FR" sz="1600" b="1" dirty="0">
                <a:solidFill>
                  <a:schemeClr val="accent1"/>
                </a:solidFill>
              </a:rPr>
              <a:t>en charge le résident</a:t>
            </a:r>
          </a:p>
          <a:p>
            <a:pPr marL="285750" indent="-285750">
              <a:spcBef>
                <a:spcPts val="300"/>
              </a:spcBef>
              <a:buFont typeface="Wingdings" panose="05000000000000000000" pitchFamily="2" charset="2"/>
              <a:buChar char="Ä"/>
            </a:pPr>
            <a:r>
              <a:rPr lang="fr-FR" sz="1400" b="1" dirty="0">
                <a:solidFill>
                  <a:srgbClr val="373739"/>
                </a:solidFill>
                <a:sym typeface="Wingdings" panose="05000000000000000000" pitchFamily="2" charset="2"/>
              </a:rPr>
              <a:t>Champ facultatif</a:t>
            </a:r>
            <a:r>
              <a:rPr lang="fr-FR" sz="1400" dirty="0">
                <a:solidFill>
                  <a:srgbClr val="373739"/>
                </a:solidFill>
                <a:sym typeface="Wingdings" panose="05000000000000000000" pitchFamily="2" charset="2"/>
              </a:rPr>
              <a:t> (à usage interne à </a:t>
            </a:r>
            <a:r>
              <a:rPr lang="fr-FR" sz="1400" dirty="0" smtClean="0">
                <a:solidFill>
                  <a:srgbClr val="373739"/>
                </a:solidFill>
                <a:sym typeface="Wingdings" panose="05000000000000000000" pitchFamily="2" charset="2"/>
              </a:rPr>
              <a:t>l’établissement)</a:t>
            </a:r>
            <a:endParaRPr lang="fr-FR" sz="1400" dirty="0">
              <a:solidFill>
                <a:srgbClr val="373739"/>
              </a:solidFill>
              <a:sym typeface="Wingdings" panose="05000000000000000000" pitchFamily="2" charset="2"/>
            </a:endParaRPr>
          </a:p>
          <a:p>
            <a:pPr marL="285750" indent="-285750">
              <a:spcBef>
                <a:spcPts val="300"/>
              </a:spcBef>
              <a:buFont typeface="Wingdings" panose="05000000000000000000" pitchFamily="2" charset="2"/>
              <a:buChar char="Ä"/>
            </a:pPr>
            <a:r>
              <a:rPr lang="fr-FR" sz="1400" dirty="0">
                <a:solidFill>
                  <a:srgbClr val="373739"/>
                </a:solidFill>
                <a:sym typeface="Wingdings" panose="05000000000000000000" pitchFamily="2" charset="2"/>
              </a:rPr>
              <a:t>Utilisé pour stratifier les résultats dans le rapport automatisé</a:t>
            </a:r>
            <a:endParaRPr lang="fr-FR" sz="1400" dirty="0">
              <a:solidFill>
                <a:srgbClr val="373739"/>
              </a:solidFill>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limité à 30 caractères</a:t>
            </a:r>
            <a:br>
              <a:rPr lang="fr-FR" sz="1400" dirty="0">
                <a:solidFill>
                  <a:srgbClr val="373739"/>
                </a:solidFill>
              </a:rPr>
            </a:br>
            <a:r>
              <a:rPr lang="fr-FR" sz="1400" dirty="0">
                <a:solidFill>
                  <a:srgbClr val="373739"/>
                </a:solidFill>
              </a:rPr>
              <a:t>Il est possible de laisser le champ vide</a:t>
            </a:r>
          </a:p>
        </p:txBody>
      </p:sp>
      <p:sp>
        <p:nvSpPr>
          <p:cNvPr id="8" name="AutoShape 136"/>
          <p:cNvSpPr>
            <a:spLocks noChangeArrowheads="1"/>
          </p:cNvSpPr>
          <p:nvPr/>
        </p:nvSpPr>
        <p:spPr bwMode="auto">
          <a:xfrm>
            <a:off x="6429040" y="4161791"/>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1046402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3635896" y="2051354"/>
            <a:ext cx="4968552"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23735" y="4005064"/>
            <a:ext cx="8268745" cy="2423740"/>
          </a:xfrm>
          <a:prstGeom prst="rect">
            <a:avLst/>
          </a:prstGeom>
          <a:solidFill>
            <a:schemeClr val="bg1"/>
          </a:solid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est pris en charge dans une unité </a:t>
            </a:r>
            <a:r>
              <a:rPr lang="fr-FR" sz="1600" b="1" dirty="0" smtClean="0">
                <a:solidFill>
                  <a:schemeClr val="accent1"/>
                </a:solidFill>
              </a:rPr>
              <a:t>adaptée</a:t>
            </a:r>
            <a:br>
              <a:rPr lang="fr-FR" sz="1600" b="1" dirty="0" smtClean="0">
                <a:solidFill>
                  <a:schemeClr val="accent1"/>
                </a:solidFill>
              </a:rPr>
            </a:br>
            <a:r>
              <a:rPr lang="fr-FR" sz="1600" b="1" dirty="0" smtClean="0">
                <a:solidFill>
                  <a:schemeClr val="accent1"/>
                </a:solidFill>
              </a:rPr>
              <a:t>    </a:t>
            </a:r>
            <a:r>
              <a:rPr lang="fr-FR" sz="1600" b="1" dirty="0">
                <a:solidFill>
                  <a:schemeClr val="accent1"/>
                </a:solidFill>
              </a:rPr>
              <a:t>à </a:t>
            </a:r>
            <a:r>
              <a:rPr lang="fr-FR" sz="1600" b="1" dirty="0" smtClean="0">
                <a:solidFill>
                  <a:schemeClr val="accent1"/>
                </a:solidFill>
              </a:rPr>
              <a:t>la perte </a:t>
            </a:r>
            <a:r>
              <a:rPr lang="fr-FR" sz="1600" b="1" dirty="0">
                <a:solidFill>
                  <a:schemeClr val="accent1"/>
                </a:solidFill>
              </a:rPr>
              <a:t>d’autonomie psychique et/ou physique</a:t>
            </a:r>
          </a:p>
          <a:p>
            <a:pPr>
              <a:spcBef>
                <a:spcPts val="300"/>
              </a:spcBef>
            </a:pPr>
            <a:r>
              <a:rPr lang="fr-FR" sz="1400" dirty="0">
                <a:solidFill>
                  <a:srgbClr val="373739"/>
                </a:solidFill>
                <a:sym typeface="Wingdings" panose="05000000000000000000" pitchFamily="2" charset="2"/>
              </a:rPr>
              <a:t> </a:t>
            </a:r>
            <a:r>
              <a:rPr lang="fr-FR" sz="1400" dirty="0">
                <a:solidFill>
                  <a:srgbClr val="373739"/>
                </a:solidFill>
              </a:rPr>
              <a:t>Cocher l’une des </a:t>
            </a:r>
            <a:r>
              <a:rPr lang="fr-FR" sz="1400" b="1" dirty="0">
                <a:solidFill>
                  <a:srgbClr val="373739"/>
                </a:solidFill>
              </a:rPr>
              <a:t>4 propositions </a:t>
            </a:r>
            <a:r>
              <a:rPr lang="fr-FR" sz="1400" dirty="0">
                <a:solidFill>
                  <a:srgbClr val="373739"/>
                </a:solidFill>
              </a:rPr>
              <a:t>:</a:t>
            </a:r>
          </a:p>
          <a:p>
            <a:r>
              <a:rPr lang="fr-FR" sz="1200" b="1" u="sng" dirty="0">
                <a:solidFill>
                  <a:srgbClr val="373739"/>
                </a:solidFill>
              </a:rPr>
              <a:t>Oui - USA</a:t>
            </a:r>
            <a:r>
              <a:rPr lang="fr-FR" sz="1200" dirty="0">
                <a:solidFill>
                  <a:srgbClr val="373739"/>
                </a:solidFill>
              </a:rPr>
              <a:t> : </a:t>
            </a:r>
            <a:r>
              <a:rPr lang="fr-FR" sz="1200" dirty="0" smtClean="0">
                <a:solidFill>
                  <a:srgbClr val="373739"/>
                </a:solidFill>
              </a:rPr>
              <a:t>unité </a:t>
            </a:r>
            <a:r>
              <a:rPr lang="fr-FR" sz="1200" dirty="0">
                <a:solidFill>
                  <a:srgbClr val="373739"/>
                </a:solidFill>
              </a:rPr>
              <a:t>de soins adaptés (USA) ou une unité protégée (UP) ou un CANTOU ou apparenté</a:t>
            </a:r>
          </a:p>
          <a:p>
            <a:r>
              <a:rPr lang="fr-FR" sz="1200" b="1" u="sng" dirty="0">
                <a:solidFill>
                  <a:srgbClr val="373739"/>
                </a:solidFill>
              </a:rPr>
              <a:t>Oui - UGD</a:t>
            </a:r>
            <a:r>
              <a:rPr lang="fr-FR" sz="1200" dirty="0">
                <a:solidFill>
                  <a:srgbClr val="373739"/>
                </a:solidFill>
              </a:rPr>
              <a:t> : </a:t>
            </a:r>
            <a:r>
              <a:rPr lang="fr-FR" sz="1200" dirty="0" smtClean="0">
                <a:solidFill>
                  <a:srgbClr val="373739"/>
                </a:solidFill>
              </a:rPr>
              <a:t>unité </a:t>
            </a:r>
            <a:r>
              <a:rPr lang="fr-FR" sz="1200" dirty="0">
                <a:solidFill>
                  <a:srgbClr val="373739"/>
                </a:solidFill>
              </a:rPr>
              <a:t>grand dépendant (UGD) ou une unité grand fragile (UGF) ou une unité Cocooning ou apparenté</a:t>
            </a:r>
          </a:p>
          <a:p>
            <a:r>
              <a:rPr lang="fr-FR" sz="1200" b="1" u="sng" dirty="0">
                <a:solidFill>
                  <a:srgbClr val="373739"/>
                </a:solidFill>
              </a:rPr>
              <a:t>Oui - UHR</a:t>
            </a:r>
            <a:r>
              <a:rPr lang="fr-FR" sz="1200" dirty="0">
                <a:solidFill>
                  <a:srgbClr val="373739"/>
                </a:solidFill>
              </a:rPr>
              <a:t> : </a:t>
            </a:r>
            <a:r>
              <a:rPr lang="fr-FR" sz="1200" dirty="0" smtClean="0">
                <a:solidFill>
                  <a:srgbClr val="373739"/>
                </a:solidFill>
              </a:rPr>
              <a:t>unité </a:t>
            </a:r>
            <a:r>
              <a:rPr lang="fr-FR" sz="1200" dirty="0">
                <a:solidFill>
                  <a:srgbClr val="373739"/>
                </a:solidFill>
              </a:rPr>
              <a:t>d’hébergement renforcée (UHR)</a:t>
            </a:r>
          </a:p>
          <a:p>
            <a:r>
              <a:rPr lang="fr-FR" sz="1200" b="1" u="sng" dirty="0">
                <a:solidFill>
                  <a:srgbClr val="373739"/>
                </a:solidFill>
              </a:rPr>
              <a:t>Non</a:t>
            </a:r>
            <a:r>
              <a:rPr lang="fr-FR" sz="1200" dirty="0">
                <a:solidFill>
                  <a:srgbClr val="373739"/>
                </a:solidFill>
              </a:rPr>
              <a:t> : le résident n’est pas pris en charge dans l’une ou l’autre de ces unités adaptées</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si l’établissement présente une unité adaptée, c’est-à-dire si la variable du QE « Présence d’unité adapté » est codée « Oui »</a:t>
            </a:r>
          </a:p>
          <a:p>
            <a:r>
              <a:rPr lang="fr-FR" sz="1400" dirty="0">
                <a:solidFill>
                  <a:srgbClr val="373739"/>
                </a:solidFill>
              </a:rPr>
              <a:t>Le champ est pré-rempli par « Non » si la variable du QE « Présence d’unité adapté » est codée « Non » ou est grisée (</a:t>
            </a:r>
            <a:r>
              <a:rPr lang="fr-FR" sz="1400" i="1" dirty="0">
                <a:solidFill>
                  <a:srgbClr val="373739"/>
                </a:solidFill>
              </a:rPr>
              <a:t>i.e.</a:t>
            </a:r>
            <a:r>
              <a:rPr lang="fr-FR" sz="1400" dirty="0">
                <a:solidFill>
                  <a:srgbClr val="373739"/>
                </a:solidFill>
              </a:rPr>
              <a:t> l’établissement n’est pas un EHPAD)</a:t>
            </a:r>
          </a:p>
        </p:txBody>
      </p:sp>
      <p:sp>
        <p:nvSpPr>
          <p:cNvPr id="10" name="AutoShape 136"/>
          <p:cNvSpPr>
            <a:spLocks noChangeArrowheads="1"/>
          </p:cNvSpPr>
          <p:nvPr/>
        </p:nvSpPr>
        <p:spPr bwMode="auto">
          <a:xfrm>
            <a:off x="7865538" y="370502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2612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492896"/>
            <a:ext cx="3417617" cy="417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55576" y="4860243"/>
            <a:ext cx="7920880" cy="126188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a été hospitalisé dans un établissement de santé</a:t>
            </a:r>
          </a:p>
          <a:p>
            <a:pPr>
              <a:spcBef>
                <a:spcPts val="3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Au cours de 3 mois précédant le jour de l’enquête</a:t>
            </a:r>
            <a:endParaRPr lang="fr-FR" sz="1400" b="1" dirty="0">
              <a:solidFill>
                <a:srgbClr val="373739"/>
              </a:solidFill>
            </a:endParaRP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Tree>
    <p:extLst>
      <p:ext uri="{BB962C8B-B14F-4D97-AF65-F5344CB8AC3E}">
        <p14:creationId xmlns:p14="http://schemas.microsoft.com/office/powerpoint/2010/main" val="1437995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4572000" y="2483403"/>
            <a:ext cx="4032448" cy="42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18451" y="4653136"/>
            <a:ext cx="7802021" cy="1946687"/>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a été opéré</a:t>
            </a:r>
          </a:p>
          <a:p>
            <a:pPr>
              <a:spcBef>
                <a:spcPts val="3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Dans les 30 jours précédant le jour de l’enquête</a:t>
            </a:r>
            <a:endParaRPr lang="fr-FR" sz="1400" b="1" dirty="0">
              <a:solidFill>
                <a:srgbClr val="373739"/>
              </a:solidFill>
            </a:endParaRPr>
          </a:p>
          <a:p>
            <a:pPr>
              <a:spcBef>
                <a:spcPts val="300"/>
              </a:spcBef>
            </a:pPr>
            <a:r>
              <a:rPr lang="fr-FR" sz="1400" dirty="0">
                <a:solidFill>
                  <a:srgbClr val="373739"/>
                </a:solidFill>
                <a:sym typeface="Wingdings" panose="05000000000000000000" pitchFamily="2" charset="2"/>
              </a:rPr>
              <a:t> Mise en œuvre d’une (ou plusieurs) procédure(s) chirurgicale(s) effectuée(s) lors d’un seul passage au bloc opératoire </a:t>
            </a:r>
            <a:r>
              <a:rPr lang="fr-FR" sz="1400" dirty="0" smtClean="0">
                <a:solidFill>
                  <a:srgbClr val="373739"/>
                </a:solidFill>
                <a:sym typeface="Wingdings" panose="05000000000000000000" pitchFamily="2" charset="2"/>
              </a:rPr>
              <a:t/>
            </a:r>
            <a:br>
              <a:rPr lang="fr-FR" sz="1400" dirty="0" smtClean="0">
                <a:solidFill>
                  <a:srgbClr val="373739"/>
                </a:solidFill>
                <a:sym typeface="Wingdings" panose="05000000000000000000" pitchFamily="2" charset="2"/>
              </a:rPr>
            </a:br>
            <a:r>
              <a:rPr lang="fr-FR" sz="1400" dirty="0" smtClean="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33 pour la</a:t>
            </a:r>
            <a:r>
              <a:rPr lang="fr-FR" sz="1400" dirty="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liste des actes réalisés en interventionnel exclus</a:t>
            </a:r>
            <a:r>
              <a:rPr lang="fr-FR" sz="1400" dirty="0">
                <a:solidFill>
                  <a:srgbClr val="373739"/>
                </a:solidFill>
                <a:sym typeface="Wingdings" panose="05000000000000000000" pitchFamily="2" charset="2"/>
              </a:rPr>
              <a:t>)</a:t>
            </a:r>
          </a:p>
          <a:p>
            <a:pPr>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Tree>
    <p:extLst>
      <p:ext uri="{BB962C8B-B14F-4D97-AF65-F5344CB8AC3E}">
        <p14:creationId xmlns:p14="http://schemas.microsoft.com/office/powerpoint/2010/main" val="1905035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6" name="Rectangle 5"/>
          <p:cNvSpPr/>
          <p:nvPr/>
        </p:nvSpPr>
        <p:spPr>
          <a:xfrm>
            <a:off x="578319" y="2852936"/>
            <a:ext cx="2697537" cy="360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491880" y="2843443"/>
            <a:ext cx="3988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99398" y="4377109"/>
            <a:ext cx="7036473" cy="2262158"/>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u="sng" dirty="0">
                <a:solidFill>
                  <a:srgbClr val="373739"/>
                </a:solidFill>
              </a:rPr>
              <a:t>Documenter la présence d’escarre chez le résident le jour de l’enquête :</a:t>
            </a:r>
          </a:p>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présente une escarre le jour de l’enquête</a:t>
            </a:r>
            <a:endParaRPr lang="fr-FR" sz="1600" dirty="0">
              <a:solidFill>
                <a:schemeClr val="accent1"/>
              </a:solidFill>
            </a:endParaRPr>
          </a:p>
          <a:p>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endParaRPr lang="fr-FR" sz="1000" dirty="0">
              <a:solidFill>
                <a:srgbClr val="373739"/>
              </a:solidFill>
            </a:endParaRPr>
          </a:p>
          <a:p>
            <a:r>
              <a:rPr lang="fr-FR" sz="1400" i="1" dirty="0">
                <a:solidFill>
                  <a:srgbClr val="373739"/>
                </a:solidFill>
              </a:rPr>
              <a:t>Si le champ « Présence d’escarre » est coché « Oui » :</a:t>
            </a:r>
          </a:p>
          <a:p>
            <a:r>
              <a:rPr lang="fr-FR" sz="1600" b="1" dirty="0">
                <a:solidFill>
                  <a:schemeClr val="accent1"/>
                </a:solidFill>
                <a:sym typeface="Wingdings" panose="05000000000000000000" pitchFamily="2" charset="2"/>
              </a:rPr>
              <a:t> </a:t>
            </a:r>
            <a:r>
              <a:rPr lang="fr-FR" sz="1600" b="1" dirty="0">
                <a:solidFill>
                  <a:srgbClr val="373739"/>
                </a:solidFill>
              </a:rPr>
              <a:t>Indiquer </a:t>
            </a:r>
            <a:r>
              <a:rPr lang="fr-FR" sz="1600" b="1" dirty="0">
                <a:solidFill>
                  <a:schemeClr val="accent1"/>
                </a:solidFill>
              </a:rPr>
              <a:t>le grade (ou stade) de l’escarre </a:t>
            </a:r>
            <a:r>
              <a:rPr lang="fr-FR" sz="1600" b="1" dirty="0">
                <a:solidFill>
                  <a:srgbClr val="373739"/>
                </a:solidFill>
                <a:sym typeface="Wingdings" panose="05000000000000000000" pitchFamily="2" charset="2"/>
              </a:rPr>
              <a:t>codé de 1 à 4 </a:t>
            </a:r>
            <a:r>
              <a:rPr lang="fr-FR" sz="1600" b="1" dirty="0" smtClean="0">
                <a:solidFill>
                  <a:srgbClr val="373739"/>
                </a:solidFill>
                <a:sym typeface="Wingdings" panose="05000000000000000000" pitchFamily="2" charset="2"/>
              </a:rPr>
              <a:t/>
            </a:r>
            <a:br>
              <a:rPr lang="fr-FR" sz="1600" b="1" dirty="0" smtClean="0">
                <a:solidFill>
                  <a:srgbClr val="373739"/>
                </a:solidFill>
                <a:sym typeface="Wingdings" panose="05000000000000000000" pitchFamily="2" charset="2"/>
              </a:rPr>
            </a:br>
            <a:r>
              <a:rPr lang="fr-FR" sz="1400" dirty="0" smtClean="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34 pour la description des grades d’escarre</a:t>
            </a:r>
            <a:r>
              <a:rPr lang="fr-FR" sz="1400" dirty="0">
                <a:solidFill>
                  <a:srgbClr val="373739"/>
                </a:solidFill>
                <a:sym typeface="Wingdings" panose="05000000000000000000" pitchFamily="2" charset="2"/>
              </a:rPr>
              <a:t>)</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 Présence d’escarre » et cocher obligatoirement une case pour le champ « Préciser le grade » si « Présence d’escarre » est coché « Oui »</a:t>
            </a:r>
          </a:p>
        </p:txBody>
      </p:sp>
      <p:sp>
        <p:nvSpPr>
          <p:cNvPr id="9" name="AutoShape 136"/>
          <p:cNvSpPr>
            <a:spLocks noChangeArrowheads="1"/>
          </p:cNvSpPr>
          <p:nvPr/>
        </p:nvSpPr>
        <p:spPr bwMode="auto">
          <a:xfrm>
            <a:off x="7347750" y="4077071"/>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1101397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212976"/>
            <a:ext cx="3509009"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87624" y="4736466"/>
            <a:ext cx="4805153" cy="1500411"/>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présente des périodes de confusion et/ou des troubles neurocognitifs au moment de l’enquête</a:t>
            </a:r>
          </a:p>
          <a:p>
            <a:pPr>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3" name="ZoneTexte 2"/>
          <p:cNvSpPr txBox="1"/>
          <p:nvPr/>
        </p:nvSpPr>
        <p:spPr>
          <a:xfrm>
            <a:off x="32069" y="6580884"/>
            <a:ext cx="5112568" cy="200055"/>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
        <p:nvSpPr>
          <p:cNvPr id="11" name="AutoShape 136"/>
          <p:cNvSpPr>
            <a:spLocks noChangeArrowheads="1"/>
          </p:cNvSpPr>
          <p:nvPr/>
        </p:nvSpPr>
        <p:spPr bwMode="auto">
          <a:xfrm>
            <a:off x="5809942" y="4392459"/>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1749648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31640" y="3428999"/>
            <a:ext cx="7416824" cy="936106"/>
          </a:xfrm>
        </p:spPr>
        <p:txBody>
          <a:bodyPr/>
          <a:lstStyle/>
          <a:p>
            <a:pPr algn="r"/>
            <a:r>
              <a:rPr lang="fr-FR" dirty="0"/>
              <a:t>Méthode d'enquête</a:t>
            </a: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2</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840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3" y="3563523"/>
            <a:ext cx="5453225" cy="3695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50311" y="4508064"/>
            <a:ext cx="6729794" cy="126188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Indiquer </a:t>
            </a:r>
            <a:r>
              <a:rPr lang="fr-FR" sz="1600" b="1" dirty="0">
                <a:solidFill>
                  <a:schemeClr val="accent1"/>
                </a:solidFill>
              </a:rPr>
              <a:t>la mobilité du résident au moment de l’enquête</a:t>
            </a:r>
          </a:p>
          <a:p>
            <a:pPr>
              <a:spcBef>
                <a:spcPts val="6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l’une des </a:t>
            </a:r>
            <a:r>
              <a:rPr lang="fr-FR" sz="1400" b="1" dirty="0">
                <a:solidFill>
                  <a:srgbClr val="373739"/>
                </a:solidFill>
                <a:sym typeface="Wingdings" panose="05000000000000000000" pitchFamily="2" charset="2"/>
              </a:rPr>
              <a:t>3 situations </a:t>
            </a:r>
            <a:r>
              <a:rPr lang="fr-FR" sz="1400" dirty="0">
                <a:solidFill>
                  <a:srgbClr val="373739"/>
                </a:solidFill>
                <a:sym typeface="Wingdings" panose="05000000000000000000" pitchFamily="2" charset="2"/>
              </a:rPr>
              <a:t>: « </a:t>
            </a:r>
            <a:r>
              <a:rPr lang="fr-FR" sz="1400" b="1" dirty="0">
                <a:solidFill>
                  <a:srgbClr val="373739"/>
                </a:solidFill>
                <a:sym typeface="Wingdings" panose="05000000000000000000" pitchFamily="2" charset="2"/>
              </a:rPr>
              <a:t>Ambulant</a:t>
            </a:r>
            <a:r>
              <a:rPr lang="fr-FR" sz="1400" dirty="0">
                <a:solidFill>
                  <a:srgbClr val="373739"/>
                </a:solidFill>
                <a:sym typeface="Wingdings" panose="05000000000000000000" pitchFamily="2" charset="2"/>
              </a:rPr>
              <a:t>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En fauteuil roulant</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alité</a:t>
            </a:r>
            <a:r>
              <a:rPr lang="fr-FR" sz="1400" dirty="0">
                <a:solidFill>
                  <a:srgbClr val="373739"/>
                </a:solidFill>
                <a:sym typeface="Wingdings" panose="05000000000000000000" pitchFamily="2" charset="2"/>
              </a:rPr>
              <a:t> »</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2" name="ZoneTexte 11"/>
          <p:cNvSpPr txBox="1"/>
          <p:nvPr/>
        </p:nvSpPr>
        <p:spPr>
          <a:xfrm>
            <a:off x="32069" y="6580884"/>
            <a:ext cx="5112568" cy="200055"/>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
        <p:nvSpPr>
          <p:cNvPr id="14" name="AutoShape 136"/>
          <p:cNvSpPr>
            <a:spLocks noChangeArrowheads="1"/>
          </p:cNvSpPr>
          <p:nvPr/>
        </p:nvSpPr>
        <p:spPr bwMode="auto">
          <a:xfrm>
            <a:off x="6902845" y="420802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402225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Caractéristiques du résident</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0" y="1294142"/>
            <a:ext cx="8170143" cy="2998289"/>
          </a:xfrm>
          <a:prstGeom prst="rect">
            <a:avLst/>
          </a:prstGeom>
        </p:spPr>
      </p:pic>
      <p:sp>
        <p:nvSpPr>
          <p:cNvPr id="8" name="Rectangle 7"/>
          <p:cNvSpPr/>
          <p:nvPr/>
        </p:nvSpPr>
        <p:spPr>
          <a:xfrm>
            <a:off x="630942" y="3906000"/>
            <a:ext cx="3509009" cy="3695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971600" y="4830240"/>
            <a:ext cx="7200800" cy="1261884"/>
          </a:xfrm>
          <a:prstGeom prst="rect">
            <a:avLst/>
          </a:pr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0" rIns="36000" bIns="0" rtlCol="0">
            <a:spAutoFit/>
          </a:bodyPr>
          <a:lstStyle/>
          <a:p>
            <a:r>
              <a:rPr lang="fr-FR" sz="1600" b="1" dirty="0">
                <a:solidFill>
                  <a:schemeClr val="accent1"/>
                </a:solidFill>
                <a:sym typeface="Wingdings" panose="05000000000000000000" pitchFamily="2" charset="2"/>
              </a:rPr>
              <a:t> </a:t>
            </a:r>
            <a:r>
              <a:rPr lang="fr-FR" sz="1600" b="1" dirty="0">
                <a:solidFill>
                  <a:srgbClr val="373739"/>
                </a:solidFill>
              </a:rPr>
              <a:t>Cocher « </a:t>
            </a:r>
            <a:r>
              <a:rPr lang="fr-FR" sz="1600" b="1" dirty="0">
                <a:solidFill>
                  <a:schemeClr val="accent1"/>
                </a:solidFill>
              </a:rPr>
              <a:t>Oui</a:t>
            </a:r>
            <a:r>
              <a:rPr lang="fr-FR" sz="1600" b="1" dirty="0">
                <a:solidFill>
                  <a:srgbClr val="373739"/>
                </a:solidFill>
              </a:rPr>
              <a:t> » si </a:t>
            </a:r>
            <a:r>
              <a:rPr lang="fr-FR" sz="1600" b="1" dirty="0">
                <a:solidFill>
                  <a:schemeClr val="accent1"/>
                </a:solidFill>
              </a:rPr>
              <a:t>le résident est incontinent au moment de l’enquête</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Incontinence urinaire ou fécale</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a:t>
            </a:r>
            <a:r>
              <a:rPr lang="fr-FR" sz="1400" dirty="0">
                <a:solidFill>
                  <a:srgbClr val="373739"/>
                </a:solidFill>
                <a:sym typeface="Wingdings" panose="05000000000000000000" pitchFamily="2" charset="2"/>
              </a:rPr>
              <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Cocher « Inconnu » </a:t>
            </a:r>
            <a:r>
              <a:rPr lang="fr-FR" sz="1400" dirty="0">
                <a:solidFill>
                  <a:srgbClr val="373739"/>
                </a:solidFill>
              </a:rPr>
              <a:t>si l’information n’est pas disponible</a:t>
            </a:r>
          </a:p>
        </p:txBody>
      </p:sp>
      <p:sp>
        <p:nvSpPr>
          <p:cNvPr id="14" name="ZoneTexte 13"/>
          <p:cNvSpPr txBox="1"/>
          <p:nvPr/>
        </p:nvSpPr>
        <p:spPr>
          <a:xfrm>
            <a:off x="32069" y="6580884"/>
            <a:ext cx="5112568" cy="200055"/>
          </a:xfrm>
          <a:prstGeom prst="rect">
            <a:avLst/>
          </a:prstGeom>
          <a:noFill/>
        </p:spPr>
        <p:txBody>
          <a:bodyPr wrap="square" lIns="36000" tIns="0" rIns="36000" bIns="0" rtlCol="0">
            <a:spAutoFit/>
          </a:bodyPr>
          <a:lstStyle/>
          <a:p>
            <a:r>
              <a:rPr lang="fr-FR" sz="1300" i="1" dirty="0">
                <a:solidFill>
                  <a:schemeClr val="accent6"/>
                </a:solidFill>
              </a:rPr>
              <a:t>Remplace le GIR du résident dans </a:t>
            </a:r>
            <a:r>
              <a:rPr lang="fr-FR" sz="1300" i="1" dirty="0" err="1">
                <a:solidFill>
                  <a:schemeClr val="accent6"/>
                </a:solidFill>
              </a:rPr>
              <a:t>Prev’Ehpad</a:t>
            </a:r>
            <a:r>
              <a:rPr lang="fr-FR" sz="1300" i="1" dirty="0">
                <a:solidFill>
                  <a:schemeClr val="accent6"/>
                </a:solidFill>
              </a:rPr>
              <a:t> 2016</a:t>
            </a:r>
          </a:p>
        </p:txBody>
      </p:sp>
      <p:sp>
        <p:nvSpPr>
          <p:cNvPr id="15" name="AutoShape 136"/>
          <p:cNvSpPr>
            <a:spLocks noChangeArrowheads="1"/>
          </p:cNvSpPr>
          <p:nvPr/>
        </p:nvSpPr>
        <p:spPr bwMode="auto">
          <a:xfrm>
            <a:off x="7884368" y="4536545"/>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4193468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sp>
        <p:nvSpPr>
          <p:cNvPr id="2" name="Rectangle 1"/>
          <p:cNvSpPr/>
          <p:nvPr/>
        </p:nvSpPr>
        <p:spPr>
          <a:xfrm>
            <a:off x="2627784" y="1340768"/>
            <a:ext cx="6382960" cy="2137508"/>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dispositif(s) invasif(s) »</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dispositifs invasifs à demeure chez le résident le jour de l’enquête</a:t>
            </a:r>
          </a:p>
          <a:p>
            <a:pPr marL="144000" lvl="2" indent="-144000">
              <a:lnSpc>
                <a:spcPct val="110000"/>
              </a:lnSpc>
              <a:spcBef>
                <a:spcPts val="300"/>
              </a:spcBef>
              <a:buClr>
                <a:schemeClr val="tx2"/>
              </a:buClr>
              <a:buFont typeface="Symbol" panose="05050102010706020507" pitchFamily="18" charset="2"/>
              <a:buChar char="·"/>
            </a:pPr>
            <a:r>
              <a:rPr lang="fr-FR" sz="1600" dirty="0" smtClean="0">
                <a:solidFill>
                  <a:srgbClr val="373739"/>
                </a:solidFill>
              </a:rPr>
              <a:t>A </a:t>
            </a:r>
            <a:r>
              <a:rPr lang="fr-FR" sz="1600" dirty="0">
                <a:solidFill>
                  <a:srgbClr val="373739"/>
                </a:solidFill>
              </a:rPr>
              <a:t>partir du </a:t>
            </a:r>
            <a:r>
              <a:rPr lang="fr-FR" sz="1600" b="1" dirty="0">
                <a:solidFill>
                  <a:srgbClr val="373739"/>
                </a:solidFill>
              </a:rPr>
              <a:t>dossier médical du résident </a:t>
            </a:r>
            <a:r>
              <a:rPr lang="fr-FR" sz="1600" dirty="0">
                <a:solidFill>
                  <a:srgbClr val="373739"/>
                </a:solidFill>
              </a:rPr>
              <a:t>et </a:t>
            </a:r>
            <a:r>
              <a:rPr lang="fr-FR" sz="1600" b="1" dirty="0">
                <a:solidFill>
                  <a:srgbClr val="373739"/>
                </a:solidFill>
              </a:rPr>
              <a:t>confirmé le jour de l’enquête auprès du résident au moment de l’enquête</a:t>
            </a:r>
          </a:p>
          <a:p>
            <a:pPr marL="144000" lvl="2" indent="-144000">
              <a:lnSpc>
                <a:spcPct val="110000"/>
              </a:lnSpc>
              <a:spcBef>
                <a:spcPts val="300"/>
              </a:spcBef>
              <a:buClr>
                <a:schemeClr val="tx2"/>
              </a:buClr>
              <a:buFont typeface="Symbol" panose="05050102010706020507" pitchFamily="18" charset="2"/>
              <a:buChar char="·"/>
            </a:pPr>
            <a:r>
              <a:rPr lang="fr-FR" sz="1600" dirty="0">
                <a:solidFill>
                  <a:srgbClr val="373739"/>
                </a:solidFill>
              </a:rPr>
              <a:t>Renseigné par l’enquêteur et confirmé par le personnel de santé du secteur ou unité de vie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16201"/>
            <a:ext cx="2293178" cy="3312368"/>
          </a:xfrm>
          <a:prstGeom prst="rect">
            <a:avLst/>
          </a:prstGeom>
          <a:ln>
            <a:solidFill>
              <a:schemeClr val="accent6"/>
            </a:solidFill>
          </a:ln>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293096"/>
            <a:ext cx="8319277" cy="1598008"/>
          </a:xfrm>
          <a:prstGeom prst="rect">
            <a:avLst/>
          </a:prstGeom>
          <a:solidFill>
            <a:schemeClr val="bg1"/>
          </a:solidFill>
          <a:ln w="25400">
            <a:solidFill>
              <a:schemeClr val="accent1"/>
            </a:solidFill>
          </a:ln>
        </p:spPr>
      </p:pic>
      <p:sp>
        <p:nvSpPr>
          <p:cNvPr id="9" name="Rectangle 8"/>
          <p:cNvSpPr/>
          <p:nvPr/>
        </p:nvSpPr>
        <p:spPr>
          <a:xfrm>
            <a:off x="179513" y="2414613"/>
            <a:ext cx="2293178"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noChangeShapeType="1"/>
          </p:cNvCxnSpPr>
          <p:nvPr/>
        </p:nvCxnSpPr>
        <p:spPr bwMode="auto">
          <a:xfrm>
            <a:off x="1328251" y="2819194"/>
            <a:ext cx="939493" cy="147390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722794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526574" y="3645024"/>
            <a:ext cx="6565706" cy="21082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le résident est porteur d’au moins un dispositif invasif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Sonde urinaire ou cathéters vasculaires </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réponse inconnue n’est pas admise</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a:t>
            </a:r>
            <a:r>
              <a:rPr lang="fr-FR" sz="1400" dirty="0">
                <a:solidFill>
                  <a:schemeClr val="accent1"/>
                </a:solidFill>
              </a:rPr>
              <a:t>cochée « Non » par défaut </a:t>
            </a:r>
            <a:r>
              <a:rPr lang="fr-FR" sz="1400" dirty="0">
                <a:solidFill>
                  <a:srgbClr val="373739"/>
                </a:solidFill>
              </a:rPr>
              <a:t>dans </a:t>
            </a:r>
            <a:r>
              <a:rPr lang="fr-FR" sz="1400" dirty="0" err="1">
                <a:solidFill>
                  <a:srgbClr val="373739"/>
                </a:solidFill>
              </a:rPr>
              <a:t>PrevIAS</a:t>
            </a:r>
            <a:endParaRPr lang="fr-FR" sz="1400" dirty="0">
              <a:solidFill>
                <a:schemeClr val="accent1"/>
              </a:solidFill>
            </a:endParaRPr>
          </a:p>
          <a:p>
            <a:pPr marL="0" lvl="4">
              <a:spcBef>
                <a:spcPts val="300"/>
              </a:spcBef>
            </a:pPr>
            <a:r>
              <a:rPr lang="fr-FR" sz="1400" dirty="0">
                <a:solidFill>
                  <a:srgbClr val="373739"/>
                </a:solidFill>
              </a:rPr>
              <a:t>Si le champ « Dispositif(s) invasif(s) est coché « Oui », la section s’ouvre et propose l’ensemble des champs de la section</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10" name="Rectangle 9"/>
          <p:cNvSpPr/>
          <p:nvPr/>
        </p:nvSpPr>
        <p:spPr>
          <a:xfrm>
            <a:off x="423044" y="1324974"/>
            <a:ext cx="3212851" cy="3857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8494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400990" y="3409622"/>
            <a:ext cx="7483378" cy="25699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i="1" dirty="0">
                <a:solidFill>
                  <a:srgbClr val="373739"/>
                </a:solidFill>
              </a:rPr>
              <a:t>Si le champ « Dispositif(s) invasif(s) » est coché « Oui » :</a:t>
            </a:r>
            <a:endParaRPr lang="fr-FR" sz="16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est porteur d’une sonde urinaire à demeure </a:t>
            </a:r>
            <a:r>
              <a:rPr lang="fr-FR" sz="1600" b="1" dirty="0" smtClean="0">
                <a:solidFill>
                  <a:schemeClr val="accent1"/>
                </a:solidFill>
              </a:rPr>
              <a:t/>
            </a:r>
            <a:br>
              <a:rPr lang="fr-FR" sz="1600" b="1" dirty="0" smtClean="0">
                <a:solidFill>
                  <a:schemeClr val="accent1"/>
                </a:solidFill>
              </a:rPr>
            </a:br>
            <a:r>
              <a:rPr lang="fr-FR" sz="1600" b="1" dirty="0" smtClean="0">
                <a:solidFill>
                  <a:schemeClr val="accent1"/>
                </a:solidFill>
              </a:rPr>
              <a:t>    le </a:t>
            </a:r>
            <a:r>
              <a:rPr lang="fr-FR" sz="1600" b="1" dirty="0">
                <a:solidFill>
                  <a:schemeClr val="accent1"/>
                </a:solidFill>
              </a:rPr>
              <a:t>jour de l’enquête</a:t>
            </a:r>
          </a:p>
          <a:p>
            <a:pPr marL="0" lvl="4">
              <a:spcBef>
                <a:spcPts val="300"/>
              </a:spcBef>
            </a:pPr>
            <a:r>
              <a:rPr lang="fr-FR" sz="1400" b="1" dirty="0">
                <a:solidFill>
                  <a:srgbClr val="373739"/>
                </a:solidFill>
                <a:sym typeface="Wingdings" panose="05000000000000000000" pitchFamily="2" charset="2"/>
              </a:rPr>
              <a:t> </a:t>
            </a:r>
            <a:r>
              <a:rPr lang="fr-FR" sz="1400" b="1" u="sng" dirty="0">
                <a:solidFill>
                  <a:srgbClr val="373739"/>
                </a:solidFill>
              </a:rPr>
              <a:t>Inclure tout dispositif </a:t>
            </a:r>
            <a:r>
              <a:rPr lang="fr-FR" sz="1400" b="1" u="sng" dirty="0" err="1">
                <a:solidFill>
                  <a:srgbClr val="373739"/>
                </a:solidFill>
              </a:rPr>
              <a:t>endo</a:t>
            </a:r>
            <a:r>
              <a:rPr lang="fr-FR" sz="1400" b="1" u="sng" dirty="0">
                <a:solidFill>
                  <a:srgbClr val="373739"/>
                </a:solidFill>
              </a:rPr>
              <a:t>-urinaire</a:t>
            </a:r>
            <a:r>
              <a:rPr lang="fr-FR" sz="1400" b="1" dirty="0">
                <a:solidFill>
                  <a:srgbClr val="373739"/>
                </a:solidFill>
              </a:rPr>
              <a:t> </a:t>
            </a:r>
            <a:r>
              <a:rPr lang="fr-FR" sz="1400" b="1" dirty="0" smtClean="0">
                <a:solidFill>
                  <a:srgbClr val="373739"/>
                </a:solidFill>
              </a:rPr>
              <a:t/>
            </a:r>
            <a:br>
              <a:rPr lang="fr-FR" sz="1400" b="1" dirty="0" smtClean="0">
                <a:solidFill>
                  <a:srgbClr val="373739"/>
                </a:solidFill>
              </a:rPr>
            </a:br>
            <a:r>
              <a:rPr lang="fr-FR" sz="1400" b="1" dirty="0" smtClean="0">
                <a:solidFill>
                  <a:srgbClr val="373739"/>
                </a:solidFill>
              </a:rPr>
              <a:t>                    </a:t>
            </a:r>
            <a:r>
              <a:rPr lang="fr-FR" sz="1400" dirty="0" smtClean="0">
                <a:solidFill>
                  <a:srgbClr val="373739"/>
                </a:solidFill>
              </a:rPr>
              <a:t>(</a:t>
            </a:r>
            <a:r>
              <a:rPr lang="fr-FR" sz="1400" b="1" dirty="0">
                <a:solidFill>
                  <a:srgbClr val="373739"/>
                </a:solidFill>
              </a:rPr>
              <a:t>sonde vésicale, cathéter </a:t>
            </a:r>
            <a:r>
              <a:rPr lang="fr-FR" sz="1400" b="1" dirty="0" err="1">
                <a:solidFill>
                  <a:srgbClr val="373739"/>
                </a:solidFill>
              </a:rPr>
              <a:t>sus-pubien</a:t>
            </a:r>
            <a:r>
              <a:rPr lang="fr-FR" sz="1400" b="1" dirty="0">
                <a:solidFill>
                  <a:srgbClr val="373739"/>
                </a:solidFill>
              </a:rPr>
              <a:t>, sonde urétérale)</a:t>
            </a:r>
            <a:endParaRPr lang="fr-FR" sz="1400" dirty="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b="1" dirty="0">
                <a:solidFill>
                  <a:srgbClr val="373739"/>
                </a:solidFill>
              </a:rPr>
              <a:t>Exclure</a:t>
            </a:r>
            <a:r>
              <a:rPr lang="fr-FR" sz="1400" dirty="0">
                <a:solidFill>
                  <a:srgbClr val="373739"/>
                </a:solidFill>
              </a:rPr>
              <a:t> les sondages évacuateurs ou intermittents (auto-sondage ou hétéro-sondage) et dispositifs externe (étui pénien)</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le champ « Sonde urinaire » si « Dispositif(s) invasif(s) est coché « Oui »</a:t>
            </a:r>
            <a:endParaRPr lang="fr-FR" sz="1400" dirty="0">
              <a:solidFill>
                <a:schemeClr val="accent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0" name="Rectangle 9"/>
          <p:cNvSpPr/>
          <p:nvPr/>
        </p:nvSpPr>
        <p:spPr>
          <a:xfrm>
            <a:off x="396000" y="1710000"/>
            <a:ext cx="3212851"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35472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Dispositifs invasifs</a:t>
            </a:r>
            <a:endParaRPr lang="fr-FR" dirty="0"/>
          </a:p>
        </p:txBody>
      </p:sp>
      <p:sp>
        <p:nvSpPr>
          <p:cNvPr id="2" name="Rectangle 1"/>
          <p:cNvSpPr/>
          <p:nvPr/>
        </p:nvSpPr>
        <p:spPr>
          <a:xfrm>
            <a:off x="179513" y="2924238"/>
            <a:ext cx="8712968" cy="3762568"/>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Dispositif(s) invasif(s)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résident est porteur d’au moins un cathéter à demeure le jour de l’enquête</a:t>
            </a:r>
          </a:p>
          <a:p>
            <a:pPr marL="0" lvl="4">
              <a:spcBef>
                <a:spcPts val="300"/>
              </a:spcBef>
            </a:pPr>
            <a:r>
              <a:rPr lang="fr-FR" sz="1400" dirty="0">
                <a:solidFill>
                  <a:srgbClr val="373739"/>
                </a:solidFill>
                <a:sym typeface="Wingdings" panose="05000000000000000000" pitchFamily="2" charset="2"/>
              </a:rPr>
              <a:t> </a:t>
            </a:r>
            <a:r>
              <a:rPr lang="fr-FR" sz="1400" dirty="0">
                <a:solidFill>
                  <a:srgbClr val="373739"/>
                </a:solidFill>
              </a:rPr>
              <a:t>Inclure tous les </a:t>
            </a:r>
            <a:r>
              <a:rPr lang="fr-FR" sz="1400" b="1" dirty="0">
                <a:solidFill>
                  <a:srgbClr val="373739"/>
                </a:solidFill>
              </a:rPr>
              <a:t>cathéters vasculaires </a:t>
            </a:r>
            <a:r>
              <a:rPr lang="fr-FR" sz="1400" b="1" u="sng" dirty="0">
                <a:solidFill>
                  <a:srgbClr val="373739"/>
                </a:solidFill>
              </a:rPr>
              <a:t>en place le jour de l’enquête</a:t>
            </a:r>
            <a:endParaRPr lang="fr-FR" sz="1400" dirty="0">
              <a:solidFill>
                <a:srgbClr val="373739"/>
              </a:solidFill>
            </a:endParaRPr>
          </a:p>
          <a:p>
            <a:pPr marL="0" lvl="4">
              <a:spcBef>
                <a:spcPts val="300"/>
              </a:spcBef>
            </a:pPr>
            <a:r>
              <a:rPr lang="fr-FR" sz="1400" dirty="0">
                <a:solidFill>
                  <a:srgbClr val="373739"/>
                </a:solidFill>
                <a:sym typeface="Wingdings" panose="05000000000000000000" pitchFamily="2" charset="2"/>
              </a:rPr>
              <a:t> 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marL="0" lvl="4">
              <a:spcBef>
                <a:spcPts val="600"/>
              </a:spcBef>
            </a:pPr>
            <a:r>
              <a:rPr lang="fr-FR" sz="1400" i="1" dirty="0">
                <a:solidFill>
                  <a:srgbClr val="373739"/>
                </a:solidFill>
                <a:sym typeface="Wingdings" panose="05000000000000000000" pitchFamily="2" charset="2"/>
              </a:rPr>
              <a:t>Si le champ « Cathéter(s) vasculaire(s) » est coché « Oui » :</a:t>
            </a:r>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a:t>
            </a:r>
            <a:r>
              <a:rPr lang="fr-FR" sz="1600" b="1" dirty="0">
                <a:solidFill>
                  <a:schemeClr val="accent1"/>
                </a:solidFill>
                <a:sym typeface="Wingdings" panose="05000000000000000000" pitchFamily="2" charset="2"/>
              </a:rPr>
              <a:t>le type de cathéter</a:t>
            </a:r>
          </a:p>
          <a:p>
            <a:pPr marL="0" lvl="4">
              <a:spcBef>
                <a:spcPts val="300"/>
              </a:spcBef>
            </a:pPr>
            <a:r>
              <a:rPr lang="fr-FR" sz="1400" dirty="0">
                <a:solidFill>
                  <a:srgbClr val="373739"/>
                </a:solidFill>
                <a:sym typeface="Wingdings" panose="05000000000000000000" pitchFamily="2" charset="2"/>
              </a:rPr>
              <a:t> Cocher </a:t>
            </a:r>
            <a:r>
              <a:rPr lang="fr-FR" sz="1400" b="1" dirty="0">
                <a:solidFill>
                  <a:srgbClr val="373739"/>
                </a:solidFill>
                <a:sym typeface="Wingdings" panose="05000000000000000000" pitchFamily="2" charset="2"/>
              </a:rPr>
              <a:t>un ou plusieurs cathéters parmi les 6 indiqués </a:t>
            </a:r>
            <a:r>
              <a:rPr lang="fr-FR" sz="1400" dirty="0">
                <a:solidFill>
                  <a:srgbClr val="373739"/>
                </a:solidFill>
                <a:sym typeface="Wingdings" panose="05000000000000000000" pitchFamily="2" charset="2"/>
              </a:rPr>
              <a:t>: </a:t>
            </a:r>
            <a:r>
              <a:rPr lang="fr-FR" sz="1400" dirty="0">
                <a:solidFill>
                  <a:srgbClr val="373739"/>
                </a:solidFill>
              </a:rPr>
              <a:t>cathéter veineux périphérique, cathéter </a:t>
            </a:r>
            <a:r>
              <a:rPr lang="fr-FR" sz="1400" dirty="0" err="1">
                <a:solidFill>
                  <a:srgbClr val="373739"/>
                </a:solidFill>
              </a:rPr>
              <a:t>Midline</a:t>
            </a:r>
            <a:r>
              <a:rPr lang="fr-FR" sz="1400" dirty="0">
                <a:solidFill>
                  <a:srgbClr val="373739"/>
                </a:solidFill>
              </a:rPr>
              <a:t>, cathéter sous cutané, cathéter veineux central, cathéter central à insertion périphérique (PICC), chambre à cathéter implantable</a:t>
            </a:r>
            <a:r>
              <a:rPr lang="fr-FR" sz="1400" b="1" dirty="0">
                <a:solidFill>
                  <a:srgbClr val="373739"/>
                </a:solidFill>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cf. guide de l’enquêteur page 36 pour la définition des cathéters</a:t>
            </a:r>
            <a:r>
              <a:rPr lang="fr-FR" sz="1400" dirty="0">
                <a:solidFill>
                  <a:srgbClr val="373739"/>
                </a:solidFill>
                <a:sym typeface="Wingdings" panose="05000000000000000000" pitchFamily="2" charset="2"/>
              </a:rPr>
              <a:t>) </a:t>
            </a:r>
            <a:endParaRPr lang="fr-FR" sz="1400" dirty="0">
              <a:solidFill>
                <a:srgbClr val="373739"/>
              </a:solidFill>
            </a:endParaRPr>
          </a:p>
          <a:p>
            <a:pPr marL="0" lvl="4">
              <a:spcBef>
                <a:spcPts val="300"/>
              </a:spcBef>
            </a:pPr>
            <a:r>
              <a:rPr lang="fr-FR" sz="1400" dirty="0">
                <a:solidFill>
                  <a:srgbClr val="373739"/>
                </a:solidFill>
                <a:sym typeface="Wingdings" panose="05000000000000000000" pitchFamily="2" charset="2"/>
              </a:rPr>
              <a:t> Les fistules artério-veineuses sont codées comme </a:t>
            </a:r>
            <a:r>
              <a:rPr lang="fr-FR" sz="1400" dirty="0">
                <a:solidFill>
                  <a:srgbClr val="373739"/>
                </a:solidFill>
              </a:rPr>
              <a:t>cathéter veineux périphérique</a:t>
            </a:r>
          </a:p>
          <a:p>
            <a:pPr marL="0" lvl="4">
              <a:spcBef>
                <a:spcPts val="300"/>
              </a:spcBef>
            </a:pPr>
            <a:r>
              <a:rPr lang="fr-FR" sz="1400" dirty="0">
                <a:solidFill>
                  <a:srgbClr val="373739"/>
                </a:solidFill>
                <a:sym typeface="Wingdings" panose="05000000000000000000" pitchFamily="2" charset="2"/>
              </a:rPr>
              <a:t> Possibilité de sélectionner </a:t>
            </a:r>
            <a:r>
              <a:rPr lang="fr-FR" sz="1400" b="1" dirty="0">
                <a:solidFill>
                  <a:srgbClr val="373739"/>
                </a:solidFill>
                <a:sym typeface="Wingdings" panose="05000000000000000000" pitchFamily="2" charset="2"/>
              </a:rPr>
              <a:t>p</a:t>
            </a:r>
            <a:r>
              <a:rPr lang="fr-FR" sz="1400" b="1" dirty="0">
                <a:solidFill>
                  <a:srgbClr val="373739"/>
                </a:solidFill>
              </a:rPr>
              <a:t>lusieurs cathéters</a:t>
            </a:r>
            <a:endParaRPr lang="fr-FR" sz="1400"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cocher obligatoirement une case pour le champ</a:t>
            </a:r>
            <a:br>
              <a:rPr lang="fr-FR" sz="1400" dirty="0">
                <a:solidFill>
                  <a:srgbClr val="373739"/>
                </a:solidFill>
              </a:rPr>
            </a:br>
            <a:r>
              <a:rPr lang="fr-FR" sz="1400" dirty="0">
                <a:solidFill>
                  <a:srgbClr val="373739"/>
                </a:solidFill>
              </a:rPr>
              <a:t>« C</a:t>
            </a:r>
            <a:r>
              <a:rPr lang="fr-FR" sz="1400" dirty="0">
                <a:solidFill>
                  <a:srgbClr val="373739"/>
                </a:solidFill>
                <a:sym typeface="Wingdings" panose="05000000000000000000" pitchFamily="2" charset="2"/>
              </a:rPr>
              <a:t>athéter(s) vasculaire(s) »</a:t>
            </a:r>
            <a:r>
              <a:rPr lang="fr-FR" sz="1400" dirty="0">
                <a:solidFill>
                  <a:srgbClr val="373739"/>
                </a:solidFill>
              </a:rPr>
              <a:t> si « Dispositif(s) invasif(s) » est coché « Oui »</a:t>
            </a:r>
            <a:br>
              <a:rPr lang="fr-FR" sz="1400" dirty="0">
                <a:solidFill>
                  <a:srgbClr val="373739"/>
                </a:solidFill>
              </a:rPr>
            </a:br>
            <a:r>
              <a:rPr lang="fr-FR" sz="1400" dirty="0">
                <a:solidFill>
                  <a:srgbClr val="373739"/>
                </a:solidFill>
              </a:rPr>
              <a:t>Cocher obligatoirement au moins un type de cathéter si « C</a:t>
            </a:r>
            <a:r>
              <a:rPr lang="fr-FR" sz="1400" dirty="0">
                <a:solidFill>
                  <a:srgbClr val="373739"/>
                </a:solidFill>
                <a:sym typeface="Wingdings" panose="05000000000000000000" pitchFamily="2" charset="2"/>
              </a:rPr>
              <a:t>athéter(s)</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vasculaire(s) »</a:t>
            </a:r>
            <a:r>
              <a:rPr lang="fr-FR" sz="1400" dirty="0">
                <a:solidFill>
                  <a:srgbClr val="373739"/>
                </a:solidFill>
              </a:rPr>
              <a:t> est coché « Oui »</a:t>
            </a:r>
            <a:endParaRPr lang="fr-FR" sz="1400" dirty="0">
              <a:solidFill>
                <a:schemeClr val="accent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94143"/>
            <a:ext cx="8319277" cy="1598008"/>
          </a:xfrm>
          <a:prstGeom prst="rect">
            <a:avLst/>
          </a:prstGeom>
          <a:solidFill>
            <a:schemeClr val="bg1"/>
          </a:solidFill>
          <a:ln w="25400">
            <a:noFill/>
          </a:ln>
        </p:spPr>
      </p:pic>
      <p:sp>
        <p:nvSpPr>
          <p:cNvPr id="3" name="ZoneTexte 2"/>
          <p:cNvSpPr txBox="1"/>
          <p:nvPr/>
        </p:nvSpPr>
        <p:spPr>
          <a:xfrm>
            <a:off x="2987824" y="1271635"/>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0" name="Rectangle 9"/>
          <p:cNvSpPr/>
          <p:nvPr/>
        </p:nvSpPr>
        <p:spPr>
          <a:xfrm>
            <a:off x="395536" y="2060848"/>
            <a:ext cx="7704856"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69833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Questionnaire résident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908720"/>
            <a:ext cx="2293178" cy="3312368"/>
          </a:xfrm>
          <a:prstGeom prst="rect">
            <a:avLst/>
          </a:prstGeom>
          <a:ln>
            <a:solidFill>
              <a:schemeClr val="accent6"/>
            </a:solidFill>
          </a:ln>
        </p:spPr>
      </p:pic>
      <p:sp>
        <p:nvSpPr>
          <p:cNvPr id="6" name="Rectangle 5"/>
          <p:cNvSpPr/>
          <p:nvPr/>
        </p:nvSpPr>
        <p:spPr>
          <a:xfrm>
            <a:off x="179513" y="2473447"/>
            <a:ext cx="2293178" cy="7920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933056"/>
            <a:ext cx="7475434" cy="2838498"/>
          </a:xfrm>
          <a:prstGeom prst="rect">
            <a:avLst/>
          </a:prstGeom>
          <a:solidFill>
            <a:schemeClr val="bg1"/>
          </a:solidFill>
          <a:ln w="25400">
            <a:solidFill>
              <a:schemeClr val="accent1"/>
            </a:solidFill>
          </a:ln>
        </p:spPr>
      </p:pic>
      <p:cxnSp>
        <p:nvCxnSpPr>
          <p:cNvPr id="8" name="Connecteur droit avec flèche 7"/>
          <p:cNvCxnSpPr>
            <a:cxnSpLocks noChangeShapeType="1"/>
          </p:cNvCxnSpPr>
          <p:nvPr/>
        </p:nvCxnSpPr>
        <p:spPr bwMode="auto">
          <a:xfrm>
            <a:off x="1475656" y="3265535"/>
            <a:ext cx="720080" cy="667521"/>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627784" y="1340768"/>
            <a:ext cx="6467322" cy="2022092"/>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traitement(s) anti-infectieux »</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traitement anti-infectieux administrés </a:t>
            </a:r>
            <a:r>
              <a:rPr lang="fr-FR" sz="1600" b="1" u="sng" dirty="0" smtClean="0">
                <a:solidFill>
                  <a:srgbClr val="373739"/>
                </a:solidFill>
              </a:rPr>
              <a:t/>
            </a:r>
            <a:br>
              <a:rPr lang="fr-FR" sz="1600" b="1" u="sng" dirty="0" smtClean="0">
                <a:solidFill>
                  <a:srgbClr val="373739"/>
                </a:solidFill>
              </a:rPr>
            </a:br>
            <a:r>
              <a:rPr lang="fr-FR" sz="1600" b="1" u="sng" dirty="0" smtClean="0">
                <a:solidFill>
                  <a:srgbClr val="373739"/>
                </a:solidFill>
              </a:rPr>
              <a:t>par </a:t>
            </a:r>
            <a:r>
              <a:rPr lang="fr-FR" sz="1600" b="1" u="sng" dirty="0">
                <a:solidFill>
                  <a:srgbClr val="373739"/>
                </a:solidFill>
              </a:rPr>
              <a:t>voie générale au résident le jour de l’enquête</a:t>
            </a:r>
          </a:p>
          <a:p>
            <a:pPr marL="144000" lvl="2" indent="-144000">
              <a:lnSpc>
                <a:spcPct val="110000"/>
              </a:lnSpc>
              <a:buClr>
                <a:schemeClr val="tx2"/>
              </a:buClr>
              <a:buFont typeface="Symbol" panose="05050102010706020507" pitchFamily="18" charset="2"/>
              <a:buChar char="·"/>
            </a:pPr>
            <a:r>
              <a:rPr lang="fr-FR" sz="1600" dirty="0" smtClean="0">
                <a:solidFill>
                  <a:srgbClr val="373739"/>
                </a:solidFill>
              </a:rPr>
              <a:t>Renseigné </a:t>
            </a:r>
            <a:r>
              <a:rPr lang="fr-FR" sz="1600" dirty="0">
                <a:solidFill>
                  <a:srgbClr val="373739"/>
                </a:solidFill>
              </a:rPr>
              <a:t>par l’enquêteur à partir du dossier du résident </a:t>
            </a:r>
            <a:r>
              <a:rPr lang="fr-FR" sz="1600" dirty="0" smtClean="0">
                <a:solidFill>
                  <a:srgbClr val="373739"/>
                </a:solidFill>
              </a:rPr>
              <a:t/>
            </a:r>
            <a:br>
              <a:rPr lang="fr-FR" sz="1600" dirty="0" smtClean="0">
                <a:solidFill>
                  <a:srgbClr val="373739"/>
                </a:solidFill>
              </a:rPr>
            </a:br>
            <a:r>
              <a:rPr lang="fr-FR" sz="1600" dirty="0" smtClean="0">
                <a:solidFill>
                  <a:srgbClr val="373739"/>
                </a:solidFill>
              </a:rPr>
              <a:t>avec </a:t>
            </a:r>
            <a:r>
              <a:rPr lang="fr-FR" sz="1600" dirty="0">
                <a:solidFill>
                  <a:srgbClr val="373739"/>
                </a:solidFill>
              </a:rPr>
              <a:t>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confirme </a:t>
            </a:r>
            <a:r>
              <a:rPr lang="fr-FR" sz="1600" dirty="0">
                <a:solidFill>
                  <a:srgbClr val="373739"/>
                </a:solidFill>
              </a:rPr>
              <a:t>le </a:t>
            </a:r>
            <a:r>
              <a:rPr lang="fr-FR" sz="1600" b="1" dirty="0">
                <a:solidFill>
                  <a:srgbClr val="373739"/>
                </a:solidFill>
              </a:rPr>
              <a:t>contexte de prescription</a:t>
            </a:r>
            <a:r>
              <a:rPr lang="fr-FR" sz="1600" dirty="0">
                <a:solidFill>
                  <a:srgbClr val="373739"/>
                </a:solidFill>
              </a:rPr>
              <a:t>, l’</a:t>
            </a:r>
            <a:r>
              <a:rPr lang="fr-FR" sz="1600" b="1" dirty="0">
                <a:solidFill>
                  <a:srgbClr val="373739"/>
                </a:solidFill>
              </a:rPr>
              <a:t>indication </a:t>
            </a:r>
            <a:r>
              <a:rPr lang="fr-FR" sz="1600" dirty="0">
                <a:solidFill>
                  <a:srgbClr val="373739"/>
                </a:solidFill>
              </a:rPr>
              <a:t>et la </a:t>
            </a:r>
            <a:r>
              <a:rPr lang="fr-FR" sz="1600" b="1" dirty="0">
                <a:solidFill>
                  <a:srgbClr val="373739"/>
                </a:solidFill>
              </a:rPr>
              <a:t>réévaluation de l’antibiothérapie</a:t>
            </a:r>
          </a:p>
        </p:txBody>
      </p:sp>
    </p:spTree>
    <p:extLst>
      <p:ext uri="{BB962C8B-B14F-4D97-AF65-F5344CB8AC3E}">
        <p14:creationId xmlns:p14="http://schemas.microsoft.com/office/powerpoint/2010/main" val="35248650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36"/>
          <p:cNvSpPr>
            <a:spLocks noChangeArrowheads="1"/>
          </p:cNvSpPr>
          <p:nvPr/>
        </p:nvSpPr>
        <p:spPr bwMode="auto">
          <a:xfrm>
            <a:off x="4193131" y="4581128"/>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sp>
        <p:nvSpPr>
          <p:cNvPr id="2" name="Rectangle 1"/>
          <p:cNvSpPr/>
          <p:nvPr/>
        </p:nvSpPr>
        <p:spPr>
          <a:xfrm>
            <a:off x="323528" y="1340768"/>
            <a:ext cx="8568952" cy="5188408"/>
          </a:xfrm>
          <a:prstGeom prst="rect">
            <a:avLst/>
          </a:prstGeom>
        </p:spPr>
        <p:txBody>
          <a:bodyPr wrap="square">
            <a:spAutoFit/>
          </a:bodyPr>
          <a:lstStyle/>
          <a:p>
            <a:pPr marL="144000" lvl="2" indent="-144000">
              <a:lnSpc>
                <a:spcPct val="110000"/>
              </a:lnSpc>
              <a:spcAft>
                <a:spcPts val="0"/>
              </a:spcAft>
              <a:buClr>
                <a:schemeClr val="tx2"/>
              </a:buClr>
              <a:buFont typeface="Symbol" panose="05050102010706020507" pitchFamily="18" charset="2"/>
              <a:buChar char="·"/>
            </a:pPr>
            <a:r>
              <a:rPr lang="fr-FR" sz="1600" b="1" dirty="0">
                <a:solidFill>
                  <a:schemeClr val="accent1"/>
                </a:solidFill>
              </a:rPr>
              <a:t>Classes d’anti-infectieux ciblés :</a:t>
            </a: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a:solidFill>
                  <a:srgbClr val="373739"/>
                </a:solidFill>
                <a:ea typeface="Calibri" panose="020F0502020204030204" pitchFamily="34" charset="0"/>
                <a:cs typeface="Times New Roman" panose="02020603050405020304" pitchFamily="18" charset="0"/>
              </a:rPr>
              <a:t>antibiotiques à usage systémique </a:t>
            </a:r>
            <a:r>
              <a:rPr lang="fr-FR" sz="1400" b="1" dirty="0" smtClean="0">
                <a:solidFill>
                  <a:srgbClr val="373739"/>
                </a:solidFill>
                <a:ea typeface="Calibri" panose="020F0502020204030204" pitchFamily="34" charset="0"/>
                <a:cs typeface="Times New Roman" panose="02020603050405020304" pitchFamily="18" charset="0"/>
              </a:rPr>
              <a:t>	</a:t>
            </a:r>
            <a:r>
              <a:rPr lang="fr-FR" sz="1400" dirty="0" smtClean="0">
                <a:solidFill>
                  <a:srgbClr val="373739"/>
                </a:solidFill>
                <a:ea typeface="Calibri" panose="020F0502020204030204" pitchFamily="34" charset="0"/>
                <a:cs typeface="Times New Roman" panose="02020603050405020304" pitchFamily="18" charset="0"/>
              </a:rPr>
              <a:t>(</a:t>
            </a:r>
            <a:r>
              <a:rPr lang="fr-FR" sz="1400" dirty="0">
                <a:solidFill>
                  <a:srgbClr val="373739"/>
                </a:solidFill>
                <a:ea typeface="Calibri" panose="020F0502020204030204" pitchFamily="34" charset="0"/>
                <a:cs typeface="Times New Roman" panose="02020603050405020304" pitchFamily="18" charset="0"/>
              </a:rPr>
              <a:t>codes </a:t>
            </a:r>
            <a:r>
              <a:rPr lang="fr-FR" sz="1400" dirty="0">
                <a:solidFill>
                  <a:srgbClr val="373739"/>
                </a:solidFill>
                <a:ea typeface="Times New Roman" panose="02020603050405020304" pitchFamily="18" charset="0"/>
                <a:cs typeface="Times New Roman" panose="02020603050405020304" pitchFamily="18" charset="0"/>
              </a:rPr>
              <a:t>ATC J01)</a:t>
            </a: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Calibri" panose="020F0502020204030204" pitchFamily="34" charset="0"/>
                <a:cs typeface="Times New Roman" panose="02020603050405020304" pitchFamily="18" charset="0"/>
              </a:rPr>
              <a:t>Les </a:t>
            </a:r>
            <a:r>
              <a:rPr lang="fr-FR" sz="1400" b="1" dirty="0" err="1">
                <a:solidFill>
                  <a:srgbClr val="373739"/>
                </a:solidFill>
                <a:ea typeface="Calibri" panose="020F0502020204030204" pitchFamily="34" charset="0"/>
                <a:cs typeface="Times New Roman" panose="02020603050405020304" pitchFamily="18" charset="0"/>
              </a:rPr>
              <a:t>imidazolés</a:t>
            </a:r>
            <a:r>
              <a:rPr lang="fr-FR" sz="1400" b="1" dirty="0">
                <a:solidFill>
                  <a:srgbClr val="373739"/>
                </a:solidFill>
                <a:ea typeface="Calibri" panose="020F0502020204030204" pitchFamily="34"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per os antiparasitaires</a:t>
            </a:r>
            <a:r>
              <a:rPr lang="fr-FR" sz="1400" dirty="0">
                <a:solidFill>
                  <a:srgbClr val="373739"/>
                </a:solidFill>
                <a:ea typeface="Times New Roman" panose="02020603050405020304" pitchFamily="18" charset="0"/>
                <a:cs typeface="Times New Roman" panose="02020603050405020304" pitchFamily="18" charset="0"/>
              </a:rPr>
              <a:t> </a:t>
            </a:r>
            <a:r>
              <a:rPr lang="fr-FR" sz="1400" dirty="0" smtClean="0">
                <a:solidFill>
                  <a:srgbClr val="373739"/>
                </a:solidFill>
                <a:ea typeface="Times New Roman" panose="02020603050405020304" pitchFamily="18" charset="0"/>
                <a:cs typeface="Times New Roman" panose="02020603050405020304" pitchFamily="18" charset="0"/>
              </a:rPr>
              <a:t>	(</a:t>
            </a:r>
            <a:r>
              <a:rPr lang="fr-FR" sz="1400" dirty="0">
                <a:solidFill>
                  <a:srgbClr val="373739"/>
                </a:solidFill>
                <a:ea typeface="Times New Roman" panose="02020603050405020304" pitchFamily="18" charset="0"/>
                <a:cs typeface="Times New Roman" panose="02020603050405020304" pitchFamily="18" charset="0"/>
              </a:rPr>
              <a:t>codes ATC P01)</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antibiotiques intestinaux</a:t>
            </a:r>
            <a:r>
              <a:rPr lang="fr-FR" sz="1400" dirty="0">
                <a:solidFill>
                  <a:srgbClr val="373739"/>
                </a:solidFill>
                <a:ea typeface="Times New Roman" panose="02020603050405020304" pitchFamily="18" charset="0"/>
                <a:cs typeface="Times New Roman" panose="02020603050405020304" pitchFamily="18" charset="0"/>
              </a:rPr>
              <a:t> : </a:t>
            </a:r>
            <a:r>
              <a:rPr lang="fr-FR" sz="1400" dirty="0" err="1">
                <a:solidFill>
                  <a:srgbClr val="373739"/>
                </a:solidFill>
                <a:ea typeface="Times New Roman" panose="02020603050405020304" pitchFamily="18" charset="0"/>
                <a:cs typeface="Times New Roman" panose="02020603050405020304" pitchFamily="18" charset="0"/>
              </a:rPr>
              <a:t>fidaxomicine</a:t>
            </a:r>
            <a:r>
              <a:rPr lang="fr-FR" sz="1400" dirty="0">
                <a:solidFill>
                  <a:srgbClr val="373739"/>
                </a:solidFill>
                <a:ea typeface="Times New Roman" panose="02020603050405020304" pitchFamily="18" charset="0"/>
                <a:cs typeface="Times New Roman" panose="02020603050405020304" pitchFamily="18" charset="0"/>
              </a:rPr>
              <a:t> </a:t>
            </a:r>
            <a:r>
              <a:rPr lang="fr-FR" sz="1400" dirty="0" smtClean="0">
                <a:solidFill>
                  <a:srgbClr val="373739"/>
                </a:solidFill>
                <a:ea typeface="Times New Roman" panose="02020603050405020304" pitchFamily="18" charset="0"/>
                <a:cs typeface="Times New Roman" panose="02020603050405020304" pitchFamily="18" charset="0"/>
              </a:rPr>
              <a:t>	(</a:t>
            </a:r>
            <a:r>
              <a:rPr lang="fr-FR" sz="1400" dirty="0">
                <a:solidFill>
                  <a:srgbClr val="373739"/>
                </a:solidFill>
                <a:ea typeface="Times New Roman" panose="02020603050405020304" pitchFamily="18" charset="0"/>
                <a:cs typeface="Times New Roman" panose="02020603050405020304" pitchFamily="18" charset="0"/>
              </a:rPr>
              <a:t>codes ATC A07AA)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antimycosiques </a:t>
            </a:r>
            <a:r>
              <a:rPr lang="fr-FR" sz="1400" b="1" dirty="0" smtClean="0">
                <a:solidFill>
                  <a:srgbClr val="373739"/>
                </a:solidFill>
                <a:ea typeface="Times New Roman" panose="02020603050405020304" pitchFamily="18" charset="0"/>
                <a:cs typeface="Times New Roman" panose="02020603050405020304" pitchFamily="18" charset="0"/>
              </a:rPr>
              <a:t>			</a:t>
            </a:r>
            <a:r>
              <a:rPr lang="fr-FR" sz="1400" dirty="0" smtClean="0">
                <a:solidFill>
                  <a:srgbClr val="373739"/>
                </a:solidFill>
                <a:ea typeface="Times New Roman" panose="02020603050405020304" pitchFamily="18" charset="0"/>
                <a:cs typeface="Times New Roman" panose="02020603050405020304" pitchFamily="18" charset="0"/>
              </a:rPr>
              <a:t>(</a:t>
            </a:r>
            <a:r>
              <a:rPr lang="fr-FR" sz="1400" dirty="0">
                <a:solidFill>
                  <a:srgbClr val="373739"/>
                </a:solidFill>
                <a:ea typeface="Times New Roman" panose="02020603050405020304" pitchFamily="18" charset="0"/>
                <a:cs typeface="Times New Roman" panose="02020603050405020304" pitchFamily="18" charset="0"/>
              </a:rPr>
              <a:t>codes ATC J02)</a:t>
            </a:r>
            <a:endParaRPr lang="fr-FR" sz="1400" dirty="0">
              <a:solidFill>
                <a:srgbClr val="373739"/>
              </a:solidFill>
              <a:ea typeface="Calibri" panose="020F0502020204030204" pitchFamily="34" charset="0"/>
              <a:cs typeface="Times New Roman" panose="02020603050405020304" pitchFamily="18" charset="0"/>
            </a:endParaRPr>
          </a:p>
          <a:p>
            <a:pPr marL="216000" indent="288000">
              <a:lnSpc>
                <a:spcPct val="107000"/>
              </a:lnSpc>
              <a:spcBef>
                <a:spcPts val="200"/>
              </a:spcBef>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antifongiques</a:t>
            </a:r>
            <a:r>
              <a:rPr lang="fr-FR" sz="1400" dirty="0">
                <a:solidFill>
                  <a:srgbClr val="373739"/>
                </a:solidFill>
                <a:ea typeface="Times New Roman" panose="02020603050405020304" pitchFamily="18" charset="0"/>
                <a:cs typeface="Times New Roman" panose="02020603050405020304" pitchFamily="18" charset="0"/>
              </a:rPr>
              <a:t> </a:t>
            </a:r>
            <a:r>
              <a:rPr lang="fr-FR" sz="1400" dirty="0" smtClean="0">
                <a:solidFill>
                  <a:srgbClr val="373739"/>
                </a:solidFill>
                <a:ea typeface="Times New Roman" panose="02020603050405020304" pitchFamily="18" charset="0"/>
                <a:cs typeface="Times New Roman" panose="02020603050405020304" pitchFamily="18" charset="0"/>
              </a:rPr>
              <a:t>			(</a:t>
            </a:r>
            <a:r>
              <a:rPr lang="fr-FR" sz="1400" dirty="0">
                <a:solidFill>
                  <a:srgbClr val="373739"/>
                </a:solidFill>
                <a:ea typeface="Times New Roman" panose="02020603050405020304" pitchFamily="18" charset="0"/>
                <a:cs typeface="Times New Roman" panose="02020603050405020304" pitchFamily="18" charset="0"/>
              </a:rPr>
              <a:t>codes ATC D01BA)</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antituberculeux </a:t>
            </a:r>
            <a:r>
              <a:rPr lang="fr-FR" sz="1400" b="1" dirty="0" smtClean="0">
                <a:solidFill>
                  <a:srgbClr val="373739"/>
                </a:solidFill>
                <a:ea typeface="Times New Roman" panose="02020603050405020304" pitchFamily="18" charset="0"/>
                <a:cs typeface="Times New Roman" panose="02020603050405020304" pitchFamily="18" charset="0"/>
              </a:rPr>
              <a:t>			</a:t>
            </a:r>
            <a:r>
              <a:rPr lang="fr-FR" sz="1400" dirty="0" smtClean="0">
                <a:solidFill>
                  <a:srgbClr val="373739"/>
                </a:solidFill>
                <a:ea typeface="Times New Roman" panose="02020603050405020304" pitchFamily="18" charset="0"/>
                <a:cs typeface="Times New Roman" panose="02020603050405020304" pitchFamily="18" charset="0"/>
              </a:rPr>
              <a:t>(</a:t>
            </a:r>
            <a:r>
              <a:rPr lang="fr-FR" sz="1400" dirty="0">
                <a:solidFill>
                  <a:srgbClr val="373739"/>
                </a:solidFill>
                <a:ea typeface="Times New Roman" panose="02020603050405020304" pitchFamily="18" charset="0"/>
                <a:cs typeface="Times New Roman" panose="02020603050405020304" pitchFamily="18" charset="0"/>
              </a:rPr>
              <a:t>codes ATC J04)</a:t>
            </a:r>
            <a:endParaRPr lang="fr-FR" sz="1400" dirty="0">
              <a:solidFill>
                <a:srgbClr val="373739"/>
              </a:solidFill>
              <a:ea typeface="Calibri" panose="020F0502020204030204" pitchFamily="34" charset="0"/>
              <a:cs typeface="Times New Roman" panose="02020603050405020304" pitchFamily="18" charset="0"/>
            </a:endParaRPr>
          </a:p>
          <a:p>
            <a:pPr marL="216000" lvl="0" indent="288000">
              <a:lnSpc>
                <a:spcPct val="107000"/>
              </a:lnSpc>
              <a:spcBef>
                <a:spcPts val="200"/>
              </a:spcBef>
              <a:spcAft>
                <a:spcPts val="0"/>
              </a:spcAft>
              <a:buFont typeface="Calibri" panose="020F0502020204030204" pitchFamily="34" charset="0"/>
              <a:buChar char="-"/>
            </a:pPr>
            <a:r>
              <a:rPr lang="fr-FR" sz="1400" dirty="0">
                <a:solidFill>
                  <a:srgbClr val="373739"/>
                </a:solidFill>
                <a:ea typeface="Times New Roman" panose="02020603050405020304" pitchFamily="18" charset="0"/>
                <a:cs typeface="Times New Roman" panose="02020603050405020304" pitchFamily="18" charset="0"/>
              </a:rPr>
              <a:t>Les </a:t>
            </a:r>
            <a:r>
              <a:rPr lang="fr-FR" sz="1400" b="1" dirty="0">
                <a:solidFill>
                  <a:srgbClr val="373739"/>
                </a:solidFill>
                <a:ea typeface="Times New Roman" panose="02020603050405020304" pitchFamily="18" charset="0"/>
                <a:cs typeface="Times New Roman" panose="02020603050405020304" pitchFamily="18" charset="0"/>
              </a:rPr>
              <a:t>antiviraux pour la Covid-19 </a:t>
            </a:r>
            <a:r>
              <a:rPr lang="fr-FR" sz="1400" b="1" dirty="0" smtClean="0">
                <a:solidFill>
                  <a:srgbClr val="373739"/>
                </a:solidFill>
                <a:ea typeface="Times New Roman" panose="02020603050405020304" pitchFamily="18" charset="0"/>
                <a:cs typeface="Times New Roman" panose="02020603050405020304" pitchFamily="18" charset="0"/>
              </a:rPr>
              <a:t>		</a:t>
            </a:r>
            <a:r>
              <a:rPr lang="fr-FR" sz="1400" dirty="0" smtClean="0">
                <a:solidFill>
                  <a:srgbClr val="373739"/>
                </a:solidFill>
                <a:ea typeface="Times New Roman" panose="02020603050405020304" pitchFamily="18" charset="0"/>
                <a:cs typeface="Times New Roman" panose="02020603050405020304" pitchFamily="18" charset="0"/>
              </a:rPr>
              <a:t>(</a:t>
            </a:r>
            <a:r>
              <a:rPr lang="fr-FR" sz="1400" dirty="0">
                <a:solidFill>
                  <a:srgbClr val="373739"/>
                </a:solidFill>
                <a:ea typeface="Times New Roman" panose="02020603050405020304" pitchFamily="18" charset="0"/>
                <a:cs typeface="Times New Roman" panose="02020603050405020304" pitchFamily="18" charset="0"/>
              </a:rPr>
              <a:t>tous les autres antiviraux sont exclus)</a:t>
            </a:r>
          </a:p>
          <a:p>
            <a:pPr marL="216000" lvl="0" algn="just">
              <a:lnSpc>
                <a:spcPct val="107000"/>
              </a:lnSpc>
              <a:spcAft>
                <a:spcPts val="0"/>
              </a:spcAft>
            </a:pPr>
            <a:r>
              <a:rPr lang="fr-FR" sz="1400" i="1" dirty="0">
                <a:solidFill>
                  <a:srgbClr val="373739"/>
                </a:solidFill>
                <a:ea typeface="Calibri" panose="020F0502020204030204" pitchFamily="34" charset="0"/>
                <a:cs typeface="Times New Roman" panose="02020603050405020304" pitchFamily="18" charset="0"/>
              </a:rPr>
              <a:t>(cf. annexe 3 du guide de l’enquêteur page 51-55 pour la liste complète des AI ciblés)</a:t>
            </a:r>
          </a:p>
          <a:p>
            <a:pPr lvl="0" algn="just">
              <a:lnSpc>
                <a:spcPct val="107000"/>
              </a:lnSpc>
              <a:spcAft>
                <a:spcPts val="0"/>
              </a:spcAft>
            </a:pPr>
            <a:endParaRPr lang="fr-FR" sz="1600" i="1" dirty="0">
              <a:ea typeface="Calibri" panose="020F0502020204030204" pitchFamily="34" charset="0"/>
              <a:cs typeface="Times New Roman" panose="02020603050405020304" pitchFamily="18" charset="0"/>
            </a:endParaRPr>
          </a:p>
          <a:p>
            <a:pPr marL="144000" lvl="2" indent="-144000">
              <a:lnSpc>
                <a:spcPct val="110000"/>
              </a:lnSpc>
              <a:buClr>
                <a:schemeClr val="tx2"/>
              </a:buClr>
              <a:buFont typeface="Symbol" panose="05050102010706020507" pitchFamily="18" charset="2"/>
              <a:buChar char="·"/>
            </a:pPr>
            <a:r>
              <a:rPr lang="fr-FR" sz="1600" b="1" dirty="0">
                <a:solidFill>
                  <a:schemeClr val="accent1"/>
                </a:solidFill>
              </a:rPr>
              <a:t>Pour documenter les traitements AI</a:t>
            </a:r>
            <a:r>
              <a:rPr lang="fr-FR" sz="1600" dirty="0">
                <a:solidFill>
                  <a:srgbClr val="373739"/>
                </a:solidFill>
              </a:rPr>
              <a:t>, recueillir les informations de la manière suivante :</a:t>
            </a:r>
          </a:p>
          <a:p>
            <a:pPr marL="540000" indent="-342900" algn="just">
              <a:lnSpc>
                <a:spcPct val="107000"/>
              </a:lnSpc>
              <a:spcBef>
                <a:spcPts val="3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Répertorier </a:t>
            </a:r>
            <a:r>
              <a:rPr lang="fr-FR" sz="1400" b="1" dirty="0">
                <a:solidFill>
                  <a:srgbClr val="373739"/>
                </a:solidFill>
                <a:ea typeface="Times New Roman" panose="02020603050405020304" pitchFamily="18" charset="0"/>
                <a:cs typeface="Times New Roman" panose="02020603050405020304" pitchFamily="18" charset="0"/>
              </a:rPr>
              <a:t>tous les traitements anti-infectieux administrés au résident le jour de l'enquête</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documenter la </a:t>
            </a:r>
            <a:r>
              <a:rPr lang="fr-FR" sz="1400" b="1" dirty="0">
                <a:solidFill>
                  <a:srgbClr val="373739"/>
                </a:solidFill>
                <a:ea typeface="Times New Roman" panose="02020603050405020304" pitchFamily="18" charset="0"/>
                <a:cs typeface="Times New Roman" panose="02020603050405020304" pitchFamily="18" charset="0"/>
              </a:rPr>
              <a:t>voie d’administration </a:t>
            </a:r>
            <a:r>
              <a:rPr lang="fr-FR" sz="1400" dirty="0">
                <a:solidFill>
                  <a:srgbClr val="373739"/>
                </a:solidFill>
                <a:ea typeface="Times New Roman" panose="02020603050405020304" pitchFamily="18" charset="0"/>
                <a:cs typeface="Times New Roman" panose="02020603050405020304" pitchFamily="18" charset="0"/>
              </a:rPr>
              <a:t>et </a:t>
            </a:r>
            <a:r>
              <a:rPr lang="fr-FR" sz="1400" b="1" dirty="0">
                <a:solidFill>
                  <a:srgbClr val="373739"/>
                </a:solidFill>
                <a:ea typeface="Times New Roman" panose="02020603050405020304" pitchFamily="18" charset="0"/>
                <a:cs typeface="Times New Roman" panose="02020603050405020304" pitchFamily="18" charset="0"/>
              </a:rPr>
              <a:t>la durée prévue </a:t>
            </a:r>
            <a:r>
              <a:rPr lang="fr-FR" sz="1400" b="1" dirty="0" smtClean="0">
                <a:solidFill>
                  <a:srgbClr val="373739"/>
                </a:solidFill>
                <a:ea typeface="Times New Roman" panose="02020603050405020304" pitchFamily="18" charset="0"/>
                <a:cs typeface="Times New Roman" panose="02020603050405020304" pitchFamily="18" charset="0"/>
              </a:rPr>
              <a:t/>
            </a:r>
            <a:br>
              <a:rPr lang="fr-FR" sz="1400" b="1" dirty="0" smtClean="0">
                <a:solidFill>
                  <a:srgbClr val="373739"/>
                </a:solidFill>
                <a:ea typeface="Times New Roman" panose="02020603050405020304" pitchFamily="18" charset="0"/>
                <a:cs typeface="Times New Roman" panose="02020603050405020304" pitchFamily="18" charset="0"/>
              </a:rPr>
            </a:br>
            <a:r>
              <a:rPr lang="fr-FR" sz="1400" b="1" dirty="0" smtClean="0">
                <a:solidFill>
                  <a:srgbClr val="373739"/>
                </a:solidFill>
                <a:ea typeface="Times New Roman" panose="02020603050405020304" pitchFamily="18" charset="0"/>
                <a:cs typeface="Times New Roman" panose="02020603050405020304" pitchFamily="18" charset="0"/>
              </a:rPr>
              <a:t>du </a:t>
            </a:r>
            <a:r>
              <a:rPr lang="fr-FR" sz="1400" b="1" dirty="0">
                <a:solidFill>
                  <a:srgbClr val="373739"/>
                </a:solidFill>
                <a:ea typeface="Times New Roman" panose="02020603050405020304" pitchFamily="18" charset="0"/>
                <a:cs typeface="Times New Roman" panose="02020603050405020304" pitchFamily="18" charset="0"/>
              </a:rPr>
              <a:t>traitement </a:t>
            </a:r>
            <a:r>
              <a:rPr lang="fr-FR" sz="1400" b="1" u="sng" dirty="0">
                <a:solidFill>
                  <a:schemeClr val="accent1"/>
                </a:solidFill>
                <a:ea typeface="Times New Roman" panose="02020603050405020304" pitchFamily="18" charset="0"/>
                <a:cs typeface="Times New Roman" panose="02020603050405020304" pitchFamily="18" charset="0"/>
              </a:rPr>
              <a:t>en intention de traiter</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renseigner l’</a:t>
            </a:r>
            <a:r>
              <a:rPr lang="fr-FR" sz="1400" b="1" dirty="0">
                <a:solidFill>
                  <a:srgbClr val="373739"/>
                </a:solidFill>
                <a:ea typeface="Times New Roman" panose="02020603050405020304" pitchFamily="18" charset="0"/>
                <a:cs typeface="Times New Roman" panose="02020603050405020304" pitchFamily="18" charset="0"/>
              </a:rPr>
              <a:t>indication</a:t>
            </a:r>
            <a:r>
              <a:rPr lang="fr-FR" sz="1400" dirty="0">
                <a:solidFill>
                  <a:srgbClr val="373739"/>
                </a:solidFill>
                <a:ea typeface="Times New Roman" panose="02020603050405020304" pitchFamily="18" charset="0"/>
                <a:cs typeface="Times New Roman" panose="02020603050405020304" pitchFamily="18" charset="0"/>
              </a:rPr>
              <a:t> </a:t>
            </a:r>
            <a:r>
              <a:rPr lang="fr-FR" sz="1400" b="1" dirty="0">
                <a:solidFill>
                  <a:srgbClr val="373739"/>
                </a:solidFill>
                <a:ea typeface="Times New Roman" panose="02020603050405020304" pitchFamily="18" charset="0"/>
                <a:cs typeface="Times New Roman" panose="02020603050405020304" pitchFamily="18" charset="0"/>
              </a:rPr>
              <a:t>ou contexte de prescription</a:t>
            </a:r>
            <a:endParaRPr lang="fr-FR" sz="1400" dirty="0">
              <a:solidFill>
                <a:srgbClr val="373739"/>
              </a:solidFill>
              <a:ea typeface="Times New Roman" panose="02020603050405020304" pitchFamily="18" charset="0"/>
              <a:cs typeface="Times New Roman" panose="02020603050405020304" pitchFamily="18" charset="0"/>
            </a:endParaRP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a:t>
            </a:r>
            <a:r>
              <a:rPr lang="fr-FR" sz="1400" dirty="0">
                <a:solidFill>
                  <a:srgbClr val="373739"/>
                </a:solidFill>
                <a:ea typeface="Times New Roman" panose="02020603050405020304" pitchFamily="18" charset="0"/>
                <a:cs typeface="Times New Roman" panose="02020603050405020304" pitchFamily="18" charset="0"/>
              </a:rPr>
              <a:t>, renseigner le </a:t>
            </a:r>
            <a:r>
              <a:rPr lang="fr-FR" sz="1400" b="1" dirty="0">
                <a:solidFill>
                  <a:srgbClr val="373739"/>
                </a:solidFill>
                <a:ea typeface="Times New Roman" panose="02020603050405020304" pitchFamily="18" charset="0"/>
                <a:cs typeface="Times New Roman" panose="02020603050405020304" pitchFamily="18" charset="0"/>
              </a:rPr>
              <a:t>diagnostic associé au traitement</a:t>
            </a:r>
          </a:p>
          <a:p>
            <a:pPr marL="540000" indent="-342900" algn="just">
              <a:lnSpc>
                <a:spcPct val="107000"/>
              </a:lnSpc>
              <a:spcBef>
                <a:spcPts val="6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traitements curatifs d’infection de plus de 72 heures</a:t>
            </a:r>
            <a:r>
              <a:rPr lang="fr-FR" sz="1400" dirty="0">
                <a:solidFill>
                  <a:srgbClr val="373739"/>
                </a:solidFill>
                <a:ea typeface="Times New Roman" panose="02020603050405020304" pitchFamily="18" charset="0"/>
                <a:cs typeface="Times New Roman" panose="02020603050405020304" pitchFamily="18" charset="0"/>
              </a:rPr>
              <a:t>, indiquer si une </a:t>
            </a:r>
            <a:r>
              <a:rPr lang="fr-FR" sz="1400" b="1" dirty="0">
                <a:solidFill>
                  <a:srgbClr val="373739"/>
                </a:solidFill>
                <a:ea typeface="Times New Roman" panose="02020603050405020304" pitchFamily="18" charset="0"/>
                <a:cs typeface="Times New Roman" panose="02020603050405020304" pitchFamily="18" charset="0"/>
              </a:rPr>
              <a:t>réévaluation </a:t>
            </a:r>
            <a:r>
              <a:rPr lang="fr-FR" sz="1400" b="1" dirty="0" smtClean="0">
                <a:solidFill>
                  <a:srgbClr val="373739"/>
                </a:solidFill>
                <a:ea typeface="Times New Roman" panose="02020603050405020304" pitchFamily="18" charset="0"/>
                <a:cs typeface="Times New Roman" panose="02020603050405020304" pitchFamily="18" charset="0"/>
              </a:rPr>
              <a:t/>
            </a:r>
            <a:br>
              <a:rPr lang="fr-FR" sz="1400" b="1" dirty="0" smtClean="0">
                <a:solidFill>
                  <a:srgbClr val="373739"/>
                </a:solidFill>
                <a:ea typeface="Times New Roman" panose="02020603050405020304" pitchFamily="18" charset="0"/>
                <a:cs typeface="Times New Roman" panose="02020603050405020304" pitchFamily="18" charset="0"/>
              </a:rPr>
            </a:br>
            <a:r>
              <a:rPr lang="fr-FR" sz="1400" b="1" dirty="0" smtClean="0">
                <a:solidFill>
                  <a:srgbClr val="373739"/>
                </a:solidFill>
                <a:ea typeface="Times New Roman" panose="02020603050405020304" pitchFamily="18" charset="0"/>
                <a:cs typeface="Times New Roman" panose="02020603050405020304" pitchFamily="18" charset="0"/>
              </a:rPr>
              <a:t>de </a:t>
            </a:r>
            <a:r>
              <a:rPr lang="fr-FR" sz="1400" b="1" dirty="0">
                <a:solidFill>
                  <a:srgbClr val="373739"/>
                </a:solidFill>
                <a:ea typeface="Times New Roman" panose="02020603050405020304" pitchFamily="18" charset="0"/>
                <a:cs typeface="Times New Roman" panose="02020603050405020304" pitchFamily="18" charset="0"/>
              </a:rPr>
              <a:t>l’antibiothérapie</a:t>
            </a:r>
            <a:r>
              <a:rPr lang="fr-FR" sz="1400" dirty="0">
                <a:solidFill>
                  <a:srgbClr val="373739"/>
                </a:solidFill>
                <a:ea typeface="Times New Roman" panose="02020603050405020304" pitchFamily="18" charset="0"/>
                <a:cs typeface="Times New Roman" panose="02020603050405020304" pitchFamily="18" charset="0"/>
              </a:rPr>
              <a:t> a été réalisée</a:t>
            </a:r>
          </a:p>
          <a:p>
            <a:pPr marL="540000" indent="-342900" algn="just">
              <a:lnSpc>
                <a:spcPct val="107000"/>
              </a:lnSpc>
              <a:spcBef>
                <a:spcPts val="6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Pour chaque traitement recensé, indiquer le </a:t>
            </a:r>
            <a:r>
              <a:rPr lang="fr-FR" sz="1400" b="1" dirty="0">
                <a:solidFill>
                  <a:schemeClr val="accent1"/>
                </a:solidFill>
                <a:ea typeface="Times New Roman" panose="02020603050405020304" pitchFamily="18" charset="0"/>
                <a:cs typeface="Times New Roman" panose="02020603050405020304" pitchFamily="18" charset="0"/>
              </a:rPr>
              <a:t>lieu de prescription</a:t>
            </a:r>
          </a:p>
        </p:txBody>
      </p:sp>
      <p:sp>
        <p:nvSpPr>
          <p:cNvPr id="4" name="Accolade ouvrante 3"/>
          <p:cNvSpPr/>
          <p:nvPr/>
        </p:nvSpPr>
        <p:spPr>
          <a:xfrm>
            <a:off x="395536" y="2492896"/>
            <a:ext cx="288032" cy="888107"/>
          </a:xfrm>
          <a:prstGeom prst="leftBrace">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b="1" dirty="0"/>
          </a:p>
        </p:txBody>
      </p:sp>
      <p:sp>
        <p:nvSpPr>
          <p:cNvPr id="10" name="AutoShape 136"/>
          <p:cNvSpPr>
            <a:spLocks noChangeArrowheads="1"/>
          </p:cNvSpPr>
          <p:nvPr/>
        </p:nvSpPr>
        <p:spPr bwMode="auto">
          <a:xfrm>
            <a:off x="2843808" y="2631651"/>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
        <p:nvSpPr>
          <p:cNvPr id="15" name="AutoShape 136"/>
          <p:cNvSpPr>
            <a:spLocks noChangeArrowheads="1"/>
          </p:cNvSpPr>
          <p:nvPr/>
        </p:nvSpPr>
        <p:spPr bwMode="auto">
          <a:xfrm>
            <a:off x="6156176" y="609329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
        <p:nvSpPr>
          <p:cNvPr id="3" name="ZoneTexte 2"/>
          <p:cNvSpPr txBox="1"/>
          <p:nvPr/>
        </p:nvSpPr>
        <p:spPr>
          <a:xfrm>
            <a:off x="7111109" y="1340768"/>
            <a:ext cx="1735018" cy="600164"/>
          </a:xfrm>
          <a:prstGeom prst="rect">
            <a:avLst/>
          </a:prstGeom>
          <a:noFill/>
        </p:spPr>
        <p:txBody>
          <a:bodyPr wrap="none" lIns="36000" tIns="0" rIns="36000" bIns="0" rtlCol="0">
            <a:spAutoFit/>
          </a:bodyPr>
          <a:lstStyle/>
          <a:p>
            <a:r>
              <a:rPr lang="fr-FR" sz="1300" dirty="0" smtClean="0">
                <a:solidFill>
                  <a:srgbClr val="00B0F0"/>
                </a:solidFill>
              </a:rPr>
              <a:t>Annexe 3. Guide p. 51</a:t>
            </a:r>
          </a:p>
          <a:p>
            <a:r>
              <a:rPr lang="fr-FR" sz="1300" dirty="0" smtClean="0">
                <a:solidFill>
                  <a:srgbClr val="00B0F0"/>
                </a:solidFill>
              </a:rPr>
              <a:t>Liste alphabétique</a:t>
            </a:r>
          </a:p>
          <a:p>
            <a:r>
              <a:rPr lang="fr-FR" sz="1300" dirty="0" smtClean="0">
                <a:solidFill>
                  <a:srgbClr val="00B0F0"/>
                </a:solidFill>
              </a:rPr>
              <a:t>Liste par familles</a:t>
            </a:r>
          </a:p>
        </p:txBody>
      </p:sp>
    </p:spTree>
    <p:extLst>
      <p:ext uri="{BB962C8B-B14F-4D97-AF65-F5344CB8AC3E}">
        <p14:creationId xmlns:p14="http://schemas.microsoft.com/office/powerpoint/2010/main" val="1572443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124744"/>
            <a:ext cx="3331717"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55576" y="3987196"/>
            <a:ext cx="7632848" cy="27084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reçoit au moins un traitement anti-infectieux</a:t>
            </a:r>
            <a:br>
              <a:rPr lang="fr-FR" sz="1600" b="1" dirty="0">
                <a:solidFill>
                  <a:schemeClr val="accent1"/>
                </a:solidFill>
              </a:rPr>
            </a:br>
            <a:r>
              <a:rPr lang="fr-FR" sz="1600" b="1" dirty="0">
                <a:solidFill>
                  <a:schemeClr val="accent1"/>
                </a:solidFill>
              </a:rPr>
              <a:t>parmi ceux ciblés et administrés par voir générale le jour de l’enquête</a:t>
            </a:r>
          </a:p>
          <a:p>
            <a:pPr marL="0" lvl="4">
              <a:spcBef>
                <a:spcPts val="300"/>
              </a:spcBef>
            </a:pPr>
            <a:r>
              <a:rPr lang="fr-FR" sz="1400" i="1" dirty="0">
                <a:solidFill>
                  <a:srgbClr val="373739"/>
                </a:solidFill>
                <a:sym typeface="Wingdings" panose="05000000000000000000" pitchFamily="2" charset="2"/>
              </a:rPr>
              <a:t>(cf. la liste complète des AI ciblés en annexe 3 du guide de l’enquêteur page 51-55)</a:t>
            </a:r>
          </a:p>
          <a:p>
            <a:pPr marL="0" lvl="4">
              <a:spcBef>
                <a:spcPts val="300"/>
              </a:spcBef>
            </a:pPr>
            <a:r>
              <a:rPr lang="fr-FR" sz="1400" b="1" dirty="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Cocher « </a:t>
            </a:r>
            <a:r>
              <a:rPr lang="fr-FR" sz="1400" b="1" dirty="0">
                <a:solidFill>
                  <a:srgbClr val="373739"/>
                </a:solidFill>
                <a:sym typeface="Wingdings" panose="05000000000000000000" pitchFamily="2" charset="2"/>
              </a:rPr>
              <a:t>Non</a:t>
            </a:r>
            <a:r>
              <a:rPr lang="fr-FR" sz="1400" dirty="0">
                <a:solidFill>
                  <a:srgbClr val="373739"/>
                </a:solidFill>
                <a:sym typeface="Wingdings" panose="05000000000000000000" pitchFamily="2" charset="2"/>
              </a:rPr>
              <a:t> » ou « </a:t>
            </a:r>
            <a:r>
              <a:rPr lang="fr-FR" sz="1400" b="1" dirty="0">
                <a:solidFill>
                  <a:srgbClr val="373739"/>
                </a:solidFill>
                <a:sym typeface="Wingdings" panose="05000000000000000000" pitchFamily="2" charset="2"/>
              </a:rPr>
              <a:t>Oui</a:t>
            </a:r>
            <a:r>
              <a:rPr lang="fr-FR" sz="1400" dirty="0">
                <a:solidFill>
                  <a:srgbClr val="373739"/>
                </a:solidFill>
                <a:sym typeface="Wingdings" panose="05000000000000000000" pitchFamily="2" charset="2"/>
              </a:rPr>
              <a:t> »</a:t>
            </a:r>
          </a:p>
          <a:p>
            <a:pPr marL="0" lvl="4">
              <a:spcBef>
                <a:spcPts val="300"/>
              </a:spcBef>
            </a:pPr>
            <a:r>
              <a:rPr lang="fr-FR" sz="1400" b="1" dirty="0">
                <a:solidFill>
                  <a:srgbClr val="373739"/>
                </a:solidFill>
                <a:sym typeface="Wingdings" panose="05000000000000000000" pitchFamily="2" charset="2"/>
              </a:rPr>
              <a:t></a:t>
            </a:r>
            <a:r>
              <a:rPr lang="fr-FR" sz="1400" dirty="0" smtClean="0">
                <a:solidFill>
                  <a:srgbClr val="373739"/>
                </a:solidFill>
              </a:rPr>
              <a:t>Si </a:t>
            </a:r>
            <a:r>
              <a:rPr lang="fr-FR" sz="1400" dirty="0">
                <a:solidFill>
                  <a:srgbClr val="373739"/>
                </a:solidFill>
              </a:rPr>
              <a:t>« Traitement(s) anti-infectieux » est coché « Oui », renseigner au moins un traitement AI et </a:t>
            </a:r>
            <a:r>
              <a:rPr lang="fr-FR" sz="1400" b="1" dirty="0">
                <a:solidFill>
                  <a:schemeClr val="accent1"/>
                </a:solidFill>
                <a:sym typeface="Wingdings" panose="05000000000000000000" pitchFamily="2" charset="2"/>
              </a:rPr>
              <a:t>jusqu’à 4 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Les traitements différés (</a:t>
            </a:r>
            <a:r>
              <a:rPr lang="fr-FR" sz="1400" i="1" dirty="0">
                <a:solidFill>
                  <a:srgbClr val="373739"/>
                </a:solidFill>
              </a:rPr>
              <a:t>i.e. </a:t>
            </a:r>
            <a:r>
              <a:rPr lang="fr-FR" sz="1400" dirty="0">
                <a:solidFill>
                  <a:srgbClr val="373739"/>
                </a:solidFill>
              </a:rPr>
              <a:t>non administrés au résident le jour de l’enquête) pour une infection présente chez le résident le jour de l’enquête ne doivent pas être documentés</a:t>
            </a: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cochée « Non » par défaut dans </a:t>
            </a:r>
            <a:r>
              <a:rPr lang="fr-FR" sz="1400" dirty="0" err="1">
                <a:solidFill>
                  <a:srgbClr val="373739"/>
                </a:solidFill>
              </a:rPr>
              <a:t>PrevIAS</a:t>
            </a:r>
            <a:endParaRPr lang="fr-FR" sz="1400" dirty="0">
              <a:solidFill>
                <a:schemeClr val="accent1"/>
              </a:solidFill>
            </a:endParaRPr>
          </a:p>
          <a:p>
            <a:pPr marL="0" lvl="4"/>
            <a:r>
              <a:rPr lang="fr-FR" sz="1400" dirty="0">
                <a:solidFill>
                  <a:srgbClr val="373739"/>
                </a:solidFill>
              </a:rPr>
              <a:t>Si le champ « Traitement(s) anti-infectieux » est coché « Oui », la section s’ouvre et propose l’ensemble des champs de la section pour le 1</a:t>
            </a:r>
            <a:r>
              <a:rPr lang="fr-FR" sz="1400" baseline="30000" dirty="0">
                <a:solidFill>
                  <a:srgbClr val="373739"/>
                </a:solidFill>
              </a:rPr>
              <a:t>er</a:t>
            </a:r>
            <a:r>
              <a:rPr lang="fr-FR" sz="1400" dirty="0">
                <a:solidFill>
                  <a:srgbClr val="373739"/>
                </a:solidFill>
              </a:rPr>
              <a:t> AI ; il est possible d’ajouter jusqu’à 3 autres </a:t>
            </a:r>
            <a:r>
              <a:rPr lang="fr-FR" sz="1400" dirty="0" smtClean="0">
                <a:solidFill>
                  <a:srgbClr val="373739"/>
                </a:solidFill>
              </a:rPr>
              <a:t>AI</a:t>
            </a:r>
            <a:endParaRPr lang="fr-FR" sz="1400" dirty="0">
              <a:solidFill>
                <a:srgbClr val="373739"/>
              </a:solidFill>
            </a:endParaRPr>
          </a:p>
        </p:txBody>
      </p:sp>
    </p:spTree>
    <p:extLst>
      <p:ext uri="{BB962C8B-B14F-4D97-AF65-F5344CB8AC3E}">
        <p14:creationId xmlns:p14="http://schemas.microsoft.com/office/powerpoint/2010/main" val="9299265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16920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258382" y="4143482"/>
            <a:ext cx="7001334" cy="2500685"/>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a:solidFill>
                  <a:srgbClr val="373739"/>
                </a:solidFill>
              </a:rPr>
              <a:t>Si le champ « Traitement(s) anti-infectieux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nom de l’anti-infectieux administré au résident</a:t>
            </a:r>
            <a:br>
              <a:rPr lang="fr-FR" sz="1600" b="1" dirty="0">
                <a:solidFill>
                  <a:schemeClr val="accent1"/>
                </a:solidFill>
              </a:rPr>
            </a:br>
            <a:r>
              <a:rPr lang="fr-FR" sz="1600" b="1" dirty="0">
                <a:solidFill>
                  <a:schemeClr val="accent1"/>
                </a:solidFill>
              </a:rPr>
              <a:t>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rPr>
              <a:t>dénomination commune internationale (DCI) </a:t>
            </a:r>
            <a:r>
              <a:rPr lang="fr-FR" sz="1400" dirty="0">
                <a:solidFill>
                  <a:srgbClr val="373739"/>
                </a:solidFill>
              </a:rPr>
              <a:t>ou le </a:t>
            </a:r>
            <a:r>
              <a:rPr lang="fr-FR" sz="1400" b="1" dirty="0">
                <a:solidFill>
                  <a:srgbClr val="373739"/>
                </a:solidFill>
              </a:rPr>
              <a:t>nom commercial </a:t>
            </a:r>
            <a:r>
              <a:rPr lang="fr-FR" sz="1400" b="1" dirty="0" smtClean="0">
                <a:solidFill>
                  <a:srgbClr val="373739"/>
                </a:solidFill>
              </a:rPr>
              <a:t/>
            </a:r>
            <a:br>
              <a:rPr lang="fr-FR" sz="1400" b="1" dirty="0" smtClean="0">
                <a:solidFill>
                  <a:srgbClr val="373739"/>
                </a:solidFill>
              </a:rPr>
            </a:br>
            <a:r>
              <a:rPr lang="fr-FR" sz="1400" b="1" dirty="0" smtClean="0">
                <a:solidFill>
                  <a:srgbClr val="373739"/>
                </a:solidFill>
              </a:rPr>
              <a:t>    </a:t>
            </a:r>
            <a:r>
              <a:rPr lang="fr-FR" sz="1400" dirty="0" smtClean="0">
                <a:solidFill>
                  <a:srgbClr val="373739"/>
                </a:solidFill>
              </a:rPr>
              <a:t>ou </a:t>
            </a:r>
            <a:r>
              <a:rPr lang="fr-FR" sz="1400" b="1" dirty="0">
                <a:solidFill>
                  <a:srgbClr val="373739"/>
                </a:solidFill>
              </a:rPr>
              <a:t>code ATC </a:t>
            </a:r>
            <a:r>
              <a:rPr lang="fr-FR" sz="1400" dirty="0">
                <a:solidFill>
                  <a:srgbClr val="373739"/>
                </a:solidFill>
              </a:rPr>
              <a:t>de l’anti-infectieux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Les anti-infectieux ciblés incluent les </a:t>
            </a:r>
            <a:r>
              <a:rPr lang="fr-FR" sz="1400" dirty="0">
                <a:solidFill>
                  <a:srgbClr val="373739"/>
                </a:solidFill>
                <a:ea typeface="Times New Roman" panose="02020603050405020304" pitchFamily="18" charset="0"/>
                <a:cs typeface="Times New Roman" panose="02020603050405020304" pitchFamily="18" charset="0"/>
              </a:rPr>
              <a:t>antimycosiques, antifongiques, antituberculeux et </a:t>
            </a:r>
            <a:r>
              <a:rPr lang="fr-FR" sz="1400" dirty="0" err="1">
                <a:solidFill>
                  <a:srgbClr val="373739"/>
                </a:solidFill>
                <a:ea typeface="Times New Roman" panose="02020603050405020304" pitchFamily="18" charset="0"/>
                <a:cs typeface="Times New Roman" panose="02020603050405020304" pitchFamily="18" charset="0"/>
              </a:rPr>
              <a:t>anti-viraux</a:t>
            </a:r>
            <a:r>
              <a:rPr lang="fr-FR" sz="1400" dirty="0">
                <a:solidFill>
                  <a:srgbClr val="373739"/>
                </a:solidFill>
                <a:ea typeface="Times New Roman" panose="02020603050405020304" pitchFamily="18" charset="0"/>
                <a:cs typeface="Times New Roman" panose="02020603050405020304" pitchFamily="18" charset="0"/>
              </a:rPr>
              <a:t> pour la COVID-19</a:t>
            </a:r>
            <a:r>
              <a:rPr lang="fr-FR" sz="1400" dirty="0">
                <a:solidFill>
                  <a:srgbClr val="373739"/>
                </a:solidFill>
                <a:sym typeface="Wingdings" panose="05000000000000000000" pitchFamily="2" charset="2"/>
              </a:rPr>
              <a:t> qui n’étaient pas ciblés par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nom de l’AI à sélectionner dans le menu déroulant peut être effectuée à partir de la saisie, même partielle, du code ATC, de la DCI ou du nom commercial</a:t>
            </a:r>
            <a:endParaRPr lang="fr-FR" sz="1400" dirty="0">
              <a:solidFill>
                <a:schemeClr val="accent1"/>
              </a:solidFill>
            </a:endParaRPr>
          </a:p>
        </p:txBody>
      </p:sp>
      <p:sp>
        <p:nvSpPr>
          <p:cNvPr id="8" name="ZoneTexte 7"/>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2" name="Rectangle 1"/>
          <p:cNvSpPr/>
          <p:nvPr/>
        </p:nvSpPr>
        <p:spPr>
          <a:xfrm flipH="1">
            <a:off x="8259716" y="5301208"/>
            <a:ext cx="1005746" cy="692497"/>
          </a:xfrm>
          <a:prstGeom prst="rect">
            <a:avLst/>
          </a:prstGeom>
        </p:spPr>
        <p:txBody>
          <a:bodyPr wrap="square">
            <a:spAutoFit/>
          </a:bodyPr>
          <a:lstStyle/>
          <a:p>
            <a:r>
              <a:rPr lang="fr-FR" sz="1300" i="1" dirty="0">
                <a:solidFill>
                  <a:srgbClr val="00B0F0"/>
                </a:solidFill>
              </a:rPr>
              <a:t>Nouvelles classes d’AI ciblés </a:t>
            </a:r>
            <a:endParaRPr lang="fr-FR" sz="1300" dirty="0">
              <a:solidFill>
                <a:srgbClr val="00B0F0"/>
              </a:solidFill>
            </a:endParaRPr>
          </a:p>
        </p:txBody>
      </p:sp>
    </p:spTree>
    <p:extLst>
      <p:ext uri="{BB962C8B-B14F-4D97-AF65-F5344CB8AC3E}">
        <p14:creationId xmlns:p14="http://schemas.microsoft.com/office/powerpoint/2010/main" val="126897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Indicateurs de prévalence</a:t>
            </a:r>
            <a:endParaRPr lang="fr-FR" dirty="0"/>
          </a:p>
        </p:txBody>
      </p:sp>
      <p:sp>
        <p:nvSpPr>
          <p:cNvPr id="4" name="Espace réservé du texte 3"/>
          <p:cNvSpPr>
            <a:spLocks noGrp="1"/>
          </p:cNvSpPr>
          <p:nvPr>
            <p:ph type="body" sz="quarter" idx="12"/>
          </p:nvPr>
        </p:nvSpPr>
        <p:spPr>
          <a:xfrm>
            <a:off x="364591" y="1297086"/>
            <a:ext cx="8424936" cy="5328592"/>
          </a:xfrm>
        </p:spPr>
        <p:txBody>
          <a:bodyPr/>
          <a:lstStyle/>
          <a:p>
            <a:pPr marL="0" lvl="2" indent="0">
              <a:spcBef>
                <a:spcPts val="1200"/>
              </a:spcBef>
              <a:buNone/>
            </a:pPr>
            <a:r>
              <a:rPr lang="fr-FR" sz="1800" dirty="0">
                <a:solidFill>
                  <a:schemeClr val="accent4"/>
                </a:solidFill>
                <a:latin typeface="Arial" charset="0"/>
                <a:cs typeface="Arial" charset="0"/>
              </a:rPr>
              <a:t>Type de d’étude</a:t>
            </a:r>
          </a:p>
          <a:p>
            <a:pPr lvl="2">
              <a:spcBef>
                <a:spcPts val="300"/>
              </a:spcBef>
            </a:pPr>
            <a:r>
              <a:rPr lang="fr-FR" sz="1400" dirty="0">
                <a:solidFill>
                  <a:schemeClr val="tx2"/>
                </a:solidFill>
                <a:cs typeface="Arial" charset="0"/>
              </a:rPr>
              <a:t>Enquête transversale </a:t>
            </a:r>
            <a:r>
              <a:rPr lang="fr-FR" sz="1400" dirty="0"/>
              <a:t>à visée descriptive</a:t>
            </a:r>
          </a:p>
          <a:p>
            <a:pPr marL="0" lvl="2" indent="0">
              <a:spcBef>
                <a:spcPts val="600"/>
              </a:spcBef>
              <a:buNone/>
            </a:pPr>
            <a:r>
              <a:rPr lang="fr-FR" sz="1800" dirty="0">
                <a:solidFill>
                  <a:schemeClr val="accent4"/>
                </a:solidFill>
                <a:latin typeface="Arial" charset="0"/>
                <a:cs typeface="Arial" charset="0"/>
              </a:rPr>
              <a:t>Prévalence des </a:t>
            </a:r>
            <a:r>
              <a:rPr lang="fr-FR" sz="1800" dirty="0">
                <a:solidFill>
                  <a:schemeClr val="accent1"/>
                </a:solidFill>
                <a:latin typeface="Arial" charset="0"/>
                <a:cs typeface="Arial" charset="0"/>
              </a:rPr>
              <a:t>résidents infectés </a:t>
            </a:r>
            <a:r>
              <a:rPr lang="fr-FR" sz="1800" dirty="0" smtClean="0">
                <a:solidFill>
                  <a:schemeClr val="accent4"/>
                </a:solidFill>
                <a:latin typeface="Arial" charset="0"/>
                <a:cs typeface="Arial" charset="0"/>
              </a:rPr>
              <a:t>et/ou </a:t>
            </a:r>
            <a:r>
              <a:rPr lang="fr-FR" sz="1800" dirty="0" smtClean="0">
                <a:solidFill>
                  <a:schemeClr val="accent1"/>
                </a:solidFill>
                <a:latin typeface="Arial" charset="0"/>
                <a:cs typeface="Arial" charset="0"/>
              </a:rPr>
              <a:t>traités</a:t>
            </a:r>
            <a:r>
              <a:rPr lang="fr-FR" sz="1800" dirty="0" smtClean="0">
                <a:solidFill>
                  <a:schemeClr val="accent4"/>
                </a:solidFill>
                <a:latin typeface="Arial" charset="0"/>
                <a:cs typeface="Arial" charset="0"/>
              </a:rPr>
              <a:t> </a:t>
            </a:r>
            <a:r>
              <a:rPr lang="fr-FR" sz="1800" dirty="0">
                <a:solidFill>
                  <a:schemeClr val="accent4"/>
                </a:solidFill>
                <a:latin typeface="Arial" charset="0"/>
                <a:cs typeface="Arial" charset="0"/>
              </a:rPr>
              <a:t>par antibiotique</a:t>
            </a:r>
          </a:p>
          <a:p>
            <a:pPr lvl="2">
              <a:spcBef>
                <a:spcPts val="300"/>
              </a:spcBef>
            </a:pPr>
            <a:r>
              <a:rPr lang="fr-FR" sz="1400" dirty="0">
                <a:latin typeface="Arial" charset="0"/>
                <a:cs typeface="Arial" charset="0"/>
              </a:rPr>
              <a:t>Proportion de résidents présentant au moins une IAS un jour donné exprimée pour 100 résidents</a:t>
            </a:r>
          </a:p>
          <a:p>
            <a:pPr lvl="2">
              <a:spcBef>
                <a:spcPts val="300"/>
              </a:spcBef>
            </a:pPr>
            <a:r>
              <a:rPr lang="fr-FR" sz="1400" dirty="0">
                <a:latin typeface="Arial" charset="0"/>
                <a:cs typeface="Arial" charset="0"/>
              </a:rPr>
              <a:t>Proportion de résidents traités par au moins un ATB un jour donné exprimée pour 100 résidents</a:t>
            </a:r>
          </a:p>
          <a:p>
            <a:pPr marL="0" lvl="2" indent="0">
              <a:spcBef>
                <a:spcPts val="600"/>
              </a:spcBef>
              <a:buNone/>
            </a:pPr>
            <a:r>
              <a:rPr lang="fr-FR" sz="1800" dirty="0">
                <a:solidFill>
                  <a:schemeClr val="accent4"/>
                </a:solidFill>
                <a:latin typeface="Arial" charset="0"/>
                <a:cs typeface="Arial" charset="0"/>
              </a:rPr>
              <a:t>Prévalence des </a:t>
            </a:r>
            <a:r>
              <a:rPr lang="fr-FR" sz="1800" dirty="0">
                <a:solidFill>
                  <a:schemeClr val="accent1"/>
                </a:solidFill>
                <a:latin typeface="Arial" charset="0"/>
                <a:cs typeface="Arial" charset="0"/>
              </a:rPr>
              <a:t>IAS</a:t>
            </a:r>
            <a:r>
              <a:rPr lang="fr-FR" sz="1800" dirty="0">
                <a:solidFill>
                  <a:schemeClr val="accent4"/>
                </a:solidFill>
                <a:latin typeface="Arial" charset="0"/>
                <a:cs typeface="Arial" charset="0"/>
              </a:rPr>
              <a:t> / des traitements </a:t>
            </a:r>
            <a:r>
              <a:rPr lang="fr-FR" sz="1800" dirty="0">
                <a:solidFill>
                  <a:schemeClr val="accent1"/>
                </a:solidFill>
                <a:latin typeface="Arial" charset="0"/>
                <a:cs typeface="Arial" charset="0"/>
              </a:rPr>
              <a:t>ATB</a:t>
            </a:r>
          </a:p>
          <a:p>
            <a:pPr lvl="2">
              <a:spcBef>
                <a:spcPts val="300"/>
              </a:spcBef>
            </a:pPr>
            <a:r>
              <a:rPr lang="fr-FR" sz="1400" dirty="0">
                <a:latin typeface="Arial" charset="0"/>
                <a:cs typeface="Arial" charset="0"/>
              </a:rPr>
              <a:t>Proportion d’IAS </a:t>
            </a:r>
            <a:r>
              <a:rPr lang="fr-FR" sz="1400" b="0" dirty="0">
                <a:latin typeface="Arial" charset="0"/>
                <a:cs typeface="Arial" charset="0"/>
              </a:rPr>
              <a:t>un jour donné exprimée pour 100 résidents </a:t>
            </a:r>
            <a:r>
              <a:rPr lang="fr-FR" sz="1400" b="0" dirty="0" smtClean="0">
                <a:latin typeface="Arial" charset="0"/>
                <a:cs typeface="Arial" charset="0"/>
              </a:rPr>
              <a:t>	(</a:t>
            </a:r>
            <a:r>
              <a:rPr lang="fr-FR" sz="1400" b="0" dirty="0">
                <a:latin typeface="Arial" charset="0"/>
                <a:cs typeface="Arial" charset="0"/>
              </a:rPr>
              <a:t>jusqu’à 3 IAS par résident)</a:t>
            </a:r>
          </a:p>
          <a:p>
            <a:pPr lvl="2">
              <a:spcBef>
                <a:spcPts val="300"/>
              </a:spcBef>
            </a:pPr>
            <a:r>
              <a:rPr lang="fr-FR" sz="1400" dirty="0">
                <a:latin typeface="Arial" charset="0"/>
                <a:cs typeface="Arial" charset="0"/>
              </a:rPr>
              <a:t>Proportion d’ATB </a:t>
            </a:r>
            <a:r>
              <a:rPr lang="fr-FR" sz="1400" b="0" dirty="0">
                <a:latin typeface="Arial" charset="0"/>
                <a:cs typeface="Arial" charset="0"/>
              </a:rPr>
              <a:t>un jour donné exprimée pour 100 résidents </a:t>
            </a:r>
            <a:r>
              <a:rPr lang="fr-FR" sz="1400" b="0" dirty="0" smtClean="0">
                <a:latin typeface="Arial" charset="0"/>
                <a:cs typeface="Arial" charset="0"/>
              </a:rPr>
              <a:t>	(</a:t>
            </a:r>
            <a:r>
              <a:rPr lang="fr-FR" sz="1400" b="0" dirty="0">
                <a:latin typeface="Arial" charset="0"/>
                <a:cs typeface="Arial" charset="0"/>
              </a:rPr>
              <a:t>jusqu’à 4 AI par résident)</a:t>
            </a:r>
          </a:p>
          <a:p>
            <a:pPr lvl="2">
              <a:spcBef>
                <a:spcPts val="600"/>
              </a:spcBef>
              <a:buFont typeface="Wingdings" panose="05000000000000000000" pitchFamily="2" charset="2"/>
              <a:buChar char="Ä"/>
            </a:pPr>
            <a:r>
              <a:rPr lang="fr-FR" sz="1400" b="0" dirty="0">
                <a:latin typeface="Arial" charset="0"/>
                <a:cs typeface="Arial" charset="0"/>
                <a:sym typeface="Wingdings" panose="05000000000000000000" pitchFamily="2" charset="2"/>
              </a:rPr>
              <a:t> Prévalence des IAS / traitements ATB </a:t>
            </a:r>
            <a:r>
              <a:rPr lang="fr-FR" sz="1400" dirty="0">
                <a:latin typeface="Arial" charset="0"/>
                <a:cs typeface="Arial" charset="0"/>
                <a:sym typeface="Wingdings" panose="05000000000000000000" pitchFamily="2" charset="2"/>
              </a:rPr>
              <a:t>&gt;</a:t>
            </a:r>
            <a:r>
              <a:rPr lang="fr-FR" sz="1400" b="0" dirty="0">
                <a:latin typeface="Arial" charset="0"/>
                <a:cs typeface="Arial" charset="0"/>
                <a:sym typeface="Wingdings" panose="05000000000000000000" pitchFamily="2" charset="2"/>
              </a:rPr>
              <a:t> Prévalence des résidents infectés / traités par ATB</a:t>
            </a:r>
          </a:p>
          <a:p>
            <a:pPr marL="0" lvl="2" indent="0">
              <a:spcBef>
                <a:spcPts val="600"/>
              </a:spcBef>
              <a:buNone/>
            </a:pPr>
            <a:r>
              <a:rPr lang="fr-FR" sz="1800" dirty="0" smtClean="0">
                <a:solidFill>
                  <a:schemeClr val="accent4"/>
                </a:solidFill>
                <a:latin typeface="Arial" charset="0"/>
                <a:cs typeface="Arial" charset="0"/>
              </a:rPr>
              <a:t>Notion </a:t>
            </a:r>
            <a:r>
              <a:rPr lang="fr-FR" sz="1800" dirty="0">
                <a:solidFill>
                  <a:schemeClr val="accent4"/>
                </a:solidFill>
                <a:latin typeface="Arial" charset="0"/>
                <a:cs typeface="Arial" charset="0"/>
              </a:rPr>
              <a:t>de cas prévalent</a:t>
            </a:r>
          </a:p>
          <a:p>
            <a:pPr lvl="2">
              <a:spcBef>
                <a:spcPts val="300"/>
              </a:spcBef>
            </a:pPr>
            <a:r>
              <a:rPr lang="fr-FR" sz="1400" dirty="0">
                <a:latin typeface="Arial" charset="0"/>
                <a:cs typeface="Arial" charset="0"/>
              </a:rPr>
              <a:t>Nouveau cas</a:t>
            </a:r>
          </a:p>
          <a:p>
            <a:pPr lvl="4">
              <a:buFont typeface="Wingdings" panose="05000000000000000000" pitchFamily="2" charset="2"/>
              <a:buChar char="Ø"/>
            </a:pPr>
            <a:r>
              <a:rPr lang="fr-FR" b="0" dirty="0">
                <a:latin typeface="Arial" charset="0"/>
                <a:cs typeface="Arial" charset="0"/>
              </a:rPr>
              <a:t> Résident </a:t>
            </a:r>
            <a:r>
              <a:rPr lang="fr-FR" b="1" dirty="0">
                <a:latin typeface="Arial" charset="0"/>
                <a:cs typeface="Arial" charset="0"/>
              </a:rPr>
              <a:t>déclarant une IAS le jour de l’enquête</a:t>
            </a:r>
          </a:p>
          <a:p>
            <a:pPr lvl="4">
              <a:buFont typeface="Wingdings" panose="05000000000000000000" pitchFamily="2" charset="2"/>
              <a:buChar char="Ø"/>
            </a:pPr>
            <a:r>
              <a:rPr lang="fr-FR" b="0" dirty="0">
                <a:latin typeface="Arial" charset="0"/>
                <a:cs typeface="Arial" charset="0"/>
              </a:rPr>
              <a:t> Résident pour lequel le </a:t>
            </a:r>
            <a:r>
              <a:rPr lang="fr-FR" b="1" dirty="0">
                <a:latin typeface="Arial" charset="0"/>
                <a:cs typeface="Arial" charset="0"/>
              </a:rPr>
              <a:t>traitement AI est prescrit le jour de l’enquête</a:t>
            </a:r>
          </a:p>
          <a:p>
            <a:pPr lvl="2">
              <a:spcBef>
                <a:spcPts val="300"/>
              </a:spcBef>
            </a:pPr>
            <a:r>
              <a:rPr lang="fr-FR" sz="1400" dirty="0">
                <a:latin typeface="Arial" charset="0"/>
                <a:cs typeface="Arial" charset="0"/>
              </a:rPr>
              <a:t>Ancien cas</a:t>
            </a:r>
          </a:p>
          <a:p>
            <a:pPr lvl="4">
              <a:buFont typeface="Wingdings" panose="05000000000000000000" pitchFamily="2" charset="2"/>
              <a:buChar char="Ø"/>
            </a:pPr>
            <a:r>
              <a:rPr lang="fr-FR" dirty="0">
                <a:latin typeface="Arial" charset="0"/>
                <a:cs typeface="Arial" charset="0"/>
              </a:rPr>
              <a:t> Résident </a:t>
            </a:r>
            <a:r>
              <a:rPr lang="fr-FR" b="1" dirty="0">
                <a:latin typeface="Arial" charset="0"/>
                <a:cs typeface="Arial" charset="0"/>
              </a:rPr>
              <a:t>encore infecté le jour de l’enquête </a:t>
            </a:r>
            <a:r>
              <a:rPr lang="fr-FR" dirty="0">
                <a:latin typeface="Arial" charset="0"/>
                <a:cs typeface="Arial" charset="0"/>
              </a:rPr>
              <a:t>(infection toujours active ; le résident n’est pas guéri)</a:t>
            </a:r>
          </a:p>
          <a:p>
            <a:pPr lvl="4">
              <a:buFont typeface="Wingdings" panose="05000000000000000000" pitchFamily="2" charset="2"/>
              <a:buChar char="Ø"/>
            </a:pPr>
            <a:r>
              <a:rPr lang="fr-FR" dirty="0">
                <a:latin typeface="Arial" charset="0"/>
                <a:cs typeface="Arial" charset="0"/>
              </a:rPr>
              <a:t> Résident dont le </a:t>
            </a:r>
            <a:r>
              <a:rPr lang="fr-FR" b="1" dirty="0">
                <a:latin typeface="Arial" charset="0"/>
                <a:cs typeface="Arial" charset="0"/>
              </a:rPr>
              <a:t>traitement AI est toujours en cours le jour de </a:t>
            </a:r>
            <a:r>
              <a:rPr lang="fr-FR" b="1" dirty="0" smtClean="0">
                <a:latin typeface="Arial" charset="0"/>
                <a:cs typeface="Arial" charset="0"/>
              </a:rPr>
              <a:t>l’enquête</a:t>
            </a:r>
            <a:endParaRPr lang="fr-FR" b="1" dirty="0">
              <a:latin typeface="Arial" charset="0"/>
              <a:cs typeface="Arial" charset="0"/>
            </a:endParaRPr>
          </a:p>
        </p:txBody>
      </p:sp>
      <p:pic>
        <p:nvPicPr>
          <p:cNvPr id="6"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grpSp>
        <p:nvGrpSpPr>
          <p:cNvPr id="19" name="Groupe 18"/>
          <p:cNvGrpSpPr/>
          <p:nvPr/>
        </p:nvGrpSpPr>
        <p:grpSpPr>
          <a:xfrm>
            <a:off x="6435594" y="4149080"/>
            <a:ext cx="2353933" cy="821622"/>
            <a:chOff x="5818467" y="3722244"/>
            <a:chExt cx="2353933" cy="821622"/>
          </a:xfrm>
        </p:grpSpPr>
        <p:cxnSp>
          <p:nvCxnSpPr>
            <p:cNvPr id="5" name="Connecteur droit avec flèche 4"/>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6372200" y="4215184"/>
              <a:ext cx="936104" cy="144016"/>
              <a:chOff x="6372200" y="4215184"/>
              <a:chExt cx="936104" cy="144016"/>
            </a:xfrm>
          </p:grpSpPr>
          <p:cxnSp>
            <p:nvCxnSpPr>
              <p:cNvPr id="8" name="Connecteur droit 7"/>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6444208" y="4359200"/>
              <a:ext cx="792088" cy="184666"/>
            </a:xfrm>
            <a:prstGeom prst="rect">
              <a:avLst/>
            </a:prstGeom>
            <a:noFill/>
          </p:spPr>
          <p:txBody>
            <a:bodyPr wrap="square" lIns="36000" tIns="0" rIns="36000" bIns="0" rtlCol="0">
              <a:spAutoFit/>
            </a:bodyPr>
            <a:lstStyle/>
            <a:p>
              <a:r>
                <a:rPr lang="fr-FR" sz="1200" i="1" dirty="0">
                  <a:solidFill>
                    <a:srgbClr val="373739"/>
                  </a:solidFill>
                </a:rPr>
                <a:t>IAS active</a:t>
              </a:r>
            </a:p>
          </p:txBody>
        </p:sp>
        <p:cxnSp>
          <p:nvCxnSpPr>
            <p:cNvPr id="17" name="Connecteur droit avec flèche 16"/>
            <p:cNvCxnSpPr/>
            <p:nvPr/>
          </p:nvCxnSpPr>
          <p:spPr>
            <a:xfrm>
              <a:off x="6372200" y="3906039"/>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818467" y="3722244"/>
              <a:ext cx="1296144" cy="184666"/>
            </a:xfrm>
            <a:prstGeom prst="rect">
              <a:avLst/>
            </a:prstGeom>
            <a:noFill/>
          </p:spPr>
          <p:txBody>
            <a:bodyPr wrap="square" lIns="36000" tIns="0" rIns="36000" bIns="0" rtlCol="0">
              <a:spAutoFit/>
            </a:bodyPr>
            <a:lstStyle/>
            <a:p>
              <a:r>
                <a:rPr lang="fr-FR" sz="1200" i="1" dirty="0">
                  <a:solidFill>
                    <a:srgbClr val="373739"/>
                  </a:solidFill>
                </a:rPr>
                <a:t>Jour de l’enquête</a:t>
              </a:r>
            </a:p>
          </p:txBody>
        </p:sp>
      </p:grpSp>
      <p:grpSp>
        <p:nvGrpSpPr>
          <p:cNvPr id="20" name="Groupe 19"/>
          <p:cNvGrpSpPr/>
          <p:nvPr/>
        </p:nvGrpSpPr>
        <p:grpSpPr>
          <a:xfrm>
            <a:off x="6491089" y="5739330"/>
            <a:ext cx="2304256" cy="796754"/>
            <a:chOff x="5868144" y="3747112"/>
            <a:chExt cx="2304256" cy="796754"/>
          </a:xfrm>
        </p:grpSpPr>
        <p:cxnSp>
          <p:nvCxnSpPr>
            <p:cNvPr id="21" name="Connecteur droit avec flèche 20"/>
            <p:cNvCxnSpPr/>
            <p:nvPr/>
          </p:nvCxnSpPr>
          <p:spPr>
            <a:xfrm>
              <a:off x="5868144" y="4293096"/>
              <a:ext cx="2304256" cy="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6372200" y="4215184"/>
              <a:ext cx="936104" cy="144016"/>
              <a:chOff x="6372200" y="4215184"/>
              <a:chExt cx="936104" cy="144016"/>
            </a:xfrm>
          </p:grpSpPr>
          <p:cxnSp>
            <p:nvCxnSpPr>
              <p:cNvPr id="26" name="Connecteur droit 25"/>
              <p:cNvCxnSpPr/>
              <p:nvPr/>
            </p:nvCxnSpPr>
            <p:spPr>
              <a:xfrm>
                <a:off x="6372200" y="4293096"/>
                <a:ext cx="93610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7308304"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6373117" y="4215184"/>
                <a:ext cx="0" cy="14401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23" name="ZoneTexte 22"/>
            <p:cNvSpPr txBox="1"/>
            <p:nvPr/>
          </p:nvSpPr>
          <p:spPr>
            <a:xfrm>
              <a:off x="6444208" y="4359200"/>
              <a:ext cx="792088" cy="184666"/>
            </a:xfrm>
            <a:prstGeom prst="rect">
              <a:avLst/>
            </a:prstGeom>
            <a:noFill/>
          </p:spPr>
          <p:txBody>
            <a:bodyPr wrap="square" lIns="36000" tIns="0" rIns="36000" bIns="0" rtlCol="0">
              <a:spAutoFit/>
            </a:bodyPr>
            <a:lstStyle/>
            <a:p>
              <a:r>
                <a:rPr lang="fr-FR" sz="1200" i="1" dirty="0">
                  <a:solidFill>
                    <a:srgbClr val="373739"/>
                  </a:solidFill>
                </a:rPr>
                <a:t>IAS active</a:t>
              </a:r>
            </a:p>
          </p:txBody>
        </p:sp>
        <p:cxnSp>
          <p:nvCxnSpPr>
            <p:cNvPr id="24" name="Connecteur droit avec flèche 23"/>
            <p:cNvCxnSpPr/>
            <p:nvPr/>
          </p:nvCxnSpPr>
          <p:spPr>
            <a:xfrm>
              <a:off x="6992984" y="3927092"/>
              <a:ext cx="0" cy="288032"/>
            </a:xfrm>
            <a:prstGeom prst="straightConnector1">
              <a:avLst/>
            </a:prstGeom>
            <a:ln w="317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447217" y="3747112"/>
              <a:ext cx="1296144" cy="184666"/>
            </a:xfrm>
            <a:prstGeom prst="rect">
              <a:avLst/>
            </a:prstGeom>
            <a:noFill/>
          </p:spPr>
          <p:txBody>
            <a:bodyPr wrap="square" lIns="36000" tIns="0" rIns="36000" bIns="0" rtlCol="0">
              <a:spAutoFit/>
            </a:bodyPr>
            <a:lstStyle/>
            <a:p>
              <a:r>
                <a:rPr lang="fr-FR" sz="1200" i="1" dirty="0">
                  <a:solidFill>
                    <a:srgbClr val="373739"/>
                  </a:solidFill>
                </a:rPr>
                <a:t>Jour de l’enquête</a:t>
              </a:r>
            </a:p>
          </p:txBody>
        </p:sp>
      </p:grpSp>
    </p:spTree>
    <p:extLst>
      <p:ext uri="{BB962C8B-B14F-4D97-AF65-F5344CB8AC3E}">
        <p14:creationId xmlns:p14="http://schemas.microsoft.com/office/powerpoint/2010/main" val="38455609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019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1223628" y="4249640"/>
            <a:ext cx="4680520" cy="2500685"/>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la </a:t>
            </a:r>
            <a:r>
              <a:rPr lang="fr-FR" sz="1600" b="1" dirty="0">
                <a:solidFill>
                  <a:schemeClr val="accent1"/>
                </a:solidFill>
              </a:rPr>
              <a:t>voie d’administration </a:t>
            </a:r>
            <a:r>
              <a:rPr lang="fr-FR" sz="1600" b="1" dirty="0" smtClean="0">
                <a:solidFill>
                  <a:schemeClr val="accent1"/>
                </a:solidFill>
              </a:rPr>
              <a:t/>
            </a:r>
            <a:br>
              <a:rPr lang="fr-FR" sz="1600" b="1" dirty="0" smtClean="0">
                <a:solidFill>
                  <a:schemeClr val="accent1"/>
                </a:solidFill>
              </a:rPr>
            </a:br>
            <a:r>
              <a:rPr lang="fr-FR" sz="1600" b="1" dirty="0" smtClean="0">
                <a:solidFill>
                  <a:schemeClr val="accent1"/>
                </a:solidFill>
              </a:rPr>
              <a:t>   de </a:t>
            </a:r>
            <a:r>
              <a:rPr lang="fr-FR" sz="1600" b="1" dirty="0">
                <a:solidFill>
                  <a:schemeClr val="accent1"/>
                </a:solidFill>
              </a:rPr>
              <a:t>l’anti-infectieux</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sym typeface="Wingdings" panose="05000000000000000000" pitchFamily="2" charset="2"/>
              </a:rPr>
              <a:t>voie parmi les 5 codes proposés</a:t>
            </a:r>
            <a:endParaRPr lang="fr-FR" sz="1400" dirty="0">
              <a:solidFill>
                <a:srgbClr val="373739"/>
              </a:solidFill>
            </a:endParaRPr>
          </a:p>
          <a:p>
            <a:pPr marL="0" lvl="4">
              <a:spcBef>
                <a:spcPts val="600"/>
              </a:spcBef>
            </a:pPr>
            <a:r>
              <a:rPr lang="fr-FR" sz="1400" dirty="0" smtClean="0">
                <a:solidFill>
                  <a:srgbClr val="373739"/>
                </a:solidFill>
                <a:sym typeface="Wingdings" panose="05000000000000000000" pitchFamily="2" charset="2"/>
              </a:rPr>
              <a:t></a:t>
            </a:r>
            <a:r>
              <a:rPr lang="fr-FR" sz="1400" dirty="0" smtClean="0">
                <a:solidFill>
                  <a:srgbClr val="373739"/>
                </a:solidFill>
              </a:rPr>
              <a:t> </a:t>
            </a:r>
            <a:r>
              <a:rPr lang="fr-FR" sz="1400" u="sng" dirty="0" smtClean="0">
                <a:solidFill>
                  <a:srgbClr val="373739"/>
                </a:solidFill>
              </a:rPr>
              <a:t>Saisie </a:t>
            </a:r>
            <a:r>
              <a:rPr lang="fr-FR" sz="1400" u="sng" dirty="0">
                <a:solidFill>
                  <a:srgbClr val="373739"/>
                </a:solidFill>
              </a:rPr>
              <a:t>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de la voie à sélectionner peut être effectuée à partir du code ou du libellé de la voie</a:t>
            </a:r>
            <a:br>
              <a:rPr lang="fr-FR" sz="1400" dirty="0">
                <a:solidFill>
                  <a:srgbClr val="373739"/>
                </a:solidFill>
              </a:rPr>
            </a:br>
            <a:r>
              <a:rPr lang="fr-FR" sz="1400" dirty="0">
                <a:solidFill>
                  <a:srgbClr val="373739"/>
                </a:solidFill>
              </a:rPr>
              <a:t>Si l’information n’est pas disponible, coder « INC </a:t>
            </a:r>
            <a:r>
              <a:rPr lang="fr-FR" sz="1400" dirty="0" smtClean="0">
                <a:solidFill>
                  <a:srgbClr val="373739"/>
                </a:solidFill>
              </a:rPr>
              <a:t>»</a:t>
            </a:r>
            <a:br>
              <a:rPr lang="fr-FR" sz="1400" dirty="0" smtClean="0">
                <a:solidFill>
                  <a:srgbClr val="373739"/>
                </a:solidFill>
              </a:rPr>
            </a:br>
            <a:r>
              <a:rPr lang="fr-FR" sz="1400" dirty="0" smtClean="0">
                <a:solidFill>
                  <a:srgbClr val="373739"/>
                </a:solidFill>
              </a:rPr>
              <a:t> </a:t>
            </a:r>
            <a:r>
              <a:rPr lang="fr-FR" sz="1400" dirty="0">
                <a:solidFill>
                  <a:srgbClr val="373739"/>
                </a:solidFill>
              </a:rPr>
              <a:t>sur le questionnaire au format papier et </a:t>
            </a:r>
            <a:r>
              <a:rPr lang="fr-FR" sz="1400" dirty="0" smtClean="0">
                <a:solidFill>
                  <a:srgbClr val="373739"/>
                </a:solidFill>
              </a:rPr>
              <a:t>sélectionner</a:t>
            </a:r>
          </a:p>
          <a:p>
            <a:pPr marL="0" lvl="4">
              <a:spcBef>
                <a:spcPts val="600"/>
              </a:spcBef>
            </a:pPr>
            <a:r>
              <a:rPr lang="fr-FR" sz="1400" dirty="0" smtClean="0">
                <a:solidFill>
                  <a:srgbClr val="373739"/>
                </a:solidFill>
              </a:rPr>
              <a:t> </a:t>
            </a:r>
            <a:r>
              <a:rPr lang="fr-FR" sz="1400" dirty="0">
                <a:solidFill>
                  <a:srgbClr val="373739"/>
                </a:solidFill>
              </a:rPr>
              <a:t>la proposition « Inconnu » dans la liste déroulante </a:t>
            </a:r>
            <a:r>
              <a:rPr lang="fr-FR" sz="1400" dirty="0" smtClean="0">
                <a:solidFill>
                  <a:srgbClr val="373739"/>
                </a:solidFill>
              </a:rPr>
              <a:t/>
            </a:r>
            <a:br>
              <a:rPr lang="fr-FR" sz="1400" dirty="0" smtClean="0">
                <a:solidFill>
                  <a:srgbClr val="373739"/>
                </a:solidFill>
              </a:rPr>
            </a:br>
            <a:r>
              <a:rPr lang="fr-FR" sz="1400" dirty="0" smtClean="0">
                <a:solidFill>
                  <a:srgbClr val="373739"/>
                </a:solidFill>
              </a:rPr>
              <a:t>sur </a:t>
            </a:r>
            <a:r>
              <a:rPr lang="fr-FR" sz="1400" dirty="0">
                <a:solidFill>
                  <a:srgbClr val="373739"/>
                </a:solidFill>
              </a:rPr>
              <a:t>le questionnaire numérique</a:t>
            </a:r>
          </a:p>
        </p:txBody>
      </p:sp>
      <p:pic>
        <p:nvPicPr>
          <p:cNvPr id="2" name="Image 1"/>
          <p:cNvPicPr>
            <a:picLocks noChangeAspect="1"/>
          </p:cNvPicPr>
          <p:nvPr/>
        </p:nvPicPr>
        <p:blipFill>
          <a:blip r:embed="rId4"/>
          <a:stretch>
            <a:fillRect/>
          </a:stretch>
        </p:blipFill>
        <p:spPr>
          <a:xfrm>
            <a:off x="5952014" y="4672659"/>
            <a:ext cx="3125743" cy="1793355"/>
          </a:xfrm>
          <a:prstGeom prst="rect">
            <a:avLst/>
          </a:prstGeom>
        </p:spPr>
      </p:pic>
    </p:spTree>
    <p:extLst>
      <p:ext uri="{BB962C8B-B14F-4D97-AF65-F5344CB8AC3E}">
        <p14:creationId xmlns:p14="http://schemas.microsoft.com/office/powerpoint/2010/main" val="1827469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3364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755576" y="4368579"/>
            <a:ext cx="6912768" cy="224676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la </a:t>
            </a:r>
            <a:r>
              <a:rPr lang="fr-FR" sz="1600" b="1" dirty="0">
                <a:solidFill>
                  <a:schemeClr val="accent1"/>
                </a:solidFill>
              </a:rPr>
              <a:t>durée prévue de la prescription d’anti-infectieux</a:t>
            </a:r>
            <a:br>
              <a:rPr lang="fr-FR" sz="1600" b="1" dirty="0">
                <a:solidFill>
                  <a:schemeClr val="accent1"/>
                </a:solidFill>
              </a:rPr>
            </a:br>
            <a:r>
              <a:rPr lang="fr-FR" sz="1600" b="1" u="sng" dirty="0">
                <a:solidFill>
                  <a:schemeClr val="accent1"/>
                </a:solidFill>
              </a:rPr>
              <a:t>en intention de traiter</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la </a:t>
            </a:r>
            <a:r>
              <a:rPr lang="fr-FR" sz="1400" b="1" dirty="0">
                <a:solidFill>
                  <a:srgbClr val="373739"/>
                </a:solidFill>
                <a:sym typeface="Wingdings" panose="05000000000000000000" pitchFamily="2" charset="2"/>
              </a:rPr>
              <a:t>durée en jours de prescription qui figure dans le dossier du résident</a:t>
            </a:r>
            <a:endParaRPr lang="fr-FR" sz="1400" b="1" dirty="0">
              <a:solidFill>
                <a:srgbClr val="373739"/>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durée en intention de traiter diffère de la durée effective de traitement qui était renseignée dans </a:t>
            </a:r>
            <a:r>
              <a:rPr lang="fr-FR" sz="1400" dirty="0" err="1">
                <a:solidFill>
                  <a:srgbClr val="373739"/>
                </a:solidFill>
                <a:sym typeface="Wingdings" panose="05000000000000000000" pitchFamily="2" charset="2"/>
              </a:rPr>
              <a:t>Prev’Ehpad</a:t>
            </a:r>
            <a:r>
              <a:rPr lang="fr-FR" sz="1400" dirty="0">
                <a:solidFill>
                  <a:srgbClr val="373739"/>
                </a:solidFill>
                <a:sym typeface="Wingdings" panose="05000000000000000000" pitchFamily="2" charset="2"/>
              </a:rPr>
              <a:t> 2016</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Si la durée n’est pas indiquée ou ne peut pas être calculée à partir des informations (date de début et date de fin du traitement) dans le dossier du résident, coder « INC » </a:t>
            </a:r>
            <a:r>
              <a:rPr lang="fr-FR" sz="1400" dirty="0">
                <a:solidFill>
                  <a:srgbClr val="373739"/>
                </a:solidFill>
                <a:cs typeface="Arial" charset="0"/>
                <a:sym typeface="Wingdings" panose="05000000000000000000" pitchFamily="2" charset="2"/>
              </a:rPr>
              <a:t>sur le questionnaire au format papier et cocher « Inconnu » sur le questionnaire numérique</a:t>
            </a:r>
            <a:endParaRPr lang="fr-FR" sz="1400" dirty="0">
              <a:solidFill>
                <a:srgbClr val="373739"/>
              </a:solidFill>
            </a:endParaRPr>
          </a:p>
        </p:txBody>
      </p:sp>
      <p:sp>
        <p:nvSpPr>
          <p:cNvPr id="14" name="AutoShape 136"/>
          <p:cNvSpPr>
            <a:spLocks noChangeArrowheads="1"/>
          </p:cNvSpPr>
          <p:nvPr/>
        </p:nvSpPr>
        <p:spPr bwMode="auto">
          <a:xfrm>
            <a:off x="7004976" y="4144886"/>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9627910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6568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816565" y="4226598"/>
            <a:ext cx="7355835" cy="2208297"/>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contexte ou motif de prescription de l’AI administré </a:t>
            </a:r>
            <a:r>
              <a:rPr lang="fr-FR" sz="1600" b="1" dirty="0" smtClean="0">
                <a:solidFill>
                  <a:schemeClr val="accent1"/>
                </a:solidFill>
              </a:rPr>
              <a:t/>
            </a:r>
            <a:br>
              <a:rPr lang="fr-FR" sz="1600" b="1" dirty="0" smtClean="0">
                <a:solidFill>
                  <a:schemeClr val="accent1"/>
                </a:solidFill>
              </a:rPr>
            </a:br>
            <a:r>
              <a:rPr lang="fr-FR" sz="1600" b="1" dirty="0" smtClean="0">
                <a:solidFill>
                  <a:schemeClr val="accent1"/>
                </a:solidFill>
              </a:rPr>
              <a:t>    au </a:t>
            </a:r>
            <a:r>
              <a:rPr lang="fr-FR" sz="1600" b="1" dirty="0">
                <a:solidFill>
                  <a:schemeClr val="accent1"/>
                </a:solidFill>
              </a:rPr>
              <a:t>résident le jour de l’enquête</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si le traitement est : « </a:t>
            </a:r>
            <a:r>
              <a:rPr lang="fr-FR" sz="1400" b="1" dirty="0">
                <a:solidFill>
                  <a:srgbClr val="373739"/>
                </a:solidFill>
                <a:sym typeface="Wingdings" panose="05000000000000000000" pitchFamily="2" charset="2"/>
              </a:rPr>
              <a:t>curatif </a:t>
            </a:r>
            <a:r>
              <a:rPr lang="fr-FR" sz="1400" dirty="0">
                <a:solidFill>
                  <a:srgbClr val="373739"/>
                </a:solidFill>
                <a:sym typeface="Wingdings" panose="05000000000000000000" pitchFamily="2" charset="2"/>
              </a:rPr>
              <a:t>» (</a:t>
            </a:r>
            <a:r>
              <a:rPr lang="fr-FR" sz="1400" i="1" dirty="0">
                <a:solidFill>
                  <a:srgbClr val="373739"/>
                </a:solidFill>
                <a:sym typeface="Wingdings" panose="05000000000000000000" pitchFamily="2" charset="2"/>
              </a:rPr>
              <a:t>i.e. </a:t>
            </a:r>
            <a:r>
              <a:rPr lang="fr-FR" sz="1400" dirty="0">
                <a:solidFill>
                  <a:srgbClr val="373739"/>
                </a:solidFill>
                <a:sym typeface="Wingdings" panose="05000000000000000000" pitchFamily="2" charset="2"/>
              </a:rPr>
              <a:t>pour traiter une infection : présence de signes/symptômes ; traitements documentés microbiologiquement et traitements empiriques ou probabilistes)</a:t>
            </a:r>
            <a:br>
              <a:rPr lang="fr-FR" sz="1400" dirty="0">
                <a:solidFill>
                  <a:srgbClr val="373739"/>
                </a:solidFill>
                <a:sym typeface="Wingdings" panose="05000000000000000000" pitchFamily="2" charset="2"/>
              </a:rPr>
            </a:br>
            <a:r>
              <a:rPr lang="fr-FR" sz="1400" dirty="0">
                <a:solidFill>
                  <a:srgbClr val="373739"/>
                </a:solidFill>
                <a:sym typeface="Wingdings" panose="05000000000000000000" pitchFamily="2" charset="2"/>
              </a:rPr>
              <a:t>		     ou « </a:t>
            </a:r>
            <a:r>
              <a:rPr lang="fr-FR" sz="1400" b="1" dirty="0">
                <a:solidFill>
                  <a:srgbClr val="373739"/>
                </a:solidFill>
                <a:sym typeface="Wingdings" panose="05000000000000000000" pitchFamily="2" charset="2"/>
              </a:rPr>
              <a:t>prophylactique </a:t>
            </a: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i.e. </a:t>
            </a:r>
            <a:r>
              <a:rPr lang="fr-FR" sz="1400" dirty="0">
                <a:solidFill>
                  <a:srgbClr val="373739"/>
                </a:solidFill>
                <a:sym typeface="Wingdings" panose="05000000000000000000" pitchFamily="2" charset="2"/>
              </a:rPr>
              <a:t>pour prévenir une infection : aucun symptôme/signe clinique au moment de la prescription)</a:t>
            </a:r>
            <a:endParaRPr lang="fr-FR" sz="1400" dirty="0">
              <a:solidFill>
                <a:srgbClr val="373739"/>
              </a:solidFill>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Sélectionner la proposition « Indication inconnue » dans la liste déroulante si l’information n’est pas disponible</a:t>
            </a:r>
          </a:p>
        </p:txBody>
      </p:sp>
    </p:spTree>
    <p:extLst>
      <p:ext uri="{BB962C8B-B14F-4D97-AF65-F5344CB8AC3E}">
        <p14:creationId xmlns:p14="http://schemas.microsoft.com/office/powerpoint/2010/main" val="1422613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592211"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604882" y="3989386"/>
            <a:ext cx="7639526" cy="2754600"/>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400" i="1" dirty="0">
                <a:solidFill>
                  <a:srgbClr val="373739"/>
                </a:solidFill>
              </a:rPr>
              <a:t>Uniquement pour traitements anti-infectieux </a:t>
            </a:r>
            <a:r>
              <a:rPr lang="fr-FR" sz="1400" b="1" i="1" dirty="0">
                <a:solidFill>
                  <a:srgbClr val="373739"/>
                </a:solidFill>
              </a:rPr>
              <a:t>curatifs</a:t>
            </a:r>
            <a:r>
              <a:rPr lang="fr-FR" sz="1400" i="1" dirty="0">
                <a:solidFill>
                  <a:srgbClr val="373739"/>
                </a:solidFill>
              </a:rPr>
              <a:t> d’infection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diagnostic, la cible ou l’indication du traitement administré </a:t>
            </a:r>
            <a:r>
              <a:rPr lang="fr-FR" sz="1600" b="1" dirty="0" smtClean="0">
                <a:solidFill>
                  <a:schemeClr val="accent1"/>
                </a:solidFill>
              </a:rPr>
              <a:t/>
            </a:r>
            <a:br>
              <a:rPr lang="fr-FR" sz="1600" b="1" dirty="0" smtClean="0">
                <a:solidFill>
                  <a:schemeClr val="accent1"/>
                </a:solidFill>
              </a:rPr>
            </a:br>
            <a:r>
              <a:rPr lang="fr-FR" sz="1600" b="1" dirty="0" smtClean="0">
                <a:solidFill>
                  <a:schemeClr val="accent1"/>
                </a:solidFill>
              </a:rPr>
              <a:t>   au </a:t>
            </a:r>
            <a:r>
              <a:rPr lang="fr-FR" sz="1600" b="1" dirty="0">
                <a:solidFill>
                  <a:schemeClr val="accent1"/>
                </a:solidFill>
              </a:rPr>
              <a:t>résident le jour de l’enquête</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Noter le diagnostic associé au traitement </a:t>
            </a:r>
            <a:r>
              <a:rPr lang="fr-FR" sz="1400" b="1" dirty="0">
                <a:solidFill>
                  <a:srgbClr val="373739"/>
                </a:solidFill>
                <a:sym typeface="Wingdings" panose="05000000000000000000" pitchFamily="2" charset="2"/>
              </a:rPr>
              <a:t>parmi </a:t>
            </a:r>
            <a:r>
              <a:rPr lang="fr-FR" sz="1400" b="1" dirty="0">
                <a:solidFill>
                  <a:schemeClr val="accent1"/>
                </a:solidFill>
                <a:sym typeface="Wingdings" panose="05000000000000000000" pitchFamily="2" charset="2"/>
              </a:rPr>
              <a:t>15 sites infectieux</a:t>
            </a:r>
            <a:endParaRPr lang="fr-FR" sz="1400" dirty="0">
              <a:solidFill>
                <a:schemeClr val="accent1"/>
              </a:solidFill>
              <a:sym typeface="Wingdings" panose="05000000000000000000" pitchFamily="2" charset="2"/>
            </a:endParaRPr>
          </a:p>
          <a:p>
            <a:pPr marL="0" lvl="4">
              <a:spcBef>
                <a:spcPts val="300"/>
              </a:spcBef>
            </a:pPr>
            <a:r>
              <a:rPr lang="fr-FR" sz="1400" dirty="0">
                <a:solidFill>
                  <a:srgbClr val="373739"/>
                </a:solidFill>
                <a:sym typeface="Wingdings" panose="05000000000000000000" pitchFamily="2" charset="2"/>
              </a:rPr>
              <a:t> Le diagnostic est celui qui </a:t>
            </a:r>
            <a:r>
              <a:rPr lang="fr-FR" sz="1400" b="1" dirty="0">
                <a:solidFill>
                  <a:srgbClr val="373739"/>
                </a:solidFill>
                <a:sym typeface="Wingdings" panose="05000000000000000000" pitchFamily="2" charset="2"/>
              </a:rPr>
              <a:t>figure dans le dossier du résident ou celui qui est rapporté par l’équipe soignante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 diagnostic est </a:t>
            </a:r>
            <a:r>
              <a:rPr lang="fr-FR" sz="1400" b="1" dirty="0">
                <a:solidFill>
                  <a:srgbClr val="373739"/>
                </a:solidFill>
              </a:rPr>
              <a:t>confirmé par le correspondant médical</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diagnostic à sélectionner peut être effectuée à partir du code ou du libellé complet</a:t>
            </a:r>
          </a:p>
          <a:p>
            <a:pPr marL="0" lvl="4"/>
            <a:r>
              <a:rPr lang="fr-FR" sz="1400" dirty="0">
                <a:solidFill>
                  <a:srgbClr val="373739"/>
                </a:solidFill>
              </a:rPr>
              <a:t>Coder « INC » si le diagnostic de l’infection ne figure pas dans le dossier du résident et n’est pas connu de l’équipe soignante</a:t>
            </a:r>
            <a:endParaRPr lang="fr-FR" sz="1400" dirty="0">
              <a:solidFill>
                <a:schemeClr val="accent1"/>
              </a:solidFill>
            </a:endParaRPr>
          </a:p>
        </p:txBody>
      </p:sp>
    </p:spTree>
    <p:extLst>
      <p:ext uri="{BB962C8B-B14F-4D97-AF65-F5344CB8AC3E}">
        <p14:creationId xmlns:p14="http://schemas.microsoft.com/office/powerpoint/2010/main" val="40292321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26" y="1124744"/>
            <a:ext cx="7475434" cy="2838498"/>
          </a:xfrm>
          <a:prstGeom prst="rect">
            <a:avLst/>
          </a:prstGeom>
          <a:solidFill>
            <a:schemeClr val="bg1"/>
          </a:solidFill>
          <a:ln w="25400">
            <a:noFill/>
          </a:ln>
        </p:spPr>
      </p:pic>
      <p:sp>
        <p:nvSpPr>
          <p:cNvPr id="5" name="Rectangle 4"/>
          <p:cNvSpPr/>
          <p:nvPr/>
        </p:nvSpPr>
        <p:spPr>
          <a:xfrm>
            <a:off x="323528" y="29645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grpSp>
        <p:nvGrpSpPr>
          <p:cNvPr id="4" name="Groupe 3"/>
          <p:cNvGrpSpPr/>
          <p:nvPr/>
        </p:nvGrpSpPr>
        <p:grpSpPr>
          <a:xfrm>
            <a:off x="2529590" y="1484785"/>
            <a:ext cx="6506904" cy="5256584"/>
            <a:chOff x="2529590" y="1484785"/>
            <a:chExt cx="6506904" cy="5256584"/>
          </a:xfrm>
        </p:grpSpPr>
        <p:pic>
          <p:nvPicPr>
            <p:cNvPr id="2" name="Image 1"/>
            <p:cNvPicPr>
              <a:picLocks noChangeAspect="1"/>
            </p:cNvPicPr>
            <p:nvPr/>
          </p:nvPicPr>
          <p:blipFill>
            <a:blip r:embed="rId5"/>
            <a:stretch>
              <a:fillRect/>
            </a:stretch>
          </p:blipFill>
          <p:spPr>
            <a:xfrm>
              <a:off x="2529590" y="1484785"/>
              <a:ext cx="6506904" cy="5256584"/>
            </a:xfrm>
            <a:prstGeom prst="rect">
              <a:avLst/>
            </a:prstGeom>
          </p:spPr>
        </p:pic>
        <p:sp>
          <p:nvSpPr>
            <p:cNvPr id="17" name="Rectangle 16"/>
            <p:cNvSpPr/>
            <p:nvPr/>
          </p:nvSpPr>
          <p:spPr>
            <a:xfrm>
              <a:off x="2627784" y="1843200"/>
              <a:ext cx="864096"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8" name="Rectangle 17"/>
            <p:cNvSpPr/>
            <p:nvPr/>
          </p:nvSpPr>
          <p:spPr>
            <a:xfrm>
              <a:off x="2633326" y="2580230"/>
              <a:ext cx="858554" cy="478800"/>
            </a:xfrm>
            <a:prstGeom prst="rect">
              <a:avLst/>
            </a:prstGeom>
            <a:solidFill>
              <a:srgbClr val="FFC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27784" y="2340830"/>
              <a:ext cx="864096" cy="239400"/>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Rectangle 15"/>
            <p:cNvSpPr/>
            <p:nvPr/>
          </p:nvSpPr>
          <p:spPr>
            <a:xfrm>
              <a:off x="2627784" y="3058266"/>
              <a:ext cx="864096" cy="3611093"/>
            </a:xfrm>
            <a:prstGeom prst="rect">
              <a:avLst/>
            </a:prstGeom>
            <a:solidFill>
              <a:srgbClr val="92D05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
        <p:nvSpPr>
          <p:cNvPr id="19" name="ZoneTexte 18"/>
          <p:cNvSpPr txBox="1"/>
          <p:nvPr/>
        </p:nvSpPr>
        <p:spPr>
          <a:xfrm>
            <a:off x="179512" y="6381328"/>
            <a:ext cx="1476163" cy="216649"/>
          </a:xfrm>
          <a:prstGeom prst="rect">
            <a:avLst/>
          </a:prstGeom>
          <a:solidFill>
            <a:srgbClr val="FFC000">
              <a:alpha val="70000"/>
            </a:srgbClr>
          </a:solidFill>
        </p:spPr>
        <p:txBody>
          <a:bodyPr wrap="square" lIns="36000" tIns="0" rIns="36000" bIns="0" rtlCol="0">
            <a:spAutoFit/>
          </a:bodyPr>
          <a:lstStyle/>
          <a:p>
            <a:r>
              <a:rPr lang="fr-FR" sz="1400" i="1" dirty="0"/>
              <a:t>Nouveaux </a:t>
            </a:r>
            <a:r>
              <a:rPr lang="fr-FR" sz="1400" i="1" dirty="0" smtClean="0"/>
              <a:t>codes</a:t>
            </a:r>
            <a:endParaRPr lang="fr-FR" sz="1400" i="1" dirty="0"/>
          </a:p>
        </p:txBody>
      </p:sp>
    </p:spTree>
    <p:extLst>
      <p:ext uri="{BB962C8B-B14F-4D97-AF65-F5344CB8AC3E}">
        <p14:creationId xmlns:p14="http://schemas.microsoft.com/office/powerpoint/2010/main" val="40707146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sp>
        <p:nvSpPr>
          <p:cNvPr id="5" name="Rectangle 4"/>
          <p:cNvSpPr/>
          <p:nvPr/>
        </p:nvSpPr>
        <p:spPr>
          <a:xfrm>
            <a:off x="592211" y="3284984"/>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447294" y="3998465"/>
            <a:ext cx="7797113" cy="270843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traitements anti-infectieux </a:t>
            </a:r>
            <a:r>
              <a:rPr lang="fr-FR" sz="1400" b="1" i="1" dirty="0">
                <a:solidFill>
                  <a:schemeClr val="accent1"/>
                </a:solidFill>
              </a:rPr>
              <a:t>curatifs de plus de 3 jours </a:t>
            </a:r>
            <a:r>
              <a:rPr lang="fr-FR" sz="1400" i="1" dirty="0">
                <a:solidFill>
                  <a:srgbClr val="373739"/>
                </a:solidFill>
              </a:rPr>
              <a:t>(72 heures)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a:t>
            </a:r>
            <a:r>
              <a:rPr lang="fr-FR" sz="1600" b="1" dirty="0">
                <a:solidFill>
                  <a:schemeClr val="accent1"/>
                </a:solidFill>
              </a:rPr>
              <a:t>l’antibiothérapie a fait l’objet d’une réévaluation par un médecin</a:t>
            </a:r>
            <a:br>
              <a:rPr lang="fr-FR" sz="1600" b="1" dirty="0">
                <a:solidFill>
                  <a:schemeClr val="accent1"/>
                </a:solidFill>
              </a:rPr>
            </a:br>
            <a:r>
              <a:rPr lang="fr-FR" sz="1600" b="1" dirty="0">
                <a:solidFill>
                  <a:schemeClr val="accent1"/>
                </a:solidFill>
              </a:rPr>
              <a:t>ET tracée dans le dossier du résident</a:t>
            </a:r>
            <a:endParaRPr lang="fr-FR" sz="1600" b="1" u="sng" dirty="0">
              <a:solidFill>
                <a:schemeClr val="accent1"/>
              </a:solidFill>
            </a:endParaRPr>
          </a:p>
          <a:p>
            <a:pPr>
              <a:spcBef>
                <a:spcPts val="300"/>
              </a:spcBef>
            </a:pPr>
            <a:r>
              <a:rPr lang="fr-FR" sz="1400" dirty="0">
                <a:solidFill>
                  <a:srgbClr val="373739"/>
                </a:solidFill>
                <a:sym typeface="Wingdings" panose="05000000000000000000" pitchFamily="2" charset="2"/>
              </a:rPr>
              <a:t> Sélectionner l’une des </a:t>
            </a:r>
            <a:r>
              <a:rPr lang="fr-FR" sz="1400" b="1" dirty="0">
                <a:solidFill>
                  <a:srgbClr val="373739"/>
                </a:solidFill>
                <a:sym typeface="Wingdings" panose="05000000000000000000" pitchFamily="2" charset="2"/>
              </a:rPr>
              <a:t>3 réponses </a:t>
            </a:r>
            <a:r>
              <a:rPr lang="fr-FR" sz="1400" dirty="0">
                <a:solidFill>
                  <a:srgbClr val="373739"/>
                </a:solidFill>
                <a:sym typeface="Wingdings" panose="05000000000000000000" pitchFamily="2" charset="2"/>
              </a:rPr>
              <a:t>: « </a:t>
            </a:r>
            <a:r>
              <a:rPr lang="fr-FR" sz="1400" dirty="0">
                <a:solidFill>
                  <a:srgbClr val="373739"/>
                </a:solidFill>
              </a:rPr>
              <a:t>Oui - dans les 72 heures » ; « Oui - au-delà de 72 heures </a:t>
            </a:r>
            <a:r>
              <a:rPr lang="fr-FR" sz="1400" dirty="0" smtClean="0">
                <a:solidFill>
                  <a:srgbClr val="373739"/>
                </a:solidFill>
              </a:rPr>
              <a:t>»</a:t>
            </a:r>
            <a:r>
              <a:rPr lang="fr-FR" sz="1400" dirty="0">
                <a:solidFill>
                  <a:srgbClr val="373739"/>
                </a:solidFill>
              </a:rPr>
              <a:t> ; « Non » (si aucune réévaluation </a:t>
            </a:r>
            <a:r>
              <a:rPr lang="fr-FR" sz="1400" dirty="0" smtClean="0">
                <a:solidFill>
                  <a:srgbClr val="373739"/>
                </a:solidFill>
              </a:rPr>
              <a:t>par </a:t>
            </a:r>
            <a:r>
              <a:rPr lang="fr-FR" sz="1400" dirty="0">
                <a:solidFill>
                  <a:srgbClr val="373739"/>
                </a:solidFill>
              </a:rPr>
              <a:t>un médecin réalisée ou si non tracée </a:t>
            </a:r>
            <a:r>
              <a:rPr lang="fr-FR" sz="1400" dirty="0" smtClean="0">
                <a:solidFill>
                  <a:srgbClr val="373739"/>
                </a:solidFill>
              </a:rPr>
              <a:t/>
            </a:r>
            <a:br>
              <a:rPr lang="fr-FR" sz="1400" dirty="0" smtClean="0">
                <a:solidFill>
                  <a:srgbClr val="373739"/>
                </a:solidFill>
              </a:rPr>
            </a:br>
            <a:r>
              <a:rPr lang="fr-FR" sz="1400" dirty="0" smtClean="0">
                <a:solidFill>
                  <a:srgbClr val="373739"/>
                </a:solidFill>
              </a:rPr>
              <a:t>   dans </a:t>
            </a:r>
            <a:r>
              <a:rPr lang="fr-FR" sz="1400" dirty="0">
                <a:solidFill>
                  <a:srgbClr val="373739"/>
                </a:solidFill>
              </a:rPr>
              <a:t>le dossier du résident)</a:t>
            </a:r>
          </a:p>
          <a:p>
            <a:pPr marL="0" lvl="4">
              <a:spcBef>
                <a:spcPts val="300"/>
              </a:spcBef>
            </a:pPr>
            <a:r>
              <a:rPr lang="fr-FR" sz="1400" dirty="0">
                <a:solidFill>
                  <a:srgbClr val="373739"/>
                </a:solidFill>
                <a:sym typeface="Wingdings" panose="05000000000000000000" pitchFamily="2" charset="2"/>
              </a:rPr>
              <a:t></a:t>
            </a:r>
            <a:r>
              <a:rPr lang="fr-FR" sz="1400" b="1" dirty="0">
                <a:solidFill>
                  <a:srgbClr val="373739"/>
                </a:solidFill>
                <a:sym typeface="Wingdings" panose="05000000000000000000" pitchFamily="2" charset="2"/>
              </a:rPr>
              <a:t> </a:t>
            </a:r>
            <a:r>
              <a:rPr lang="fr-FR" sz="1400" dirty="0" smtClean="0">
                <a:solidFill>
                  <a:srgbClr val="373739"/>
                </a:solidFill>
              </a:rPr>
              <a:t>Pour </a:t>
            </a:r>
            <a:r>
              <a:rPr lang="fr-FR" sz="1400" dirty="0">
                <a:solidFill>
                  <a:srgbClr val="373739"/>
                </a:solidFill>
              </a:rPr>
              <a:t>les traitements </a:t>
            </a:r>
            <a:r>
              <a:rPr lang="fr-FR" sz="1400" dirty="0" smtClean="0">
                <a:solidFill>
                  <a:srgbClr val="373739"/>
                </a:solidFill>
              </a:rPr>
              <a:t>curatifs de </a:t>
            </a:r>
            <a:r>
              <a:rPr lang="fr-FR" sz="1400" dirty="0">
                <a:solidFill>
                  <a:srgbClr val="373739"/>
                </a:solidFill>
              </a:rPr>
              <a:t>durée&gt;3j </a:t>
            </a:r>
            <a:r>
              <a:rPr lang="fr-FR" sz="1400" dirty="0" smtClean="0">
                <a:solidFill>
                  <a:srgbClr val="373739"/>
                </a:solidFill>
              </a:rPr>
              <a:t>mais qui </a:t>
            </a:r>
            <a:r>
              <a:rPr lang="fr-FR" sz="1400" dirty="0">
                <a:solidFill>
                  <a:srgbClr val="373739"/>
                </a:solidFill>
              </a:rPr>
              <a:t>sont administrés depuis moins de 3j </a:t>
            </a:r>
            <a:r>
              <a:rPr lang="fr-FR" sz="1400" dirty="0" smtClean="0">
                <a:solidFill>
                  <a:srgbClr val="373739"/>
                </a:solidFill>
              </a:rPr>
              <a:t>à la date de l'enquête, compléter </a:t>
            </a:r>
            <a:r>
              <a:rPr lang="fr-FR" sz="1400" dirty="0">
                <a:solidFill>
                  <a:srgbClr val="373739"/>
                </a:solidFill>
              </a:rPr>
              <a:t>la réévaluation </a:t>
            </a:r>
            <a:r>
              <a:rPr lang="fr-FR" sz="1400" dirty="0" smtClean="0">
                <a:solidFill>
                  <a:srgbClr val="373739"/>
                </a:solidFill>
              </a:rPr>
              <a:t>au </a:t>
            </a:r>
            <a:r>
              <a:rPr lang="fr-FR" sz="1400" dirty="0">
                <a:solidFill>
                  <a:srgbClr val="373739"/>
                </a:solidFill>
              </a:rPr>
              <a:t>3</a:t>
            </a:r>
            <a:r>
              <a:rPr lang="fr-FR" sz="1400" baseline="30000" dirty="0">
                <a:solidFill>
                  <a:srgbClr val="373739"/>
                </a:solidFill>
              </a:rPr>
              <a:t>e</a:t>
            </a:r>
            <a:r>
              <a:rPr lang="fr-FR" sz="1400" dirty="0">
                <a:solidFill>
                  <a:srgbClr val="373739"/>
                </a:solidFill>
              </a:rPr>
              <a:t> </a:t>
            </a:r>
            <a:r>
              <a:rPr lang="fr-FR" sz="1400" dirty="0" smtClean="0">
                <a:solidFill>
                  <a:srgbClr val="373739"/>
                </a:solidFill>
              </a:rPr>
              <a:t>jour </a:t>
            </a:r>
            <a:r>
              <a:rPr lang="fr-FR" sz="1400" b="1" dirty="0">
                <a:solidFill>
                  <a:srgbClr val="373739"/>
                </a:solidFill>
              </a:rPr>
              <a:t>après la date de </a:t>
            </a:r>
            <a:r>
              <a:rPr lang="fr-FR" sz="1400" b="1" dirty="0" smtClean="0">
                <a:solidFill>
                  <a:srgbClr val="373739"/>
                </a:solidFill>
              </a:rPr>
              <a:t>l’enquête </a:t>
            </a:r>
            <a:r>
              <a:rPr lang="fr-FR" sz="1400" b="1" dirty="0" smtClean="0">
                <a:solidFill>
                  <a:srgbClr val="00B0F0"/>
                </a:solidFill>
              </a:rPr>
              <a:t>(= </a:t>
            </a:r>
            <a:r>
              <a:rPr lang="fr-FR" sz="1400" b="1" dirty="0">
                <a:solidFill>
                  <a:srgbClr val="00B0F0"/>
                </a:solidFill>
              </a:rPr>
              <a:t>en </a:t>
            </a:r>
            <a:r>
              <a:rPr lang="fr-FR" sz="1400" b="1" dirty="0" smtClean="0">
                <a:solidFill>
                  <a:srgbClr val="00B0F0"/>
                </a:solidFill>
              </a:rPr>
              <a:t>différé)</a:t>
            </a:r>
            <a:endParaRPr lang="fr-FR" sz="1400" dirty="0">
              <a:solidFill>
                <a:srgbClr val="373739"/>
              </a:solidFill>
            </a:endParaRPr>
          </a:p>
          <a:p>
            <a:pPr marL="0" lvl="4">
              <a:spcBef>
                <a:spcPts val="300"/>
              </a:spcBef>
            </a:pPr>
            <a:r>
              <a:rPr lang="fr-FR" sz="1400" smtClean="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La réévaluation de l’antibiothérapie est </a:t>
            </a:r>
            <a:r>
              <a:rPr lang="fr-FR" sz="1400" b="1" dirty="0">
                <a:solidFill>
                  <a:srgbClr val="373739"/>
                </a:solidFill>
                <a:sym typeface="Wingdings" panose="05000000000000000000" pitchFamily="2" charset="2"/>
              </a:rPr>
              <a:t>confirmée </a:t>
            </a:r>
            <a:r>
              <a:rPr lang="fr-FR" sz="1400" b="1" dirty="0">
                <a:solidFill>
                  <a:srgbClr val="373739"/>
                </a:solidFill>
              </a:rPr>
              <a:t>par le correspondant médical</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réponse inconnue n’est pas admise pour les AI curatifs </a:t>
            </a:r>
            <a:r>
              <a:rPr lang="fr-FR" sz="1400" dirty="0" smtClean="0">
                <a:solidFill>
                  <a:srgbClr val="373739"/>
                </a:solidFill>
              </a:rPr>
              <a:t/>
            </a:r>
            <a:br>
              <a:rPr lang="fr-FR" sz="1400" dirty="0" smtClean="0">
                <a:solidFill>
                  <a:srgbClr val="373739"/>
                </a:solidFill>
              </a:rPr>
            </a:br>
            <a:r>
              <a:rPr lang="fr-FR" sz="1400" dirty="0" smtClean="0">
                <a:solidFill>
                  <a:srgbClr val="373739"/>
                </a:solidFill>
              </a:rPr>
              <a:t>de </a:t>
            </a:r>
            <a:r>
              <a:rPr lang="fr-FR" sz="1400" dirty="0">
                <a:solidFill>
                  <a:srgbClr val="373739"/>
                </a:solidFill>
              </a:rPr>
              <a:t>plus </a:t>
            </a:r>
            <a:r>
              <a:rPr lang="fr-FR" sz="1400" dirty="0" smtClean="0">
                <a:solidFill>
                  <a:srgbClr val="373739"/>
                </a:solidFill>
              </a:rPr>
              <a:t>de 3 </a:t>
            </a:r>
            <a:r>
              <a:rPr lang="fr-FR" sz="1400" dirty="0">
                <a:solidFill>
                  <a:srgbClr val="373739"/>
                </a:solidFill>
              </a:rPr>
              <a:t>jours en intention de traiter</a:t>
            </a:r>
            <a:endParaRPr lang="fr-FR" sz="1400" dirty="0">
              <a:solidFill>
                <a:schemeClr val="accent1"/>
              </a:solidFill>
            </a:endParaRPr>
          </a:p>
        </p:txBody>
      </p:sp>
    </p:spTree>
    <p:extLst>
      <p:ext uri="{BB962C8B-B14F-4D97-AF65-F5344CB8AC3E}">
        <p14:creationId xmlns:p14="http://schemas.microsoft.com/office/powerpoint/2010/main" val="27414273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Traitement(s) anti-infectieux</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3" y="1124744"/>
            <a:ext cx="7475434" cy="2838498"/>
          </a:xfrm>
          <a:prstGeom prst="rect">
            <a:avLst/>
          </a:prstGeom>
          <a:solidFill>
            <a:schemeClr val="bg1"/>
          </a:solidFill>
          <a:ln w="25400">
            <a:noFill/>
          </a:ln>
        </p:spPr>
      </p:pic>
      <p:sp>
        <p:nvSpPr>
          <p:cNvPr id="5" name="Rectangle 4"/>
          <p:cNvSpPr/>
          <p:nvPr/>
        </p:nvSpPr>
        <p:spPr>
          <a:xfrm>
            <a:off x="612384" y="3603600"/>
            <a:ext cx="7416000" cy="320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275856" y="1062238"/>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8" name="Rectangle 7"/>
          <p:cNvSpPr/>
          <p:nvPr/>
        </p:nvSpPr>
        <p:spPr>
          <a:xfrm>
            <a:off x="434799" y="4033537"/>
            <a:ext cx="7691022" cy="213135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le </a:t>
            </a:r>
            <a:r>
              <a:rPr lang="fr-FR" sz="1600" b="1" dirty="0">
                <a:solidFill>
                  <a:schemeClr val="accent1"/>
                </a:solidFill>
                <a:sym typeface="Wingdings" panose="05000000000000000000" pitchFamily="2" charset="2"/>
              </a:rPr>
              <a:t>lieu où le prescripteur a initialement prescrit l’anti-infectieux</a:t>
            </a:r>
            <a:endParaRPr lang="fr-FR" sz="1600" b="1" u="sng" dirty="0">
              <a:solidFill>
                <a:schemeClr val="accent1"/>
              </a:solidFill>
            </a:endParaRP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l’une des </a:t>
            </a:r>
            <a:r>
              <a:rPr lang="fr-FR" sz="1400" b="1" dirty="0">
                <a:solidFill>
                  <a:srgbClr val="373739"/>
                </a:solidFill>
                <a:sym typeface="Wingdings" panose="05000000000000000000" pitchFamily="2" charset="2"/>
              </a:rPr>
              <a:t>3 situations </a:t>
            </a:r>
            <a:r>
              <a:rPr lang="fr-FR" sz="1400" dirty="0">
                <a:solidFill>
                  <a:srgbClr val="373739"/>
                </a:solidFill>
                <a:sym typeface="Wingdings" panose="05000000000000000000" pitchFamily="2" charset="2"/>
              </a:rPr>
              <a:t>suivantes :</a:t>
            </a:r>
            <a:endParaRPr lang="fr-FR" sz="1400" dirty="0">
              <a:solidFill>
                <a:srgbClr val="373739"/>
              </a:solidFill>
            </a:endParaRPr>
          </a:p>
          <a:p>
            <a:pPr marL="0" lvl="4">
              <a:spcBef>
                <a:spcPts val="300"/>
              </a:spcBef>
            </a:pPr>
            <a:r>
              <a:rPr lang="fr-FR" sz="1200" b="1" u="sng" dirty="0">
                <a:solidFill>
                  <a:schemeClr val="accent1"/>
                </a:solidFill>
                <a:sym typeface="Wingdings" panose="05000000000000000000" pitchFamily="2" charset="2"/>
              </a:rPr>
              <a:t>EMS</a:t>
            </a:r>
            <a:r>
              <a:rPr lang="fr-FR" sz="1200" b="1" dirty="0">
                <a:solidFill>
                  <a:srgbClr val="373739"/>
                </a:solidFill>
                <a:sym typeface="Wingdings" panose="05000000000000000000" pitchFamily="2" charset="2"/>
              </a:rPr>
              <a:t> : </a:t>
            </a:r>
            <a:r>
              <a:rPr lang="fr-FR" sz="1200" dirty="0" smtClean="0">
                <a:solidFill>
                  <a:srgbClr val="373739"/>
                </a:solidFill>
              </a:rPr>
              <a:t>prescrit </a:t>
            </a:r>
            <a:r>
              <a:rPr lang="fr-FR" sz="1200" dirty="0">
                <a:solidFill>
                  <a:srgbClr val="373739"/>
                </a:solidFill>
              </a:rPr>
              <a:t>dans l’établissement médico-social enquêté par le médecin coordonnateur de l’établissement ou un médecin intervenant dans l’établissement</a:t>
            </a:r>
            <a:endParaRPr lang="fr-FR" sz="1200" b="1" dirty="0">
              <a:solidFill>
                <a:srgbClr val="373739"/>
              </a:solidFill>
              <a:sym typeface="Wingdings" panose="05000000000000000000" pitchFamily="2" charset="2"/>
            </a:endParaRPr>
          </a:p>
          <a:p>
            <a:pPr marL="0" lvl="4">
              <a:spcBef>
                <a:spcPts val="300"/>
              </a:spcBef>
            </a:pPr>
            <a:r>
              <a:rPr lang="fr-FR" sz="1200" b="1" u="sng" dirty="0">
                <a:solidFill>
                  <a:schemeClr val="accent1"/>
                </a:solidFill>
                <a:sym typeface="Wingdings" panose="05000000000000000000" pitchFamily="2" charset="2"/>
              </a:rPr>
              <a:t>ES</a:t>
            </a:r>
            <a:r>
              <a:rPr lang="fr-FR" sz="1200" b="1" dirty="0">
                <a:solidFill>
                  <a:srgbClr val="373739"/>
                </a:solidFill>
                <a:sym typeface="Wingdings" panose="05000000000000000000" pitchFamily="2" charset="2"/>
              </a:rPr>
              <a:t> : </a:t>
            </a:r>
            <a:r>
              <a:rPr lang="fr-FR" sz="1200" dirty="0" smtClean="0">
                <a:solidFill>
                  <a:srgbClr val="373739"/>
                </a:solidFill>
              </a:rPr>
              <a:t>prescrit </a:t>
            </a:r>
            <a:r>
              <a:rPr lang="fr-FR" sz="1200" dirty="0">
                <a:solidFill>
                  <a:srgbClr val="373739"/>
                </a:solidFill>
              </a:rPr>
              <a:t>dans un établissement de santé dans lequel le résident a été préalablement hospitalisé</a:t>
            </a:r>
            <a:endParaRPr lang="fr-FR" sz="1200" b="1" dirty="0">
              <a:solidFill>
                <a:srgbClr val="373739"/>
              </a:solidFill>
              <a:sym typeface="Wingdings" panose="05000000000000000000" pitchFamily="2" charset="2"/>
            </a:endParaRPr>
          </a:p>
          <a:p>
            <a:pPr marL="0" lvl="4">
              <a:spcBef>
                <a:spcPts val="300"/>
              </a:spcBef>
            </a:pPr>
            <a:r>
              <a:rPr lang="fr-FR" sz="1200" b="1" u="sng" dirty="0">
                <a:solidFill>
                  <a:schemeClr val="accent1"/>
                </a:solidFill>
                <a:sym typeface="Wingdings" panose="05000000000000000000" pitchFamily="2" charset="2"/>
              </a:rPr>
              <a:t>Autre</a:t>
            </a:r>
            <a:r>
              <a:rPr lang="fr-FR" sz="1200" b="1" u="sng" dirty="0">
                <a:solidFill>
                  <a:srgbClr val="373739"/>
                </a:solidFill>
                <a:sym typeface="Wingdings" panose="05000000000000000000" pitchFamily="2" charset="2"/>
              </a:rPr>
              <a:t> </a:t>
            </a:r>
            <a:r>
              <a:rPr lang="fr-FR" sz="1200" b="1" u="sng" dirty="0">
                <a:solidFill>
                  <a:schemeClr val="accent1"/>
                </a:solidFill>
                <a:sym typeface="Wingdings" panose="05000000000000000000" pitchFamily="2" charset="2"/>
              </a:rPr>
              <a:t>lie</a:t>
            </a:r>
            <a:r>
              <a:rPr lang="fr-FR" sz="1200" b="1" dirty="0">
                <a:solidFill>
                  <a:schemeClr val="accent1"/>
                </a:solidFill>
                <a:sym typeface="Wingdings" panose="05000000000000000000" pitchFamily="2" charset="2"/>
              </a:rPr>
              <a:t>u</a:t>
            </a:r>
            <a:r>
              <a:rPr lang="fr-FR" sz="1200" b="1" dirty="0">
                <a:solidFill>
                  <a:srgbClr val="373739"/>
                </a:solidFill>
                <a:sym typeface="Wingdings" panose="05000000000000000000" pitchFamily="2" charset="2"/>
              </a:rPr>
              <a:t> :</a:t>
            </a:r>
            <a:r>
              <a:rPr lang="fr-FR" sz="1200" dirty="0">
                <a:solidFill>
                  <a:srgbClr val="373739"/>
                </a:solidFill>
              </a:rPr>
              <a:t> AI a été prescrit dans un autre lieu que l’EMS enquêté ou un ES (</a:t>
            </a:r>
            <a:r>
              <a:rPr lang="fr-FR" sz="1200" i="1" dirty="0" err="1">
                <a:solidFill>
                  <a:srgbClr val="373739"/>
                </a:solidFill>
              </a:rPr>
              <a:t>e.g</a:t>
            </a:r>
            <a:r>
              <a:rPr lang="fr-FR" sz="1200" i="1" dirty="0">
                <a:solidFill>
                  <a:srgbClr val="373739"/>
                </a:solidFill>
              </a:rPr>
              <a:t>.</a:t>
            </a:r>
            <a:r>
              <a:rPr lang="fr-FR" sz="1200" dirty="0">
                <a:solidFill>
                  <a:srgbClr val="373739"/>
                </a:solidFill>
              </a:rPr>
              <a:t> SOS médecin)</a:t>
            </a:r>
          </a:p>
          <a:p>
            <a:pPr marL="0" lvl="4">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Si le lieu de prescription n’est pas connu, coder « </a:t>
            </a:r>
            <a:r>
              <a:rPr lang="fr-FR" sz="1400" dirty="0">
                <a:solidFill>
                  <a:schemeClr val="accent1"/>
                </a:solidFill>
              </a:rPr>
              <a:t>INC</a:t>
            </a:r>
            <a:r>
              <a:rPr lang="fr-FR" sz="1400" dirty="0">
                <a:solidFill>
                  <a:srgbClr val="373739"/>
                </a:solidFill>
              </a:rPr>
              <a:t> » sur le questionnaire au format papier et sélectionner « Lieu inconnu » dans la liste déroulante sur le questionnaire numérique</a:t>
            </a:r>
            <a:endParaRPr lang="fr-FR" sz="1400" b="1" dirty="0">
              <a:solidFill>
                <a:srgbClr val="373739"/>
              </a:solidFill>
              <a:sym typeface="Wingdings" panose="05000000000000000000" pitchFamily="2" charset="2"/>
            </a:endParaRPr>
          </a:p>
        </p:txBody>
      </p:sp>
      <p:sp>
        <p:nvSpPr>
          <p:cNvPr id="15" name="AutoShape 136"/>
          <p:cNvSpPr>
            <a:spLocks noChangeArrowheads="1"/>
          </p:cNvSpPr>
          <p:nvPr/>
        </p:nvSpPr>
        <p:spPr bwMode="auto">
          <a:xfrm>
            <a:off x="8052196" y="4499138"/>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40209700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                           Questionnaire résident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3046"/>
            <a:ext cx="2293178" cy="3312368"/>
          </a:xfrm>
          <a:prstGeom prst="rect">
            <a:avLst/>
          </a:prstGeom>
          <a:ln>
            <a:solidFill>
              <a:schemeClr val="accent6"/>
            </a:solidFill>
          </a:ln>
        </p:spPr>
      </p:pic>
      <p:sp>
        <p:nvSpPr>
          <p:cNvPr id="6" name="Rectangle 5"/>
          <p:cNvSpPr/>
          <p:nvPr/>
        </p:nvSpPr>
        <p:spPr>
          <a:xfrm>
            <a:off x="197527" y="2549310"/>
            <a:ext cx="2293178" cy="9361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a:cxnSpLocks noChangeShapeType="1"/>
          </p:cNvCxnSpPr>
          <p:nvPr/>
        </p:nvCxnSpPr>
        <p:spPr bwMode="auto">
          <a:xfrm>
            <a:off x="1344116" y="3501008"/>
            <a:ext cx="923628" cy="288032"/>
          </a:xfrm>
          <a:prstGeom prst="straightConnector1">
            <a:avLst/>
          </a:prstGeom>
          <a:noFill/>
          <a:ln w="25400">
            <a:solidFill>
              <a:schemeClr val="tx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Rectangle 10"/>
          <p:cNvSpPr/>
          <p:nvPr/>
        </p:nvSpPr>
        <p:spPr>
          <a:xfrm>
            <a:off x="2627784" y="1340768"/>
            <a:ext cx="6467322" cy="1751249"/>
          </a:xfrm>
          <a:prstGeom prst="rect">
            <a:avLst/>
          </a:prstGeom>
        </p:spPr>
        <p:txBody>
          <a:bodyPr wrap="square">
            <a:spAutoFit/>
          </a:bodyPr>
          <a:lstStyle/>
          <a:p>
            <a:pPr marL="0" lvl="2">
              <a:lnSpc>
                <a:spcPct val="110000"/>
              </a:lnSpc>
              <a:spcBef>
                <a:spcPts val="1200"/>
              </a:spcBef>
              <a:buClr>
                <a:schemeClr val="tx2"/>
              </a:buClr>
            </a:pPr>
            <a:r>
              <a:rPr lang="fr-FR" b="1" cap="all" dirty="0">
                <a:solidFill>
                  <a:schemeClr val="tx2"/>
                </a:solidFill>
              </a:rPr>
              <a:t>Section « infection(s) associée(s) aux soins »</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Renseigner </a:t>
            </a:r>
            <a:r>
              <a:rPr lang="fr-FR" sz="1600" b="1" u="sng" dirty="0">
                <a:solidFill>
                  <a:srgbClr val="373739"/>
                </a:solidFill>
              </a:rPr>
              <a:t>le ou les infections associées aux soins actives chez le résident le jour de l’enquête</a:t>
            </a:r>
          </a:p>
          <a:p>
            <a:pPr marL="144000" lvl="2" indent="-144000">
              <a:lnSpc>
                <a:spcPct val="110000"/>
              </a:lnSpc>
              <a:buClr>
                <a:schemeClr val="tx2"/>
              </a:buClr>
              <a:buFont typeface="Symbol" panose="05050102010706020507" pitchFamily="18" charset="2"/>
              <a:buChar char="·"/>
            </a:pPr>
            <a:r>
              <a:rPr lang="fr-FR" sz="1600" dirty="0" smtClean="0">
                <a:solidFill>
                  <a:srgbClr val="373739"/>
                </a:solidFill>
              </a:rPr>
              <a:t>Renseigné </a:t>
            </a:r>
            <a:r>
              <a:rPr lang="fr-FR" sz="1600" dirty="0">
                <a:solidFill>
                  <a:srgbClr val="373739"/>
                </a:solidFill>
              </a:rPr>
              <a:t>par l’enquêteur à partir du dossier du résident avec l’appui du personnel de santé du secteur ou unité de vie</a:t>
            </a:r>
          </a:p>
          <a:p>
            <a:pPr marL="144000" lvl="2" indent="-144000">
              <a:lnSpc>
                <a:spcPct val="110000"/>
              </a:lnSpc>
              <a:buClr>
                <a:schemeClr val="tx2"/>
              </a:buClr>
              <a:buFont typeface="Symbol" panose="05050102010706020507" pitchFamily="18" charset="2"/>
              <a:buChar char="·"/>
            </a:pPr>
            <a:r>
              <a:rPr lang="fr-FR" sz="1600" dirty="0">
                <a:solidFill>
                  <a:srgbClr val="373739"/>
                </a:solidFill>
              </a:rPr>
              <a:t>Le </a:t>
            </a:r>
            <a:r>
              <a:rPr lang="fr-FR" sz="1600" b="1" dirty="0">
                <a:solidFill>
                  <a:srgbClr val="373739"/>
                </a:solidFill>
              </a:rPr>
              <a:t>correspondant médical confirme </a:t>
            </a:r>
            <a:r>
              <a:rPr lang="fr-FR" sz="1600" dirty="0">
                <a:solidFill>
                  <a:srgbClr val="373739"/>
                </a:solidFill>
              </a:rPr>
              <a:t>le </a:t>
            </a:r>
            <a:r>
              <a:rPr lang="fr-FR" sz="1600" b="1" dirty="0">
                <a:solidFill>
                  <a:srgbClr val="373739"/>
                </a:solidFill>
              </a:rPr>
              <a:t>diagnostic de l’infection</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834000"/>
            <a:ext cx="7056784" cy="295951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41424609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 name="Rectangle 1"/>
          <p:cNvSpPr/>
          <p:nvPr/>
        </p:nvSpPr>
        <p:spPr>
          <a:xfrm>
            <a:off x="323528" y="1340768"/>
            <a:ext cx="8496944" cy="5375318"/>
          </a:xfrm>
          <a:prstGeom prst="rect">
            <a:avLst/>
          </a:prstGeom>
        </p:spPr>
        <p:txBody>
          <a:bodyPr wrap="square">
            <a:spAutoFit/>
          </a:bodyPr>
          <a:lstStyle/>
          <a:p>
            <a:pPr marL="144000" lvl="2" indent="-144000">
              <a:lnSpc>
                <a:spcPct val="110000"/>
              </a:lnSpc>
              <a:buClr>
                <a:schemeClr val="tx2"/>
              </a:buClr>
              <a:buFont typeface="Symbol" panose="05050102010706020507" pitchFamily="18" charset="2"/>
              <a:buChar char="·"/>
            </a:pPr>
            <a:r>
              <a:rPr lang="fr-FR" sz="1600" b="1" dirty="0">
                <a:solidFill>
                  <a:schemeClr val="accent1"/>
                </a:solidFill>
              </a:rPr>
              <a:t>Définition de cas </a:t>
            </a:r>
          </a:p>
          <a:p>
            <a:r>
              <a:rPr lang="fr-FR" sz="1400" dirty="0">
                <a:solidFill>
                  <a:srgbClr val="373739"/>
                </a:solidFill>
              </a:rPr>
              <a:t>Toutes les </a:t>
            </a:r>
            <a:r>
              <a:rPr lang="fr-FR" sz="1400" b="1" dirty="0">
                <a:solidFill>
                  <a:srgbClr val="373739"/>
                </a:solidFill>
              </a:rPr>
              <a:t>infections associées aux soins </a:t>
            </a:r>
            <a:r>
              <a:rPr lang="fr-FR" sz="1400" b="1" u="sng" dirty="0">
                <a:solidFill>
                  <a:srgbClr val="373739"/>
                </a:solidFill>
              </a:rPr>
              <a:t>ET</a:t>
            </a:r>
            <a:r>
              <a:rPr lang="fr-FR" sz="1400" b="1" dirty="0">
                <a:solidFill>
                  <a:srgbClr val="373739"/>
                </a:solidFill>
              </a:rPr>
              <a:t> actives le jour de l’enquête</a:t>
            </a:r>
            <a:r>
              <a:rPr lang="fr-FR" sz="1400" dirty="0">
                <a:solidFill>
                  <a:srgbClr val="373739"/>
                </a:solidFill>
              </a:rPr>
              <a:t> doivent être rapportées</a:t>
            </a:r>
            <a:endParaRPr lang="fr-FR" sz="1400" dirty="0"/>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chemeClr val="accent1"/>
                </a:solidFill>
              </a:rPr>
              <a:t>associée aux soins</a:t>
            </a:r>
            <a:r>
              <a:rPr lang="fr-FR" sz="1400" b="1" dirty="0">
                <a:solidFill>
                  <a:schemeClr val="accent1"/>
                </a:solidFill>
              </a:rPr>
              <a:t> </a:t>
            </a:r>
            <a:r>
              <a:rPr lang="fr-FR" sz="1400" dirty="0">
                <a:solidFill>
                  <a:srgbClr val="373739"/>
                </a:solidFill>
              </a:rPr>
              <a:t>si :</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elle survient au cours ou au décours de la prise en charge du résident ET elle n’était ni présente ni en incubation au début de la prise en charge </a:t>
            </a:r>
            <a:r>
              <a:rPr lang="fr-FR" sz="1400" dirty="0" smtClean="0">
                <a:solidFill>
                  <a:srgbClr val="373739"/>
                </a:solidFill>
              </a:rPr>
              <a:t/>
            </a:r>
            <a:br>
              <a:rPr lang="fr-FR" sz="1400" dirty="0" smtClean="0">
                <a:solidFill>
                  <a:srgbClr val="373739"/>
                </a:solidFill>
              </a:rPr>
            </a:br>
            <a:r>
              <a:rPr lang="fr-FR" sz="1200" dirty="0" smtClean="0">
                <a:solidFill>
                  <a:srgbClr val="373739"/>
                </a:solidFill>
              </a:rPr>
              <a:t>(</a:t>
            </a:r>
            <a:r>
              <a:rPr lang="fr-FR" sz="1200" dirty="0">
                <a:solidFill>
                  <a:srgbClr val="373739"/>
                </a:solidFill>
              </a:rPr>
              <a:t>inclut les soins de la vie quotidienne (nursing, prévention des complications), l’hébergement (restauration collective, vie en collectivité) et l’accompagnement (activités thérapeutiques, occupationnelles, loisirs)</a:t>
            </a:r>
            <a:br>
              <a:rPr lang="fr-FR" sz="12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débutent au-delà de 48 heures (</a:t>
            </a:r>
            <a:r>
              <a:rPr lang="fr-FR" sz="1400" i="1" dirty="0">
                <a:solidFill>
                  <a:srgbClr val="373739"/>
                </a:solidFill>
              </a:rPr>
              <a:t>i.e. </a:t>
            </a:r>
            <a:r>
              <a:rPr lang="fr-FR" sz="1400" dirty="0">
                <a:solidFill>
                  <a:srgbClr val="373739"/>
                </a:solidFill>
              </a:rPr>
              <a:t>à compter du</a:t>
            </a:r>
            <a:br>
              <a:rPr lang="fr-FR" sz="1400" dirty="0">
                <a:solidFill>
                  <a:srgbClr val="373739"/>
                </a:solidFill>
              </a:rPr>
            </a:br>
            <a:r>
              <a:rPr lang="fr-FR" sz="1400" dirty="0">
                <a:solidFill>
                  <a:srgbClr val="373739"/>
                </a:solidFill>
              </a:rPr>
              <a:t>3</a:t>
            </a:r>
            <a:r>
              <a:rPr lang="fr-FR" sz="1400" baseline="30000" dirty="0">
                <a:solidFill>
                  <a:srgbClr val="373739"/>
                </a:solidFill>
              </a:rPr>
              <a:t>e</a:t>
            </a:r>
            <a:r>
              <a:rPr lang="fr-FR" sz="1400" dirty="0">
                <a:solidFill>
                  <a:srgbClr val="373739"/>
                </a:solidFill>
              </a:rPr>
              <a:t> jour) après l’admission ou la réadmission du résident dans l’établissement enquêté</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Une infection est </a:t>
            </a:r>
            <a:r>
              <a:rPr lang="fr-FR" sz="1400" b="1" u="sng" dirty="0">
                <a:solidFill>
                  <a:schemeClr val="accent1"/>
                </a:solidFill>
              </a:rPr>
              <a:t>active le jour de l’enquête</a:t>
            </a:r>
            <a:r>
              <a:rPr lang="fr-FR" sz="1400" dirty="0">
                <a:solidFill>
                  <a:schemeClr val="accent1"/>
                </a:solidFill>
              </a:rPr>
              <a:t> </a:t>
            </a:r>
            <a:r>
              <a:rPr lang="fr-FR" sz="1400" dirty="0">
                <a:solidFill>
                  <a:srgbClr val="373739"/>
                </a:solidFill>
              </a:rPr>
              <a:t>si :</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de l’infection sont présents le jour de l’enquête</a:t>
            </a:r>
            <a:br>
              <a:rPr lang="fr-FR" sz="1400" dirty="0">
                <a:solidFill>
                  <a:srgbClr val="373739"/>
                </a:solidFill>
              </a:rPr>
            </a:br>
            <a:r>
              <a:rPr lang="fr-FR" sz="1400" b="1" u="sng" dirty="0">
                <a:solidFill>
                  <a:srgbClr val="373739"/>
                </a:solidFill>
              </a:rPr>
              <a:t>OU</a:t>
            </a:r>
          </a:p>
          <a:p>
            <a:pPr marL="684000" lvl="3" indent="-288000">
              <a:lnSpc>
                <a:spcPct val="110000"/>
              </a:lnSpc>
              <a:buClr>
                <a:schemeClr val="tx2"/>
              </a:buClr>
              <a:buFont typeface="Wingdings" panose="05000000000000000000" pitchFamily="2" charset="2"/>
              <a:buChar char="q"/>
            </a:pPr>
            <a:r>
              <a:rPr lang="fr-FR" sz="1400" dirty="0">
                <a:solidFill>
                  <a:srgbClr val="373739"/>
                </a:solidFill>
              </a:rPr>
              <a:t>les signes et/ou symptômes étaient présents dans le passé et le résident reçoit (toujours) un traitement pour cette infection le jour de l’enquête</a:t>
            </a:r>
          </a:p>
          <a:p>
            <a:pPr marL="144000" lvl="2" indent="-144000">
              <a:lnSpc>
                <a:spcPct val="110000"/>
              </a:lnSpc>
              <a:spcBef>
                <a:spcPts val="600"/>
              </a:spcBef>
              <a:buClr>
                <a:schemeClr val="tx2"/>
              </a:buClr>
              <a:buFont typeface="Symbol" panose="05050102010706020507" pitchFamily="18" charset="2"/>
              <a:buChar char="·"/>
            </a:pPr>
            <a:r>
              <a:rPr lang="fr-FR" sz="1600" b="1" dirty="0">
                <a:solidFill>
                  <a:schemeClr val="accent1"/>
                </a:solidFill>
              </a:rPr>
              <a:t>Exception aux critères de définition de cas : COVID-19 </a:t>
            </a:r>
            <a:r>
              <a:rPr lang="fr-FR" sz="1600" b="1" dirty="0" smtClean="0">
                <a:solidFill>
                  <a:schemeClr val="accent1"/>
                </a:solidFill>
              </a:rPr>
              <a:t>associée </a:t>
            </a:r>
            <a:r>
              <a:rPr lang="fr-FR" sz="1600" b="1" dirty="0">
                <a:solidFill>
                  <a:schemeClr val="accent1"/>
                </a:solidFill>
              </a:rPr>
              <a:t>aux soins</a:t>
            </a:r>
          </a:p>
          <a:p>
            <a:pPr marL="357750" lvl="3" indent="-285750">
              <a:lnSpc>
                <a:spcPct val="110000"/>
              </a:lnSpc>
              <a:spcBef>
                <a:spcPts val="300"/>
              </a:spcBef>
              <a:buClr>
                <a:schemeClr val="tx2"/>
              </a:buClr>
              <a:buFont typeface="Wingdings" panose="05000000000000000000" pitchFamily="2" charset="2"/>
              <a:buChar char="Ø"/>
            </a:pPr>
            <a:r>
              <a:rPr lang="fr-FR" sz="1400" dirty="0">
                <a:solidFill>
                  <a:srgbClr val="373739"/>
                </a:solidFill>
              </a:rPr>
              <a:t>Le résident dispose dans son dossier médical d’une </a:t>
            </a:r>
            <a:r>
              <a:rPr lang="fr-FR" sz="1400" b="1" dirty="0">
                <a:solidFill>
                  <a:srgbClr val="373739"/>
                </a:solidFill>
              </a:rPr>
              <a:t>analyse biologique confirmant la COVID-19 </a:t>
            </a:r>
            <a:r>
              <a:rPr lang="fr-FR" sz="1400" dirty="0">
                <a:solidFill>
                  <a:srgbClr val="373739"/>
                </a:solidFill>
              </a:rPr>
              <a:t>réalisée </a:t>
            </a:r>
            <a:r>
              <a:rPr lang="fr-FR" sz="1400" b="1" dirty="0">
                <a:solidFill>
                  <a:srgbClr val="373739"/>
                </a:solidFill>
              </a:rPr>
              <a:t>dans les 14 jours précédant le jour de l’enquête</a:t>
            </a:r>
            <a:endParaRPr lang="fr-FR" sz="1400" dirty="0">
              <a:solidFill>
                <a:srgbClr val="373739"/>
              </a:solidFill>
            </a:endParaRPr>
          </a:p>
          <a:p>
            <a:pPr marL="357750" lvl="3" indent="-285750">
              <a:lnSpc>
                <a:spcPct val="110000"/>
              </a:lnSpc>
              <a:spcBef>
                <a:spcPts val="300"/>
              </a:spcBef>
              <a:buClr>
                <a:schemeClr val="tx2"/>
              </a:buClr>
              <a:buFont typeface="Wingdings" panose="05000000000000000000" pitchFamily="2" charset="2"/>
              <a:buChar char="Ø"/>
            </a:pPr>
            <a:r>
              <a:rPr lang="fr-FR" sz="1400" b="1" u="sng" dirty="0">
                <a:solidFill>
                  <a:srgbClr val="373739"/>
                </a:solidFill>
              </a:rPr>
              <a:t>ET</a:t>
            </a:r>
            <a:r>
              <a:rPr lang="fr-FR" sz="1400" b="1" dirty="0">
                <a:solidFill>
                  <a:srgbClr val="373739"/>
                </a:solidFill>
              </a:rPr>
              <a:t> </a:t>
            </a:r>
            <a:r>
              <a:rPr lang="fr-FR" sz="1400" dirty="0">
                <a:solidFill>
                  <a:srgbClr val="373739"/>
                </a:solidFill>
              </a:rPr>
              <a:t>Le résident présente </a:t>
            </a:r>
            <a:r>
              <a:rPr lang="fr-FR" sz="1400" b="1" dirty="0">
                <a:solidFill>
                  <a:srgbClr val="373739"/>
                </a:solidFill>
              </a:rPr>
              <a:t>l’un des 3 critères suivants </a:t>
            </a:r>
            <a:r>
              <a:rPr lang="fr-FR" sz="1400" dirty="0">
                <a:solidFill>
                  <a:srgbClr val="373739"/>
                </a:solidFill>
              </a:rPr>
              <a:t>:</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apparition des symptômes 8 jours et plus après l’admission</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apparition des symptômes 3 à 7 jours après l’admission avec forte suspicion de transmission croisée</a:t>
            </a:r>
          </a:p>
          <a:p>
            <a:pPr marL="684000" lvl="3" indent="-288000">
              <a:lnSpc>
                <a:spcPct val="110000"/>
              </a:lnSpc>
              <a:buClr>
                <a:schemeClr val="tx2"/>
              </a:buClr>
              <a:buFont typeface="Wingdings" panose="05000000000000000000" pitchFamily="2" charset="2"/>
              <a:buChar char="q"/>
            </a:pPr>
            <a:r>
              <a:rPr lang="fr-FR" sz="1200" dirty="0">
                <a:solidFill>
                  <a:srgbClr val="373739"/>
                </a:solidFill>
              </a:rPr>
              <a:t>résultat de la première analyse biologique confirmant la Covid-19 obtenu 8 jours et plus après l’admission</a:t>
            </a:r>
          </a:p>
        </p:txBody>
      </p:sp>
    </p:spTree>
    <p:extLst>
      <p:ext uri="{BB962C8B-B14F-4D97-AF65-F5344CB8AC3E}">
        <p14:creationId xmlns:p14="http://schemas.microsoft.com/office/powerpoint/2010/main" val="1399353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grpSp>
        <p:nvGrpSpPr>
          <p:cNvPr id="2" name="Groupe 1"/>
          <p:cNvGrpSpPr/>
          <p:nvPr/>
        </p:nvGrpSpPr>
        <p:grpSpPr>
          <a:xfrm>
            <a:off x="498949" y="1124744"/>
            <a:ext cx="5642091" cy="5733256"/>
            <a:chOff x="511767" y="1124744"/>
            <a:chExt cx="5642091" cy="5733256"/>
          </a:xfrm>
        </p:grpSpPr>
        <p:pic>
          <p:nvPicPr>
            <p:cNvPr id="3" name="Image 2"/>
            <p:cNvPicPr>
              <a:picLocks noChangeAspect="1"/>
            </p:cNvPicPr>
            <p:nvPr/>
          </p:nvPicPr>
          <p:blipFill>
            <a:blip r:embed="rId3"/>
            <a:stretch>
              <a:fillRect/>
            </a:stretch>
          </p:blipFill>
          <p:spPr>
            <a:xfrm>
              <a:off x="511767" y="1124744"/>
              <a:ext cx="5642091" cy="5733256"/>
            </a:xfrm>
            <a:prstGeom prst="rect">
              <a:avLst/>
            </a:prstGeom>
          </p:spPr>
        </p:pic>
        <p:sp>
          <p:nvSpPr>
            <p:cNvPr id="4" name="Rectangle 3"/>
            <p:cNvSpPr/>
            <p:nvPr/>
          </p:nvSpPr>
          <p:spPr>
            <a:xfrm>
              <a:off x="1689362" y="1396800"/>
              <a:ext cx="432048" cy="5652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689362" y="2210296"/>
              <a:ext cx="432048" cy="14760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673375" y="4801634"/>
              <a:ext cx="432048" cy="211542"/>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689362" y="5464800"/>
              <a:ext cx="432048" cy="8928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689362" y="1987200"/>
              <a:ext cx="432048" cy="21154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89362" y="3686296"/>
              <a:ext cx="432048" cy="110439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689362" y="5006717"/>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689362" y="6347412"/>
              <a:ext cx="432048" cy="450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ZoneTexte 5"/>
          <p:cNvSpPr txBox="1"/>
          <p:nvPr/>
        </p:nvSpPr>
        <p:spPr>
          <a:xfrm>
            <a:off x="6588224" y="1590521"/>
            <a:ext cx="2448274" cy="1323439"/>
          </a:xfrm>
          <a:prstGeom prst="rect">
            <a:avLst/>
          </a:prstGeom>
          <a:noFill/>
        </p:spPr>
        <p:txBody>
          <a:bodyPr wrap="square" lIns="36000" tIns="0" rIns="36000" bIns="0" rtlCol="0">
            <a:spAutoFit/>
          </a:bodyPr>
          <a:lstStyle/>
          <a:p>
            <a:r>
              <a:rPr lang="fr-FR" b="1" dirty="0">
                <a:solidFill>
                  <a:schemeClr val="accent1"/>
                </a:solidFill>
              </a:rPr>
              <a:t>Localisation des infections associées aux soins ciblées</a:t>
            </a:r>
          </a:p>
          <a:p>
            <a:r>
              <a:rPr lang="fr-FR" sz="1600" dirty="0">
                <a:solidFill>
                  <a:srgbClr val="373739"/>
                </a:solidFill>
              </a:rPr>
              <a:t>(page 43 du guide de l’enquêteur)</a:t>
            </a:r>
          </a:p>
        </p:txBody>
      </p:sp>
      <p:sp>
        <p:nvSpPr>
          <p:cNvPr id="21" name="ZoneTexte 20"/>
          <p:cNvSpPr txBox="1"/>
          <p:nvPr/>
        </p:nvSpPr>
        <p:spPr>
          <a:xfrm>
            <a:off x="7480105" y="6021288"/>
            <a:ext cx="1476163" cy="216649"/>
          </a:xfrm>
          <a:prstGeom prst="rect">
            <a:avLst/>
          </a:prstGeom>
          <a:solidFill>
            <a:srgbClr val="FFC000">
              <a:alpha val="70000"/>
            </a:srgbClr>
          </a:solidFill>
        </p:spPr>
        <p:txBody>
          <a:bodyPr wrap="square" lIns="36000" tIns="0" rIns="36000" bIns="0" rtlCol="0">
            <a:spAutoFit/>
          </a:bodyPr>
          <a:lstStyle/>
          <a:p>
            <a:r>
              <a:rPr lang="fr-FR" sz="1400" i="1" dirty="0"/>
              <a:t>Nouveaux </a:t>
            </a:r>
            <a:r>
              <a:rPr lang="fr-FR" sz="1400" i="1" dirty="0" smtClean="0"/>
              <a:t>codes</a:t>
            </a:r>
            <a:endParaRPr lang="fr-FR" sz="1400" i="1" dirty="0"/>
          </a:p>
        </p:txBody>
      </p:sp>
    </p:spTree>
    <p:extLst>
      <p:ext uri="{BB962C8B-B14F-4D97-AF65-F5344CB8AC3E}">
        <p14:creationId xmlns:p14="http://schemas.microsoft.com/office/powerpoint/2010/main" val="117954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611560" y="1412776"/>
            <a:ext cx="8352928" cy="5184576"/>
          </a:xfrm>
        </p:spPr>
        <p:txBody>
          <a:bodyPr/>
          <a:lstStyle/>
          <a:p>
            <a:pPr marL="0" lvl="2" indent="0">
              <a:spcBef>
                <a:spcPts val="1200"/>
              </a:spcBef>
              <a:buNone/>
            </a:pPr>
            <a:r>
              <a:rPr lang="fr-FR" sz="1800" dirty="0">
                <a:solidFill>
                  <a:schemeClr val="accent4"/>
                </a:solidFill>
                <a:latin typeface="Arial" charset="0"/>
                <a:cs typeface="Arial" charset="0"/>
              </a:rPr>
              <a:t>Établissements ciblés</a:t>
            </a:r>
          </a:p>
          <a:p>
            <a:pPr lvl="2">
              <a:spcBef>
                <a:spcPts val="600"/>
              </a:spcBef>
            </a:pPr>
            <a:r>
              <a:rPr lang="fr-FR" dirty="0"/>
              <a:t>Tout </a:t>
            </a:r>
            <a:r>
              <a:rPr lang="fr-FR" dirty="0">
                <a:solidFill>
                  <a:schemeClr val="tx2"/>
                </a:solidFill>
                <a:latin typeface="Arial" charset="0"/>
                <a:cs typeface="Arial" charset="0"/>
              </a:rPr>
              <a:t>EHPAD</a:t>
            </a:r>
            <a:r>
              <a:rPr lang="fr-FR" dirty="0"/>
              <a:t> (catégorie 500) :</a:t>
            </a:r>
          </a:p>
          <a:p>
            <a:pPr marL="504000" lvl="4">
              <a:spcBef>
                <a:spcPts val="600"/>
              </a:spcBef>
              <a:buFont typeface="Wingdings" panose="05000000000000000000" pitchFamily="2" charset="2"/>
              <a:buChar char="Ø"/>
            </a:pPr>
            <a:r>
              <a:rPr lang="fr-FR" b="0" dirty="0"/>
              <a:t> Comprenant </a:t>
            </a:r>
            <a:r>
              <a:rPr lang="fr-FR" b="0" dirty="0">
                <a:solidFill>
                  <a:schemeClr val="tx1"/>
                </a:solidFill>
              </a:rPr>
              <a:t>un </a:t>
            </a:r>
            <a:r>
              <a:rPr lang="fr-FR" b="0" dirty="0">
                <a:solidFill>
                  <a:schemeClr val="tx1"/>
                </a:solidFill>
                <a:latin typeface="Arial" charset="0"/>
                <a:cs typeface="Arial" charset="0"/>
              </a:rPr>
              <a:t>hébergement médicalisé </a:t>
            </a:r>
            <a:r>
              <a:rPr lang="fr-FR" b="0" dirty="0">
                <a:solidFill>
                  <a:schemeClr val="tx1"/>
                </a:solidFill>
              </a:rPr>
              <a:t>de personnes âgées dépendantes</a:t>
            </a:r>
          </a:p>
          <a:p>
            <a:pPr marL="504000" lvl="4">
              <a:spcBef>
                <a:spcPts val="600"/>
              </a:spcBef>
              <a:buFont typeface="Wingdings" panose="05000000000000000000" pitchFamily="2" charset="2"/>
              <a:buChar char="Ø"/>
            </a:pPr>
            <a:r>
              <a:rPr lang="fr-FR" b="0" dirty="0">
                <a:solidFill>
                  <a:schemeClr val="tx1"/>
                </a:solidFill>
              </a:rPr>
              <a:t> Proposant un </a:t>
            </a:r>
            <a:r>
              <a:rPr lang="fr-FR" b="0" dirty="0">
                <a:solidFill>
                  <a:schemeClr val="tx1"/>
                </a:solidFill>
                <a:latin typeface="Arial" charset="0"/>
                <a:cs typeface="Arial" charset="0"/>
              </a:rPr>
              <a:t>accueil complet internat</a:t>
            </a:r>
          </a:p>
          <a:p>
            <a:pPr marL="504000" lvl="4">
              <a:spcBef>
                <a:spcPts val="600"/>
              </a:spcBef>
              <a:buFont typeface="Wingdings" panose="05000000000000000000" pitchFamily="2" charset="2"/>
              <a:buChar char="Ø"/>
            </a:pPr>
            <a:r>
              <a:rPr lang="fr-FR" b="0" dirty="0">
                <a:solidFill>
                  <a:schemeClr val="tx1"/>
                </a:solidFill>
              </a:rPr>
              <a:t> De </a:t>
            </a:r>
            <a:r>
              <a:rPr lang="fr-FR" b="0" dirty="0">
                <a:solidFill>
                  <a:schemeClr val="tx1"/>
                </a:solidFill>
                <a:latin typeface="Arial" charset="0"/>
                <a:cs typeface="Arial" charset="0"/>
              </a:rPr>
              <a:t>France métropolitaine et d’outre-mer</a:t>
            </a:r>
          </a:p>
          <a:p>
            <a:pPr lvl="2">
              <a:spcBef>
                <a:spcPts val="600"/>
              </a:spcBef>
            </a:pPr>
            <a:r>
              <a:rPr lang="fr-FR" dirty="0"/>
              <a:t>Autres </a:t>
            </a:r>
            <a:r>
              <a:rPr lang="fr-FR" dirty="0">
                <a:solidFill>
                  <a:schemeClr val="tx2"/>
                </a:solidFill>
                <a:latin typeface="Arial" charset="0"/>
                <a:cs typeface="Arial" charset="0"/>
              </a:rPr>
              <a:t>établissements médico-sociaux </a:t>
            </a:r>
            <a:r>
              <a:rPr lang="fr-FR" dirty="0">
                <a:latin typeface="Arial" charset="0"/>
                <a:cs typeface="Arial" charset="0"/>
              </a:rPr>
              <a:t>(EMS) ciblés </a:t>
            </a:r>
            <a:r>
              <a:rPr lang="fr-FR" dirty="0" smtClean="0">
                <a:latin typeface="Arial" charset="0"/>
                <a:cs typeface="Arial" charset="0"/>
              </a:rPr>
              <a:t> 		(expérimental)</a:t>
            </a:r>
            <a:endParaRPr lang="fr-FR" dirty="0">
              <a:latin typeface="Arial" charset="0"/>
              <a:cs typeface="Arial" charset="0"/>
            </a:endParaRPr>
          </a:p>
          <a:p>
            <a:pPr marL="360000" lvl="2">
              <a:spcBef>
                <a:spcPts val="600"/>
              </a:spcBef>
              <a:buFont typeface="Wingdings" panose="05000000000000000000" pitchFamily="2" charset="2"/>
              <a:buChar char="Ø"/>
            </a:pPr>
            <a:r>
              <a:rPr lang="fr-FR" dirty="0"/>
              <a:t> </a:t>
            </a:r>
            <a:r>
              <a:rPr lang="fr-FR" b="0" dirty="0"/>
              <a:t>Etablissements accueillant des adultes handicapés  : </a:t>
            </a:r>
          </a:p>
          <a:p>
            <a:pPr marL="648000" lvl="4">
              <a:spcBef>
                <a:spcPts val="300"/>
              </a:spcBef>
            </a:pPr>
            <a:r>
              <a:rPr lang="fr-FR" sz="1600" dirty="0">
                <a:solidFill>
                  <a:schemeClr val="tx1"/>
                </a:solidFill>
                <a:latin typeface="Arial" charset="0"/>
                <a:cs typeface="Arial" charset="0"/>
              </a:rPr>
              <a:t>foyers d’accueil médicalisés </a:t>
            </a:r>
            <a:r>
              <a:rPr lang="fr-FR" sz="1600" dirty="0" smtClean="0">
                <a:solidFill>
                  <a:schemeClr val="tx1"/>
                </a:solidFill>
                <a:latin typeface="Arial" charset="0"/>
                <a:cs typeface="Arial" charset="0"/>
              </a:rPr>
              <a:t>		</a:t>
            </a:r>
            <a:r>
              <a:rPr lang="fr-FR" sz="1600" b="1" dirty="0" smtClean="0">
                <a:solidFill>
                  <a:schemeClr val="accent1"/>
                </a:solidFill>
              </a:rPr>
              <a:t>FAM</a:t>
            </a:r>
            <a:r>
              <a:rPr lang="fr-FR" sz="1600" dirty="0" smtClean="0">
                <a:solidFill>
                  <a:schemeClr val="tx1"/>
                </a:solidFill>
              </a:rPr>
              <a:t> </a:t>
            </a:r>
            <a:r>
              <a:rPr lang="fr-FR" sz="1600" dirty="0">
                <a:solidFill>
                  <a:schemeClr val="tx1"/>
                </a:solidFill>
              </a:rPr>
              <a:t>(catégorie 437) </a:t>
            </a:r>
            <a:endParaRPr lang="fr-FR" sz="1600" dirty="0" smtClean="0">
              <a:solidFill>
                <a:schemeClr val="tx1"/>
              </a:solidFill>
            </a:endParaRPr>
          </a:p>
          <a:p>
            <a:pPr marL="648000" lvl="4">
              <a:spcBef>
                <a:spcPts val="300"/>
              </a:spcBef>
            </a:pPr>
            <a:r>
              <a:rPr lang="fr-FR" sz="1600" dirty="0" smtClean="0">
                <a:solidFill>
                  <a:schemeClr val="tx1"/>
                </a:solidFill>
                <a:latin typeface="Arial" charset="0"/>
                <a:cs typeface="Arial" charset="0"/>
              </a:rPr>
              <a:t>établissements </a:t>
            </a:r>
            <a:r>
              <a:rPr lang="fr-FR" sz="1600" dirty="0">
                <a:solidFill>
                  <a:schemeClr val="tx1"/>
                </a:solidFill>
                <a:latin typeface="Arial" charset="0"/>
                <a:cs typeface="Arial" charset="0"/>
              </a:rPr>
              <a:t>d’accueil médicalisés </a:t>
            </a:r>
            <a:r>
              <a:rPr lang="fr-FR" sz="1600" dirty="0" smtClean="0">
                <a:solidFill>
                  <a:schemeClr val="tx1"/>
                </a:solidFill>
                <a:latin typeface="Arial" charset="0"/>
                <a:cs typeface="Arial" charset="0"/>
              </a:rPr>
              <a:t>	</a:t>
            </a:r>
            <a:r>
              <a:rPr lang="fr-FR" sz="1600" b="1" dirty="0">
                <a:solidFill>
                  <a:schemeClr val="accent1"/>
                </a:solidFill>
              </a:rPr>
              <a:t>EAM</a:t>
            </a:r>
            <a:r>
              <a:rPr lang="fr-FR" sz="1600" dirty="0" smtClean="0">
                <a:solidFill>
                  <a:schemeClr val="tx1"/>
                </a:solidFill>
              </a:rPr>
              <a:t> </a:t>
            </a:r>
            <a:r>
              <a:rPr lang="fr-FR" sz="1600" dirty="0">
                <a:solidFill>
                  <a:schemeClr val="tx1"/>
                </a:solidFill>
              </a:rPr>
              <a:t>(catégorie 448)</a:t>
            </a:r>
          </a:p>
          <a:p>
            <a:pPr marL="648000" lvl="4">
              <a:spcBef>
                <a:spcPts val="300"/>
              </a:spcBef>
            </a:pPr>
            <a:r>
              <a:rPr lang="fr-FR" sz="1600" dirty="0">
                <a:solidFill>
                  <a:schemeClr val="tx1"/>
                </a:solidFill>
                <a:latin typeface="Arial" charset="0"/>
                <a:cs typeface="Arial" charset="0"/>
              </a:rPr>
              <a:t>maisons d’accueil spécialisées </a:t>
            </a:r>
            <a:r>
              <a:rPr lang="fr-FR" sz="1600" dirty="0" smtClean="0">
                <a:solidFill>
                  <a:schemeClr val="tx1"/>
                </a:solidFill>
                <a:latin typeface="Arial" charset="0"/>
                <a:cs typeface="Arial" charset="0"/>
              </a:rPr>
              <a:t>		</a:t>
            </a:r>
            <a:r>
              <a:rPr lang="fr-FR" sz="1600" b="1" dirty="0">
                <a:solidFill>
                  <a:schemeClr val="accent1"/>
                </a:solidFill>
              </a:rPr>
              <a:t>MAS</a:t>
            </a:r>
            <a:r>
              <a:rPr lang="fr-FR" sz="1600" dirty="0" smtClean="0">
                <a:solidFill>
                  <a:schemeClr val="tx1"/>
                </a:solidFill>
              </a:rPr>
              <a:t> </a:t>
            </a:r>
            <a:r>
              <a:rPr lang="fr-FR" sz="1600" dirty="0">
                <a:solidFill>
                  <a:schemeClr val="tx1"/>
                </a:solidFill>
              </a:rPr>
              <a:t>(catégorie 255)</a:t>
            </a:r>
          </a:p>
          <a:p>
            <a:pPr marL="360000" lvl="3">
              <a:spcBef>
                <a:spcPts val="600"/>
              </a:spcBef>
              <a:buFont typeface="Wingdings" panose="05000000000000000000" pitchFamily="2" charset="2"/>
              <a:buChar char="Ø"/>
            </a:pPr>
            <a:r>
              <a:rPr lang="fr-FR" b="0" dirty="0"/>
              <a:t> </a:t>
            </a:r>
            <a:r>
              <a:rPr lang="fr-FR" b="0" dirty="0">
                <a:solidFill>
                  <a:schemeClr val="tx1"/>
                </a:solidFill>
              </a:rPr>
              <a:t>Proposant un accueil avec </a:t>
            </a:r>
            <a:r>
              <a:rPr lang="fr-FR" b="0" dirty="0">
                <a:solidFill>
                  <a:schemeClr val="tx1"/>
                </a:solidFill>
                <a:latin typeface="Arial" charset="0"/>
                <a:cs typeface="Arial" charset="0"/>
              </a:rPr>
              <a:t>hébergement complet </a:t>
            </a:r>
            <a:r>
              <a:rPr lang="fr-FR" b="0" dirty="0">
                <a:solidFill>
                  <a:schemeClr val="tx1"/>
                </a:solidFill>
              </a:rPr>
              <a:t>de résidents</a:t>
            </a:r>
          </a:p>
          <a:p>
            <a:pPr marL="360000" lvl="3">
              <a:spcBef>
                <a:spcPts val="600"/>
              </a:spcBef>
              <a:buFont typeface="Wingdings" panose="05000000000000000000" pitchFamily="2" charset="2"/>
              <a:buChar char="Ø"/>
            </a:pPr>
            <a:r>
              <a:rPr lang="fr-FR" b="0" dirty="0">
                <a:solidFill>
                  <a:schemeClr val="tx1"/>
                </a:solidFill>
              </a:rPr>
              <a:t> Nécessitant une surveillance 24h/24 pour recevoir des </a:t>
            </a:r>
            <a:r>
              <a:rPr lang="fr-FR" b="0" dirty="0">
                <a:solidFill>
                  <a:schemeClr val="tx1"/>
                </a:solidFill>
                <a:latin typeface="Arial" charset="0"/>
                <a:cs typeface="Arial" charset="0"/>
              </a:rPr>
              <a:t>soins médicaux ou infirmiers qualifiés et/ou des soins à la personne</a:t>
            </a:r>
            <a:r>
              <a:rPr lang="fr-FR" b="0" dirty="0">
                <a:solidFill>
                  <a:schemeClr val="tx1"/>
                </a:solidFill>
              </a:rPr>
              <a:t> et une assistance pour les activités de la vie quotidienne </a:t>
            </a:r>
            <a:r>
              <a:rPr lang="fr-FR" sz="1400" b="0" dirty="0" smtClean="0">
                <a:solidFill>
                  <a:schemeClr val="tx1"/>
                </a:solidFill>
              </a:rPr>
              <a:t>(</a:t>
            </a:r>
            <a:r>
              <a:rPr lang="fr-FR" sz="1400" b="0" dirty="0" smtClean="0">
                <a:solidFill>
                  <a:schemeClr val="tx1"/>
                </a:solidFill>
                <a:cs typeface="Arial" charset="0"/>
              </a:rPr>
              <a:t>les EMS </a:t>
            </a:r>
            <a:r>
              <a:rPr lang="fr-FR" sz="1400" b="0" dirty="0">
                <a:solidFill>
                  <a:schemeClr val="tx1"/>
                </a:solidFill>
                <a:cs typeface="Arial" charset="0"/>
              </a:rPr>
              <a:t>sans aucun type de soins infirmier, c’est-à-dire, sans </a:t>
            </a:r>
            <a:r>
              <a:rPr lang="fr-FR" sz="1400" b="0" dirty="0" smtClean="0">
                <a:solidFill>
                  <a:schemeClr val="tx1"/>
                </a:solidFill>
                <a:cs typeface="Arial" charset="0"/>
              </a:rPr>
              <a:t>IDE </a:t>
            </a:r>
            <a:r>
              <a:rPr lang="fr-FR" sz="1400" b="0" dirty="0">
                <a:solidFill>
                  <a:schemeClr val="tx1"/>
                </a:solidFill>
                <a:cs typeface="Arial" charset="0"/>
              </a:rPr>
              <a:t>exerçant dans l’établissement sont exclus)</a:t>
            </a:r>
          </a:p>
          <a:p>
            <a:pPr marL="360000" lvl="3">
              <a:spcBef>
                <a:spcPts val="600"/>
              </a:spcBef>
              <a:buFont typeface="Wingdings" panose="05000000000000000000" pitchFamily="2" charset="2"/>
              <a:buChar char="Ø"/>
            </a:pPr>
            <a:r>
              <a:rPr lang="fr-FR" b="0" dirty="0">
                <a:solidFill>
                  <a:schemeClr val="tx1"/>
                </a:solidFill>
              </a:rPr>
              <a:t> De France métropolitaine et d’outre-mer</a:t>
            </a:r>
          </a:p>
          <a:p>
            <a:pPr marL="648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AutoShape 136"/>
          <p:cNvSpPr>
            <a:spLocks noChangeArrowheads="1"/>
          </p:cNvSpPr>
          <p:nvPr/>
        </p:nvSpPr>
        <p:spPr bwMode="auto">
          <a:xfrm>
            <a:off x="6012160" y="2996952"/>
            <a:ext cx="1008112" cy="744091"/>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32907883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21" name="Rectangle 20"/>
          <p:cNvSpPr/>
          <p:nvPr/>
        </p:nvSpPr>
        <p:spPr>
          <a:xfrm>
            <a:off x="323528" y="1264456"/>
            <a:ext cx="8568952" cy="5626027"/>
          </a:xfrm>
          <a:prstGeom prst="rect">
            <a:avLst/>
          </a:prstGeom>
        </p:spPr>
        <p:txBody>
          <a:bodyPr wrap="square">
            <a:spAutoFit/>
          </a:bodyPr>
          <a:lstStyle/>
          <a:p>
            <a:pPr marL="144000" lvl="2" indent="-144000">
              <a:lnSpc>
                <a:spcPct val="110000"/>
              </a:lnSpc>
              <a:spcBef>
                <a:spcPts val="1200"/>
              </a:spcBef>
              <a:buClr>
                <a:schemeClr val="tx2"/>
              </a:buClr>
              <a:buFont typeface="Symbol" panose="05050102010706020507" pitchFamily="18" charset="2"/>
              <a:buChar char="·"/>
            </a:pPr>
            <a:r>
              <a:rPr lang="fr-FR" sz="1600" b="1" dirty="0">
                <a:solidFill>
                  <a:schemeClr val="accent1"/>
                </a:solidFill>
              </a:rPr>
              <a:t>Pour documenter les infections associées aux soins actives le jour de l’enquête, </a:t>
            </a:r>
            <a:r>
              <a:rPr lang="fr-FR" sz="1600" b="1" dirty="0">
                <a:solidFill>
                  <a:srgbClr val="373739"/>
                </a:solidFill>
              </a:rPr>
              <a:t>l’enquêteur cherche à </a:t>
            </a:r>
            <a:r>
              <a:rPr lang="fr-FR" sz="1600" dirty="0">
                <a:solidFill>
                  <a:srgbClr val="373739"/>
                </a:solidFill>
              </a:rPr>
              <a:t>:</a:t>
            </a: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Confronter les sources d’information </a:t>
            </a:r>
            <a:r>
              <a:rPr lang="fr-FR" sz="1600" dirty="0">
                <a:solidFill>
                  <a:srgbClr val="373739"/>
                </a:solidFill>
              </a:rPr>
              <a:t>mises à sa disposition : </a:t>
            </a:r>
            <a:r>
              <a:rPr lang="fr-FR" sz="1600" dirty="0" smtClean="0">
                <a:solidFill>
                  <a:srgbClr val="373739"/>
                </a:solidFill>
              </a:rPr>
              <a:t/>
            </a:r>
            <a:br>
              <a:rPr lang="fr-FR" sz="1600" dirty="0" smtClean="0">
                <a:solidFill>
                  <a:srgbClr val="373739"/>
                </a:solidFill>
              </a:rPr>
            </a:br>
            <a:r>
              <a:rPr lang="fr-FR" sz="1400" dirty="0" smtClean="0">
                <a:solidFill>
                  <a:srgbClr val="373739"/>
                </a:solidFill>
              </a:rPr>
              <a:t>dossier </a:t>
            </a:r>
            <a:r>
              <a:rPr lang="fr-FR" sz="1400" dirty="0">
                <a:solidFill>
                  <a:srgbClr val="373739"/>
                </a:solidFill>
              </a:rPr>
              <a:t>du résident, dossier médical, examens paracliniques, tests de laboratoire, </a:t>
            </a:r>
            <a:r>
              <a:rPr lang="fr-FR" sz="1400" dirty="0" smtClean="0">
                <a:solidFill>
                  <a:srgbClr val="373739"/>
                </a:solidFill>
              </a:rPr>
              <a:t/>
            </a:r>
            <a:br>
              <a:rPr lang="fr-FR" sz="1400" dirty="0" smtClean="0">
                <a:solidFill>
                  <a:srgbClr val="373739"/>
                </a:solidFill>
              </a:rPr>
            </a:br>
            <a:r>
              <a:rPr lang="fr-FR" sz="1400" dirty="0" smtClean="0">
                <a:solidFill>
                  <a:srgbClr val="373739"/>
                </a:solidFill>
              </a:rPr>
              <a:t>compte </a:t>
            </a:r>
            <a:r>
              <a:rPr lang="fr-FR" sz="1400" dirty="0">
                <a:solidFill>
                  <a:srgbClr val="373739"/>
                </a:solidFill>
              </a:rPr>
              <a:t>rendu de consultations et d’interventions</a:t>
            </a: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Repérer les résidents infectés </a:t>
            </a:r>
            <a:r>
              <a:rPr lang="fr-FR" sz="1600" dirty="0">
                <a:solidFill>
                  <a:srgbClr val="373739"/>
                </a:solidFill>
              </a:rPr>
              <a:t>à partir </a:t>
            </a:r>
            <a:r>
              <a:rPr lang="fr-FR" sz="1400" dirty="0">
                <a:solidFill>
                  <a:srgbClr val="373739"/>
                </a:solidFill>
              </a:rPr>
              <a:t>:</a:t>
            </a:r>
          </a:p>
          <a:p>
            <a:pPr marL="540000" lvl="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signes et/ou symptômes d’infection</a:t>
            </a:r>
            <a:r>
              <a:rPr lang="fr-FR" sz="1400" dirty="0">
                <a:solidFill>
                  <a:srgbClr val="373739"/>
                </a:solidFill>
              </a:rPr>
              <a:t>, systémiques ou locaux, aigus ; des changements du statut du résident </a:t>
            </a:r>
          </a:p>
          <a:p>
            <a:pPr marL="540000" lvl="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traitements anti-infectieux </a:t>
            </a:r>
            <a:r>
              <a:rPr lang="fr-FR" sz="1400" dirty="0">
                <a:solidFill>
                  <a:srgbClr val="373739"/>
                </a:solidFill>
              </a:rPr>
              <a:t>par voie générale</a:t>
            </a:r>
          </a:p>
          <a:p>
            <a:pPr marL="540000" indent="-144000">
              <a:spcBef>
                <a:spcPts val="300"/>
              </a:spcBef>
              <a:buFont typeface="Arial" panose="020B0604020202020204" pitchFamily="34" charset="0"/>
              <a:buChar char="•"/>
            </a:pPr>
            <a:r>
              <a:rPr lang="fr-FR" sz="1400" dirty="0">
                <a:solidFill>
                  <a:srgbClr val="373739"/>
                </a:solidFill>
              </a:rPr>
              <a:t>des </a:t>
            </a:r>
            <a:r>
              <a:rPr lang="fr-FR" sz="1400" b="1" dirty="0">
                <a:solidFill>
                  <a:srgbClr val="373739"/>
                </a:solidFill>
              </a:rPr>
              <a:t>prescriptions d’examens bactériologiques ou d’examens d’imagerie récents</a:t>
            </a:r>
            <a:endParaRPr lang="fr-FR" sz="1400" b="1" dirty="0">
              <a:solidFill>
                <a:srgbClr val="373739"/>
              </a:solidFill>
              <a:sym typeface="Wingdings" panose="05000000000000000000" pitchFamily="2" charset="2"/>
            </a:endParaRPr>
          </a:p>
          <a:p>
            <a:pPr marL="357750" lvl="3" indent="-285750">
              <a:lnSpc>
                <a:spcPct val="110000"/>
              </a:lnSpc>
              <a:spcBef>
                <a:spcPts val="600"/>
              </a:spcBef>
              <a:buClr>
                <a:schemeClr val="tx2"/>
              </a:buClr>
              <a:buFont typeface="Wingdings" panose="05000000000000000000" pitchFamily="2" charset="2"/>
              <a:buChar char="Ø"/>
            </a:pPr>
            <a:r>
              <a:rPr lang="fr-FR" sz="1600" b="1" dirty="0">
                <a:solidFill>
                  <a:schemeClr val="accent1"/>
                </a:solidFill>
              </a:rPr>
              <a:t>Recueillir les informations </a:t>
            </a:r>
            <a:r>
              <a:rPr lang="fr-FR" sz="1600" dirty="0">
                <a:solidFill>
                  <a:srgbClr val="373739"/>
                </a:solidFill>
              </a:rPr>
              <a:t>de la manière suivante</a:t>
            </a:r>
            <a:r>
              <a:rPr lang="fr-FR" sz="1600" b="1" dirty="0">
                <a:solidFill>
                  <a:srgbClr val="373739"/>
                </a:solidFill>
              </a:rPr>
              <a:t> </a:t>
            </a:r>
            <a:r>
              <a:rPr lang="fr-FR" sz="1600" dirty="0">
                <a:solidFill>
                  <a:srgbClr val="373739"/>
                </a:solidFill>
              </a:rPr>
              <a:t>:</a:t>
            </a:r>
          </a:p>
          <a:p>
            <a:pPr marL="540000" lvl="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Définir le </a:t>
            </a:r>
            <a:r>
              <a:rPr lang="fr-FR" sz="1400" b="1" dirty="0">
                <a:solidFill>
                  <a:srgbClr val="373739"/>
                </a:solidFill>
                <a:ea typeface="Times New Roman" panose="02020603050405020304" pitchFamily="18" charset="0"/>
                <a:cs typeface="Times New Roman" panose="02020603050405020304" pitchFamily="18" charset="0"/>
              </a:rPr>
              <a:t>site de l’infection associée aux soins </a:t>
            </a:r>
            <a:r>
              <a:rPr lang="fr-FR" sz="1400" dirty="0">
                <a:solidFill>
                  <a:srgbClr val="373739"/>
                </a:solidFill>
                <a:ea typeface="Times New Roman" panose="02020603050405020304" pitchFamily="18" charset="0"/>
                <a:cs typeface="Times New Roman" panose="02020603050405020304" pitchFamily="18" charset="0"/>
              </a:rPr>
              <a:t>à partir des </a:t>
            </a:r>
            <a:r>
              <a:rPr lang="fr-FR" sz="1400" b="1" u="sng" dirty="0">
                <a:solidFill>
                  <a:srgbClr val="373739"/>
                </a:solidFill>
                <a:ea typeface="Times New Roman" panose="02020603050405020304" pitchFamily="18" charset="0"/>
                <a:cs typeface="Times New Roman" panose="02020603050405020304" pitchFamily="18" charset="0"/>
              </a:rPr>
              <a:t>algorithmes décisionnels </a:t>
            </a:r>
            <a:r>
              <a:rPr lang="fr-FR" sz="1400" dirty="0">
                <a:solidFill>
                  <a:srgbClr val="373739"/>
                </a:solidFill>
                <a:ea typeface="Times New Roman" panose="02020603050405020304" pitchFamily="18" charset="0"/>
                <a:cs typeface="Times New Roman" panose="02020603050405020304" pitchFamily="18" charset="0"/>
              </a:rPr>
              <a:t>(cf. annexe 5)</a:t>
            </a: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à </a:t>
            </a:r>
            <a:r>
              <a:rPr lang="fr-FR" sz="1400" i="1" u="sng" dirty="0" err="1">
                <a:solidFill>
                  <a:srgbClr val="373739"/>
                </a:solidFill>
                <a:ea typeface="Times New Roman" panose="02020603050405020304" pitchFamily="18" charset="0"/>
                <a:cs typeface="Times New Roman" panose="02020603050405020304" pitchFamily="18" charset="0"/>
              </a:rPr>
              <a:t>Clostridioides</a:t>
            </a:r>
            <a:r>
              <a:rPr lang="fr-FR" sz="1400" i="1" u="sng" dirty="0">
                <a:solidFill>
                  <a:srgbClr val="373739"/>
                </a:solidFill>
                <a:ea typeface="Times New Roman" panose="02020603050405020304" pitchFamily="18" charset="0"/>
                <a:cs typeface="Times New Roman" panose="02020603050405020304" pitchFamily="18" charset="0"/>
              </a:rPr>
              <a:t> difficile </a:t>
            </a:r>
            <a:r>
              <a:rPr lang="fr-FR" sz="1400" u="sng" dirty="0">
                <a:solidFill>
                  <a:srgbClr val="373739"/>
                </a:solidFill>
                <a:ea typeface="Times New Roman" panose="02020603050405020304" pitchFamily="18" charset="0"/>
                <a:cs typeface="Times New Roman" panose="02020603050405020304" pitchFamily="18" charset="0"/>
              </a:rPr>
              <a:t>(CLOD)</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degré de certitude que l’infection soit </a:t>
            </a:r>
            <a:r>
              <a:rPr lang="fr-FR" sz="1400" b="1" dirty="0">
                <a:ea typeface="Times New Roman" panose="02020603050405020304" pitchFamily="18" charset="0"/>
                <a:cs typeface="Times New Roman" panose="02020603050405020304" pitchFamily="18" charset="0"/>
              </a:rPr>
              <a:t>acquise</a:t>
            </a:r>
            <a:r>
              <a:rPr lang="fr-FR" sz="1400" b="1" dirty="0">
                <a:solidFill>
                  <a:srgbClr val="373739"/>
                </a:solidFill>
                <a:ea typeface="Times New Roman" panose="02020603050405020304" pitchFamily="18" charset="0"/>
                <a:cs typeface="Times New Roman" panose="02020603050405020304" pitchFamily="18" charset="0"/>
              </a:rPr>
              <a:t> dans l’établissement enquêté</a:t>
            </a:r>
          </a:p>
          <a:p>
            <a:pPr marL="540000" lvl="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les infections liées aux cathéters (ICAT)</a:t>
            </a:r>
            <a:r>
              <a:rPr lang="fr-FR" sz="1400" dirty="0">
                <a:solidFill>
                  <a:srgbClr val="373739"/>
                </a:solidFill>
                <a:ea typeface="Times New Roman" panose="02020603050405020304" pitchFamily="18" charset="0"/>
                <a:cs typeface="Times New Roman" panose="02020603050405020304" pitchFamily="18" charset="0"/>
              </a:rPr>
              <a:t>, préciser le </a:t>
            </a:r>
            <a:r>
              <a:rPr lang="fr-FR" sz="1400" b="1" dirty="0">
                <a:solidFill>
                  <a:srgbClr val="373739"/>
                </a:solidFill>
                <a:ea typeface="Times New Roman" panose="02020603050405020304" pitchFamily="18" charset="0"/>
                <a:cs typeface="Times New Roman" panose="02020603050405020304" pitchFamily="18" charset="0"/>
              </a:rPr>
              <a:t>type de cathéter mis en cause</a:t>
            </a:r>
          </a:p>
          <a:p>
            <a:pPr marL="540000" indent="-288000" algn="just">
              <a:lnSpc>
                <a:spcPct val="107000"/>
              </a:lnSpc>
              <a:spcBef>
                <a:spcPts val="100"/>
              </a:spcBef>
              <a:buFont typeface="+mj-lt"/>
              <a:buAutoNum type="arabicPeriod"/>
            </a:pPr>
            <a:r>
              <a:rPr lang="fr-FR" sz="1400" u="sng" dirty="0">
                <a:solidFill>
                  <a:srgbClr val="373739"/>
                </a:solidFill>
                <a:ea typeface="Times New Roman" panose="02020603050405020304" pitchFamily="18" charset="0"/>
                <a:cs typeface="Times New Roman" panose="02020603050405020304" pitchFamily="18" charset="0"/>
              </a:rPr>
              <a:t>Pour chaque infection associée aux soins</a:t>
            </a:r>
            <a:r>
              <a:rPr lang="fr-FR" sz="1400" dirty="0">
                <a:solidFill>
                  <a:srgbClr val="373739"/>
                </a:solidFill>
                <a:ea typeface="Times New Roman" panose="02020603050405020304" pitchFamily="18" charset="0"/>
                <a:cs typeface="Times New Roman" panose="02020603050405020304" pitchFamily="18" charset="0"/>
              </a:rPr>
              <a:t>, renseigner le(s) </a:t>
            </a:r>
            <a:r>
              <a:rPr lang="fr-FR" sz="1400" b="1" dirty="0">
                <a:solidFill>
                  <a:srgbClr val="373739"/>
                </a:solidFill>
                <a:ea typeface="Times New Roman" panose="02020603050405020304" pitchFamily="18" charset="0"/>
                <a:cs typeface="Times New Roman" panose="02020603050405020304" pitchFamily="18" charset="0"/>
              </a:rPr>
              <a:t>micro-organisme(s) isolé(s) de l’infection </a:t>
            </a:r>
            <a:r>
              <a:rPr lang="fr-FR" sz="1400" dirty="0">
                <a:solidFill>
                  <a:srgbClr val="373739"/>
                </a:solidFill>
                <a:ea typeface="Times New Roman" panose="02020603050405020304" pitchFamily="18" charset="0"/>
                <a:cs typeface="Times New Roman" panose="02020603050405020304" pitchFamily="18" charset="0"/>
              </a:rPr>
              <a:t>et documenter sa (leur) </a:t>
            </a:r>
            <a:r>
              <a:rPr lang="fr-FR" sz="1400" b="1" dirty="0">
                <a:solidFill>
                  <a:srgbClr val="373739"/>
                </a:solidFill>
                <a:ea typeface="Times New Roman" panose="02020603050405020304" pitchFamily="18" charset="0"/>
                <a:cs typeface="Times New Roman" panose="02020603050405020304" pitchFamily="18" charset="0"/>
              </a:rPr>
              <a:t>résistance(s) à certains antibiotiques</a:t>
            </a:r>
          </a:p>
          <a:p>
            <a:pPr marL="540000" indent="-288000" algn="just">
              <a:lnSpc>
                <a:spcPct val="107000"/>
              </a:lnSpc>
              <a:spcBef>
                <a:spcPts val="100"/>
              </a:spcBef>
              <a:buFont typeface="+mj-lt"/>
              <a:buAutoNum type="arabicPeriod"/>
            </a:pPr>
            <a:r>
              <a:rPr lang="fr-FR" sz="1400" dirty="0">
                <a:solidFill>
                  <a:srgbClr val="373739"/>
                </a:solidFill>
                <a:ea typeface="Times New Roman" panose="02020603050405020304" pitchFamily="18" charset="0"/>
                <a:cs typeface="Times New Roman" panose="02020603050405020304" pitchFamily="18" charset="0"/>
              </a:rPr>
              <a:t>Compléter éventuellement les champs après la date de l’enquête si les résultats d’examens paracliniques (microbiologie, imagerie, etc.) nécessaires pour inclure une IAS ne sont pas disponibles le jour de l’enquête</a:t>
            </a:r>
            <a:endParaRPr lang="fr-FR" sz="1400" b="1" dirty="0">
              <a:solidFill>
                <a:srgbClr val="373739"/>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9809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124744"/>
            <a:ext cx="3475733" cy="3022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27584" y="4262208"/>
            <a:ext cx="8136904" cy="1985159"/>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si le </a:t>
            </a:r>
            <a:r>
              <a:rPr lang="fr-FR" sz="1600" b="1" dirty="0">
                <a:solidFill>
                  <a:schemeClr val="accent1"/>
                </a:solidFill>
              </a:rPr>
              <a:t>résident présente au moins une infection associée </a:t>
            </a:r>
            <a:r>
              <a:rPr lang="fr-FR" sz="1600" b="1" dirty="0" smtClean="0">
                <a:solidFill>
                  <a:schemeClr val="accent1"/>
                </a:solidFill>
              </a:rPr>
              <a:t>aux </a:t>
            </a:r>
            <a:r>
              <a:rPr lang="fr-FR" sz="1600" b="1" dirty="0">
                <a:solidFill>
                  <a:schemeClr val="accent1"/>
                </a:solidFill>
              </a:rPr>
              <a:t>soins, active le jour de l’enquête</a:t>
            </a:r>
          </a:p>
          <a:p>
            <a:pPr marL="0" lvl="4">
              <a:spcBef>
                <a:spcPts val="300"/>
              </a:spcBef>
            </a:pPr>
            <a:r>
              <a:rPr lang="fr-FR" sz="1400" i="1" dirty="0">
                <a:solidFill>
                  <a:srgbClr val="373739"/>
                </a:solidFill>
                <a:sym typeface="Wingdings" panose="05000000000000000000" pitchFamily="2" charset="2"/>
              </a:rPr>
              <a:t>(cf. liste des IAS ciblées page 43 du guide de l’enquêteur et annexe 4 pages 56-64 pour les algorithmes décisionnels des infections ciblés)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Si « Infection(s) associée(s) aux soins » est coché « Oui », renseigner au moins une IAS</a:t>
            </a:r>
            <a:endParaRPr lang="fr-FR" sz="1400" b="1" dirty="0">
              <a:solidFill>
                <a:srgbClr val="373739"/>
              </a:solidFill>
              <a:sym typeface="Wingdings" panose="05000000000000000000" pitchFamily="2" charset="2"/>
            </a:endParaRP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section est </a:t>
            </a:r>
            <a:r>
              <a:rPr lang="fr-FR" sz="1400" b="1" dirty="0">
                <a:solidFill>
                  <a:srgbClr val="373739"/>
                </a:solidFill>
              </a:rPr>
              <a:t>cochée « Non » par défaut dans </a:t>
            </a:r>
            <a:r>
              <a:rPr lang="fr-FR" sz="1400" b="1" dirty="0" err="1">
                <a:solidFill>
                  <a:srgbClr val="373739"/>
                </a:solidFill>
              </a:rPr>
              <a:t>PrevIAS</a:t>
            </a:r>
            <a:endParaRPr lang="fr-FR" sz="1400" b="1" dirty="0">
              <a:solidFill>
                <a:schemeClr val="accent1"/>
              </a:solidFill>
            </a:endParaRPr>
          </a:p>
          <a:p>
            <a:pPr marL="0" lvl="4"/>
            <a:r>
              <a:rPr lang="fr-FR" sz="1400" dirty="0">
                <a:solidFill>
                  <a:srgbClr val="373739"/>
                </a:solidFill>
              </a:rPr>
              <a:t>Si le champ «  Infection(s) associée(s) aux soins » est coché « Oui », la section s’ouvre et propose l’ensemble des champs de la section pour la 1</a:t>
            </a:r>
            <a:r>
              <a:rPr lang="fr-FR" sz="1400" baseline="30000" dirty="0">
                <a:solidFill>
                  <a:srgbClr val="373739"/>
                </a:solidFill>
              </a:rPr>
              <a:t>ère</a:t>
            </a:r>
            <a:r>
              <a:rPr lang="fr-FR" sz="1400" dirty="0">
                <a:solidFill>
                  <a:srgbClr val="373739"/>
                </a:solidFill>
              </a:rPr>
              <a:t> IAS ; il est possible d’ajouter jusqu’à 2 autres IAS</a:t>
            </a:r>
          </a:p>
        </p:txBody>
      </p:sp>
    </p:spTree>
    <p:extLst>
      <p:ext uri="{BB962C8B-B14F-4D97-AF65-F5344CB8AC3E}">
        <p14:creationId xmlns:p14="http://schemas.microsoft.com/office/powerpoint/2010/main" val="11638601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620000"/>
            <a:ext cx="6984000" cy="2880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03705" y="4005064"/>
            <a:ext cx="8712968" cy="274690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Si le champ « Infection(s) associée(s) aux soins » est coché « Oui »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rPr>
              <a:t>Indiquer le </a:t>
            </a:r>
            <a:r>
              <a:rPr lang="fr-FR" sz="1600" b="1" dirty="0">
                <a:solidFill>
                  <a:schemeClr val="accent1"/>
                </a:solidFill>
              </a:rPr>
              <a:t>site de l’infection associée aux soins active chez le résident</a:t>
            </a:r>
            <a:br>
              <a:rPr lang="fr-FR" sz="1600" b="1" dirty="0">
                <a:solidFill>
                  <a:schemeClr val="accent1"/>
                </a:solidFill>
              </a:rPr>
            </a:br>
            <a:r>
              <a:rPr lang="fr-FR" sz="1600" b="1" dirty="0">
                <a:solidFill>
                  <a:schemeClr val="accent1"/>
                </a:solidFill>
              </a:rPr>
              <a:t> active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Renseigner les localisations infectieuses à partir des </a:t>
            </a:r>
            <a:r>
              <a:rPr lang="fr-FR" sz="1400" b="1" dirty="0">
                <a:solidFill>
                  <a:srgbClr val="373739"/>
                </a:solidFill>
                <a:sym typeface="Wingdings" panose="05000000000000000000" pitchFamily="2" charset="2"/>
              </a:rPr>
              <a:t>algorithmes décisionnels</a:t>
            </a:r>
            <a:br>
              <a:rPr lang="fr-FR" sz="1400" b="1" dirty="0">
                <a:solidFill>
                  <a:srgbClr val="373739"/>
                </a:solidFill>
                <a:sym typeface="Wingdings" panose="05000000000000000000" pitchFamily="2" charset="2"/>
              </a:rPr>
            </a:b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a:t>
            </a:r>
            <a:r>
              <a:rPr lang="fr-FR" sz="1400" i="1" dirty="0">
                <a:solidFill>
                  <a:srgbClr val="373739"/>
                </a:solidFill>
                <a:sym typeface="Wingdings" panose="05000000000000000000" pitchFamily="2" charset="2"/>
              </a:rPr>
              <a:t>annexe 4 pages 56 à 64 du guide de l’enquêteur</a:t>
            </a:r>
            <a:r>
              <a:rPr lang="fr-FR" sz="1400" dirty="0">
                <a:solidFill>
                  <a:srgbClr val="373739"/>
                </a:solidFill>
                <a:sym typeface="Wingdings" panose="05000000000000000000" pitchFamily="2" charset="2"/>
              </a:rPr>
              <a:t>)</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I</a:t>
            </a:r>
            <a:r>
              <a:rPr lang="fr-FR" sz="1400" dirty="0">
                <a:solidFill>
                  <a:srgbClr val="373739"/>
                </a:solidFill>
              </a:rPr>
              <a:t>l est possible de renseigner </a:t>
            </a:r>
            <a:r>
              <a:rPr lang="fr-FR" sz="1400" b="1" dirty="0">
                <a:solidFill>
                  <a:schemeClr val="accent1"/>
                </a:solidFill>
              </a:rPr>
              <a:t>j</a:t>
            </a:r>
            <a:r>
              <a:rPr lang="fr-FR" sz="1400" b="1" dirty="0">
                <a:solidFill>
                  <a:schemeClr val="accent1"/>
                </a:solidFill>
                <a:sym typeface="Wingdings" panose="05000000000000000000" pitchFamily="2" charset="2"/>
              </a:rPr>
              <a:t>usqu’à 3 IAS</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sym typeface="Wingdings" panose="05000000000000000000" pitchFamily="2" charset="2"/>
              </a:rPr>
              <a:t>C</a:t>
            </a:r>
            <a:r>
              <a:rPr lang="fr-FR" sz="1400" dirty="0">
                <a:solidFill>
                  <a:srgbClr val="373739"/>
                </a:solidFill>
              </a:rPr>
              <a:t>ompléter le site infectieux après la date de l’enquête, si les résultats d’examens paracliniques (microbiologie, imagerie, etc.) nécessaires pour inclure une IAS ne sont pas disponibles le jour de l’enquête</a:t>
            </a:r>
          </a:p>
          <a:p>
            <a:pPr marL="0" lvl="4">
              <a:spcBef>
                <a:spcPts val="300"/>
              </a:spcBef>
            </a:pPr>
            <a:r>
              <a:rPr lang="fr-FR" sz="1400" b="1" dirty="0">
                <a:solidFill>
                  <a:srgbClr val="373739"/>
                </a:solidFill>
                <a:sym typeface="Wingdings" panose="05000000000000000000" pitchFamily="2" charset="2"/>
              </a:rPr>
              <a:t> </a:t>
            </a:r>
            <a:r>
              <a:rPr lang="fr-FR" sz="1400" dirty="0">
                <a:solidFill>
                  <a:srgbClr val="373739"/>
                </a:solidFill>
              </a:rPr>
              <a:t>Les sites infectieux sont </a:t>
            </a:r>
            <a:r>
              <a:rPr lang="fr-FR" sz="1400" b="1" dirty="0">
                <a:solidFill>
                  <a:srgbClr val="373739"/>
                </a:solidFill>
              </a:rPr>
              <a:t>confirmés par le correspondant médical</a:t>
            </a:r>
          </a:p>
          <a:p>
            <a:pPr marL="0" lvl="4">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site infectieux à sélectionner dans le menu déroulant peut s’effectuer à partir de la saisie, même partielle, du code de l’infection (4 lettres), du nom du site infectieux</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9" name="ZoneTexte 18"/>
          <p:cNvSpPr txBox="1"/>
          <p:nvPr/>
        </p:nvSpPr>
        <p:spPr>
          <a:xfrm>
            <a:off x="8100392" y="4365104"/>
            <a:ext cx="1043608" cy="800219"/>
          </a:xfrm>
          <a:prstGeom prst="rect">
            <a:avLst/>
          </a:prstGeom>
          <a:noFill/>
        </p:spPr>
        <p:txBody>
          <a:bodyPr wrap="square" lIns="36000" tIns="0" rIns="36000" bIns="0" rtlCol="0">
            <a:spAutoFit/>
          </a:bodyPr>
          <a:lstStyle/>
          <a:p>
            <a:r>
              <a:rPr lang="fr-FR" sz="1300" i="1" dirty="0">
                <a:solidFill>
                  <a:srgbClr val="00B0F0"/>
                </a:solidFill>
              </a:rPr>
              <a:t>Nouvelles localisations infectieuses ciblées </a:t>
            </a:r>
          </a:p>
        </p:txBody>
      </p:sp>
    </p:spTree>
    <p:extLst>
      <p:ext uri="{BB962C8B-B14F-4D97-AF65-F5344CB8AC3E}">
        <p14:creationId xmlns:p14="http://schemas.microsoft.com/office/powerpoint/2010/main" val="27670884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1890000"/>
            <a:ext cx="6984000" cy="32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3529" y="4082802"/>
            <a:ext cx="8107162" cy="2608406"/>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les infections à C. difficile (CLOD)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Préciser </a:t>
            </a:r>
            <a:r>
              <a:rPr lang="fr-FR" sz="1600" b="1" dirty="0">
                <a:solidFill>
                  <a:srgbClr val="373739"/>
                </a:solidFill>
              </a:rPr>
              <a:t>le </a:t>
            </a:r>
            <a:r>
              <a:rPr lang="fr-FR" sz="1600" b="1" dirty="0">
                <a:solidFill>
                  <a:schemeClr val="accent1"/>
                </a:solidFill>
              </a:rPr>
              <a:t>degré de certitude que l’infection soit acquise dans l’établissement</a:t>
            </a:r>
            <a:endParaRPr lang="fr-FR" sz="1400" i="1" dirty="0">
              <a:solidFill>
                <a:srgbClr val="373739"/>
              </a:solidFill>
              <a:sym typeface="Wingdings" panose="05000000000000000000" pitchFamily="2" charset="2"/>
            </a:endParaRPr>
          </a:p>
          <a:p>
            <a:pPr>
              <a:spcBef>
                <a:spcPts val="300"/>
              </a:spcBef>
            </a:pPr>
            <a:r>
              <a:rPr lang="fr-FR" sz="1200" b="1" u="sng" dirty="0">
                <a:solidFill>
                  <a:schemeClr val="accent1"/>
                </a:solidFill>
                <a:sym typeface="Wingdings" panose="05000000000000000000" pitchFamily="2" charset="2"/>
              </a:rPr>
              <a:t>Certaine</a:t>
            </a:r>
            <a:r>
              <a:rPr lang="fr-FR" sz="1200" b="1" dirty="0">
                <a:solidFill>
                  <a:srgbClr val="373739"/>
                </a:solidFill>
                <a:sym typeface="Wingdings" panose="05000000000000000000" pitchFamily="2" charset="2"/>
              </a:rPr>
              <a:t> : </a:t>
            </a:r>
            <a:r>
              <a:rPr lang="fr-FR" sz="1200" dirty="0">
                <a:solidFill>
                  <a:srgbClr val="373739"/>
                </a:solidFill>
              </a:rPr>
              <a:t>les causes de l’acquisition dans l’établissement enquêté ont été établies par l’équipe en charge de l’enquête (</a:t>
            </a:r>
            <a:r>
              <a:rPr lang="fr-FR" sz="1200" i="1" dirty="0" err="1">
                <a:solidFill>
                  <a:srgbClr val="373739"/>
                </a:solidFill>
              </a:rPr>
              <a:t>e.g</a:t>
            </a:r>
            <a:r>
              <a:rPr lang="fr-FR" sz="1200" i="1" dirty="0">
                <a:solidFill>
                  <a:srgbClr val="373739"/>
                </a:solidFill>
              </a:rPr>
              <a:t>.</a:t>
            </a:r>
            <a:r>
              <a:rPr lang="fr-FR" sz="1200" dirty="0">
                <a:solidFill>
                  <a:srgbClr val="373739"/>
                </a:solidFill>
              </a:rPr>
              <a:t> l’infection a été acquise au cours ou des suites d’un traitement antibiotique administré dans l’établissement, d’une transmission croisée dans l’établissement). </a:t>
            </a:r>
            <a:br>
              <a:rPr lang="fr-FR" sz="1200" dirty="0">
                <a:solidFill>
                  <a:srgbClr val="373739"/>
                </a:solidFill>
              </a:rPr>
            </a:br>
            <a:r>
              <a:rPr lang="fr-FR" sz="1200" dirty="0" smtClean="0">
                <a:solidFill>
                  <a:srgbClr val="373739"/>
                </a:solidFill>
              </a:rPr>
              <a:t>De </a:t>
            </a:r>
            <a:r>
              <a:rPr lang="fr-FR" sz="1200" dirty="0">
                <a:solidFill>
                  <a:srgbClr val="373739"/>
                </a:solidFill>
              </a:rPr>
              <a:t>plus, le résident n’est pas sorti de l’établissement, même temporairement, depuis plus de 28 jours</a:t>
            </a:r>
          </a:p>
          <a:p>
            <a:r>
              <a:rPr lang="fr-FR" sz="1200" b="1" u="sng" dirty="0">
                <a:solidFill>
                  <a:schemeClr val="accent1"/>
                </a:solidFill>
              </a:rPr>
              <a:t>Possible</a:t>
            </a:r>
            <a:r>
              <a:rPr lang="fr-FR" sz="1200" dirty="0">
                <a:solidFill>
                  <a:srgbClr val="373739"/>
                </a:solidFill>
              </a:rPr>
              <a:t> : l’infection correspond à la définition de cas (</a:t>
            </a:r>
            <a:r>
              <a:rPr lang="fr-FR" sz="1200" i="1" dirty="0">
                <a:solidFill>
                  <a:srgbClr val="373739"/>
                </a:solidFill>
              </a:rPr>
              <a:t>i.e.</a:t>
            </a:r>
            <a:r>
              <a:rPr lang="fr-FR" sz="1200" dirty="0">
                <a:solidFill>
                  <a:srgbClr val="373739"/>
                </a:solidFill>
              </a:rPr>
              <a:t> survenue des symptômes au-delà de 48 heures après l’admission ou la réadmission), mais les causes de l’acquisition n’ont pas été établies par l’équipe en charge de l’enquête. Des arguments en faveur d’une acquisition dans un autre établissement sont avancés (</a:t>
            </a:r>
            <a:r>
              <a:rPr lang="fr-FR" sz="1200" i="1" dirty="0" err="1">
                <a:solidFill>
                  <a:srgbClr val="373739"/>
                </a:solidFill>
              </a:rPr>
              <a:t>e.g</a:t>
            </a:r>
            <a:r>
              <a:rPr lang="fr-FR" sz="1200" i="1" dirty="0">
                <a:solidFill>
                  <a:srgbClr val="373739"/>
                </a:solidFill>
              </a:rPr>
              <a:t>.</a:t>
            </a:r>
            <a:r>
              <a:rPr lang="fr-FR" sz="1200" dirty="0">
                <a:solidFill>
                  <a:srgbClr val="373739"/>
                </a:solidFill>
              </a:rPr>
              <a:t> le début des symptômes de l’infection à </a:t>
            </a:r>
            <a:r>
              <a:rPr lang="fr-FR" sz="1200" i="1" dirty="0">
                <a:solidFill>
                  <a:srgbClr val="373739"/>
                </a:solidFill>
              </a:rPr>
              <a:t>C. difficile</a:t>
            </a:r>
            <a:r>
              <a:rPr lang="fr-FR" sz="1200" dirty="0">
                <a:solidFill>
                  <a:srgbClr val="373739"/>
                </a:solidFill>
              </a:rPr>
              <a:t> survient dans les 28 jours après un séjour dans un autre établissement)</a:t>
            </a:r>
          </a:p>
          <a:p>
            <a:pPr>
              <a:spcBef>
                <a:spcPts val="300"/>
              </a:spcBef>
            </a:pPr>
            <a:r>
              <a:rPr lang="fr-FR" sz="1400" b="1" dirty="0">
                <a:solidFill>
                  <a:srgbClr val="373739"/>
                </a:solidFill>
                <a:sym typeface="Wingdings" panose="05000000000000000000" pitchFamily="2" charset="2"/>
              </a:rPr>
              <a:t> </a:t>
            </a:r>
            <a:r>
              <a:rPr lang="fr-FR" sz="1400" dirty="0">
                <a:solidFill>
                  <a:srgbClr val="373739"/>
                </a:solidFill>
              </a:rPr>
              <a:t>L’évaluation est </a:t>
            </a:r>
            <a:r>
              <a:rPr lang="fr-FR" sz="1400" b="1" dirty="0">
                <a:solidFill>
                  <a:srgbClr val="373739"/>
                </a:solidFill>
              </a:rPr>
              <a:t>confirmée par le correspondant médical</a:t>
            </a:r>
          </a:p>
          <a:p>
            <a:pPr>
              <a:spcBef>
                <a:spcPts val="3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réponse inconnue n’est pas admise</a:t>
            </a:r>
            <a:endParaRPr lang="fr-FR" sz="1400" b="1" dirty="0">
              <a:solidFill>
                <a:srgbClr val="373739"/>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16" name="AutoShape 136"/>
          <p:cNvSpPr>
            <a:spLocks noChangeArrowheads="1"/>
          </p:cNvSpPr>
          <p:nvPr/>
        </p:nvSpPr>
        <p:spPr bwMode="auto">
          <a:xfrm>
            <a:off x="8096855" y="3957609"/>
            <a:ext cx="954933" cy="600075"/>
          </a:xfrm>
          <a:prstGeom prst="irregularSeal1">
            <a:avLst/>
          </a:prstGeom>
          <a:solidFill>
            <a:schemeClr val="tx2">
              <a:alpha val="70000"/>
            </a:schemeClr>
          </a:solidFill>
          <a:ln w="9525">
            <a:solidFill>
              <a:schemeClr val="tx2"/>
            </a:solidFill>
            <a:miter lim="800000"/>
            <a:headEnd/>
            <a:tailEnd/>
          </a:ln>
        </p:spPr>
        <p:txBody>
          <a:bodyPr wrap="none" anchor="ctr"/>
          <a:lstStyle/>
          <a:p>
            <a:pPr algn="ctr"/>
            <a:r>
              <a:rPr lang="fr-FR" sz="1200" dirty="0">
                <a:solidFill>
                  <a:schemeClr val="bg1"/>
                </a:solidFill>
              </a:rPr>
              <a:t>nouveau</a:t>
            </a:r>
          </a:p>
        </p:txBody>
      </p:sp>
      <p:sp>
        <p:nvSpPr>
          <p:cNvPr id="2" name="ZoneTexte 1"/>
          <p:cNvSpPr txBox="1"/>
          <p:nvPr/>
        </p:nvSpPr>
        <p:spPr>
          <a:xfrm>
            <a:off x="8052517" y="4712927"/>
            <a:ext cx="1043608" cy="400110"/>
          </a:xfrm>
          <a:prstGeom prst="rect">
            <a:avLst/>
          </a:prstGeom>
          <a:noFill/>
        </p:spPr>
        <p:txBody>
          <a:bodyPr wrap="square" lIns="36000" tIns="0" rIns="36000" bIns="0" rtlCol="0">
            <a:spAutoFit/>
          </a:bodyPr>
          <a:lstStyle/>
          <a:p>
            <a:r>
              <a:rPr lang="fr-FR" sz="1300" i="1" dirty="0">
                <a:solidFill>
                  <a:schemeClr val="accent6"/>
                </a:solidFill>
              </a:rPr>
              <a:t>Infection peu fréquente</a:t>
            </a:r>
          </a:p>
        </p:txBody>
      </p:sp>
    </p:spTree>
    <p:extLst>
      <p:ext uri="{BB962C8B-B14F-4D97-AF65-F5344CB8AC3E}">
        <p14:creationId xmlns:p14="http://schemas.microsoft.com/office/powerpoint/2010/main" val="2350925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2235600"/>
            <a:ext cx="6984000" cy="41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19672" y="4437112"/>
            <a:ext cx="5563965" cy="1869743"/>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Uniquement pour les infections liées aux cathéters (ICAT)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Renseigner </a:t>
            </a:r>
            <a:r>
              <a:rPr lang="fr-FR" sz="1600" b="1" dirty="0">
                <a:solidFill>
                  <a:srgbClr val="373739"/>
                </a:solidFill>
              </a:rPr>
              <a:t>le </a:t>
            </a:r>
            <a:r>
              <a:rPr lang="fr-FR" sz="1600" b="1" dirty="0">
                <a:solidFill>
                  <a:schemeClr val="accent1"/>
                </a:solidFill>
              </a:rPr>
              <a:t>type de cathéter mis en cause</a:t>
            </a:r>
            <a:endParaRPr lang="fr-FR" sz="1400" i="1" dirty="0">
              <a:solidFill>
                <a:srgbClr val="373739"/>
              </a:solidFill>
              <a:sym typeface="Wingdings" panose="05000000000000000000" pitchFamily="2" charset="2"/>
            </a:endParaRPr>
          </a:p>
          <a:p>
            <a:pPr lvl="0">
              <a:spcBef>
                <a:spcPts val="300"/>
              </a:spcBef>
            </a:pPr>
            <a:r>
              <a:rPr lang="fr-FR" sz="1200" b="1" dirty="0">
                <a:solidFill>
                  <a:srgbClr val="373739"/>
                </a:solidFill>
              </a:rPr>
              <a:t>CVP </a:t>
            </a:r>
            <a:r>
              <a:rPr lang="fr-FR" sz="1200" dirty="0">
                <a:solidFill>
                  <a:srgbClr val="373739"/>
                </a:solidFill>
              </a:rPr>
              <a:t>– cathéter veineux périphérique</a:t>
            </a:r>
          </a:p>
          <a:p>
            <a:pPr lvl="0"/>
            <a:r>
              <a:rPr lang="fr-FR" sz="1200" b="1" dirty="0">
                <a:solidFill>
                  <a:srgbClr val="00B0F0"/>
                </a:solidFill>
              </a:rPr>
              <a:t>MID</a:t>
            </a:r>
            <a:r>
              <a:rPr lang="fr-FR" sz="1200" b="1" dirty="0">
                <a:solidFill>
                  <a:srgbClr val="373739"/>
                </a:solidFill>
              </a:rPr>
              <a:t> </a:t>
            </a:r>
            <a:r>
              <a:rPr lang="fr-FR" sz="1200" dirty="0">
                <a:solidFill>
                  <a:srgbClr val="373739"/>
                </a:solidFill>
              </a:rPr>
              <a:t>– cathéter </a:t>
            </a:r>
            <a:r>
              <a:rPr lang="fr-FR" sz="1200" dirty="0" err="1">
                <a:solidFill>
                  <a:srgbClr val="373739"/>
                </a:solidFill>
              </a:rPr>
              <a:t>Midline</a:t>
            </a:r>
            <a:r>
              <a:rPr lang="fr-FR" sz="1200" dirty="0">
                <a:solidFill>
                  <a:srgbClr val="373739"/>
                </a:solidFill>
              </a:rPr>
              <a:t> </a:t>
            </a:r>
            <a:r>
              <a:rPr lang="fr-FR" sz="1200" dirty="0" smtClean="0">
                <a:solidFill>
                  <a:srgbClr val="373739"/>
                </a:solidFill>
              </a:rPr>
              <a:t>                     </a:t>
            </a:r>
            <a:r>
              <a:rPr lang="fr-FR" sz="1200" dirty="0" smtClean="0">
                <a:solidFill>
                  <a:srgbClr val="00B0F0"/>
                </a:solidFill>
              </a:rPr>
              <a:t>(</a:t>
            </a:r>
            <a:r>
              <a:rPr lang="fr-FR" sz="1200" i="1" dirty="0">
                <a:solidFill>
                  <a:srgbClr val="00B0F0"/>
                </a:solidFill>
              </a:rPr>
              <a:t>ajouté par rapport à </a:t>
            </a:r>
            <a:r>
              <a:rPr lang="fr-FR" sz="1200" i="1" dirty="0" err="1">
                <a:solidFill>
                  <a:srgbClr val="00B0F0"/>
                </a:solidFill>
              </a:rPr>
              <a:t>Prev’Ehpad</a:t>
            </a:r>
            <a:r>
              <a:rPr lang="fr-FR" sz="1200" i="1" dirty="0">
                <a:solidFill>
                  <a:srgbClr val="00B0F0"/>
                </a:solidFill>
              </a:rPr>
              <a:t> 2016</a:t>
            </a:r>
            <a:r>
              <a:rPr lang="fr-FR" sz="1200" dirty="0">
                <a:solidFill>
                  <a:srgbClr val="00B0F0"/>
                </a:solidFill>
              </a:rPr>
              <a:t>)</a:t>
            </a:r>
          </a:p>
          <a:p>
            <a:pPr lvl="0"/>
            <a:r>
              <a:rPr lang="fr-FR" sz="1200" b="1" dirty="0">
                <a:solidFill>
                  <a:srgbClr val="373739"/>
                </a:solidFill>
              </a:rPr>
              <a:t>CSC </a:t>
            </a:r>
            <a:r>
              <a:rPr lang="fr-FR" sz="1200" dirty="0">
                <a:solidFill>
                  <a:srgbClr val="373739"/>
                </a:solidFill>
              </a:rPr>
              <a:t>– cathéter sous-cutané</a:t>
            </a:r>
          </a:p>
          <a:p>
            <a:pPr lvl="0"/>
            <a:r>
              <a:rPr lang="fr-FR" sz="1200" b="1" dirty="0">
                <a:solidFill>
                  <a:srgbClr val="373739"/>
                </a:solidFill>
              </a:rPr>
              <a:t>CVC </a:t>
            </a:r>
            <a:r>
              <a:rPr lang="fr-FR" sz="1200" dirty="0">
                <a:solidFill>
                  <a:srgbClr val="373739"/>
                </a:solidFill>
              </a:rPr>
              <a:t>– cathéter veineux centra</a:t>
            </a:r>
          </a:p>
          <a:p>
            <a:pPr lvl="0"/>
            <a:r>
              <a:rPr lang="fr-FR" sz="1200" b="1" dirty="0">
                <a:solidFill>
                  <a:srgbClr val="373739"/>
                </a:solidFill>
              </a:rPr>
              <a:t>PICC </a:t>
            </a:r>
            <a:r>
              <a:rPr lang="fr-FR" sz="1200" dirty="0">
                <a:solidFill>
                  <a:srgbClr val="373739"/>
                </a:solidFill>
              </a:rPr>
              <a:t>– cathéter central à insertion périphérique</a:t>
            </a:r>
          </a:p>
          <a:p>
            <a:pPr lvl="0"/>
            <a:r>
              <a:rPr lang="fr-FR" sz="1200" b="1" dirty="0">
                <a:solidFill>
                  <a:srgbClr val="373739"/>
                </a:solidFill>
              </a:rPr>
              <a:t>CCI </a:t>
            </a:r>
            <a:r>
              <a:rPr lang="fr-FR" sz="1200" dirty="0">
                <a:solidFill>
                  <a:srgbClr val="373739"/>
                </a:solidFill>
              </a:rPr>
              <a:t>– chambre à cathéter implantable</a:t>
            </a:r>
          </a:p>
          <a:p>
            <a:pPr lvl="0"/>
            <a:r>
              <a:rPr lang="fr-FR" sz="1200" b="1" dirty="0">
                <a:solidFill>
                  <a:srgbClr val="373739"/>
                </a:solidFill>
              </a:rPr>
              <a:t>INC </a:t>
            </a:r>
            <a:r>
              <a:rPr lang="fr-FR" sz="1200" dirty="0">
                <a:solidFill>
                  <a:srgbClr val="373739"/>
                </a:solidFill>
              </a:rPr>
              <a:t>– type de cathéter inconnu</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Tree>
    <p:extLst>
      <p:ext uri="{BB962C8B-B14F-4D97-AF65-F5344CB8AC3E}">
        <p14:creationId xmlns:p14="http://schemas.microsoft.com/office/powerpoint/2010/main" val="5859526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2211" y="2636912"/>
            <a:ext cx="6984000" cy="45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0" y="3933056"/>
            <a:ext cx="8568952" cy="2841804"/>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Pour chaque site infectieux rapporté :</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Documenter </a:t>
            </a:r>
            <a:r>
              <a:rPr lang="fr-FR" sz="1600" b="1" dirty="0">
                <a:solidFill>
                  <a:schemeClr val="accent1"/>
                </a:solidFill>
                <a:sym typeface="Wingdings" panose="05000000000000000000" pitchFamily="2" charset="2"/>
              </a:rPr>
              <a:t>le (ou les) micro-organisme(s) isolé(s) de l’infection</a:t>
            </a:r>
            <a:endParaRPr lang="fr-FR" sz="1400" i="1" dirty="0">
              <a:solidFill>
                <a:srgbClr val="373739"/>
              </a:solidFill>
              <a:sym typeface="Wingdings" panose="05000000000000000000" pitchFamily="2" charset="2"/>
            </a:endParaRPr>
          </a:p>
          <a:p>
            <a:r>
              <a:rPr lang="fr-FR" sz="1400" i="1" dirty="0">
                <a:solidFill>
                  <a:srgbClr val="373739"/>
                </a:solidFill>
                <a:sym typeface="Wingdings" panose="05000000000000000000" pitchFamily="2" charset="2"/>
              </a:rPr>
              <a:t>(cf. liste des MO annexe 5 pages 66 à 71 du guide de l’enquêteur)</a:t>
            </a:r>
          </a:p>
          <a:p>
            <a:pPr lvl="0">
              <a:spcBef>
                <a:spcPts val="100"/>
              </a:spcBef>
            </a:pPr>
            <a:r>
              <a:rPr lang="fr-FR" sz="1400" dirty="0">
                <a:solidFill>
                  <a:srgbClr val="373739"/>
                </a:solidFill>
                <a:sym typeface="Wingdings" panose="05000000000000000000" pitchFamily="2" charset="2"/>
              </a:rPr>
              <a:t> </a:t>
            </a:r>
            <a:r>
              <a:rPr lang="fr-FR" sz="1400" b="1" dirty="0">
                <a:solidFill>
                  <a:srgbClr val="373739"/>
                </a:solidFill>
                <a:sym typeface="Wingdings" panose="05000000000000000000" pitchFamily="2" charset="2"/>
              </a:rPr>
              <a:t>A renseigner </a:t>
            </a:r>
            <a:r>
              <a:rPr lang="fr-FR" sz="1400" b="1" u="sng" dirty="0">
                <a:solidFill>
                  <a:srgbClr val="373739"/>
                </a:solidFill>
                <a:sym typeface="Wingdings" panose="05000000000000000000" pitchFamily="2" charset="2"/>
              </a:rPr>
              <a:t>pour tous les sites infectieux</a:t>
            </a:r>
            <a:endParaRPr lang="fr-FR" sz="1400" dirty="0">
              <a:solidFill>
                <a:srgbClr val="373739"/>
              </a:solidFill>
              <a:sym typeface="Wingdings" panose="05000000000000000000" pitchFamily="2" charset="2"/>
            </a:endParaRPr>
          </a:p>
          <a:p>
            <a:pPr marL="285750" lvl="0" indent="-285750">
              <a:spcBef>
                <a:spcPts val="100"/>
              </a:spcBef>
              <a:buFont typeface="Wingdings" panose="05000000000000000000" pitchFamily="2" charset="2"/>
              <a:buChar char="Ä"/>
            </a:pPr>
            <a:r>
              <a:rPr lang="fr-FR" sz="1400" dirty="0">
                <a:solidFill>
                  <a:srgbClr val="373739"/>
                </a:solidFill>
                <a:sym typeface="Wingdings" panose="05000000000000000000" pitchFamily="2" charset="2"/>
              </a:rPr>
              <a:t>Il est possible de renseigner </a:t>
            </a:r>
            <a:r>
              <a:rPr lang="fr-FR" sz="1400" b="1" dirty="0">
                <a:solidFill>
                  <a:schemeClr val="accent1"/>
                </a:solidFill>
                <a:sym typeface="Wingdings" panose="05000000000000000000" pitchFamily="2" charset="2"/>
              </a:rPr>
              <a:t>jusqu’à 3 MO </a:t>
            </a:r>
            <a:r>
              <a:rPr lang="fr-FR" sz="1400" b="1" dirty="0">
                <a:sym typeface="Wingdings" panose="05000000000000000000" pitchFamily="2" charset="2"/>
              </a:rPr>
              <a:t>par site infectieux</a:t>
            </a:r>
          </a:p>
          <a:p>
            <a:pPr>
              <a:spcBef>
                <a:spcPts val="100"/>
              </a:spcBef>
            </a:pPr>
            <a:r>
              <a:rPr lang="fr-FR" sz="1400" dirty="0">
                <a:solidFill>
                  <a:srgbClr val="373739"/>
                </a:solidFill>
                <a:sym typeface="Wingdings" panose="05000000000000000000" pitchFamily="2" charset="2"/>
              </a:rPr>
              <a:t> </a:t>
            </a:r>
            <a:r>
              <a:rPr lang="fr-FR" sz="1400" dirty="0">
                <a:solidFill>
                  <a:srgbClr val="373739"/>
                </a:solidFill>
              </a:rPr>
              <a:t>Compléter le MO </a:t>
            </a:r>
            <a:r>
              <a:rPr lang="fr-FR" sz="1400" b="1" dirty="0">
                <a:solidFill>
                  <a:srgbClr val="373739"/>
                </a:solidFill>
              </a:rPr>
              <a:t>après la date de l’enquête</a:t>
            </a:r>
            <a:r>
              <a:rPr lang="fr-FR" sz="1400" dirty="0">
                <a:solidFill>
                  <a:srgbClr val="373739"/>
                </a:solidFill>
              </a:rPr>
              <a:t>, si les résultats d’examens microbiologies ne sont pas disponibles le jour de l’enquête</a:t>
            </a:r>
            <a:endParaRPr lang="fr-FR" sz="1400" b="1" dirty="0">
              <a:solidFill>
                <a:srgbClr val="373739"/>
              </a:solidFill>
              <a:sym typeface="Wingdings" panose="05000000000000000000" pitchFamily="2" charset="2"/>
            </a:endParaRPr>
          </a:p>
          <a:p>
            <a:pPr lvl="0">
              <a:spcBef>
                <a:spcPts val="100"/>
              </a:spcBef>
            </a:pPr>
            <a:r>
              <a:rPr lang="fr-FR" sz="1400" dirty="0">
                <a:solidFill>
                  <a:srgbClr val="373739"/>
                </a:solidFill>
                <a:sym typeface="Wingdings" panose="05000000000000000000" pitchFamily="2" charset="2"/>
              </a:rPr>
              <a:t> Renseigner </a:t>
            </a:r>
            <a:r>
              <a:rPr lang="fr-FR" sz="1400" b="1" dirty="0">
                <a:solidFill>
                  <a:srgbClr val="373739"/>
                </a:solidFill>
                <a:sym typeface="Wingdings" panose="05000000000000000000" pitchFamily="2" charset="2"/>
              </a:rPr>
              <a:t>au moins un MO </a:t>
            </a:r>
            <a:r>
              <a:rPr lang="fr-FR" sz="1400" dirty="0">
                <a:solidFill>
                  <a:srgbClr val="373739"/>
                </a:solidFill>
                <a:sym typeface="Wingdings" panose="05000000000000000000" pitchFamily="2" charset="2"/>
              </a:rPr>
              <a:t>pour les sites infectieux avec confirmation microbiologique (</a:t>
            </a:r>
            <a:r>
              <a:rPr lang="fr-FR" sz="1400" b="1" dirty="0">
                <a:solidFill>
                  <a:srgbClr val="373739"/>
                </a:solidFill>
                <a:sym typeface="Wingdings" panose="05000000000000000000" pitchFamily="2" charset="2"/>
              </a:rPr>
              <a:t>BACT, URI1</a:t>
            </a:r>
            <a:r>
              <a:rPr lang="fr-FR" sz="1400" dirty="0">
                <a:solidFill>
                  <a:srgbClr val="373739"/>
                </a:solidFill>
                <a:sym typeface="Wingdings" panose="05000000000000000000" pitchFamily="2" charset="2"/>
              </a:rPr>
              <a:t>)</a:t>
            </a:r>
          </a:p>
          <a:p>
            <a:pPr lvl="0">
              <a:spcBef>
                <a:spcPts val="100"/>
              </a:spcBef>
            </a:pPr>
            <a:r>
              <a:rPr lang="fr-FR" sz="1400" dirty="0">
                <a:solidFill>
                  <a:srgbClr val="373739"/>
                </a:solidFill>
                <a:sym typeface="Wingdings" panose="05000000000000000000" pitchFamily="2" charset="2"/>
              </a:rPr>
              <a:t> En l’absence de MO isolé de l’infection indiquer : </a:t>
            </a:r>
            <a:r>
              <a:rPr lang="fr-FR" sz="1400" b="1" dirty="0">
                <a:solidFill>
                  <a:schemeClr val="accent1"/>
                </a:solidFill>
                <a:sym typeface="Wingdings" panose="05000000000000000000" pitchFamily="2" charset="2"/>
              </a:rPr>
              <a:t>EXASTE</a:t>
            </a:r>
            <a:r>
              <a:rPr lang="fr-FR" sz="1400" dirty="0">
                <a:solidFill>
                  <a:srgbClr val="373739"/>
                </a:solidFill>
                <a:sym typeface="Wingdings" panose="05000000000000000000" pitchFamily="2" charset="2"/>
              </a:rPr>
              <a:t> (examen stérile), </a:t>
            </a:r>
            <a:r>
              <a:rPr lang="fr-FR" sz="1400" b="1" dirty="0">
                <a:solidFill>
                  <a:schemeClr val="accent1"/>
                </a:solidFill>
                <a:sym typeface="Wingdings" panose="05000000000000000000" pitchFamily="2" charset="2"/>
              </a:rPr>
              <a:t>NONIDE</a:t>
            </a:r>
            <a:r>
              <a:rPr lang="fr-FR" sz="1400" dirty="0">
                <a:solidFill>
                  <a:srgbClr val="373739"/>
                </a:solidFill>
                <a:sym typeface="Wingdings" panose="05000000000000000000" pitchFamily="2" charset="2"/>
              </a:rPr>
              <a:t> (identification non retrouvée) ou </a:t>
            </a:r>
            <a:r>
              <a:rPr lang="fr-FR" sz="1400" b="1" dirty="0">
                <a:solidFill>
                  <a:schemeClr val="accent1"/>
                </a:solidFill>
                <a:sym typeface="Wingdings" panose="05000000000000000000" pitchFamily="2" charset="2"/>
              </a:rPr>
              <a:t>NONEFF</a:t>
            </a:r>
            <a:r>
              <a:rPr lang="fr-FR" sz="1400" dirty="0">
                <a:solidFill>
                  <a:srgbClr val="373739"/>
                </a:solidFill>
                <a:sym typeface="Wingdings" panose="05000000000000000000" pitchFamily="2" charset="2"/>
              </a:rPr>
              <a:t> (culture non effectuée)</a:t>
            </a: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la recherche du micro-organisme à sélectionner dans le menu déroulant peut s’effectuer à partir de la saisie, même partielle, du code du MO (6 lettres) ou du nom du MO</a:t>
            </a: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
        <p:nvSpPr>
          <p:cNvPr id="2" name="Rectangle 1"/>
          <p:cNvSpPr/>
          <p:nvPr/>
        </p:nvSpPr>
        <p:spPr>
          <a:xfrm>
            <a:off x="7800493" y="2643791"/>
            <a:ext cx="1374398" cy="492443"/>
          </a:xfrm>
          <a:prstGeom prst="rect">
            <a:avLst/>
          </a:prstGeom>
        </p:spPr>
        <p:txBody>
          <a:bodyPr wrap="square">
            <a:spAutoFit/>
          </a:bodyPr>
          <a:lstStyle/>
          <a:p>
            <a:r>
              <a:rPr lang="fr-FR" sz="1300" i="1" dirty="0">
                <a:sym typeface="Wingdings" panose="05000000000000000000" pitchFamily="2" charset="2"/>
              </a:rPr>
              <a:t>Limitée aux ECBU </a:t>
            </a:r>
            <a:r>
              <a:rPr lang="fr-FR" sz="1300" i="1" dirty="0" smtClean="0">
                <a:sym typeface="Wingdings" panose="05000000000000000000" pitchFamily="2" charset="2"/>
              </a:rPr>
              <a:t>en 2016</a:t>
            </a:r>
            <a:endParaRPr lang="fr-FR" sz="1300" i="1" dirty="0"/>
          </a:p>
        </p:txBody>
      </p:sp>
    </p:spTree>
    <p:extLst>
      <p:ext uri="{BB962C8B-B14F-4D97-AF65-F5344CB8AC3E}">
        <p14:creationId xmlns:p14="http://schemas.microsoft.com/office/powerpoint/2010/main" val="26108610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 y="1076400"/>
            <a:ext cx="7056784" cy="2959515"/>
          </a:xfrm>
          <a:prstGeom prst="rect">
            <a:avLst/>
          </a:prstGeom>
          <a:noFill/>
          <a:ln w="25400">
            <a:noFill/>
          </a:ln>
        </p:spPr>
      </p:pic>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Infection(s) associée(s) aux soins</a:t>
            </a:r>
            <a:endParaRPr lang="fr-FR" dirty="0"/>
          </a:p>
        </p:txBody>
      </p:sp>
      <p:sp>
        <p:nvSpPr>
          <p:cNvPr id="5" name="Rectangle 4"/>
          <p:cNvSpPr/>
          <p:nvPr/>
        </p:nvSpPr>
        <p:spPr>
          <a:xfrm>
            <a:off x="594000" y="3096000"/>
            <a:ext cx="6984000" cy="856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99592" y="4144714"/>
            <a:ext cx="7355540" cy="2546851"/>
          </a:xfrm>
          <a:prstGeom prst="rect">
            <a:avLst/>
          </a:prstGeom>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bIns="0">
            <a:spAutoFit/>
          </a:bodyPr>
          <a:lstStyle/>
          <a:p>
            <a:pPr marL="0" lvl="4">
              <a:spcBef>
                <a:spcPts val="300"/>
              </a:spcBef>
            </a:pPr>
            <a:r>
              <a:rPr lang="fr-FR" sz="1400" i="1" dirty="0">
                <a:solidFill>
                  <a:srgbClr val="373739"/>
                </a:solidFill>
              </a:rPr>
              <a:t>Pour les micro-organismes dont la sensibilité à certains antibiotiques est à renseigner</a:t>
            </a:r>
            <a:br>
              <a:rPr lang="fr-FR" sz="1400" i="1" dirty="0">
                <a:solidFill>
                  <a:srgbClr val="373739"/>
                </a:solidFill>
              </a:rPr>
            </a:br>
            <a:r>
              <a:rPr lang="fr-FR" sz="1400" i="1" dirty="0">
                <a:solidFill>
                  <a:srgbClr val="373739"/>
                </a:solidFill>
              </a:rPr>
              <a:t>(cf. annexe 4 page 80 à 83 les </a:t>
            </a:r>
            <a:r>
              <a:rPr lang="fr-FR" sz="1400" b="1" i="1" u="sng" dirty="0">
                <a:solidFill>
                  <a:srgbClr val="373739"/>
                </a:solidFill>
              </a:rPr>
              <a:t>MO marqués par un « S ») </a:t>
            </a:r>
            <a:r>
              <a:rPr lang="fr-FR" sz="1400" i="1" dirty="0">
                <a:solidFill>
                  <a:srgbClr val="373739"/>
                </a:solidFill>
              </a:rPr>
              <a:t>:</a:t>
            </a:r>
            <a:endParaRPr lang="fr-FR" sz="1400" i="1" dirty="0"/>
          </a:p>
          <a:p>
            <a:pPr marL="0" lvl="4">
              <a:spcBef>
                <a:spcPts val="300"/>
              </a:spcBef>
            </a:pPr>
            <a:r>
              <a:rPr lang="fr-FR" sz="1600" b="1" dirty="0">
                <a:solidFill>
                  <a:schemeClr val="accent1"/>
                </a:solidFill>
                <a:sym typeface="Wingdings" panose="05000000000000000000" pitchFamily="2" charset="2"/>
              </a:rPr>
              <a:t> </a:t>
            </a:r>
            <a:r>
              <a:rPr lang="fr-FR" sz="1600" b="1" dirty="0">
                <a:solidFill>
                  <a:srgbClr val="373739"/>
                </a:solidFill>
                <a:sym typeface="Wingdings" panose="05000000000000000000" pitchFamily="2" charset="2"/>
              </a:rPr>
              <a:t>Indiquer </a:t>
            </a:r>
            <a:r>
              <a:rPr lang="fr-FR" sz="1600" b="1" dirty="0">
                <a:solidFill>
                  <a:schemeClr val="accent1"/>
                </a:solidFill>
                <a:sym typeface="Wingdings" panose="05000000000000000000" pitchFamily="2" charset="2"/>
              </a:rPr>
              <a:t>la sensibilité à l’antibiotique testé (ou des antibiotiques) </a:t>
            </a:r>
            <a:r>
              <a:rPr lang="fr-FR" sz="1600" b="1" dirty="0" smtClean="0">
                <a:solidFill>
                  <a:schemeClr val="accent1"/>
                </a:solidFill>
                <a:sym typeface="Wingdings" panose="05000000000000000000" pitchFamily="2" charset="2"/>
              </a:rPr>
              <a:t/>
            </a:r>
            <a:br>
              <a:rPr lang="fr-FR" sz="1600" b="1" dirty="0" smtClean="0">
                <a:solidFill>
                  <a:schemeClr val="accent1"/>
                </a:solidFill>
                <a:sym typeface="Wingdings" panose="05000000000000000000" pitchFamily="2" charset="2"/>
              </a:rPr>
            </a:br>
            <a:r>
              <a:rPr lang="fr-FR" sz="1600" b="1" dirty="0" smtClean="0">
                <a:solidFill>
                  <a:schemeClr val="accent1"/>
                </a:solidFill>
                <a:sym typeface="Wingdings" panose="05000000000000000000" pitchFamily="2" charset="2"/>
              </a:rPr>
              <a:t>du </a:t>
            </a:r>
            <a:r>
              <a:rPr lang="fr-FR" sz="1600" b="1" dirty="0">
                <a:solidFill>
                  <a:schemeClr val="accent1"/>
                </a:solidFill>
                <a:sym typeface="Wingdings" panose="05000000000000000000" pitchFamily="2" charset="2"/>
              </a:rPr>
              <a:t>(ou des) micro-organisme(s) isolé(s) de l’infection</a:t>
            </a:r>
            <a:endParaRPr lang="fr-FR" sz="1400" i="1" dirty="0">
              <a:solidFill>
                <a:srgbClr val="373739"/>
              </a:solidFill>
              <a:sym typeface="Wingdings" panose="05000000000000000000" pitchFamily="2" charset="2"/>
            </a:endParaRPr>
          </a:p>
          <a:p>
            <a:pPr>
              <a:spcBef>
                <a:spcPts val="300"/>
              </a:spcBef>
            </a:pPr>
            <a:r>
              <a:rPr lang="fr-FR" sz="1400" dirty="0">
                <a:solidFill>
                  <a:srgbClr val="373739"/>
                </a:solidFill>
                <a:sym typeface="Wingdings" panose="05000000000000000000" pitchFamily="2" charset="2"/>
              </a:rPr>
              <a:t> La sensibilité d’un MO est </a:t>
            </a:r>
            <a:r>
              <a:rPr lang="fr-FR" sz="1400" b="1" dirty="0">
                <a:solidFill>
                  <a:srgbClr val="373739"/>
                </a:solidFill>
                <a:sym typeface="Wingdings" panose="05000000000000000000" pitchFamily="2" charset="2"/>
              </a:rPr>
              <a:t>renseignée de manière indépendante pour chaque ATB testé</a:t>
            </a:r>
            <a:endParaRPr lang="fr-FR" sz="1400" dirty="0">
              <a:solidFill>
                <a:srgbClr val="373739"/>
              </a:solidFill>
              <a:sym typeface="Wingdings" panose="05000000000000000000" pitchFamily="2" charset="2"/>
            </a:endParaRPr>
          </a:p>
          <a:p>
            <a:pPr lvl="0">
              <a:spcBef>
                <a:spcPts val="300"/>
              </a:spcBef>
            </a:pPr>
            <a:r>
              <a:rPr lang="fr-FR" sz="1400" dirty="0">
                <a:solidFill>
                  <a:srgbClr val="373739"/>
                </a:solidFill>
                <a:sym typeface="Wingdings" panose="05000000000000000000" pitchFamily="2" charset="2"/>
              </a:rPr>
              <a:t> C</a:t>
            </a:r>
            <a:r>
              <a:rPr lang="fr-FR" sz="1400" dirty="0">
                <a:solidFill>
                  <a:srgbClr val="373739"/>
                </a:solidFill>
              </a:rPr>
              <a:t>ompléter la sensibilité </a:t>
            </a:r>
            <a:r>
              <a:rPr lang="fr-FR" sz="1400" b="1" dirty="0">
                <a:solidFill>
                  <a:srgbClr val="373739"/>
                </a:solidFill>
              </a:rPr>
              <a:t>après la date de l’enquête</a:t>
            </a:r>
            <a:r>
              <a:rPr lang="fr-FR" sz="1400" dirty="0">
                <a:solidFill>
                  <a:srgbClr val="373739"/>
                </a:solidFill>
              </a:rPr>
              <a:t>, si les résultats des tests de sensibilité du ou des MO aux antibiotiques ne sont pas disponibles le jour de l’enquête </a:t>
            </a:r>
            <a:endParaRPr lang="fr-FR" sz="1400" dirty="0">
              <a:solidFill>
                <a:srgbClr val="373739"/>
              </a:solidFill>
              <a:sym typeface="Wingdings" panose="05000000000000000000" pitchFamily="2" charset="2"/>
            </a:endParaRPr>
          </a:p>
          <a:p>
            <a:pPr>
              <a:spcBef>
                <a:spcPts val="600"/>
              </a:spcBef>
            </a:pPr>
            <a:r>
              <a:rPr lang="fr-FR" sz="1400" dirty="0">
                <a:solidFill>
                  <a:srgbClr val="373739"/>
                </a:solidFill>
                <a:sym typeface="Wingdings" panose="05000000000000000000" pitchFamily="2" charset="2"/>
              </a:rPr>
              <a:t></a:t>
            </a:r>
            <a:r>
              <a:rPr lang="fr-FR" sz="1400" dirty="0">
                <a:solidFill>
                  <a:srgbClr val="373739"/>
                </a:solidFill>
              </a:rPr>
              <a:t> </a:t>
            </a:r>
            <a:r>
              <a:rPr lang="fr-FR" sz="1400" u="sng" dirty="0">
                <a:solidFill>
                  <a:srgbClr val="373739"/>
                </a:solidFill>
              </a:rPr>
              <a:t>Saisie dans </a:t>
            </a:r>
            <a:r>
              <a:rPr lang="fr-FR" sz="1400" u="sng" dirty="0" err="1">
                <a:solidFill>
                  <a:srgbClr val="373739"/>
                </a:solidFill>
              </a:rPr>
              <a:t>PrevIAS</a:t>
            </a:r>
            <a:r>
              <a:rPr lang="fr-FR" sz="1400" u="sng" dirty="0">
                <a:solidFill>
                  <a:srgbClr val="373739"/>
                </a:solidFill>
              </a:rPr>
              <a:t> </a:t>
            </a:r>
            <a:r>
              <a:rPr lang="fr-FR" sz="1400" dirty="0">
                <a:solidFill>
                  <a:srgbClr val="373739"/>
                </a:solidFill>
              </a:rPr>
              <a:t>: après avoir renseigné le MO dont la sensibilité est à renseigner, des champs spécifiques aux ATB testés s’affichent automatiquement à l’écran</a:t>
            </a:r>
            <a:endParaRPr lang="fr-FR" sz="1400" dirty="0">
              <a:solidFill>
                <a:schemeClr val="accent1"/>
              </a:solidFill>
            </a:endParaRPr>
          </a:p>
        </p:txBody>
      </p:sp>
      <p:sp>
        <p:nvSpPr>
          <p:cNvPr id="15" name="ZoneTexte 14"/>
          <p:cNvSpPr txBox="1"/>
          <p:nvPr/>
        </p:nvSpPr>
        <p:spPr>
          <a:xfrm>
            <a:off x="3474000" y="1002107"/>
            <a:ext cx="288032" cy="492443"/>
          </a:xfrm>
          <a:prstGeom prst="rect">
            <a:avLst/>
          </a:prstGeom>
          <a:noFill/>
        </p:spPr>
        <p:txBody>
          <a:bodyPr wrap="square" lIns="36000" tIns="0" rIns="36000" bIns="0" rtlCol="0">
            <a:spAutoFit/>
          </a:bodyPr>
          <a:lstStyle/>
          <a:p>
            <a:r>
              <a:rPr lang="fr-FR" sz="3200" dirty="0">
                <a:solidFill>
                  <a:schemeClr val="accent1"/>
                </a:solidFill>
                <a:sym typeface="Wingdings" panose="05000000000000000000" pitchFamily="2" charset="2"/>
              </a:rPr>
              <a:t></a:t>
            </a:r>
            <a:endParaRPr lang="fr-FR" sz="3200" dirty="0">
              <a:solidFill>
                <a:schemeClr val="accent1"/>
              </a:solidFill>
            </a:endParaRPr>
          </a:p>
        </p:txBody>
      </p:sp>
    </p:spTree>
    <p:extLst>
      <p:ext uri="{BB962C8B-B14F-4D97-AF65-F5344CB8AC3E}">
        <p14:creationId xmlns:p14="http://schemas.microsoft.com/office/powerpoint/2010/main" val="39434540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611560" y="188640"/>
            <a:ext cx="6768752" cy="936104"/>
          </a:xfrm>
        </p:spPr>
        <p:txBody>
          <a:bodyPr/>
          <a:lstStyle/>
          <a:p>
            <a:r>
              <a:rPr lang="fr-FR" dirty="0">
                <a:latin typeface="Arial" charset="0"/>
                <a:cs typeface="Arial" charset="0"/>
              </a:rPr>
              <a:t>Sensibilité des micro-organismes</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113019451"/>
              </p:ext>
            </p:extLst>
          </p:nvPr>
        </p:nvGraphicFramePr>
        <p:xfrm>
          <a:off x="248611" y="1177663"/>
          <a:ext cx="8640959" cy="3648900"/>
        </p:xfrm>
        <a:graphic>
          <a:graphicData uri="http://schemas.openxmlformats.org/drawingml/2006/table">
            <a:tbl>
              <a:tblPr firstRow="1" firstCol="1" bandRow="1">
                <a:tableStyleId>{5C22544A-7EE6-4342-B048-85BDC9FD1C3A}</a:tableStyleId>
              </a:tblPr>
              <a:tblGrid>
                <a:gridCol w="1803109">
                  <a:extLst>
                    <a:ext uri="{9D8B030D-6E8A-4147-A177-3AD203B41FA5}">
                      <a16:colId xmlns:a16="http://schemas.microsoft.com/office/drawing/2014/main" val="3250898570"/>
                    </a:ext>
                  </a:extLst>
                </a:gridCol>
                <a:gridCol w="2116889">
                  <a:extLst>
                    <a:ext uri="{9D8B030D-6E8A-4147-A177-3AD203B41FA5}">
                      <a16:colId xmlns:a16="http://schemas.microsoft.com/office/drawing/2014/main" val="1645878042"/>
                    </a:ext>
                  </a:extLst>
                </a:gridCol>
                <a:gridCol w="1034682">
                  <a:extLst>
                    <a:ext uri="{9D8B030D-6E8A-4147-A177-3AD203B41FA5}">
                      <a16:colId xmlns:a16="http://schemas.microsoft.com/office/drawing/2014/main" val="3641274271"/>
                    </a:ext>
                  </a:extLst>
                </a:gridCol>
                <a:gridCol w="1182494">
                  <a:extLst>
                    <a:ext uri="{9D8B030D-6E8A-4147-A177-3AD203B41FA5}">
                      <a16:colId xmlns:a16="http://schemas.microsoft.com/office/drawing/2014/main" val="372877679"/>
                    </a:ext>
                  </a:extLst>
                </a:gridCol>
                <a:gridCol w="1182494">
                  <a:extLst>
                    <a:ext uri="{9D8B030D-6E8A-4147-A177-3AD203B41FA5}">
                      <a16:colId xmlns:a16="http://schemas.microsoft.com/office/drawing/2014/main" val="10466853"/>
                    </a:ext>
                  </a:extLst>
                </a:gridCol>
                <a:gridCol w="1321291">
                  <a:extLst>
                    <a:ext uri="{9D8B030D-6E8A-4147-A177-3AD203B41FA5}">
                      <a16:colId xmlns:a16="http://schemas.microsoft.com/office/drawing/2014/main" val="3525506612"/>
                    </a:ext>
                  </a:extLst>
                </a:gridCol>
              </a:tblGrid>
              <a:tr h="419176">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Micro-organisme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Bef>
                          <a:spcPts val="600"/>
                        </a:spcBef>
                        <a:spcAft>
                          <a:spcPts val="600"/>
                        </a:spcAft>
                      </a:pPr>
                      <a:r>
                        <a:rPr lang="fr-FR" sz="1600" dirty="0">
                          <a:solidFill>
                            <a:schemeClr val="bg1"/>
                          </a:solidFill>
                          <a:effectLst/>
                          <a:latin typeface="Arial Narrow" panose="020B0606020202030204" pitchFamily="34" charset="0"/>
                        </a:rPr>
                        <a:t>Antibiotique testé</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gridSpan="4">
                  <a:txBody>
                    <a:bodyPr/>
                    <a:lstStyle/>
                    <a:p>
                      <a:pPr algn="ctr">
                        <a:spcBef>
                          <a:spcPts val="600"/>
                        </a:spcBef>
                        <a:spcAft>
                          <a:spcPts val="600"/>
                        </a:spcAft>
                      </a:pPr>
                      <a:r>
                        <a:rPr lang="fr-FR" sz="1600" dirty="0">
                          <a:solidFill>
                            <a:schemeClr val="bg1"/>
                          </a:solidFill>
                          <a:effectLst/>
                          <a:latin typeface="Arial Narrow" panose="020B0606020202030204" pitchFamily="34" charset="0"/>
                        </a:rPr>
                        <a:t>Résistance</a:t>
                      </a:r>
                      <a:endParaRPr lang="fr-FR" sz="16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66902543"/>
                  </a:ext>
                </a:extLst>
              </a:tr>
              <a:tr h="274031">
                <a:tc rowSpan="2">
                  <a:txBody>
                    <a:bodyPr/>
                    <a:lstStyle/>
                    <a:p>
                      <a:pPr algn="l">
                        <a:spcAft>
                          <a:spcPts val="0"/>
                        </a:spcAft>
                      </a:pPr>
                      <a:r>
                        <a:rPr lang="fr-FR" sz="1400" b="1" i="1" dirty="0">
                          <a:solidFill>
                            <a:schemeClr val="bg1"/>
                          </a:solidFill>
                          <a:effectLst/>
                          <a:latin typeface="Arial Narrow" panose="020B0606020202030204" pitchFamily="34" charset="0"/>
                        </a:rPr>
                        <a:t>Staphylococcus aureus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Oxacilline (OXA) </a:t>
                      </a:r>
                      <a:r>
                        <a:rPr lang="fr-FR" sz="1400" spc="-10" baseline="30000" dirty="0">
                          <a:solidFill>
                            <a:srgbClr val="373739"/>
                          </a:solidFill>
                          <a:effectLst/>
                          <a:latin typeface="Arial Narrow" panose="020B0606020202030204" pitchFamily="34" charset="0"/>
                        </a:rPr>
                        <a:t>1</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4972659"/>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88743661"/>
                  </a:ext>
                </a:extLst>
              </a:tr>
              <a:tr h="407682">
                <a:tc>
                  <a:txBody>
                    <a:bodyPr/>
                    <a:lstStyle/>
                    <a:p>
                      <a:pPr algn="l">
                        <a:spcAft>
                          <a:spcPts val="0"/>
                        </a:spcAft>
                      </a:pP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faecium</a:t>
                      </a:r>
                      <a:r>
                        <a:rPr lang="fr-FR" sz="1400" b="1" i="1" dirty="0">
                          <a:solidFill>
                            <a:schemeClr val="bg1"/>
                          </a:solidFill>
                          <a:effectLst/>
                          <a:latin typeface="Arial Narrow" panose="020B0606020202030204" pitchFamily="34" charset="0"/>
                        </a:rPr>
                        <a:t/>
                      </a:r>
                      <a:br>
                        <a:rPr lang="fr-FR" sz="1400" b="1" i="1" dirty="0">
                          <a:solidFill>
                            <a:schemeClr val="bg1"/>
                          </a:solidFill>
                          <a:effectLst/>
                          <a:latin typeface="Arial Narrow" panose="020B0606020202030204" pitchFamily="34" charset="0"/>
                        </a:rPr>
                      </a:br>
                      <a:r>
                        <a:rPr lang="fr-FR" sz="1400" b="1" i="1" dirty="0" err="1">
                          <a:solidFill>
                            <a:schemeClr val="bg1"/>
                          </a:solidFill>
                          <a:effectLst/>
                          <a:latin typeface="Arial Narrow" panose="020B0606020202030204" pitchFamily="34" charset="0"/>
                        </a:rPr>
                        <a:t>Enterococcus</a:t>
                      </a:r>
                      <a:r>
                        <a:rPr lang="fr-FR" sz="1400" b="1" i="1" dirty="0">
                          <a:solidFill>
                            <a:schemeClr val="bg1"/>
                          </a:solidFill>
                          <a:effectLst/>
                          <a:latin typeface="Arial Narrow" panose="020B0606020202030204" pitchFamily="34" charset="0"/>
                        </a:rPr>
                        <a:t> </a:t>
                      </a:r>
                      <a:r>
                        <a:rPr lang="fr-FR" sz="1400" b="1" i="1" dirty="0" err="1">
                          <a:solidFill>
                            <a:schemeClr val="bg1"/>
                          </a:solidFill>
                          <a:effectLst/>
                          <a:latin typeface="Arial Narrow" panose="020B0606020202030204" pitchFamily="34" charset="0"/>
                        </a:rPr>
                        <a:t>faecalis</a:t>
                      </a:r>
                      <a:endParaRPr lang="fr-FR" sz="1400" b="1" i="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err="1">
                          <a:solidFill>
                            <a:srgbClr val="373739"/>
                          </a:solidFill>
                          <a:effectLst/>
                          <a:latin typeface="Arial Narrow" panose="020B0606020202030204" pitchFamily="34" charset="0"/>
                        </a:rPr>
                        <a:t>Glycopeptides</a:t>
                      </a:r>
                      <a:r>
                        <a:rPr lang="fr-FR" sz="1400" spc="-10" dirty="0">
                          <a:solidFill>
                            <a:srgbClr val="373739"/>
                          </a:solidFill>
                          <a:effectLst/>
                          <a:latin typeface="Arial Narrow" panose="020B0606020202030204" pitchFamily="34" charset="0"/>
                        </a:rPr>
                        <a:t> (GLY) </a:t>
                      </a:r>
                      <a:r>
                        <a:rPr lang="fr-FR" sz="1400" spc="-10" baseline="30000" dirty="0">
                          <a:solidFill>
                            <a:srgbClr val="373739"/>
                          </a:solidFill>
                          <a:effectLst/>
                          <a:latin typeface="Arial Narrow" panose="020B0606020202030204" pitchFamily="34" charset="0"/>
                        </a:rPr>
                        <a:t>2</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556181005"/>
                  </a:ext>
                </a:extLst>
              </a:tr>
              <a:tr h="405892">
                <a:tc rowSpan="4">
                  <a:txBody>
                    <a:bodyPr/>
                    <a:lstStyle/>
                    <a:p>
                      <a:pPr algn="l">
                        <a:spcBef>
                          <a:spcPts val="600"/>
                        </a:spcBef>
                        <a:spcAft>
                          <a:spcPts val="0"/>
                        </a:spcAft>
                      </a:pPr>
                      <a:r>
                        <a:rPr lang="fr-FR" sz="1400" b="1" dirty="0">
                          <a:solidFill>
                            <a:schemeClr val="bg1"/>
                          </a:solidFill>
                          <a:effectLst/>
                          <a:latin typeface="Arial Narrow" panose="020B0606020202030204" pitchFamily="34" charset="0"/>
                        </a:rPr>
                        <a:t>Entérobactéries</a:t>
                      </a:r>
                      <a:r>
                        <a:rPr lang="fr-FR" sz="1400" b="1" baseline="0" dirty="0">
                          <a:solidFill>
                            <a:schemeClr val="bg1"/>
                          </a:solidFill>
                          <a:effectLst/>
                          <a:latin typeface="Arial Narrow" panose="020B0606020202030204" pitchFamily="34" charset="0"/>
                        </a:rPr>
                        <a:t> </a:t>
                      </a:r>
                      <a:r>
                        <a:rPr lang="fr-FR" sz="1400" b="1" baseline="30000" dirty="0">
                          <a:solidFill>
                            <a:schemeClr val="bg1"/>
                          </a:solidFill>
                          <a:effectLst/>
                          <a:latin typeface="Arial Narrow" panose="020B0606020202030204" pitchFamily="34" charset="0"/>
                        </a:rPr>
                        <a:t>5</a:t>
                      </a: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Céphalosporines de troisième génération (C3G) </a:t>
                      </a:r>
                      <a:r>
                        <a:rPr lang="fr-FR" sz="1400" spc="-10" baseline="30000" dirty="0">
                          <a:solidFill>
                            <a:srgbClr val="373739"/>
                          </a:solidFill>
                          <a:effectLst/>
                          <a:latin typeface="Arial Narrow" panose="020B0606020202030204" pitchFamily="34" charset="0"/>
                        </a:rPr>
                        <a:t>3</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782704778"/>
                  </a:ext>
                </a:extLst>
              </a:tr>
              <a:tr h="393454">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ß-</a:t>
                      </a:r>
                      <a:r>
                        <a:rPr lang="fr-FR" sz="1400" spc="-10" dirty="0" err="1">
                          <a:solidFill>
                            <a:srgbClr val="373739"/>
                          </a:solidFill>
                          <a:effectLst/>
                          <a:latin typeface="Arial Narrow" panose="020B0606020202030204" pitchFamily="34" charset="0"/>
                        </a:rPr>
                        <a:t>lactamase</a:t>
                      </a:r>
                      <a:r>
                        <a:rPr lang="fr-FR" sz="1400" spc="-10" dirty="0">
                          <a:solidFill>
                            <a:srgbClr val="373739"/>
                          </a:solidFill>
                          <a:effectLst/>
                          <a:latin typeface="Arial Narrow" panose="020B0606020202030204" pitchFamily="34" charset="0"/>
                        </a:rPr>
                        <a:t> à spectre étendu (BLSE)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373739"/>
                          </a:solidFill>
                          <a:effectLst/>
                          <a:latin typeface="Arial Narrow" panose="020B0606020202030204" pitchFamily="34" charset="0"/>
                        </a:rPr>
                        <a:t>Non 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rPr>
                        <a:t>BLSE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INC - Inconnue</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2423728139"/>
                  </a:ext>
                </a:extLst>
              </a:tr>
              <a:tr h="339567">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r>
                        <a:rPr lang="fr-FR" sz="1400" spc="-10" dirty="0">
                          <a:solidFill>
                            <a:srgbClr val="373739"/>
                          </a:solidFill>
                          <a:effectLst/>
                          <a:latin typeface="Arial Narrow" panose="020B0606020202030204" pitchFamily="34" charset="0"/>
                        </a:rPr>
                        <a:t/>
                      </a:r>
                      <a:br>
                        <a:rPr lang="fr-FR" sz="1400" spc="-10" dirty="0">
                          <a:solidFill>
                            <a:srgbClr val="373739"/>
                          </a:solidFill>
                          <a:effectLst/>
                          <a:latin typeface="Arial Narrow" panose="020B0606020202030204" pitchFamily="34" charset="0"/>
                        </a:rPr>
                      </a:br>
                      <a:r>
                        <a:rPr lang="fr-FR" sz="1400" spc="-10" dirty="0">
                          <a:solidFill>
                            <a:srgbClr val="373739"/>
                          </a:solidFill>
                          <a:effectLst/>
                          <a:latin typeface="Arial Narrow" panose="020B0606020202030204" pitchFamily="34" charset="0"/>
                        </a:rPr>
                        <a:t>(CAR) </a:t>
                      </a:r>
                      <a:r>
                        <a:rPr lang="fr-FR" sz="1400" spc="-10" baseline="30000" dirty="0">
                          <a:solidFill>
                            <a:srgbClr val="373739"/>
                          </a:solidFill>
                          <a:effectLst/>
                          <a:latin typeface="Arial Narrow" panose="020B0606020202030204" pitchFamily="34" charset="0"/>
                        </a:rPr>
                        <a:t>4</a:t>
                      </a:r>
                      <a:endParaRPr lang="fr-FR" sz="1400" baseline="300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S - Sensible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424526732"/>
                  </a:ext>
                </a:extLst>
              </a:tr>
              <a:tr h="405855">
                <a:tc vMerge="1">
                  <a:txBody>
                    <a:bodyPr/>
                    <a:lstStyle/>
                    <a:p>
                      <a:endParaRPr lang="fr-FR"/>
                    </a:p>
                  </a:txBody>
                  <a:tcPr/>
                </a:tc>
                <a:tc>
                  <a:txBody>
                    <a:bodyPr/>
                    <a:lstStyle/>
                    <a:p>
                      <a:pPr algn="ctr">
                        <a:spcAft>
                          <a:spcPts val="0"/>
                        </a:spcAft>
                      </a:pPr>
                      <a:r>
                        <a:rPr lang="fr-FR" sz="1400" spc="-10" dirty="0">
                          <a:solidFill>
                            <a:srgbClr val="373739"/>
                          </a:solidFill>
                          <a:effectLst/>
                          <a:latin typeface="Arial Narrow" panose="020B0606020202030204" pitchFamily="34" charset="0"/>
                        </a:rPr>
                        <a:t>Production de </a:t>
                      </a:r>
                      <a:r>
                        <a:rPr lang="fr-FR" sz="1400" spc="-10" dirty="0" err="1">
                          <a:solidFill>
                            <a:srgbClr val="373739"/>
                          </a:solidFill>
                          <a:effectLst/>
                          <a:latin typeface="Arial Narrow" panose="020B0606020202030204" pitchFamily="34" charset="0"/>
                        </a:rPr>
                        <a:t>carbapénémase</a:t>
                      </a:r>
                      <a:r>
                        <a:rPr lang="fr-FR" sz="1400" spc="-10" dirty="0">
                          <a:solidFill>
                            <a:srgbClr val="373739"/>
                          </a:solidFill>
                          <a:effectLst/>
                          <a:latin typeface="Arial Narrow" panose="020B0606020202030204" pitchFamily="34" charset="0"/>
                        </a:rPr>
                        <a:t/>
                      </a:r>
                      <a:br>
                        <a:rPr lang="fr-FR" sz="1400" spc="-10" dirty="0">
                          <a:solidFill>
                            <a:srgbClr val="373739"/>
                          </a:solidFill>
                          <a:effectLst/>
                          <a:latin typeface="Arial Narrow" panose="020B0606020202030204" pitchFamily="34" charset="0"/>
                        </a:rPr>
                      </a:br>
                      <a:r>
                        <a:rPr lang="fr-FR" sz="1400" spc="-10" dirty="0">
                          <a:solidFill>
                            <a:srgbClr val="373739"/>
                          </a:solidFill>
                          <a:effectLst/>
                          <a:latin typeface="Arial Narrow" panose="020B0606020202030204" pitchFamily="34" charset="0"/>
                        </a:rPr>
                        <a:t>(EPC)</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Non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rPr>
                        <a:t>Oui</a:t>
                      </a:r>
                    </a:p>
                  </a:txBody>
                  <a:tcPr marL="43690" marR="436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spc="-10" dirty="0">
                          <a:solidFill>
                            <a:srgbClr val="373739"/>
                          </a:solidFill>
                          <a:effectLst/>
                          <a:latin typeface="Arial Narrow" panose="020B0606020202030204" pitchFamily="34" charset="0"/>
                        </a:rPr>
                        <a:t>INC - Inconnue</a:t>
                      </a:r>
                    </a:p>
                    <a:p>
                      <a:pPr algn="ctr">
                        <a:spcAft>
                          <a:spcPts val="0"/>
                        </a:spcAft>
                      </a:pPr>
                      <a:r>
                        <a:rPr lang="fr-FR" sz="1400" spc="-10" dirty="0">
                          <a:solidFill>
                            <a:srgbClr val="373739"/>
                          </a:solidFill>
                          <a:effectLst/>
                          <a:latin typeface="Arial Narrow" panose="020B0606020202030204" pitchFamily="34" charset="0"/>
                        </a:rPr>
                        <a:t> </a:t>
                      </a:r>
                      <a:r>
                        <a:rPr lang="fr-FR" sz="1400" dirty="0">
                          <a:solidFill>
                            <a:srgbClr val="373739"/>
                          </a:solidFill>
                          <a:effectLst/>
                          <a:latin typeface="Arial Narrow" panose="020B0606020202030204" pitchFamily="34" charset="0"/>
                        </a:rPr>
                        <a:t> </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239069426"/>
                  </a:ext>
                </a:extLst>
              </a:tr>
              <a:tr h="274031">
                <a:tc rowSpan="2">
                  <a:txBody>
                    <a:bodyPr/>
                    <a:lstStyle/>
                    <a:p>
                      <a:pPr algn="l">
                        <a:spcAft>
                          <a:spcPts val="0"/>
                        </a:spcAft>
                      </a:pPr>
                      <a:r>
                        <a:rPr lang="fr-FR" sz="1400" b="1" i="1" dirty="0" err="1">
                          <a:solidFill>
                            <a:schemeClr val="bg1"/>
                          </a:solidFill>
                          <a:effectLst/>
                          <a:latin typeface="Arial Narrow" panose="020B0606020202030204" pitchFamily="34" charset="0"/>
                        </a:rPr>
                        <a:t>Acinetobacter</a:t>
                      </a:r>
                      <a:r>
                        <a:rPr lang="fr-FR" sz="1400" b="1" i="1" dirty="0">
                          <a:solidFill>
                            <a:schemeClr val="bg1"/>
                          </a:solidFill>
                          <a:effectLst/>
                          <a:latin typeface="Arial Narrow" panose="020B0606020202030204" pitchFamily="34" charset="0"/>
                        </a:rPr>
                        <a:t>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br>
                        <a:rPr lang="fr-FR" sz="1400" b="1" dirty="0">
                          <a:solidFill>
                            <a:schemeClr val="bg1"/>
                          </a:solidFill>
                          <a:effectLst/>
                          <a:latin typeface="Arial Narrow" panose="020B0606020202030204" pitchFamily="34" charset="0"/>
                        </a:rPr>
                      </a:br>
                      <a:r>
                        <a:rPr lang="fr-FR" sz="1400" b="1" i="1" dirty="0">
                          <a:solidFill>
                            <a:schemeClr val="bg1"/>
                          </a:solidFill>
                          <a:effectLst/>
                          <a:latin typeface="Arial Narrow" panose="020B0606020202030204" pitchFamily="34" charset="0"/>
                        </a:rPr>
                        <a:t>Pseudomonas </a:t>
                      </a:r>
                      <a:r>
                        <a:rPr lang="fr-FR" sz="1400" b="1" dirty="0" err="1">
                          <a:solidFill>
                            <a:schemeClr val="bg1"/>
                          </a:solidFill>
                          <a:effectLst/>
                          <a:latin typeface="Arial Narrow" panose="020B0606020202030204" pitchFamily="34" charset="0"/>
                        </a:rPr>
                        <a:t>spp</a:t>
                      </a:r>
                      <a:r>
                        <a:rPr lang="fr-FR" sz="1400" b="1" dirty="0">
                          <a:solidFill>
                            <a:schemeClr val="bg1"/>
                          </a:solidFill>
                          <a:effectLst/>
                          <a:latin typeface="Arial Narrow" panose="020B0606020202030204" pitchFamily="34" charset="0"/>
                        </a:rPr>
                        <a:t>.</a:t>
                      </a:r>
                      <a:endParaRPr lang="fr-FR"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Ceftazidime (CAZ)</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 - intermédiaire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3215900116"/>
                  </a:ext>
                </a:extLst>
              </a:tr>
              <a:tr h="274031">
                <a:tc vMerge="1">
                  <a:txBody>
                    <a:bodyPr/>
                    <a:lstStyle/>
                    <a:p>
                      <a:endParaRPr lang="fr-FR"/>
                    </a:p>
                  </a:txBody>
                  <a:tcPr/>
                </a:tc>
                <a:tc>
                  <a:txBody>
                    <a:bodyPr/>
                    <a:lstStyle/>
                    <a:p>
                      <a:pPr algn="ctr">
                        <a:spcAft>
                          <a:spcPts val="0"/>
                        </a:spcAft>
                      </a:pPr>
                      <a:r>
                        <a:rPr lang="fr-FR" sz="1400" spc="-10" dirty="0" err="1">
                          <a:solidFill>
                            <a:srgbClr val="373739"/>
                          </a:solidFill>
                          <a:effectLst/>
                          <a:latin typeface="Arial Narrow" panose="020B0606020202030204" pitchFamily="34" charset="0"/>
                        </a:rPr>
                        <a:t>Carbapénèmes</a:t>
                      </a:r>
                      <a:r>
                        <a:rPr lang="fr-FR" sz="1400" spc="-10" dirty="0">
                          <a:solidFill>
                            <a:srgbClr val="373739"/>
                          </a:solidFill>
                          <a:effectLst/>
                          <a:latin typeface="Arial Narrow" panose="020B0606020202030204" pitchFamily="34" charset="0"/>
                        </a:rPr>
                        <a:t> (CAR)</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S - Sensible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a:solidFill>
                            <a:srgbClr val="373739"/>
                          </a:solidFill>
                          <a:effectLst/>
                          <a:latin typeface="Arial Narrow" panose="020B0606020202030204" pitchFamily="34" charset="0"/>
                        </a:rPr>
                        <a:t>I - intermédiaire</a:t>
                      </a:r>
                      <a:endParaRPr lang="fr-FR" sz="140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R – Résistant</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tc>
                  <a:txBody>
                    <a:bodyPr/>
                    <a:lstStyle/>
                    <a:p>
                      <a:pPr algn="ctr">
                        <a:spcAft>
                          <a:spcPts val="0"/>
                        </a:spcAft>
                      </a:pPr>
                      <a:r>
                        <a:rPr lang="fr-FR" sz="1400" spc="-10" dirty="0">
                          <a:solidFill>
                            <a:srgbClr val="373739"/>
                          </a:solidFill>
                          <a:effectLst/>
                          <a:latin typeface="Arial Narrow" panose="020B0606020202030204" pitchFamily="34" charset="0"/>
                        </a:rPr>
                        <a:t>INC - Inconnue</a:t>
                      </a:r>
                      <a:endParaRPr lang="fr-FR" sz="1400" dirty="0">
                        <a:solidFill>
                          <a:srgbClr val="373739"/>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3690" marR="43690" marT="0" marB="0" anchor="ctr"/>
                </a:tc>
                <a:extLst>
                  <a:ext uri="{0D108BD9-81ED-4DB2-BD59-A6C34878D82A}">
                    <a16:rowId xmlns:a16="http://schemas.microsoft.com/office/drawing/2014/main" val="1070813839"/>
                  </a:ext>
                </a:extLst>
              </a:tr>
            </a:tbl>
          </a:graphicData>
        </a:graphic>
      </p:graphicFrame>
      <p:sp>
        <p:nvSpPr>
          <p:cNvPr id="6" name="Rectangle 5"/>
          <p:cNvSpPr/>
          <p:nvPr/>
        </p:nvSpPr>
        <p:spPr>
          <a:xfrm>
            <a:off x="248611" y="4826563"/>
            <a:ext cx="8640960" cy="1969770"/>
          </a:xfrm>
          <a:prstGeom prst="rect">
            <a:avLst/>
          </a:prstGeom>
        </p:spPr>
        <p:txBody>
          <a:bodyPr wrap="square">
            <a:spAutoFit/>
          </a:bodyPr>
          <a:lstStyle/>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1</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SARM si elle est résistante à l’oxacilline (OXA-R) et SASM si elle est sensible à l’oxacilline (OXA-S)</a:t>
            </a:r>
          </a:p>
          <a:p>
            <a:pPr algn="just">
              <a:spcBef>
                <a:spcPts val="300"/>
              </a:spcBef>
              <a:spcAft>
                <a:spcPts val="0"/>
              </a:spcAft>
              <a:tabLst>
                <a:tab pos="1028700" algn="l"/>
              </a:tabLst>
              <a:defRPr/>
            </a:pPr>
            <a:r>
              <a:rPr lang="fr-FR" sz="1400" i="1" spc="-10" baseline="30000" dirty="0">
                <a:solidFill>
                  <a:srgbClr val="373739"/>
                </a:solidFill>
                <a:latin typeface="Arial Narrow" panose="020B0606020202030204" pitchFamily="34" charset="0"/>
                <a:ea typeface="Times New Roman" panose="02020603050405020304" pitchFamily="18" charset="0"/>
                <a:cs typeface="Tahoma" panose="020B0604030504040204" pitchFamily="34" charset="0"/>
              </a:rPr>
              <a:t>2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Souche résistante 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glycopeptides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(GLY-R) si la souche est résistante à la vancomycine ou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téicoplanine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3</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résistantes aux C3G (C3G-R) si la souche est résistante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céfotaxime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à 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ceftriaxone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lgn="just">
              <a:spcBef>
                <a:spcPts val="300"/>
              </a:spcBef>
              <a:spcAft>
                <a:spcPts val="0"/>
              </a:spcAft>
              <a:tabLst>
                <a:tab pos="1028700" algn="l"/>
              </a:tabLst>
              <a:defRPr/>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4</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Souche résistante aux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carbapénèmes</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(CAR-R) si la souche est résistante à l’</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imipénème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méropénème</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ou au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doripénème</a:t>
            </a:r>
            <a:endPar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endParaRPr>
          </a:p>
          <a:p>
            <a:pPr>
              <a:spcBef>
                <a:spcPts val="300"/>
              </a:spcBef>
            </a:pPr>
            <a:r>
              <a:rPr lang="fr-FR" sz="1400" i="1" baseline="30000"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5</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Listes des entérobactéries (</a:t>
            </a:r>
            <a:r>
              <a:rPr lang="fr-FR" sz="1400" i="1" dirty="0">
                <a:solidFill>
                  <a:schemeClr val="accent1"/>
                </a:solidFill>
                <a:latin typeface="Arial Narrow" panose="020B0606020202030204" pitchFamily="34" charset="0"/>
                <a:ea typeface="Times New Roman" panose="02020603050405020304" pitchFamily="18" charset="0"/>
                <a:cs typeface="Times New Roman" panose="02020603050405020304" pitchFamily="18" charset="0"/>
              </a:rPr>
              <a:t>indiqués par la lettre « S »</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en annexe 5)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Enterobacter</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Escherichia coli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Citrobacter</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Hafnia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Klebsiella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Morganella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Proteus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Providencia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b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b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Salmonella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Serratia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Shigella</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 ; Yersinia </a:t>
            </a:r>
            <a:r>
              <a:rPr lang="fr-FR" sz="1400" i="1" dirty="0" err="1">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spp</a:t>
            </a:r>
            <a:r>
              <a:rPr lang="fr-FR" sz="1400" i="1" dirty="0">
                <a:solidFill>
                  <a:srgbClr val="373739"/>
                </a:solidFill>
                <a:latin typeface="Arial Narrow" panose="020B0606020202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68801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3428998"/>
            <a:ext cx="8280920" cy="1296145"/>
          </a:xfrm>
        </p:spPr>
        <p:txBody>
          <a:bodyPr/>
          <a:lstStyle/>
          <a:p>
            <a:pPr algn="r"/>
            <a:r>
              <a:rPr lang="fr-FR" dirty="0">
                <a:solidFill>
                  <a:schemeClr val="accent1"/>
                </a:solidFill>
              </a:rPr>
              <a:t>Application </a:t>
            </a:r>
            <a:r>
              <a:rPr lang="fr-FR" dirty="0" err="1">
                <a:solidFill>
                  <a:schemeClr val="accent1"/>
                </a:solidFill>
              </a:rPr>
              <a:t>PrevIAS</a:t>
            </a:r>
            <a:r>
              <a:rPr lang="fr-FR" dirty="0">
                <a:solidFill>
                  <a:schemeClr val="accent1"/>
                </a:solidFill>
              </a:rPr>
              <a:t/>
            </a:r>
            <a:br>
              <a:rPr lang="fr-FR" dirty="0">
                <a:solidFill>
                  <a:schemeClr val="accent1"/>
                </a:solidFill>
              </a:rPr>
            </a:br>
            <a:endParaRPr lang="fr-FR" dirty="0">
              <a:solidFill>
                <a:schemeClr val="accent1"/>
              </a:solidFill>
            </a:endParaRPr>
          </a:p>
        </p:txBody>
      </p:sp>
      <p:sp>
        <p:nvSpPr>
          <p:cNvPr id="7" name="Espace réservé du texte 6"/>
          <p:cNvSpPr>
            <a:spLocks noGrp="1"/>
          </p:cNvSpPr>
          <p:nvPr>
            <p:ph type="body" sz="quarter" idx="10"/>
          </p:nvPr>
        </p:nvSpPr>
        <p:spPr>
          <a:xfrm>
            <a:off x="1331014" y="2798506"/>
            <a:ext cx="7417450" cy="486478"/>
          </a:xfrm>
        </p:spPr>
        <p:txBody>
          <a:bodyPr/>
          <a:lstStyle/>
          <a:p>
            <a:pPr algn="r"/>
            <a:r>
              <a:rPr lang="fr-FR" dirty="0"/>
              <a:t>ENP 2024 : PARTIE 6</a:t>
            </a:r>
          </a:p>
        </p:txBody>
      </p:sp>
      <p:pic>
        <p:nvPicPr>
          <p:cNvPr id="6" name="Picture 2" descr="Répias - Réseau de Prévention des Infections Associées aux S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316"/>
            <a:ext cx="1296144" cy="6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00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Accès à </a:t>
            </a:r>
            <a:r>
              <a:rPr lang="fr-FR" dirty="0" err="1"/>
              <a:t>PrevIAS</a:t>
            </a:r>
            <a:endParaRPr lang="fr-FR" dirty="0"/>
          </a:p>
        </p:txBody>
      </p:sp>
      <p:sp>
        <p:nvSpPr>
          <p:cNvPr id="4" name="Espace réservé du texte 3"/>
          <p:cNvSpPr>
            <a:spLocks noGrp="1"/>
          </p:cNvSpPr>
          <p:nvPr>
            <p:ph type="body" sz="quarter" idx="12"/>
          </p:nvPr>
        </p:nvSpPr>
        <p:spPr>
          <a:xfrm>
            <a:off x="611560" y="1412776"/>
            <a:ext cx="8280921" cy="5256584"/>
          </a:xfrm>
        </p:spPr>
        <p:txBody>
          <a:bodyPr/>
          <a:lstStyle/>
          <a:p>
            <a:pPr marL="0" lvl="2" indent="0">
              <a:spcBef>
                <a:spcPts val="600"/>
              </a:spcBef>
              <a:buNone/>
            </a:pPr>
            <a:r>
              <a:rPr lang="fr-FR" sz="1800" i="1" dirty="0">
                <a:solidFill>
                  <a:schemeClr val="tx2"/>
                </a:solidFill>
                <a:latin typeface="Arial" charset="0"/>
                <a:cs typeface="Arial" charset="0"/>
              </a:rPr>
              <a:t>   </a:t>
            </a:r>
            <a:r>
              <a:rPr lang="fr-FR" sz="1800" b="0" i="1" dirty="0">
                <a:solidFill>
                  <a:schemeClr val="tx2"/>
                </a:solidFill>
                <a:latin typeface="Arial" charset="0"/>
                <a:cs typeface="Arial" charset="0"/>
              </a:rPr>
              <a:t>https://previas.santepubliquefrance.fr</a:t>
            </a:r>
          </a:p>
          <a:p>
            <a:pPr marL="0" lvl="2" indent="0">
              <a:spcBef>
                <a:spcPts val="1200"/>
              </a:spcBef>
              <a:buNone/>
            </a:pPr>
            <a:r>
              <a:rPr lang="fr-FR" sz="1800" dirty="0">
                <a:solidFill>
                  <a:schemeClr val="accent4"/>
                </a:solidFill>
                <a:latin typeface="Arial" charset="0"/>
                <a:cs typeface="Arial" charset="0"/>
              </a:rPr>
              <a:t>Création automatique de comptes utilisateurs</a:t>
            </a:r>
          </a:p>
          <a:p>
            <a:pPr lvl="2">
              <a:spcBef>
                <a:spcPts val="600"/>
              </a:spcBef>
            </a:pPr>
            <a:r>
              <a:rPr lang="fr-FR" b="0" dirty="0"/>
              <a:t>À partir des </a:t>
            </a:r>
            <a:r>
              <a:rPr lang="fr-FR" dirty="0"/>
              <a:t>contacts de </a:t>
            </a:r>
            <a:r>
              <a:rPr lang="fr-FR" u="sng" dirty="0"/>
              <a:t>l’annuaire national des </a:t>
            </a:r>
            <a:r>
              <a:rPr lang="fr-FR" u="sng" dirty="0" err="1"/>
              <a:t>CPias</a:t>
            </a:r>
            <a:endParaRPr lang="fr-FR" b="0" u="sng" dirty="0"/>
          </a:p>
          <a:p>
            <a:pPr lvl="2">
              <a:spcBef>
                <a:spcPts val="600"/>
              </a:spcBef>
            </a:pPr>
            <a:r>
              <a:rPr lang="fr-FR" dirty="0">
                <a:solidFill>
                  <a:schemeClr val="accent1"/>
                </a:solidFill>
              </a:rPr>
              <a:t>E-mail de </a:t>
            </a:r>
            <a:r>
              <a:rPr lang="fr-FR" dirty="0" err="1">
                <a:solidFill>
                  <a:schemeClr val="accent1"/>
                </a:solidFill>
              </a:rPr>
              <a:t>SpFrance</a:t>
            </a:r>
            <a:endParaRPr lang="fr-FR" dirty="0"/>
          </a:p>
          <a:p>
            <a:pPr marL="357750" lvl="3" indent="-285750">
              <a:spcBef>
                <a:spcPts val="300"/>
              </a:spcBef>
              <a:buFont typeface="Wingdings" panose="05000000000000000000" pitchFamily="2" charset="2"/>
              <a:buChar char="Ø"/>
            </a:pPr>
            <a:r>
              <a:rPr lang="fr-FR" dirty="0">
                <a:solidFill>
                  <a:srgbClr val="373739"/>
                </a:solidFill>
              </a:rPr>
              <a:t>Envoyé aux utilisateurs </a:t>
            </a:r>
            <a:r>
              <a:rPr lang="fr-FR" dirty="0">
                <a:solidFill>
                  <a:srgbClr val="373739"/>
                </a:solidFill>
                <a:latin typeface="Arial" charset="0"/>
                <a:cs typeface="Arial" charset="0"/>
              </a:rPr>
              <a:t>début mai</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Message personnalisé :</a:t>
            </a:r>
            <a:br>
              <a:rPr lang="fr-FR" dirty="0">
                <a:solidFill>
                  <a:srgbClr val="373739"/>
                </a:solidFill>
                <a:latin typeface="Arial" charset="0"/>
                <a:cs typeface="Arial" charset="0"/>
              </a:rPr>
            </a:br>
            <a:r>
              <a:rPr lang="fr-FR" sz="1400" dirty="0">
                <a:solidFill>
                  <a:srgbClr val="373739"/>
                </a:solidFill>
                <a:latin typeface="Arial" charset="0"/>
                <a:cs typeface="Arial" charset="0"/>
              </a:rPr>
              <a:t>- Etablissements auxquels l’utilisateur aura accès</a:t>
            </a:r>
            <a:br>
              <a:rPr lang="fr-FR" sz="1400" dirty="0">
                <a:solidFill>
                  <a:srgbClr val="373739"/>
                </a:solidFill>
                <a:latin typeface="Arial" charset="0"/>
                <a:cs typeface="Arial" charset="0"/>
              </a:rPr>
            </a:br>
            <a:r>
              <a:rPr lang="fr-FR" sz="1400" dirty="0">
                <a:solidFill>
                  <a:srgbClr val="373739"/>
                </a:solidFill>
                <a:latin typeface="Arial" charset="0"/>
                <a:cs typeface="Arial" charset="0"/>
              </a:rPr>
              <a:t>- Statut de l’utilisateur : « utilisateur établissement » ou « administrateur local »</a:t>
            </a:r>
            <a:br>
              <a:rPr lang="fr-FR" sz="1400" dirty="0">
                <a:solidFill>
                  <a:srgbClr val="373739"/>
                </a:solidFill>
                <a:latin typeface="Arial" charset="0"/>
                <a:cs typeface="Arial" charset="0"/>
              </a:rPr>
            </a:br>
            <a:r>
              <a:rPr lang="fr-FR" sz="1400" dirty="0">
                <a:solidFill>
                  <a:srgbClr val="373739"/>
                </a:solidFill>
                <a:latin typeface="Arial" charset="0"/>
                <a:cs typeface="Arial" charset="0"/>
              </a:rPr>
              <a:t>- Modalités de première connexion</a:t>
            </a:r>
          </a:p>
          <a:p>
            <a:pPr lvl="2">
              <a:spcBef>
                <a:spcPts val="600"/>
              </a:spcBef>
            </a:pPr>
            <a:r>
              <a:rPr lang="fr-FR" dirty="0">
                <a:solidFill>
                  <a:schemeClr val="accent1"/>
                </a:solidFill>
              </a:rPr>
              <a:t>E-mail de première connexion</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Envoyé automatiquement par l’application</a:t>
            </a:r>
          </a:p>
          <a:p>
            <a:pPr marL="357750" lvl="3" indent="-285750">
              <a:spcBef>
                <a:spcPts val="300"/>
              </a:spcBef>
              <a:buFont typeface="Wingdings" panose="05000000000000000000" pitchFamily="2" charset="2"/>
              <a:buChar char="Ø"/>
            </a:pPr>
            <a:r>
              <a:rPr lang="fr-FR" dirty="0">
                <a:solidFill>
                  <a:srgbClr val="373739"/>
                </a:solidFill>
                <a:latin typeface="Arial" charset="0"/>
                <a:cs typeface="Arial" charset="0"/>
              </a:rPr>
              <a:t>Dans les 2 jours qui suivent la réception de l’email de </a:t>
            </a:r>
            <a:r>
              <a:rPr lang="fr-FR" dirty="0" err="1">
                <a:solidFill>
                  <a:srgbClr val="373739"/>
                </a:solidFill>
                <a:latin typeface="Arial" charset="0"/>
                <a:cs typeface="Arial" charset="0"/>
              </a:rPr>
              <a:t>SpFrance</a:t>
            </a:r>
            <a:endParaRPr lang="fr-FR" dirty="0">
              <a:solidFill>
                <a:srgbClr val="373739"/>
              </a:solidFill>
              <a:latin typeface="Arial" charset="0"/>
              <a:cs typeface="Arial" charset="0"/>
            </a:endParaRPr>
          </a:p>
          <a:p>
            <a:pPr marL="357750" lvl="3" indent="-285750">
              <a:spcBef>
                <a:spcPts val="300"/>
              </a:spcBef>
              <a:buFont typeface="Wingdings" panose="05000000000000000000" pitchFamily="2" charset="2"/>
              <a:buChar char="Ø"/>
            </a:pPr>
            <a:r>
              <a:rPr lang="fr-FR" b="1" dirty="0">
                <a:solidFill>
                  <a:srgbClr val="373739"/>
                </a:solidFill>
                <a:latin typeface="Arial" charset="0"/>
                <a:cs typeface="Arial" charset="0"/>
              </a:rPr>
              <a:t>Comporte un lien de première connexion à </a:t>
            </a:r>
            <a:r>
              <a:rPr lang="fr-FR" b="1" dirty="0" err="1">
                <a:solidFill>
                  <a:srgbClr val="373739"/>
                </a:solidFill>
                <a:latin typeface="Arial" charset="0"/>
                <a:cs typeface="Arial" charset="0"/>
              </a:rPr>
              <a:t>PrevIAS</a:t>
            </a:r>
            <a:r>
              <a:rPr lang="fr-FR" b="1" dirty="0">
                <a:solidFill>
                  <a:srgbClr val="373739"/>
                </a:solidFill>
                <a:latin typeface="Arial" charset="0"/>
                <a:cs typeface="Arial" charset="0"/>
              </a:rPr>
              <a:t> </a:t>
            </a:r>
            <a:r>
              <a:rPr lang="fr-FR" dirty="0">
                <a:solidFill>
                  <a:srgbClr val="373739"/>
                </a:solidFill>
                <a:latin typeface="Arial" charset="0"/>
                <a:cs typeface="Arial" charset="0"/>
                <a:sym typeface="Wingdings" panose="05000000000000000000" pitchFamily="2" charset="2"/>
              </a:rPr>
              <a:t> conduit vers une page d’initialisation du mot de passe pour finaliser la création du compte</a:t>
            </a:r>
          </a:p>
          <a:p>
            <a:pPr marL="0" lvl="2" indent="0">
              <a:spcBef>
                <a:spcPts val="1200"/>
              </a:spcBef>
              <a:buNone/>
            </a:pPr>
            <a:r>
              <a:rPr lang="fr-FR" sz="1800" dirty="0">
                <a:solidFill>
                  <a:schemeClr val="accent4"/>
                </a:solidFill>
                <a:latin typeface="Arial" charset="0"/>
                <a:cs typeface="Arial" charset="0"/>
              </a:rPr>
              <a:t>Inscription / </a:t>
            </a:r>
            <a:r>
              <a:rPr lang="fr-FR" sz="1800" dirty="0">
                <a:solidFill>
                  <a:schemeClr val="accent4"/>
                </a:solidFill>
                <a:latin typeface="Arial" charset="0"/>
                <a:cs typeface="Arial" charset="0"/>
                <a:sym typeface="Wingdings" panose="05000000000000000000" pitchFamily="2" charset="2"/>
              </a:rPr>
              <a:t>Mot de passe oublié ?</a:t>
            </a:r>
          </a:p>
          <a:p>
            <a:pPr marL="0" lvl="2" indent="0">
              <a:spcBef>
                <a:spcPts val="1200"/>
              </a:spcBef>
              <a:buNone/>
            </a:pPr>
            <a:r>
              <a:rPr lang="fr-FR" sz="1800" dirty="0">
                <a:solidFill>
                  <a:schemeClr val="accent4"/>
                </a:solidFill>
                <a:latin typeface="Arial" charset="0"/>
                <a:cs typeface="Arial" charset="0"/>
              </a:rPr>
              <a:t>Support applicatif </a:t>
            </a:r>
            <a:r>
              <a:rPr lang="fr-FR" sz="1800" dirty="0" err="1">
                <a:solidFill>
                  <a:schemeClr val="accent4"/>
                </a:solidFill>
                <a:latin typeface="Arial" charset="0"/>
                <a:cs typeface="Arial" charset="0"/>
              </a:rPr>
              <a:t>PrevIAS</a:t>
            </a:r>
            <a:r>
              <a:rPr lang="fr-FR" sz="1800" dirty="0">
                <a:solidFill>
                  <a:schemeClr val="accent4"/>
                </a:solidFill>
                <a:latin typeface="Arial" charset="0"/>
                <a:cs typeface="Arial" charset="0"/>
              </a:rPr>
              <a:t> : </a:t>
            </a:r>
            <a:r>
              <a:rPr lang="fr-FR" sz="1800" b="0" dirty="0">
                <a:latin typeface="Arial" charset="0"/>
                <a:cs typeface="Arial" charset="0"/>
                <a:hlinkClick r:id="rId2"/>
              </a:rPr>
              <a:t>previas-support@santepubliquefrance.fr</a:t>
            </a:r>
            <a:endParaRPr lang="fr-FR" sz="1800" b="0" dirty="0">
              <a:latin typeface="Arial" charset="0"/>
              <a:cs typeface="Arial" charset="0"/>
            </a:endParaRPr>
          </a:p>
          <a:p>
            <a:pPr marL="0" lvl="2" indent="0">
              <a:spcBef>
                <a:spcPts val="1200"/>
              </a:spcBef>
              <a:buNone/>
            </a:pPr>
            <a:endParaRPr lang="fr-FR" sz="1800" dirty="0">
              <a:solidFill>
                <a:schemeClr val="accent4"/>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5" name="Imag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281" y="1412776"/>
            <a:ext cx="2119167" cy="1307829"/>
          </a:xfrm>
          <a:prstGeom prst="rect">
            <a:avLst/>
          </a:prstGeom>
        </p:spPr>
      </p:pic>
    </p:spTree>
    <p:extLst>
      <p:ext uri="{BB962C8B-B14F-4D97-AF65-F5344CB8AC3E}">
        <p14:creationId xmlns:p14="http://schemas.microsoft.com/office/powerpoint/2010/main" val="425813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latin typeface="Arial" charset="0"/>
                <a:cs typeface="Arial" charset="0"/>
              </a:rPr>
              <a:t>Population d’étude</a:t>
            </a:r>
            <a:endParaRPr lang="fr-FR" dirty="0"/>
          </a:p>
        </p:txBody>
      </p:sp>
      <p:sp>
        <p:nvSpPr>
          <p:cNvPr id="4" name="Espace réservé du texte 3"/>
          <p:cNvSpPr>
            <a:spLocks noGrp="1"/>
          </p:cNvSpPr>
          <p:nvPr>
            <p:ph type="body" sz="quarter" idx="12"/>
          </p:nvPr>
        </p:nvSpPr>
        <p:spPr>
          <a:xfrm>
            <a:off x="539552" y="1412776"/>
            <a:ext cx="8360639" cy="5184576"/>
          </a:xfrm>
        </p:spPr>
        <p:txBody>
          <a:bodyPr/>
          <a:lstStyle/>
          <a:p>
            <a:pPr marL="0" lvl="2" indent="0">
              <a:spcBef>
                <a:spcPts val="1200"/>
              </a:spcBef>
              <a:buNone/>
            </a:pPr>
            <a:r>
              <a:rPr lang="fr-FR" sz="1800" dirty="0">
                <a:solidFill>
                  <a:schemeClr val="accent4"/>
                </a:solidFill>
                <a:latin typeface="Arial" charset="0"/>
                <a:cs typeface="Arial" charset="0"/>
              </a:rPr>
              <a:t>Résidents éligibles</a:t>
            </a:r>
          </a:p>
          <a:p>
            <a:pPr lvl="2">
              <a:spcBef>
                <a:spcPts val="600"/>
              </a:spcBef>
            </a:pPr>
            <a:r>
              <a:rPr lang="fr-FR" dirty="0"/>
              <a:t>Sont éligibles </a:t>
            </a:r>
            <a:r>
              <a:rPr lang="fr-FR" b="0" dirty="0"/>
              <a:t>à l’enquête tous les résidents de l’établissement </a:t>
            </a:r>
          </a:p>
          <a:p>
            <a:pPr marL="540000" lvl="4">
              <a:spcBef>
                <a:spcPts val="300"/>
              </a:spcBef>
            </a:pPr>
            <a:r>
              <a:rPr lang="fr-FR" sz="1600" dirty="0">
                <a:solidFill>
                  <a:schemeClr val="tx2"/>
                </a:solidFill>
                <a:latin typeface="Arial" charset="0"/>
                <a:cs typeface="Arial" charset="0"/>
              </a:rPr>
              <a:t>En </a:t>
            </a:r>
            <a:r>
              <a:rPr lang="fr-FR" sz="1600" b="1" dirty="0">
                <a:solidFill>
                  <a:schemeClr val="tx2"/>
                </a:solidFill>
                <a:latin typeface="Arial" charset="0"/>
                <a:cs typeface="Arial" charset="0"/>
              </a:rPr>
              <a:t>hébergement complet </a:t>
            </a:r>
            <a:r>
              <a:rPr lang="fr-FR" sz="1600" dirty="0">
                <a:solidFill>
                  <a:schemeClr val="tx1"/>
                </a:solidFill>
                <a:latin typeface="Arial" charset="0"/>
                <a:cs typeface="Arial" charset="0"/>
              </a:rPr>
              <a:t>au moment de l’enquête</a:t>
            </a:r>
          </a:p>
          <a:p>
            <a:pPr marL="540000" lvl="4">
              <a:spcBef>
                <a:spcPts val="300"/>
              </a:spcBef>
            </a:pPr>
            <a:r>
              <a:rPr lang="fr-FR" sz="1600" b="1" dirty="0"/>
              <a:t>ET </a:t>
            </a:r>
            <a:r>
              <a:rPr lang="fr-FR" sz="1600" b="1" dirty="0">
                <a:solidFill>
                  <a:schemeClr val="tx2"/>
                </a:solidFill>
                <a:latin typeface="Arial" charset="0"/>
                <a:cs typeface="Arial" charset="0"/>
              </a:rPr>
              <a:t>présents à 8h00</a:t>
            </a:r>
            <a:r>
              <a:rPr lang="fr-FR" sz="1600" dirty="0">
                <a:solidFill>
                  <a:schemeClr val="tx2"/>
                </a:solidFill>
                <a:latin typeface="Arial" charset="0"/>
                <a:cs typeface="Arial" charset="0"/>
              </a:rPr>
              <a:t> du matin le jour de l’enquête </a:t>
            </a:r>
            <a:r>
              <a:rPr lang="fr-FR" sz="1600" dirty="0">
                <a:solidFill>
                  <a:schemeClr val="tx1"/>
                </a:solidFill>
                <a:latin typeface="Arial" charset="0"/>
                <a:cs typeface="Arial" charset="0"/>
              </a:rPr>
              <a:t>dans l’établissement </a:t>
            </a:r>
            <a:r>
              <a:rPr lang="fr-FR" sz="1600" dirty="0">
                <a:solidFill>
                  <a:schemeClr val="tx1"/>
                </a:solidFill>
              </a:rPr>
              <a:t>(indiqué </a:t>
            </a:r>
            <a:r>
              <a:rPr lang="fr-FR" sz="1600" dirty="0"/>
              <a:t>dans le registre administratif)</a:t>
            </a:r>
          </a:p>
          <a:p>
            <a:pPr marL="540000" lvl="4">
              <a:spcBef>
                <a:spcPts val="300"/>
              </a:spcBef>
            </a:pPr>
            <a:r>
              <a:rPr lang="fr-FR" sz="1600" b="1" dirty="0"/>
              <a:t>ET</a:t>
            </a:r>
            <a:r>
              <a:rPr lang="fr-FR" sz="1600" dirty="0"/>
              <a:t> </a:t>
            </a:r>
            <a:r>
              <a:rPr lang="fr-FR" sz="1600" dirty="0">
                <a:solidFill>
                  <a:schemeClr val="tx2"/>
                </a:solidFill>
                <a:latin typeface="Arial" charset="0"/>
                <a:cs typeface="Arial" charset="0"/>
              </a:rPr>
              <a:t>présents au moment du passage de l’enquêteur </a:t>
            </a:r>
            <a:r>
              <a:rPr lang="fr-FR" sz="1600" dirty="0">
                <a:solidFill>
                  <a:schemeClr val="tx1"/>
                </a:solidFill>
                <a:latin typeface="Arial" charset="0"/>
                <a:cs typeface="Arial" charset="0"/>
              </a:rPr>
              <a:t>dans le secteur ou l’unité de vie enquêté</a:t>
            </a:r>
            <a:r>
              <a:rPr lang="fr-FR" sz="1600" dirty="0"/>
              <a:t/>
            </a:r>
            <a:br>
              <a:rPr lang="fr-FR" sz="1600" dirty="0"/>
            </a:br>
            <a:r>
              <a:rPr lang="fr-FR" sz="1600" dirty="0"/>
              <a:t>      </a:t>
            </a:r>
            <a:r>
              <a:rPr lang="fr-FR" sz="1600" b="1" dirty="0"/>
              <a:t>OU</a:t>
            </a:r>
            <a:r>
              <a:rPr lang="fr-FR" sz="1600" dirty="0"/>
              <a:t> </a:t>
            </a:r>
            <a:r>
              <a:rPr lang="fr-FR" sz="1600" dirty="0">
                <a:solidFill>
                  <a:schemeClr val="accent1"/>
                </a:solidFill>
              </a:rPr>
              <a:t>temporairement absents </a:t>
            </a:r>
            <a:r>
              <a:rPr lang="fr-FR" sz="1600" dirty="0"/>
              <a:t>pour consultation, examens médicaux, traitements ambulatoires chroniques</a:t>
            </a:r>
            <a:br>
              <a:rPr lang="fr-FR" sz="1600" dirty="0"/>
            </a:br>
            <a:r>
              <a:rPr lang="fr-FR" sz="1600" dirty="0"/>
              <a:t>      </a:t>
            </a:r>
            <a:r>
              <a:rPr lang="fr-FR" sz="1600" b="1" dirty="0"/>
              <a:t>OU</a:t>
            </a:r>
            <a:r>
              <a:rPr lang="fr-FR" sz="1600" dirty="0"/>
              <a:t> </a:t>
            </a:r>
            <a:r>
              <a:rPr lang="fr-FR" sz="1600" dirty="0">
                <a:solidFill>
                  <a:schemeClr val="accent1"/>
                </a:solidFill>
              </a:rPr>
              <a:t>absents dans le cadre d’une sortie temporaire </a:t>
            </a:r>
            <a:r>
              <a:rPr lang="fr-FR" sz="1600" dirty="0"/>
              <a:t>avec la famille/visiteurs</a:t>
            </a:r>
            <a:br>
              <a:rPr lang="fr-FR" sz="1600" dirty="0"/>
            </a:br>
            <a:r>
              <a:rPr lang="fr-FR" sz="1600" dirty="0"/>
              <a:t>      </a:t>
            </a:r>
            <a:r>
              <a:rPr lang="fr-FR" sz="1600" b="1" dirty="0"/>
              <a:t>OU</a:t>
            </a:r>
            <a:r>
              <a:rPr lang="fr-FR" sz="1600" dirty="0"/>
              <a:t> </a:t>
            </a:r>
            <a:r>
              <a:rPr lang="fr-FR" sz="1600" dirty="0">
                <a:solidFill>
                  <a:schemeClr val="accent1"/>
                </a:solidFill>
              </a:rPr>
              <a:t>transférés dans un autre secteur ou unité de vie de l’établissement </a:t>
            </a:r>
            <a:r>
              <a:rPr lang="fr-FR" sz="1600" dirty="0" smtClean="0"/>
              <a:t>enquêté</a:t>
            </a:r>
          </a:p>
          <a:p>
            <a:pPr marL="540000" lvl="4">
              <a:spcBef>
                <a:spcPts val="300"/>
              </a:spcBef>
            </a:pPr>
            <a:r>
              <a:rPr lang="fr-FR" sz="1600" b="1" dirty="0" smtClean="0">
                <a:solidFill>
                  <a:schemeClr val="accent3"/>
                </a:solidFill>
              </a:rPr>
              <a:t>1 fiche par résident qu'il soit ou non avec une IAS et/ou un traitement AI</a:t>
            </a:r>
            <a:endParaRPr lang="fr-FR" sz="1600" b="1" dirty="0">
              <a:solidFill>
                <a:schemeClr val="accent3"/>
              </a:solidFill>
            </a:endParaRPr>
          </a:p>
          <a:p>
            <a:pPr lvl="2">
              <a:spcBef>
                <a:spcPts val="600"/>
              </a:spcBef>
            </a:pPr>
            <a:r>
              <a:rPr lang="fr-FR" dirty="0">
                <a:solidFill>
                  <a:schemeClr val="bg2">
                    <a:lumMod val="25000"/>
                  </a:schemeClr>
                </a:solidFill>
              </a:rPr>
              <a:t>Sont </a:t>
            </a:r>
            <a:r>
              <a:rPr lang="fr-FR" dirty="0">
                <a:solidFill>
                  <a:schemeClr val="accent1"/>
                </a:solidFill>
              </a:rPr>
              <a:t>exclus</a:t>
            </a:r>
            <a:r>
              <a:rPr lang="fr-FR" dirty="0">
                <a:solidFill>
                  <a:schemeClr val="bg2">
                    <a:lumMod val="25000"/>
                  </a:schemeClr>
                </a:solidFill>
              </a:rPr>
              <a:t> </a:t>
            </a:r>
            <a:r>
              <a:rPr lang="fr-FR" b="0" dirty="0">
                <a:solidFill>
                  <a:schemeClr val="bg2">
                    <a:lumMod val="25000"/>
                  </a:schemeClr>
                </a:solidFill>
              </a:rPr>
              <a:t>de l’enquête, les résidents </a:t>
            </a:r>
          </a:p>
          <a:p>
            <a:pPr marL="540000" lvl="4">
              <a:spcBef>
                <a:spcPts val="300"/>
              </a:spcBef>
            </a:pPr>
            <a:r>
              <a:rPr lang="fr-FR" sz="1600" dirty="0">
                <a:solidFill>
                  <a:schemeClr val="bg2">
                    <a:lumMod val="25000"/>
                  </a:schemeClr>
                </a:solidFill>
              </a:rPr>
              <a:t>En accueil de jour ou en accueil temporaire</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absents à 8h00 du matin le jour de l’enquête</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sortis </a:t>
            </a:r>
            <a:r>
              <a:rPr lang="fr-FR" sz="1600" dirty="0" smtClean="0">
                <a:solidFill>
                  <a:schemeClr val="bg2">
                    <a:lumMod val="25000"/>
                  </a:schemeClr>
                </a:solidFill>
              </a:rPr>
              <a:t>définitivement de l'établissement au </a:t>
            </a:r>
            <a:r>
              <a:rPr lang="fr-FR" sz="1600" dirty="0">
                <a:solidFill>
                  <a:schemeClr val="bg2">
                    <a:lumMod val="25000"/>
                  </a:schemeClr>
                </a:solidFill>
              </a:rPr>
              <a:t>moment de l’enquête </a:t>
            </a:r>
            <a:endParaRPr lang="fr-FR" sz="1600" dirty="0" smtClean="0">
              <a:solidFill>
                <a:schemeClr val="bg2">
                  <a:lumMod val="25000"/>
                </a:schemeClr>
              </a:solidFill>
            </a:endParaRPr>
          </a:p>
          <a:p>
            <a:pPr marL="540000" lvl="4">
              <a:spcBef>
                <a:spcPts val="300"/>
              </a:spcBef>
            </a:pPr>
            <a:r>
              <a:rPr lang="fr-FR" sz="1600" b="1" dirty="0" smtClean="0">
                <a:solidFill>
                  <a:schemeClr val="bg2">
                    <a:lumMod val="25000"/>
                  </a:schemeClr>
                </a:solidFill>
              </a:rPr>
              <a:t>OU</a:t>
            </a:r>
            <a:r>
              <a:rPr lang="fr-FR" sz="1600" dirty="0" smtClean="0">
                <a:solidFill>
                  <a:schemeClr val="bg2">
                    <a:lumMod val="25000"/>
                  </a:schemeClr>
                </a:solidFill>
              </a:rPr>
              <a:t> </a:t>
            </a:r>
            <a:r>
              <a:rPr lang="fr-FR" sz="1600" dirty="0">
                <a:solidFill>
                  <a:schemeClr val="bg2">
                    <a:lumMod val="25000"/>
                  </a:schemeClr>
                </a:solidFill>
              </a:rPr>
              <a:t>admis en établissement de santé pour une durée de plus de 24 heures</a:t>
            </a:r>
          </a:p>
          <a:p>
            <a:pPr marL="540000" lvl="4">
              <a:spcBef>
                <a:spcPts val="300"/>
              </a:spcBef>
            </a:pPr>
            <a:r>
              <a:rPr lang="fr-FR" sz="1600" b="1" dirty="0">
                <a:solidFill>
                  <a:schemeClr val="bg2">
                    <a:lumMod val="25000"/>
                  </a:schemeClr>
                </a:solidFill>
              </a:rPr>
              <a:t>OU</a:t>
            </a:r>
            <a:r>
              <a:rPr lang="fr-FR" sz="1600" dirty="0">
                <a:solidFill>
                  <a:schemeClr val="bg2">
                    <a:lumMod val="25000"/>
                  </a:schemeClr>
                </a:solidFill>
              </a:rPr>
              <a:t> qui demandent à ne pas participer à l’enquête</a:t>
            </a:r>
          </a:p>
          <a:p>
            <a:pPr marL="540000" lvl="4">
              <a:spcBef>
                <a:spcPts val="300"/>
              </a:spcBef>
            </a:pPr>
            <a:endParaRPr lang="fr-FR" sz="1600" dirty="0"/>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AutoShape 136"/>
          <p:cNvSpPr>
            <a:spLocks noChangeArrowheads="1"/>
          </p:cNvSpPr>
          <p:nvPr/>
        </p:nvSpPr>
        <p:spPr bwMode="auto">
          <a:xfrm>
            <a:off x="0" y="4437112"/>
            <a:ext cx="954933" cy="600075"/>
          </a:xfrm>
          <a:prstGeom prst="irregularSeal1">
            <a:avLst/>
          </a:prstGeom>
          <a:solidFill>
            <a:srgbClr val="00B0F0">
              <a:alpha val="70000"/>
            </a:srgbClr>
          </a:solidFill>
          <a:ln w="9525">
            <a:noFill/>
            <a:miter lim="800000"/>
            <a:headEnd/>
            <a:tailEnd/>
          </a:ln>
        </p:spPr>
        <p:txBody>
          <a:bodyPr wrap="none" anchor="ctr"/>
          <a:lstStyle/>
          <a:p>
            <a:pPr algn="ctr"/>
            <a:r>
              <a:rPr lang="fr-FR" sz="1200" dirty="0">
                <a:solidFill>
                  <a:schemeClr val="bg1"/>
                </a:solidFill>
              </a:rPr>
              <a:t>nouveau</a:t>
            </a:r>
          </a:p>
        </p:txBody>
      </p:sp>
    </p:spTree>
    <p:extLst>
      <p:ext uri="{BB962C8B-B14F-4D97-AF65-F5344CB8AC3E}">
        <p14:creationId xmlns:p14="http://schemas.microsoft.com/office/powerpoint/2010/main" val="22419065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Première connexion</a:t>
            </a:r>
          </a:p>
        </p:txBody>
      </p:sp>
      <p:pic>
        <p:nvPicPr>
          <p:cNvPr id="7" name="Picture 6" descr="CPIAS Nouvelle-Aquitaine lutte contre les infections nosocomi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35544" y="3063282"/>
            <a:ext cx="3029121"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Réception préalable de l’</a:t>
            </a:r>
            <a:r>
              <a:rPr lang="fr-FR" sz="1400" b="1" dirty="0">
                <a:solidFill>
                  <a:schemeClr val="accent1"/>
                </a:solidFill>
              </a:rPr>
              <a:t>email d</a:t>
            </a:r>
            <a:r>
              <a:rPr lang="fr-FR" sz="1400" b="1" dirty="0">
                <a:solidFill>
                  <a:schemeClr val="tx2"/>
                </a:solidFill>
              </a:rPr>
              <a:t>e </a:t>
            </a:r>
            <a:r>
              <a:rPr lang="fr-FR" sz="1400" b="1" dirty="0" err="1">
                <a:solidFill>
                  <a:schemeClr val="tx2"/>
                </a:solidFill>
              </a:rPr>
              <a:t>SpFrance</a:t>
            </a:r>
            <a:endParaRPr lang="fr-FR" sz="1400" b="1" dirty="0">
              <a:solidFill>
                <a:schemeClr val="tx2"/>
              </a:solidFill>
            </a:endParaRPr>
          </a:p>
        </p:txBody>
      </p:sp>
      <p:sp>
        <p:nvSpPr>
          <p:cNvPr id="8" name="ZoneTexte 7"/>
          <p:cNvSpPr txBox="1"/>
          <p:nvPr/>
        </p:nvSpPr>
        <p:spPr>
          <a:xfrm>
            <a:off x="3112302" y="3835724"/>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sp>
        <p:nvSpPr>
          <p:cNvPr id="9" name="ZoneTexte 8"/>
          <p:cNvSpPr txBox="1"/>
          <p:nvPr/>
        </p:nvSpPr>
        <p:spPr>
          <a:xfrm>
            <a:off x="990550" y="3806628"/>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grpSp>
        <p:nvGrpSpPr>
          <p:cNvPr id="11" name="Groupe 10"/>
          <p:cNvGrpSpPr/>
          <p:nvPr/>
        </p:nvGrpSpPr>
        <p:grpSpPr>
          <a:xfrm>
            <a:off x="467544" y="5085764"/>
            <a:ext cx="2425809" cy="1319109"/>
            <a:chOff x="683568" y="3718658"/>
            <a:chExt cx="2425809" cy="1319109"/>
          </a:xfrm>
        </p:grpSpPr>
        <p:pic>
          <p:nvPicPr>
            <p:cNvPr id="6" name="Image 5"/>
            <p:cNvPicPr>
              <a:picLocks noChangeAspect="1"/>
            </p:cNvPicPr>
            <p:nvPr/>
          </p:nvPicPr>
          <p:blipFill>
            <a:blip r:embed="rId4"/>
            <a:stretch>
              <a:fillRect/>
            </a:stretch>
          </p:blipFill>
          <p:spPr>
            <a:xfrm>
              <a:off x="964760" y="4437692"/>
              <a:ext cx="1933575" cy="600075"/>
            </a:xfrm>
            <a:prstGeom prst="rect">
              <a:avLst/>
            </a:prstGeom>
          </p:spPr>
        </p:pic>
        <p:sp>
          <p:nvSpPr>
            <p:cNvPr id="10" name="ZoneTexte 9"/>
            <p:cNvSpPr txBox="1"/>
            <p:nvPr/>
          </p:nvSpPr>
          <p:spPr>
            <a:xfrm>
              <a:off x="683568" y="3718658"/>
              <a:ext cx="2425809"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Cliquer sur le lien « </a:t>
              </a:r>
              <a:r>
                <a:rPr lang="fr-FR" sz="1400" b="1" dirty="0">
                  <a:solidFill>
                    <a:schemeClr val="tx2"/>
                  </a:solidFill>
                </a:rPr>
                <a:t>Inscrivez-vous</a:t>
              </a:r>
              <a:r>
                <a:rPr lang="fr-FR" sz="1400" b="1" dirty="0">
                  <a:solidFill>
                    <a:srgbClr val="373739"/>
                  </a:solidFill>
                </a:rPr>
                <a:t> »</a:t>
              </a:r>
              <a:br>
                <a:rPr lang="fr-FR" sz="1400" b="1" dirty="0">
                  <a:solidFill>
                    <a:srgbClr val="373739"/>
                  </a:solidFill>
                </a:rPr>
              </a:br>
              <a:r>
                <a:rPr lang="fr-FR" sz="1400" b="1" dirty="0">
                  <a:solidFill>
                    <a:srgbClr val="373739"/>
                  </a:solidFill>
                </a:rPr>
                <a:t>sur la page de connexion</a:t>
              </a:r>
            </a:p>
          </p:txBody>
        </p:sp>
      </p:grpSp>
      <p:sp>
        <p:nvSpPr>
          <p:cNvPr id="14" name="ZoneTexte 13"/>
          <p:cNvSpPr txBox="1"/>
          <p:nvPr/>
        </p:nvSpPr>
        <p:spPr>
          <a:xfrm>
            <a:off x="474653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sp>
        <p:nvSpPr>
          <p:cNvPr id="16" name="ZoneTexte 15"/>
          <p:cNvSpPr txBox="1"/>
          <p:nvPr/>
        </p:nvSpPr>
        <p:spPr>
          <a:xfrm>
            <a:off x="5853876" y="5062746"/>
            <a:ext cx="2822580"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sym typeface="Wingdings" panose="05000000000000000000" pitchFamily="2" charset="2"/>
              </a:rPr>
              <a:t>Renvoi vers la page pour </a:t>
            </a:r>
            <a:r>
              <a:rPr lang="fr-FR" sz="1400" b="1" dirty="0">
                <a:solidFill>
                  <a:schemeClr val="tx2"/>
                </a:solidFill>
                <a:sym typeface="Wingdings" panose="05000000000000000000" pitchFamily="2" charset="2"/>
              </a:rPr>
              <a:t>Définir le mot de passe </a:t>
            </a:r>
            <a:r>
              <a:rPr lang="fr-FR" sz="1400" b="1" dirty="0">
                <a:solidFill>
                  <a:srgbClr val="373739"/>
                </a:solidFill>
                <a:sym typeface="Wingdings" panose="05000000000000000000" pitchFamily="2" charset="2"/>
              </a:rPr>
              <a:t>et finaliser la création du compte</a:t>
            </a:r>
            <a:endParaRPr lang="fr-FR" sz="1400" b="1" dirty="0">
              <a:solidFill>
                <a:srgbClr val="373739"/>
              </a:solidFill>
            </a:endParaRPr>
          </a:p>
        </p:txBody>
      </p:sp>
      <p:grpSp>
        <p:nvGrpSpPr>
          <p:cNvPr id="19" name="Groupe 18"/>
          <p:cNvGrpSpPr/>
          <p:nvPr/>
        </p:nvGrpSpPr>
        <p:grpSpPr>
          <a:xfrm>
            <a:off x="3181385" y="5091610"/>
            <a:ext cx="2385976" cy="1237336"/>
            <a:chOff x="3151756" y="5085764"/>
            <a:chExt cx="2385976" cy="1237336"/>
          </a:xfrm>
        </p:grpSpPr>
        <p:sp>
          <p:nvSpPr>
            <p:cNvPr id="17" name="ZoneTexte 16"/>
            <p:cNvSpPr txBox="1"/>
            <p:nvPr/>
          </p:nvSpPr>
          <p:spPr>
            <a:xfrm>
              <a:off x="3151756" y="5085764"/>
              <a:ext cx="2385976" cy="719034"/>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sym typeface="Wingdings" panose="05000000000000000000" pitchFamily="2" charset="2"/>
                </a:rPr>
                <a:t>Cliquer sur le lien</a:t>
              </a:r>
              <a:br>
                <a:rPr lang="fr-FR" sz="1400" b="1" dirty="0">
                  <a:solidFill>
                    <a:srgbClr val="373739"/>
                  </a:solidFill>
                  <a:sym typeface="Wingdings" panose="05000000000000000000" pitchFamily="2" charset="2"/>
                </a:rPr>
              </a:br>
              <a:r>
                <a:rPr lang="fr-FR" sz="1400" b="1" dirty="0">
                  <a:solidFill>
                    <a:srgbClr val="373739"/>
                  </a:solidFill>
                  <a:sym typeface="Wingdings" panose="05000000000000000000" pitchFamily="2" charset="2"/>
                </a:rPr>
                <a:t>« </a:t>
              </a:r>
              <a:r>
                <a:rPr lang="fr-FR" sz="1400" b="1" dirty="0">
                  <a:solidFill>
                    <a:schemeClr val="tx2"/>
                  </a:solidFill>
                  <a:sym typeface="Wingdings" panose="05000000000000000000" pitchFamily="2" charset="2"/>
                </a:rPr>
                <a:t>Mot de passe oublié ?</a:t>
              </a:r>
              <a:r>
                <a:rPr lang="fr-FR" sz="1400" b="1" dirty="0">
                  <a:solidFill>
                    <a:srgbClr val="373739"/>
                  </a:solidFill>
                  <a:sym typeface="Wingdings" panose="05000000000000000000" pitchFamily="2" charset="2"/>
                </a:rPr>
                <a:t> » sur la page de connexion</a:t>
              </a:r>
              <a:endParaRPr lang="fr-FR" sz="1400" b="1" dirty="0">
                <a:solidFill>
                  <a:srgbClr val="373739"/>
                </a:solidFill>
              </a:endParaRPr>
            </a:p>
          </p:txBody>
        </p:sp>
        <p:pic>
          <p:nvPicPr>
            <p:cNvPr id="18" name="Image 17"/>
            <p:cNvPicPr>
              <a:picLocks noChangeAspect="1"/>
            </p:cNvPicPr>
            <p:nvPr/>
          </p:nvPicPr>
          <p:blipFill>
            <a:blip r:embed="rId5"/>
            <a:stretch>
              <a:fillRect/>
            </a:stretch>
          </p:blipFill>
          <p:spPr>
            <a:xfrm>
              <a:off x="3510722" y="5927290"/>
              <a:ext cx="1731668" cy="395810"/>
            </a:xfrm>
            <a:prstGeom prst="rect">
              <a:avLst/>
            </a:prstGeom>
          </p:spPr>
        </p:pic>
      </p:grpSp>
      <p:cxnSp>
        <p:nvCxnSpPr>
          <p:cNvPr id="21" name="Connecteur droit avec flèche 20"/>
          <p:cNvCxnSpPr>
            <a:endCxn id="14" idx="0"/>
          </p:cNvCxnSpPr>
          <p:nvPr/>
        </p:nvCxnSpPr>
        <p:spPr>
          <a:xfrm>
            <a:off x="5034567" y="3574285"/>
            <a:ext cx="0" cy="270412"/>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034567"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3400334" y="4123871"/>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1296063" y="4078471"/>
            <a:ext cx="0" cy="980915"/>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367847" y="1529446"/>
            <a:ext cx="5724434"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Réception de l’</a:t>
            </a:r>
            <a:r>
              <a:rPr lang="fr-FR" sz="1400" b="1" dirty="0">
                <a:solidFill>
                  <a:schemeClr val="tx2"/>
                </a:solidFill>
              </a:rPr>
              <a:t>email de première connexion</a:t>
            </a:r>
          </a:p>
          <a:p>
            <a:pPr algn="ctr"/>
            <a:r>
              <a:rPr lang="fr-FR" sz="1400" dirty="0">
                <a:solidFill>
                  <a:schemeClr val="tx2"/>
                </a:solidFill>
                <a:sym typeface="Wingdings" panose="05000000000000000000" pitchFamily="2" charset="2"/>
              </a:rPr>
              <a:t> </a:t>
            </a:r>
            <a:r>
              <a:rPr lang="fr-FR" sz="1400" dirty="0">
                <a:solidFill>
                  <a:schemeClr val="tx2"/>
                </a:solidFill>
              </a:rPr>
              <a:t>vérifier préalablement ses spams et sa boite de quarantaine</a:t>
            </a:r>
          </a:p>
        </p:txBody>
      </p:sp>
      <p:sp>
        <p:nvSpPr>
          <p:cNvPr id="50" name="ZoneTexte 49"/>
          <p:cNvSpPr txBox="1"/>
          <p:nvPr/>
        </p:nvSpPr>
        <p:spPr>
          <a:xfrm>
            <a:off x="4572296" y="3076037"/>
            <a:ext cx="3720608" cy="503590"/>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Cliquer sur le </a:t>
            </a:r>
            <a:r>
              <a:rPr lang="fr-FR" sz="1400" b="1" dirty="0">
                <a:solidFill>
                  <a:schemeClr val="tx2"/>
                </a:solidFill>
              </a:rPr>
              <a:t>lien de première connexion</a:t>
            </a:r>
          </a:p>
          <a:p>
            <a:pPr algn="ctr"/>
            <a:r>
              <a:rPr lang="fr-FR" sz="1400" b="1" dirty="0">
                <a:solidFill>
                  <a:schemeClr val="tx2"/>
                </a:solidFill>
                <a:sym typeface="Wingdings" panose="05000000000000000000" pitchFamily="2" charset="2"/>
              </a:rPr>
              <a:t> Le lien est fonctionnel</a:t>
            </a:r>
            <a:endParaRPr lang="fr-FR" sz="1400" b="1" dirty="0">
              <a:solidFill>
                <a:schemeClr val="tx2"/>
              </a:solidFill>
            </a:endParaRPr>
          </a:p>
        </p:txBody>
      </p:sp>
      <p:cxnSp>
        <p:nvCxnSpPr>
          <p:cNvPr id="34" name="Connecteur droit avec flèche 33"/>
          <p:cNvCxnSpPr/>
          <p:nvPr/>
        </p:nvCxnSpPr>
        <p:spPr>
          <a:xfrm>
            <a:off x="1284024" y="355966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399527" y="357428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116864"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sp>
        <p:nvSpPr>
          <p:cNvPr id="39" name="ZoneTexte 38"/>
          <p:cNvSpPr txBox="1"/>
          <p:nvPr/>
        </p:nvSpPr>
        <p:spPr>
          <a:xfrm>
            <a:off x="1791635" y="2294475"/>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Non</a:t>
            </a:r>
          </a:p>
        </p:txBody>
      </p:sp>
      <p:cxnSp>
        <p:nvCxnSpPr>
          <p:cNvPr id="40" name="Connecteur droit avec flèche 39"/>
          <p:cNvCxnSpPr/>
          <p:nvPr/>
        </p:nvCxnSpPr>
        <p:spPr>
          <a:xfrm>
            <a:off x="6404896" y="2582622"/>
            <a:ext cx="0" cy="485607"/>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2097148" y="2566318"/>
            <a:ext cx="0" cy="496964"/>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2085109" y="2047515"/>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404089" y="2033036"/>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4195104" y="2062422"/>
            <a:ext cx="0" cy="3008900"/>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7262655" y="3844697"/>
            <a:ext cx="576064" cy="288147"/>
          </a:xfrm>
          <a:prstGeom prst="rect">
            <a:avLst/>
          </a:prstGeom>
          <a:noFill/>
          <a:ln w="15875">
            <a:solidFill>
              <a:srgbClr val="373739"/>
            </a:solidFill>
          </a:ln>
        </p:spPr>
        <p:txBody>
          <a:bodyPr wrap="square" lIns="108000" tIns="36000" rIns="108000" bIns="36000" rtlCol="0">
            <a:spAutoFit/>
          </a:bodyPr>
          <a:lstStyle/>
          <a:p>
            <a:pPr algn="ctr"/>
            <a:r>
              <a:rPr lang="fr-FR" sz="1400" b="1" dirty="0">
                <a:solidFill>
                  <a:srgbClr val="373739"/>
                </a:solidFill>
              </a:rPr>
              <a:t>Oui</a:t>
            </a:r>
          </a:p>
        </p:txBody>
      </p:sp>
      <p:cxnSp>
        <p:nvCxnSpPr>
          <p:cNvPr id="59" name="Connecteur droit avec flèche 58"/>
          <p:cNvCxnSpPr/>
          <p:nvPr/>
        </p:nvCxnSpPr>
        <p:spPr>
          <a:xfrm>
            <a:off x="7550687" y="4132844"/>
            <a:ext cx="0" cy="96189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7549880" y="3583258"/>
            <a:ext cx="0" cy="242013"/>
          </a:xfrm>
          <a:prstGeom prst="straightConnector1">
            <a:avLst/>
          </a:prstGeom>
          <a:ln>
            <a:solidFill>
              <a:srgbClr val="373739"/>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24388" y="3628799"/>
            <a:ext cx="1362714" cy="738664"/>
          </a:xfrm>
          <a:prstGeom prst="rect">
            <a:avLst/>
          </a:prstGeom>
        </p:spPr>
        <p:txBody>
          <a:bodyPr wrap="square">
            <a:spAutoFit/>
          </a:bodyPr>
          <a:lstStyle/>
          <a:p>
            <a:r>
              <a:rPr lang="fr-FR" sz="1400" i="1" dirty="0">
                <a:solidFill>
                  <a:srgbClr val="373739"/>
                </a:solidFill>
                <a:sym typeface="Wingdings" panose="05000000000000000000" pitchFamily="2" charset="2"/>
              </a:rPr>
              <a:t>Le lien est fonctionnel quelques jours</a:t>
            </a:r>
            <a:endParaRPr lang="fr-FR" sz="1400" i="1" dirty="0">
              <a:solidFill>
                <a:srgbClr val="373739"/>
              </a:solidFill>
            </a:endParaRPr>
          </a:p>
        </p:txBody>
      </p:sp>
    </p:spTree>
    <p:extLst>
      <p:ext uri="{BB962C8B-B14F-4D97-AF65-F5344CB8AC3E}">
        <p14:creationId xmlns:p14="http://schemas.microsoft.com/office/powerpoint/2010/main" val="19779223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profils des utilisateurs</a:t>
            </a:r>
          </a:p>
        </p:txBody>
      </p:sp>
      <p:sp>
        <p:nvSpPr>
          <p:cNvPr id="4" name="Espace réservé du texte 3"/>
          <p:cNvSpPr>
            <a:spLocks noGrp="1"/>
          </p:cNvSpPr>
          <p:nvPr>
            <p:ph type="body" sz="quarter" idx="12"/>
          </p:nvPr>
        </p:nvSpPr>
        <p:spPr>
          <a:xfrm>
            <a:off x="611560" y="1844824"/>
            <a:ext cx="8424936" cy="4896544"/>
          </a:xfrm>
        </p:spPr>
        <p:txBody>
          <a:bodyPr/>
          <a:lstStyle/>
          <a:p>
            <a:pPr marL="0" lvl="2" indent="0">
              <a:spcBef>
                <a:spcPts val="1200"/>
              </a:spcBef>
              <a:buNone/>
            </a:pPr>
            <a:r>
              <a:rPr lang="fr-FR" sz="1800" dirty="0">
                <a:solidFill>
                  <a:schemeClr val="accent4"/>
                </a:solidFill>
                <a:latin typeface="Arial" charset="0"/>
                <a:cs typeface="Arial" charset="0"/>
              </a:rPr>
              <a:t>4 profils d’utilisateurs dans </a:t>
            </a:r>
            <a:r>
              <a:rPr lang="fr-FR" sz="1800" dirty="0" err="1">
                <a:solidFill>
                  <a:schemeClr val="accent4"/>
                </a:solidFill>
                <a:latin typeface="Arial" charset="0"/>
                <a:cs typeface="Arial" charset="0"/>
              </a:rPr>
              <a:t>PrevIAS</a:t>
            </a:r>
            <a:endParaRPr lang="fr-FR" sz="1800" dirty="0">
              <a:solidFill>
                <a:schemeClr val="accent4"/>
              </a:solidFill>
              <a:latin typeface="Arial" charset="0"/>
              <a:cs typeface="Arial" charset="0"/>
            </a:endParaRPr>
          </a:p>
          <a:p>
            <a:pPr lvl="2">
              <a:spcBef>
                <a:spcPts val="600"/>
              </a:spcBef>
            </a:pPr>
            <a:r>
              <a:rPr lang="fr-FR" b="0" dirty="0"/>
              <a:t>Profil « </a:t>
            </a:r>
            <a:r>
              <a:rPr lang="fr-FR" dirty="0">
                <a:solidFill>
                  <a:schemeClr val="accent1"/>
                </a:solidFill>
              </a:rPr>
              <a:t>établissement</a:t>
            </a:r>
            <a:r>
              <a:rPr lang="fr-FR" b="0" dirty="0"/>
              <a:t> » : autant de comptes que nécessaire par EMS</a:t>
            </a:r>
          </a:p>
          <a:p>
            <a:pPr lvl="2">
              <a:spcBef>
                <a:spcPts val="600"/>
              </a:spcBef>
            </a:pPr>
            <a:r>
              <a:rPr lang="fr-FR" b="0" dirty="0"/>
              <a:t>Profil « </a:t>
            </a:r>
            <a:r>
              <a:rPr lang="fr-FR" dirty="0">
                <a:solidFill>
                  <a:schemeClr val="accent1"/>
                </a:solidFill>
              </a:rPr>
              <a:t>administrateur local</a:t>
            </a:r>
            <a:r>
              <a:rPr lang="fr-FR" b="0" dirty="0"/>
              <a:t> » : un seul compte par EMS</a:t>
            </a:r>
          </a:p>
          <a:p>
            <a:pPr lvl="2">
              <a:spcBef>
                <a:spcPts val="600"/>
              </a:spcBef>
            </a:pPr>
            <a:r>
              <a:rPr lang="fr-FR" b="0" dirty="0"/>
              <a:t>Profil « </a:t>
            </a:r>
            <a:r>
              <a:rPr lang="fr-FR" dirty="0" err="1">
                <a:solidFill>
                  <a:schemeClr val="accent1"/>
                </a:solidFill>
              </a:rPr>
              <a:t>CPias</a:t>
            </a:r>
            <a:r>
              <a:rPr lang="fr-FR" b="0" dirty="0"/>
              <a:t> » : accès à l’ensemble des données de leur région (suivi de l’enquête, relance des EMS de leur région)</a:t>
            </a:r>
          </a:p>
          <a:p>
            <a:pPr lvl="2">
              <a:spcBef>
                <a:spcPts val="600"/>
              </a:spcBef>
            </a:pPr>
            <a:r>
              <a:rPr lang="fr-FR" b="0" dirty="0"/>
              <a:t>Profil « </a:t>
            </a:r>
            <a:r>
              <a:rPr lang="fr-FR" dirty="0">
                <a:solidFill>
                  <a:schemeClr val="accent1"/>
                </a:solidFill>
              </a:rPr>
              <a:t>SpFrance</a:t>
            </a:r>
            <a:r>
              <a:rPr lang="fr-FR" b="0" dirty="0"/>
              <a:t> » : administrateur national</a:t>
            </a:r>
          </a:p>
          <a:p>
            <a:pPr marL="0" lvl="2" indent="0">
              <a:spcBef>
                <a:spcPts val="1200"/>
              </a:spcBef>
              <a:buNone/>
            </a:pPr>
            <a:r>
              <a:rPr lang="fr-FR" sz="1800" dirty="0">
                <a:solidFill>
                  <a:schemeClr val="accent4"/>
                </a:solidFill>
                <a:latin typeface="Arial" charset="0"/>
                <a:cs typeface="Arial" charset="0"/>
              </a:rPr>
              <a:t>Droits des utilisateurs « établissement »</a:t>
            </a:r>
          </a:p>
          <a:p>
            <a:pPr lvl="2">
              <a:spcBef>
                <a:spcPts val="300"/>
              </a:spcBef>
            </a:pPr>
            <a:r>
              <a:rPr lang="fr-FR" dirty="0"/>
              <a:t>Gestion de leur profil </a:t>
            </a:r>
            <a:r>
              <a:rPr lang="fr-FR" sz="1400" b="0" dirty="0"/>
              <a:t>(par exemple, demande / suppression de rattachement à un EMS)</a:t>
            </a:r>
          </a:p>
          <a:p>
            <a:pPr lvl="2">
              <a:spcBef>
                <a:spcPts val="300"/>
              </a:spcBef>
            </a:pPr>
            <a:r>
              <a:rPr lang="fr-FR" dirty="0"/>
              <a:t>Saisie, validation, modification, </a:t>
            </a:r>
            <a:r>
              <a:rPr lang="fr-FR"/>
              <a:t>suppression de </a:t>
            </a:r>
            <a:r>
              <a:rPr lang="fr-FR" dirty="0"/>
              <a:t>questionnaires</a:t>
            </a:r>
          </a:p>
          <a:p>
            <a:pPr lvl="2">
              <a:spcBef>
                <a:spcPts val="300"/>
              </a:spcBef>
            </a:pPr>
            <a:r>
              <a:rPr lang="fr-FR" dirty="0"/>
              <a:t>Génération du rapport automatisé, export de données</a:t>
            </a:r>
          </a:p>
          <a:p>
            <a:pPr marL="0" lvl="2" indent="0">
              <a:spcBef>
                <a:spcPts val="1200"/>
              </a:spcBef>
              <a:buNone/>
            </a:pPr>
            <a:r>
              <a:rPr lang="fr-FR" sz="1800" dirty="0">
                <a:solidFill>
                  <a:schemeClr val="accent4"/>
                </a:solidFill>
                <a:latin typeface="Arial" charset="0"/>
                <a:cs typeface="Arial" charset="0"/>
              </a:rPr>
              <a:t>Droits des utilisateurs « administrateur local »</a:t>
            </a:r>
          </a:p>
          <a:p>
            <a:pPr lvl="2">
              <a:spcBef>
                <a:spcPts val="300"/>
              </a:spcBef>
            </a:pPr>
            <a:r>
              <a:rPr lang="fr-FR" dirty="0"/>
              <a:t>Ensemble des droits d’un utilisateur établissement</a:t>
            </a:r>
          </a:p>
          <a:p>
            <a:pPr lvl="2">
              <a:spcBef>
                <a:spcPts val="300"/>
              </a:spcBef>
            </a:pPr>
            <a:r>
              <a:rPr lang="fr-FR" dirty="0"/>
              <a:t>Gestion de l’établissement </a:t>
            </a:r>
            <a:r>
              <a:rPr lang="fr-FR" b="0" dirty="0"/>
              <a:t>: modification des données administratives</a:t>
            </a:r>
          </a:p>
          <a:p>
            <a:pPr lvl="2">
              <a:spcBef>
                <a:spcPts val="300"/>
              </a:spcBef>
            </a:pPr>
            <a:r>
              <a:rPr lang="fr-FR" dirty="0"/>
              <a:t>Gestion des utilisateurs pour l’établissement : </a:t>
            </a:r>
            <a:r>
              <a:rPr lang="fr-FR" b="0" dirty="0"/>
              <a:t>ajout, suppression d’utilisateurs</a:t>
            </a:r>
          </a:p>
          <a:p>
            <a:pPr marL="357750" lvl="3" indent="-285750">
              <a:buFont typeface="Wingdings" panose="05000000000000000000" pitchFamily="2" charset="2"/>
              <a:buChar char="Ø"/>
            </a:pPr>
            <a:endParaRPr lang="fr-FR" b="1" dirty="0">
              <a:solidFill>
                <a:srgbClr val="373739"/>
              </a:solidFill>
              <a:latin typeface="Arial" charset="0"/>
              <a:cs typeface="Arial" charset="0"/>
            </a:endParaRPr>
          </a:p>
          <a:p>
            <a:pPr lvl="2">
              <a:spcBef>
                <a:spcPts val="600"/>
              </a:spcBef>
            </a:pPr>
            <a:endParaRPr lang="fr-FR" dirty="0">
              <a:solidFill>
                <a:srgbClr val="000000"/>
              </a:solidFill>
            </a:endParaRPr>
          </a:p>
          <a:p>
            <a:pPr lvl="2">
              <a:spcBef>
                <a:spcPts val="600"/>
              </a:spcBef>
            </a:pPr>
            <a:endParaRPr lang="fr-FR" dirty="0"/>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 y="1129900"/>
            <a:ext cx="9144001" cy="556253"/>
          </a:xfrm>
          <a:prstGeom prst="rect">
            <a:avLst/>
          </a:prstGeom>
        </p:spPr>
      </p:pic>
    </p:spTree>
    <p:extLst>
      <p:ext uri="{BB962C8B-B14F-4D97-AF65-F5344CB8AC3E}">
        <p14:creationId xmlns:p14="http://schemas.microsoft.com/office/powerpoint/2010/main" val="39208091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6228184" y="2759665"/>
            <a:ext cx="2066925" cy="714375"/>
          </a:xfrm>
          <a:prstGeom prst="rect">
            <a:avLst/>
          </a:prstGeom>
        </p:spPr>
      </p:pic>
      <p:pic>
        <p:nvPicPr>
          <p:cNvPr id="6" name="Image 5"/>
          <p:cNvPicPr>
            <a:picLocks noChangeAspect="1"/>
          </p:cNvPicPr>
          <p:nvPr/>
        </p:nvPicPr>
        <p:blipFill>
          <a:blip r:embed="rId3"/>
          <a:stretch>
            <a:fillRect/>
          </a:stretch>
        </p:blipFill>
        <p:spPr>
          <a:xfrm>
            <a:off x="6851128" y="1804859"/>
            <a:ext cx="1885950" cy="628650"/>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Saisie et validation des données</a:t>
            </a:r>
          </a:p>
        </p:txBody>
      </p:sp>
      <p:sp>
        <p:nvSpPr>
          <p:cNvPr id="4" name="Espace réservé du texte 3"/>
          <p:cNvSpPr>
            <a:spLocks noGrp="1"/>
          </p:cNvSpPr>
          <p:nvPr>
            <p:ph type="body" sz="quarter" idx="12"/>
          </p:nvPr>
        </p:nvSpPr>
        <p:spPr>
          <a:xfrm>
            <a:off x="611560" y="1844824"/>
            <a:ext cx="8280921" cy="4896544"/>
          </a:xfrm>
        </p:spPr>
        <p:txBody>
          <a:bodyPr/>
          <a:lstStyle/>
          <a:p>
            <a:pPr marL="0" lvl="2" indent="0">
              <a:spcBef>
                <a:spcPts val="1200"/>
              </a:spcBef>
              <a:buNone/>
            </a:pPr>
            <a:r>
              <a:rPr lang="fr-FR" sz="1800" dirty="0">
                <a:solidFill>
                  <a:schemeClr val="accent4"/>
                </a:solidFill>
                <a:latin typeface="Arial" charset="0"/>
                <a:cs typeface="Arial" charset="0"/>
              </a:rPr>
              <a:t>Saisie en 2 étapes</a:t>
            </a:r>
          </a:p>
          <a:p>
            <a:pPr marL="342900" lvl="2" indent="-342900">
              <a:buFont typeface="+mj-lt"/>
              <a:buAutoNum type="arabicPeriod"/>
            </a:pPr>
            <a:r>
              <a:rPr lang="fr-FR" dirty="0"/>
              <a:t>Questionnaire « Etablissement » (QE) : saisir et enregistrer </a:t>
            </a:r>
          </a:p>
          <a:p>
            <a:pPr marL="357750" lvl="3" indent="-285750">
              <a:buFont typeface="Wingdings" panose="05000000000000000000" pitchFamily="2" charset="2"/>
              <a:buChar char="Ø"/>
            </a:pPr>
            <a:r>
              <a:rPr lang="fr-FR" dirty="0">
                <a:latin typeface="Arial" charset="0"/>
                <a:cs typeface="Arial" charset="0"/>
              </a:rPr>
              <a:t>Enregistrer le QE pour pouvoir saisir des questionnaires résident</a:t>
            </a:r>
          </a:p>
          <a:p>
            <a:pPr marL="342900" lvl="2" indent="-342900">
              <a:spcBef>
                <a:spcPts val="1200"/>
              </a:spcBef>
              <a:buFont typeface="+mj-lt"/>
              <a:buAutoNum type="arabicPeriod" startAt="2"/>
            </a:pPr>
            <a:r>
              <a:rPr lang="fr-FR" dirty="0"/>
              <a:t>Questionnaire « Résident » (QR) : saisir et enregistrer</a:t>
            </a:r>
          </a:p>
          <a:p>
            <a:pPr marL="357750" lvl="3" indent="-285750">
              <a:buFont typeface="Wingdings" panose="05000000000000000000" pitchFamily="2" charset="2"/>
              <a:buChar char="Ø"/>
            </a:pPr>
            <a:r>
              <a:rPr lang="fr-FR" dirty="0">
                <a:solidFill>
                  <a:srgbClr val="373739"/>
                </a:solidFill>
                <a:latin typeface="Arial" charset="0"/>
                <a:cs typeface="Arial" charset="0"/>
              </a:rPr>
              <a:t>Contrôle à la saisie et à l’enregistrement</a:t>
            </a:r>
          </a:p>
          <a:p>
            <a:pPr marL="0" lvl="2" indent="0">
              <a:spcBef>
                <a:spcPts val="1200"/>
              </a:spcBef>
              <a:buNone/>
            </a:pPr>
            <a:r>
              <a:rPr lang="fr-FR" sz="1800" dirty="0">
                <a:solidFill>
                  <a:schemeClr val="accent4"/>
                </a:solidFill>
                <a:latin typeface="Arial" charset="0"/>
                <a:cs typeface="Arial" charset="0"/>
              </a:rPr>
              <a:t>Valider les questionnaires</a:t>
            </a:r>
          </a:p>
          <a:p>
            <a:pPr lvl="2">
              <a:spcBef>
                <a:spcPts val="600"/>
              </a:spcBef>
            </a:pPr>
            <a:r>
              <a:rPr lang="fr-FR" dirty="0"/>
              <a:t>Un questionnaire complet et comportant des données répondant</a:t>
            </a:r>
            <a:br>
              <a:rPr lang="fr-FR" dirty="0"/>
            </a:br>
            <a:r>
              <a:rPr lang="fr-FR" dirty="0"/>
              <a:t>aux critères de validité peut être validé</a:t>
            </a:r>
          </a:p>
          <a:p>
            <a:pPr marL="540000" lvl="2" indent="-360000">
              <a:spcBef>
                <a:spcPts val="300"/>
              </a:spcBef>
              <a:buNone/>
            </a:pPr>
            <a:r>
              <a:rPr lang="fr-FR" sz="1400" b="0" dirty="0">
                <a:solidFill>
                  <a:schemeClr val="tx2"/>
                </a:solidFill>
                <a:ea typeface="Arial" charset="0"/>
              </a:rPr>
              <a:t>!	Toute </a:t>
            </a:r>
            <a:r>
              <a:rPr lang="fr-FR" sz="1400" b="0" u="sng" dirty="0">
                <a:solidFill>
                  <a:schemeClr val="tx2"/>
                </a:solidFill>
                <a:ea typeface="Arial" charset="0"/>
              </a:rPr>
              <a:t>valeur manquante</a:t>
            </a:r>
            <a:r>
              <a:rPr lang="fr-FR" sz="1400" b="0" dirty="0">
                <a:solidFill>
                  <a:schemeClr val="tx2"/>
                </a:solidFill>
                <a:ea typeface="Arial" charset="0"/>
              </a:rPr>
              <a:t> sera bloquante pour la validation du questionnaire</a:t>
            </a:r>
          </a:p>
          <a:p>
            <a:pPr marL="540000" lvl="1" indent="-360000">
              <a:spcBef>
                <a:spcPts val="300"/>
              </a:spcBef>
            </a:pPr>
            <a:r>
              <a:rPr lang="fr-FR" sz="1400" dirty="0">
                <a:solidFill>
                  <a:schemeClr val="tx2"/>
                </a:solidFill>
                <a:ea typeface="Arial" charset="0"/>
              </a:rPr>
              <a:t>!	</a:t>
            </a:r>
            <a:r>
              <a:rPr lang="fr-FR" sz="1400" u="sng" dirty="0">
                <a:solidFill>
                  <a:schemeClr val="tx2"/>
                </a:solidFill>
                <a:ea typeface="Arial" charset="0"/>
              </a:rPr>
              <a:t>Mise en œuvre de contrôle</a:t>
            </a:r>
            <a:r>
              <a:rPr lang="fr-FR" sz="1400" dirty="0">
                <a:solidFill>
                  <a:schemeClr val="tx2"/>
                </a:solidFill>
                <a:ea typeface="Arial" charset="0"/>
              </a:rPr>
              <a:t> à la validation du questionnaire</a:t>
            </a:r>
            <a:endParaRPr lang="fr-FR" sz="1400" dirty="0"/>
          </a:p>
          <a:p>
            <a:pPr lvl="2">
              <a:spcBef>
                <a:spcPts val="600"/>
              </a:spcBef>
            </a:pPr>
            <a:r>
              <a:rPr lang="fr-FR" b="0" dirty="0"/>
              <a:t>Valider un ensemble de questionnaire</a:t>
            </a:r>
          </a:p>
          <a:p>
            <a:pPr lvl="2">
              <a:spcBef>
                <a:spcPts val="600"/>
              </a:spcBef>
            </a:pPr>
            <a:r>
              <a:rPr lang="fr-FR" dirty="0">
                <a:solidFill>
                  <a:schemeClr val="tx2"/>
                </a:solidFill>
              </a:rPr>
              <a:t>Seuls les questionnaires validés sont pris en compte </a:t>
            </a:r>
            <a:r>
              <a:rPr lang="fr-FR" dirty="0"/>
              <a:t>dans :</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La production du rapport automatisé pour l’établissement</a:t>
            </a:r>
          </a:p>
          <a:p>
            <a:pPr marL="357750" lvl="3" indent="-285750">
              <a:spcBef>
                <a:spcPts val="300"/>
              </a:spcBef>
              <a:buFont typeface="Wingdings" panose="05000000000000000000" pitchFamily="2" charset="2"/>
              <a:buChar char="Ø"/>
            </a:pPr>
            <a:r>
              <a:rPr lang="fr-FR" sz="1400" dirty="0">
                <a:solidFill>
                  <a:srgbClr val="373739"/>
                </a:solidFill>
                <a:latin typeface="Arial" charset="0"/>
                <a:cs typeface="Arial" charset="0"/>
              </a:rPr>
              <a:t>L’analyse des données</a:t>
            </a:r>
          </a:p>
          <a:p>
            <a:pPr lvl="2">
              <a:spcBef>
                <a:spcPts val="600"/>
              </a:spcBef>
            </a:pPr>
            <a:r>
              <a:rPr lang="fr-FR" b="0" dirty="0"/>
              <a:t>Les questionnaires validés ne peuvent plus être modifiés (sauf demande de déblocage)</a:t>
            </a:r>
            <a:endParaRPr lang="fr-FR" b="0" dirty="0">
              <a:solidFill>
                <a:srgbClr val="373739"/>
              </a:solidFill>
              <a:latin typeface="Arial" charset="0"/>
              <a:cs typeface="Arial" charset="0"/>
              <a:sym typeface="Wingdings" panose="05000000000000000000" pitchFamily="2" charset="2"/>
            </a:endParaRP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6962156" y="2393543"/>
            <a:ext cx="1663895" cy="412478"/>
          </a:xfrm>
          <a:prstGeom prst="rect">
            <a:avLst/>
          </a:prstGeom>
        </p:spPr>
      </p:pic>
      <p:pic>
        <p:nvPicPr>
          <p:cNvPr id="9" name="Picture 11">
            <a:extLst>
              <a:ext uri="{FF2B5EF4-FFF2-40B4-BE49-F238E27FC236}">
                <a16:creationId xmlns:a16="http://schemas.microsoft.com/office/drawing/2014/main" id="{AF8BE136-62F8-4C01-AC59-F12C42EC0CBD}"/>
              </a:ext>
            </a:extLst>
          </p:cNvPr>
          <p:cNvPicPr/>
          <p:nvPr/>
        </p:nvPicPr>
        <p:blipFill>
          <a:blip r:embed="rId6"/>
          <a:stretch>
            <a:fillRect/>
          </a:stretch>
        </p:blipFill>
        <p:spPr>
          <a:xfrm>
            <a:off x="276967" y="3540373"/>
            <a:ext cx="260350" cy="264160"/>
          </a:xfrm>
          <a:prstGeom prst="rect">
            <a:avLst/>
          </a:prstGeom>
        </p:spPr>
      </p:pic>
      <p:pic>
        <p:nvPicPr>
          <p:cNvPr id="10" name="Image 9"/>
          <p:cNvPicPr>
            <a:picLocks noChangeAspect="1"/>
          </p:cNvPicPr>
          <p:nvPr/>
        </p:nvPicPr>
        <p:blipFill>
          <a:blip r:embed="rId7"/>
          <a:stretch>
            <a:fillRect/>
          </a:stretch>
        </p:blipFill>
        <p:spPr>
          <a:xfrm>
            <a:off x="7182036" y="3986059"/>
            <a:ext cx="1224136" cy="388615"/>
          </a:xfrm>
          <a:prstGeom prst="rect">
            <a:avLst/>
          </a:prstGeom>
        </p:spPr>
      </p:pic>
      <p:pic>
        <p:nvPicPr>
          <p:cNvPr id="11" name="Image 10"/>
          <p:cNvPicPr>
            <a:picLocks noChangeAspect="1"/>
          </p:cNvPicPr>
          <p:nvPr/>
        </p:nvPicPr>
        <p:blipFill>
          <a:blip r:embed="rId8"/>
          <a:stretch>
            <a:fillRect/>
          </a:stretch>
        </p:blipFill>
        <p:spPr>
          <a:xfrm>
            <a:off x="4211960" y="4997074"/>
            <a:ext cx="2085997" cy="388915"/>
          </a:xfrm>
          <a:prstGeom prst="rect">
            <a:avLst/>
          </a:prstGeom>
        </p:spPr>
      </p:pic>
      <p:pic>
        <p:nvPicPr>
          <p:cNvPr id="5" name="Image 4"/>
          <p:cNvPicPr>
            <a:picLocks noChangeAspect="1"/>
          </p:cNvPicPr>
          <p:nvPr/>
        </p:nvPicPr>
        <p:blipFill>
          <a:blip r:embed="rId9"/>
          <a:stretch>
            <a:fillRect/>
          </a:stretch>
        </p:blipFill>
        <p:spPr>
          <a:xfrm>
            <a:off x="-1" y="1129900"/>
            <a:ext cx="9144001" cy="556253"/>
          </a:xfrm>
          <a:prstGeom prst="rect">
            <a:avLst/>
          </a:prstGeom>
        </p:spPr>
      </p:pic>
      <p:pic>
        <p:nvPicPr>
          <p:cNvPr id="13" name="Image 12"/>
          <p:cNvPicPr>
            <a:picLocks noChangeAspect="1"/>
          </p:cNvPicPr>
          <p:nvPr/>
        </p:nvPicPr>
        <p:blipFill>
          <a:blip r:embed="rId10"/>
          <a:stretch>
            <a:fillRect/>
          </a:stretch>
        </p:blipFill>
        <p:spPr>
          <a:xfrm>
            <a:off x="6297957" y="4755279"/>
            <a:ext cx="2823396" cy="704850"/>
          </a:xfrm>
          <a:prstGeom prst="rect">
            <a:avLst/>
          </a:prstGeom>
        </p:spPr>
      </p:pic>
    </p:spTree>
    <p:extLst>
      <p:ext uri="{BB962C8B-B14F-4D97-AF65-F5344CB8AC3E}">
        <p14:creationId xmlns:p14="http://schemas.microsoft.com/office/powerpoint/2010/main" val="4127503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768752" cy="936104"/>
          </a:xfrm>
        </p:spPr>
        <p:txBody>
          <a:bodyPr/>
          <a:lstStyle/>
          <a:p>
            <a:r>
              <a:rPr lang="fr-FR" dirty="0"/>
              <a:t>Autres fonctionnalités</a:t>
            </a:r>
          </a:p>
        </p:txBody>
      </p:sp>
      <p:sp>
        <p:nvSpPr>
          <p:cNvPr id="4" name="Espace réservé du texte 3"/>
          <p:cNvSpPr>
            <a:spLocks noGrp="1"/>
          </p:cNvSpPr>
          <p:nvPr>
            <p:ph type="body" sz="quarter" idx="12"/>
          </p:nvPr>
        </p:nvSpPr>
        <p:spPr>
          <a:xfrm>
            <a:off x="611560" y="1844825"/>
            <a:ext cx="8280921" cy="4824535"/>
          </a:xfrm>
        </p:spPr>
        <p:txBody>
          <a:bodyPr/>
          <a:lstStyle/>
          <a:p>
            <a:pPr marL="0" lvl="2" indent="0">
              <a:spcBef>
                <a:spcPts val="1200"/>
              </a:spcBef>
              <a:buNone/>
            </a:pPr>
            <a:r>
              <a:rPr lang="fr-FR" sz="1800" dirty="0">
                <a:solidFill>
                  <a:schemeClr val="accent4"/>
                </a:solidFill>
                <a:latin typeface="Arial" charset="0"/>
                <a:cs typeface="Arial" charset="0"/>
              </a:rPr>
              <a:t>Débloquer des questionnaires</a:t>
            </a:r>
          </a:p>
          <a:p>
            <a:pPr lvl="2">
              <a:spcBef>
                <a:spcPts val="600"/>
              </a:spcBef>
            </a:pPr>
            <a:r>
              <a:rPr lang="fr-FR" b="0" dirty="0"/>
              <a:t>Demander le déblocage d’un questionnaire validé pour pouvoir le modifier</a:t>
            </a:r>
          </a:p>
          <a:p>
            <a:pPr lvl="2">
              <a:spcBef>
                <a:spcPts val="600"/>
              </a:spcBef>
            </a:pPr>
            <a:r>
              <a:rPr lang="fr-FR" b="0" dirty="0"/>
              <a:t>Un questionnaire au statut « Débloqué » peut être modifié puis validé à nouveau</a:t>
            </a:r>
          </a:p>
          <a:p>
            <a:pPr marL="0" lvl="2" indent="0">
              <a:spcBef>
                <a:spcPts val="1200"/>
              </a:spcBef>
              <a:buNone/>
            </a:pPr>
            <a:r>
              <a:rPr lang="fr-FR" sz="1800" dirty="0">
                <a:solidFill>
                  <a:schemeClr val="accent4"/>
                </a:solidFill>
                <a:latin typeface="Arial" charset="0"/>
                <a:cs typeface="Arial" charset="0"/>
              </a:rPr>
              <a:t>Exporter des données</a:t>
            </a:r>
          </a:p>
          <a:p>
            <a:pPr lvl="2">
              <a:spcBef>
                <a:spcPts val="600"/>
              </a:spcBef>
            </a:pPr>
            <a:r>
              <a:rPr lang="fr-FR" b="0" dirty="0"/>
              <a:t>Disposer d’une copie d’un </a:t>
            </a:r>
            <a:r>
              <a:rPr lang="fr-FR" dirty="0"/>
              <a:t>questionnaire au format .</a:t>
            </a:r>
            <a:r>
              <a:rPr lang="fr-FR" dirty="0" err="1"/>
              <a:t>pdf</a:t>
            </a:r>
            <a:endParaRPr lang="fr-FR" dirty="0"/>
          </a:p>
          <a:p>
            <a:pPr lvl="2">
              <a:spcBef>
                <a:spcPts val="600"/>
              </a:spcBef>
            </a:pPr>
            <a:r>
              <a:rPr lang="fr-FR" b="0" dirty="0"/>
              <a:t>Disposer d’un fichier de données d’un </a:t>
            </a:r>
            <a:r>
              <a:rPr lang="fr-FR" dirty="0"/>
              <a:t>ensemble</a:t>
            </a:r>
            <a:br>
              <a:rPr lang="fr-FR" dirty="0"/>
            </a:br>
            <a:r>
              <a:rPr lang="fr-FR" dirty="0"/>
              <a:t>de questionnaires </a:t>
            </a:r>
            <a:r>
              <a:rPr lang="fr-FR" b="0" dirty="0"/>
              <a:t>sélectionnés </a:t>
            </a:r>
            <a:r>
              <a:rPr lang="fr-FR" dirty="0"/>
              <a:t>au format .csv</a:t>
            </a:r>
          </a:p>
          <a:p>
            <a:pPr marL="0" lvl="2" indent="0">
              <a:spcBef>
                <a:spcPts val="1200"/>
              </a:spcBef>
              <a:buNone/>
            </a:pPr>
            <a:r>
              <a:rPr lang="fr-FR" sz="1800" dirty="0">
                <a:solidFill>
                  <a:schemeClr val="accent4"/>
                </a:solidFill>
                <a:latin typeface="Arial" charset="0"/>
                <a:cs typeface="Arial" charset="0"/>
              </a:rPr>
              <a:t>Générer le rapport automatisé de l’établissement ou du groupement d’établissements</a:t>
            </a:r>
          </a:p>
          <a:p>
            <a:pPr lvl="2">
              <a:spcBef>
                <a:spcPts val="600"/>
              </a:spcBef>
            </a:pPr>
            <a:r>
              <a:rPr lang="fr-FR" dirty="0"/>
              <a:t>A partir du menu</a:t>
            </a:r>
          </a:p>
          <a:p>
            <a:pPr marL="0" lvl="2" indent="0">
              <a:spcBef>
                <a:spcPts val="1200"/>
              </a:spcBef>
              <a:buNone/>
            </a:pPr>
            <a:r>
              <a:rPr lang="fr-FR" sz="1800" dirty="0">
                <a:solidFill>
                  <a:schemeClr val="accent4"/>
                </a:solidFill>
                <a:latin typeface="Arial" charset="0"/>
                <a:cs typeface="Arial" charset="0"/>
              </a:rPr>
              <a:t>Supprimer des données</a:t>
            </a:r>
          </a:p>
          <a:p>
            <a:pPr lvl="2">
              <a:spcBef>
                <a:spcPts val="600"/>
              </a:spcBef>
            </a:pPr>
            <a:r>
              <a:rPr lang="fr-FR" b="0" dirty="0"/>
              <a:t>Supprimer </a:t>
            </a:r>
            <a:r>
              <a:rPr lang="fr-FR" dirty="0"/>
              <a:t>un seul questionnaire résident</a:t>
            </a:r>
          </a:p>
          <a:p>
            <a:pPr lvl="2">
              <a:spcBef>
                <a:spcPts val="600"/>
              </a:spcBef>
            </a:pPr>
            <a:r>
              <a:rPr lang="fr-FR" b="0" dirty="0"/>
              <a:t>Supprimer </a:t>
            </a:r>
            <a:r>
              <a:rPr lang="fr-FR" dirty="0"/>
              <a:t>un ensemble de questionnaires résident</a:t>
            </a:r>
          </a:p>
        </p:txBody>
      </p:sp>
      <p:pic>
        <p:nvPicPr>
          <p:cNvPr id="7" name="Picture 6" descr="CPIAS Nouvelle-Aquitaine lutte contre les infections nosocomia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6148863" y="3301772"/>
            <a:ext cx="1266545" cy="415261"/>
          </a:xfrm>
          <a:prstGeom prst="rect">
            <a:avLst/>
          </a:prstGeom>
        </p:spPr>
      </p:pic>
      <p:pic>
        <p:nvPicPr>
          <p:cNvPr id="10" name="Image 9"/>
          <p:cNvPicPr>
            <a:picLocks noChangeAspect="1"/>
          </p:cNvPicPr>
          <p:nvPr/>
        </p:nvPicPr>
        <p:blipFill>
          <a:blip r:embed="rId4"/>
          <a:stretch>
            <a:fillRect/>
          </a:stretch>
        </p:blipFill>
        <p:spPr>
          <a:xfrm>
            <a:off x="182936" y="2973397"/>
            <a:ext cx="385763" cy="368618"/>
          </a:xfrm>
          <a:prstGeom prst="rect">
            <a:avLst/>
          </a:prstGeom>
        </p:spPr>
      </p:pic>
      <p:pic>
        <p:nvPicPr>
          <p:cNvPr id="13" name="Image 12"/>
          <p:cNvPicPr>
            <a:picLocks noChangeAspect="1"/>
          </p:cNvPicPr>
          <p:nvPr/>
        </p:nvPicPr>
        <p:blipFill>
          <a:blip r:embed="rId5"/>
          <a:stretch>
            <a:fillRect/>
          </a:stretch>
        </p:blipFill>
        <p:spPr>
          <a:xfrm>
            <a:off x="5311605" y="3717033"/>
            <a:ext cx="2103803" cy="390222"/>
          </a:xfrm>
          <a:prstGeom prst="rect">
            <a:avLst/>
          </a:prstGeom>
        </p:spPr>
      </p:pic>
      <p:pic>
        <p:nvPicPr>
          <p:cNvPr id="16" name="Picture 10">
            <a:extLst>
              <a:ext uri="{FF2B5EF4-FFF2-40B4-BE49-F238E27FC236}">
                <a16:creationId xmlns:a16="http://schemas.microsoft.com/office/drawing/2014/main" id="{A2AAD30C-85AF-4BEC-81D2-E9FA839E300D}"/>
              </a:ext>
            </a:extLst>
          </p:cNvPr>
          <p:cNvPicPr/>
          <p:nvPr/>
        </p:nvPicPr>
        <p:blipFill>
          <a:blip r:embed="rId6"/>
          <a:stretch>
            <a:fillRect/>
          </a:stretch>
        </p:blipFill>
        <p:spPr>
          <a:xfrm>
            <a:off x="280091" y="5517233"/>
            <a:ext cx="234315" cy="228600"/>
          </a:xfrm>
          <a:prstGeom prst="rect">
            <a:avLst/>
          </a:prstGeom>
        </p:spPr>
      </p:pic>
      <p:pic>
        <p:nvPicPr>
          <p:cNvPr id="17" name="Image 16"/>
          <p:cNvPicPr>
            <a:picLocks noChangeAspect="1"/>
          </p:cNvPicPr>
          <p:nvPr/>
        </p:nvPicPr>
        <p:blipFill>
          <a:blip r:embed="rId7"/>
          <a:stretch>
            <a:fillRect/>
          </a:stretch>
        </p:blipFill>
        <p:spPr>
          <a:xfrm>
            <a:off x="5868144" y="5833234"/>
            <a:ext cx="2232248" cy="406650"/>
          </a:xfrm>
          <a:prstGeom prst="rect">
            <a:avLst/>
          </a:prstGeom>
        </p:spPr>
      </p:pic>
      <p:pic>
        <p:nvPicPr>
          <p:cNvPr id="12" name="Picture 5">
            <a:extLst>
              <a:ext uri="{FF2B5EF4-FFF2-40B4-BE49-F238E27FC236}">
                <a16:creationId xmlns:a16="http://schemas.microsoft.com/office/drawing/2014/main" id="{E9076C4B-ACB2-4130-8B71-3D92B82D69D2}"/>
              </a:ext>
            </a:extLst>
          </p:cNvPr>
          <p:cNvPicPr/>
          <p:nvPr/>
        </p:nvPicPr>
        <p:blipFill>
          <a:blip r:embed="rId8"/>
          <a:stretch>
            <a:fillRect/>
          </a:stretch>
        </p:blipFill>
        <p:spPr>
          <a:xfrm>
            <a:off x="217534" y="2148957"/>
            <a:ext cx="342857" cy="342857"/>
          </a:xfrm>
          <a:prstGeom prst="rect">
            <a:avLst/>
          </a:prstGeom>
        </p:spPr>
      </p:pic>
      <p:pic>
        <p:nvPicPr>
          <p:cNvPr id="15" name="Image 14"/>
          <p:cNvPicPr>
            <a:picLocks noChangeAspect="1"/>
          </p:cNvPicPr>
          <p:nvPr/>
        </p:nvPicPr>
        <p:blipFill>
          <a:blip r:embed="rId9"/>
          <a:stretch>
            <a:fillRect/>
          </a:stretch>
        </p:blipFill>
        <p:spPr>
          <a:xfrm>
            <a:off x="225799" y="2560989"/>
            <a:ext cx="342900" cy="325755"/>
          </a:xfrm>
          <a:prstGeom prst="rect">
            <a:avLst/>
          </a:prstGeom>
        </p:spPr>
      </p:pic>
      <p:pic>
        <p:nvPicPr>
          <p:cNvPr id="18" name="Image 17"/>
          <p:cNvPicPr>
            <a:picLocks noChangeAspect="1"/>
          </p:cNvPicPr>
          <p:nvPr/>
        </p:nvPicPr>
        <p:blipFill>
          <a:blip r:embed="rId10"/>
          <a:stretch>
            <a:fillRect/>
          </a:stretch>
        </p:blipFill>
        <p:spPr>
          <a:xfrm>
            <a:off x="4821693" y="1742995"/>
            <a:ext cx="1384176" cy="420196"/>
          </a:xfrm>
          <a:prstGeom prst="rect">
            <a:avLst/>
          </a:prstGeom>
        </p:spPr>
      </p:pic>
      <p:pic>
        <p:nvPicPr>
          <p:cNvPr id="19" name="Image 18"/>
          <p:cNvPicPr>
            <a:picLocks noChangeAspect="1"/>
          </p:cNvPicPr>
          <p:nvPr/>
        </p:nvPicPr>
        <p:blipFill>
          <a:blip r:embed="rId11"/>
          <a:stretch>
            <a:fillRect/>
          </a:stretch>
        </p:blipFill>
        <p:spPr>
          <a:xfrm>
            <a:off x="6314937" y="1744973"/>
            <a:ext cx="2402144" cy="395859"/>
          </a:xfrm>
          <a:prstGeom prst="rect">
            <a:avLst/>
          </a:prstGeom>
        </p:spPr>
      </p:pic>
      <p:pic>
        <p:nvPicPr>
          <p:cNvPr id="3" name="Image 2"/>
          <p:cNvPicPr>
            <a:picLocks noChangeAspect="1"/>
          </p:cNvPicPr>
          <p:nvPr/>
        </p:nvPicPr>
        <p:blipFill>
          <a:blip r:embed="rId12"/>
          <a:stretch>
            <a:fillRect/>
          </a:stretch>
        </p:blipFill>
        <p:spPr>
          <a:xfrm>
            <a:off x="2570484" y="4760079"/>
            <a:ext cx="1457325" cy="714375"/>
          </a:xfrm>
          <a:prstGeom prst="rect">
            <a:avLst/>
          </a:prstGeom>
        </p:spPr>
      </p:pic>
      <p:pic>
        <p:nvPicPr>
          <p:cNvPr id="20" name="Image 19"/>
          <p:cNvPicPr>
            <a:picLocks noChangeAspect="1"/>
          </p:cNvPicPr>
          <p:nvPr/>
        </p:nvPicPr>
        <p:blipFill>
          <a:blip r:embed="rId13"/>
          <a:stretch>
            <a:fillRect/>
          </a:stretch>
        </p:blipFill>
        <p:spPr>
          <a:xfrm>
            <a:off x="-1" y="1129900"/>
            <a:ext cx="9144001" cy="556253"/>
          </a:xfrm>
          <a:prstGeom prst="rect">
            <a:avLst/>
          </a:prstGeom>
        </p:spPr>
      </p:pic>
    </p:spTree>
    <p:extLst>
      <p:ext uri="{BB962C8B-B14F-4D97-AF65-F5344CB8AC3E}">
        <p14:creationId xmlns:p14="http://schemas.microsoft.com/office/powerpoint/2010/main" val="12049773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562401" y="4904624"/>
            <a:ext cx="1665783" cy="1367199"/>
          </a:xfrm>
          <a:prstGeom prst="rect">
            <a:avLst/>
          </a:prstGeom>
        </p:spPr>
      </p:pic>
      <p:sp>
        <p:nvSpPr>
          <p:cNvPr id="2" name="Titre 1"/>
          <p:cNvSpPr>
            <a:spLocks noGrp="1"/>
          </p:cNvSpPr>
          <p:nvPr>
            <p:ph type="title"/>
          </p:nvPr>
        </p:nvSpPr>
        <p:spPr>
          <a:xfrm>
            <a:off x="611560" y="188640"/>
            <a:ext cx="6768752" cy="936104"/>
          </a:xfrm>
        </p:spPr>
        <p:txBody>
          <a:bodyPr/>
          <a:lstStyle/>
          <a:p>
            <a:r>
              <a:rPr lang="fr-FR" dirty="0"/>
              <a:t>Pour en savoir plus…</a:t>
            </a:r>
          </a:p>
        </p:txBody>
      </p:sp>
      <p:sp>
        <p:nvSpPr>
          <p:cNvPr id="4" name="Espace réservé du texte 3"/>
          <p:cNvSpPr>
            <a:spLocks noGrp="1"/>
          </p:cNvSpPr>
          <p:nvPr>
            <p:ph type="body" sz="quarter" idx="12"/>
          </p:nvPr>
        </p:nvSpPr>
        <p:spPr>
          <a:xfrm>
            <a:off x="611560" y="1412776"/>
            <a:ext cx="8424936" cy="5256584"/>
          </a:xfrm>
        </p:spPr>
        <p:txBody>
          <a:bodyPr/>
          <a:lstStyle/>
          <a:p>
            <a:pPr lvl="2">
              <a:spcBef>
                <a:spcPts val="600"/>
              </a:spcBef>
            </a:pPr>
            <a:r>
              <a:rPr lang="fr-FR" b="0" dirty="0"/>
              <a:t>Fonctionnalités principales de </a:t>
            </a:r>
            <a:r>
              <a:rPr lang="fr-FR" b="0" dirty="0" err="1"/>
              <a:t>PrevIAS</a:t>
            </a:r>
            <a:r>
              <a:rPr lang="fr-FR" b="0" dirty="0"/>
              <a:t> : annexe 6 du guide de l’enquêteur pages 72 à 75</a:t>
            </a:r>
          </a:p>
          <a:p>
            <a:pPr lvl="2">
              <a:spcBef>
                <a:spcPts val="600"/>
              </a:spcBef>
            </a:pPr>
            <a:r>
              <a:rPr lang="fr-FR" b="0" dirty="0"/>
              <a:t>Guide d’utilisation sur le site de l’application (</a:t>
            </a:r>
            <a:r>
              <a:rPr lang="fr-FR" b="0" dirty="0">
                <a:hlinkClick r:id="rId3"/>
              </a:rPr>
              <a:t>https://previas.santepubliquefrance.fr</a:t>
            </a:r>
            <a:r>
              <a:rPr lang="fr-FR" b="0" dirty="0"/>
              <a:t>)</a:t>
            </a:r>
          </a:p>
          <a:p>
            <a:pPr lvl="2">
              <a:spcBef>
                <a:spcPts val="600"/>
              </a:spcBef>
            </a:pPr>
            <a:r>
              <a:rPr lang="fr-FR" b="0" dirty="0"/>
              <a:t>Formations sur l’outil en avril 2024 (</a:t>
            </a:r>
            <a:r>
              <a:rPr lang="fr-FR" b="0" dirty="0" err="1"/>
              <a:t>SpFrance</a:t>
            </a:r>
            <a:r>
              <a:rPr lang="fr-FR" b="0" dirty="0"/>
              <a:t>)</a:t>
            </a:r>
          </a:p>
          <a:p>
            <a:pPr marL="0" lvl="2" indent="0">
              <a:spcBef>
                <a:spcPts val="1200"/>
              </a:spcBef>
              <a:buNone/>
            </a:pPr>
            <a:r>
              <a:rPr lang="fr-FR" sz="1800" dirty="0">
                <a:solidFill>
                  <a:schemeClr val="accent4"/>
                </a:solidFill>
                <a:latin typeface="Arial" charset="0"/>
                <a:cs typeface="Arial" charset="0"/>
              </a:rPr>
              <a:t>Retour d’expérience des utilisateurs en 2023</a:t>
            </a:r>
          </a:p>
          <a:p>
            <a:pPr lvl="2">
              <a:spcBef>
                <a:spcPts val="600"/>
              </a:spcBef>
            </a:pPr>
            <a:r>
              <a:rPr lang="fr-FR" b="0" dirty="0"/>
              <a:t>Amélioration des </a:t>
            </a:r>
            <a:r>
              <a:rPr lang="fr-FR" dirty="0"/>
              <a:t>performances</a:t>
            </a:r>
            <a:r>
              <a:rPr lang="fr-FR" b="0" dirty="0"/>
              <a:t> (saisie et gestion des questionnaires)</a:t>
            </a:r>
          </a:p>
          <a:p>
            <a:pPr lvl="2">
              <a:spcBef>
                <a:spcPts val="600"/>
              </a:spcBef>
            </a:pPr>
            <a:r>
              <a:rPr lang="fr-FR" b="0" dirty="0"/>
              <a:t>Amélioration de l’</a:t>
            </a:r>
            <a:r>
              <a:rPr lang="fr-FR" dirty="0"/>
              <a:t>ergonomie</a:t>
            </a:r>
            <a:r>
              <a:rPr lang="fr-FR" b="0" dirty="0"/>
              <a:t> :</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Amélioration de l’ergonomie à la saisie (pré-remplissage de certains champs ; formulaires des questionnaires papier et informatique identiques</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Changement d’établissement sans déconnexion</a:t>
            </a:r>
            <a:br>
              <a:rPr lang="fr-FR" dirty="0">
                <a:solidFill>
                  <a:srgbClr val="373739"/>
                </a:solidFill>
                <a:latin typeface="Arial" charset="0"/>
                <a:cs typeface="Arial" charset="0"/>
              </a:rPr>
            </a:br>
            <a:r>
              <a:rPr lang="fr-FR" dirty="0">
                <a:solidFill>
                  <a:srgbClr val="373739"/>
                </a:solidFill>
                <a:latin typeface="Arial" charset="0"/>
                <a:cs typeface="Arial" charset="0"/>
              </a:rPr>
              <a:t>(sélection des établissements)</a:t>
            </a:r>
          </a:p>
          <a:p>
            <a:pPr lvl="2">
              <a:spcBef>
                <a:spcPts val="600"/>
              </a:spcBef>
            </a:pPr>
            <a:r>
              <a:rPr lang="fr-FR" b="0" dirty="0"/>
              <a:t>Amélioration de </a:t>
            </a:r>
            <a:r>
              <a:rPr lang="fr-FR" dirty="0"/>
              <a:t>fonctionnalités</a:t>
            </a:r>
            <a:r>
              <a:rPr lang="fr-FR" b="0" dirty="0"/>
              <a:t> :</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Gestion des doublons</a:t>
            </a:r>
          </a:p>
          <a:p>
            <a:pPr marL="357750" lvl="3" indent="-285750">
              <a:spcBef>
                <a:spcPts val="600"/>
              </a:spcBef>
              <a:buFont typeface="Wingdings" panose="05000000000000000000" pitchFamily="2" charset="2"/>
              <a:buChar char="Ø"/>
            </a:pPr>
            <a:r>
              <a:rPr lang="fr-FR" dirty="0">
                <a:solidFill>
                  <a:srgbClr val="373739"/>
                </a:solidFill>
                <a:latin typeface="Arial" charset="0"/>
                <a:cs typeface="Arial" charset="0"/>
              </a:rPr>
              <a:t>Suivi de l’enquête (pour les </a:t>
            </a:r>
            <a:r>
              <a:rPr lang="fr-FR" dirty="0" err="1">
                <a:solidFill>
                  <a:srgbClr val="373739"/>
                </a:solidFill>
                <a:latin typeface="Arial" charset="0"/>
                <a:cs typeface="Arial" charset="0"/>
              </a:rPr>
              <a:t>CPias</a:t>
            </a:r>
            <a:r>
              <a:rPr lang="fr-FR" dirty="0">
                <a:solidFill>
                  <a:srgbClr val="373739"/>
                </a:solidFill>
                <a:latin typeface="Arial" charset="0"/>
                <a:cs typeface="Arial" charset="0"/>
              </a:rPr>
              <a:t>)</a:t>
            </a:r>
          </a:p>
        </p:txBody>
      </p:sp>
      <p:pic>
        <p:nvPicPr>
          <p:cNvPr id="7" name="Picture 6" descr="CPIAS Nouvelle-Aquitaine lutte contre les infections nosocomi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58039"/>
            <a:ext cx="1395937" cy="492068"/>
          </a:xfrm>
          <a:prstGeom prst="rect">
            <a:avLst/>
          </a:prstGeom>
          <a:noFill/>
          <a:effectLst>
            <a:outerShdw blurRad="12700"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6228184" y="4149080"/>
            <a:ext cx="1858628" cy="1482477"/>
          </a:xfrm>
          <a:prstGeom prst="rect">
            <a:avLst/>
          </a:prstGeom>
        </p:spPr>
      </p:pic>
    </p:spTree>
    <p:extLst>
      <p:ext uri="{BB962C8B-B14F-4D97-AF65-F5344CB8AC3E}">
        <p14:creationId xmlns:p14="http://schemas.microsoft.com/office/powerpoint/2010/main" val="1623626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8956</TotalTime>
  <Words>9872</Words>
  <Application>Microsoft Office PowerPoint</Application>
  <PresentationFormat>Affichage à l'écran (4:3)</PresentationFormat>
  <Paragraphs>880</Paragraphs>
  <Slides>94</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94</vt:i4>
      </vt:variant>
    </vt:vector>
  </HeadingPairs>
  <TitlesOfParts>
    <vt:vector size="103" baseType="lpstr">
      <vt:lpstr>Arial</vt:lpstr>
      <vt:lpstr>Arial Narrow</vt:lpstr>
      <vt:lpstr>Calibri</vt:lpstr>
      <vt:lpstr>Symbol</vt:lpstr>
      <vt:lpstr>Tahoma</vt:lpstr>
      <vt:lpstr>Times New Roman</vt:lpstr>
      <vt:lpstr>Wingdings</vt:lpstr>
      <vt:lpstr>SPF_PPT_Test-v3</vt:lpstr>
      <vt:lpstr>1_SPF_PPT_Test-v3</vt:lpstr>
      <vt:lpstr>  ENP 2024  Enquête nationale de prévalence  des infections associées aux soins  et des traitements anti-infectieux en EHPAD</vt:lpstr>
      <vt:lpstr>Contexte et objectifs </vt:lpstr>
      <vt:lpstr>Contexte</vt:lpstr>
      <vt:lpstr>Objectifs</vt:lpstr>
      <vt:lpstr>Pourquoi participer à l’ENP 2024 ?</vt:lpstr>
      <vt:lpstr>Méthode d'enquête</vt:lpstr>
      <vt:lpstr>Indicateurs de prévalence</vt:lpstr>
      <vt:lpstr>Population d’étude</vt:lpstr>
      <vt:lpstr>Population d’étude</vt:lpstr>
      <vt:lpstr>Échantillonnage et Participation</vt:lpstr>
      <vt:lpstr>ORGANISATION DE L’ENQUÊTE </vt:lpstr>
      <vt:lpstr>période d’étude</vt:lpstr>
      <vt:lpstr>En amont du recueil de données</vt:lpstr>
      <vt:lpstr>Le jour de l’enquête</vt:lpstr>
      <vt:lpstr>Le plus proche du jour de l’enquête</vt:lpstr>
      <vt:lpstr>Équipe en charge de l’enquête</vt:lpstr>
      <vt:lpstr>LE référent</vt:lpstr>
      <vt:lpstr>LE référent</vt:lpstr>
      <vt:lpstr>l’enquêteur</vt:lpstr>
      <vt:lpstr>LE correspondant médical</vt:lpstr>
      <vt:lpstr>A l'exterieur</vt:lpstr>
      <vt:lpstr>Contacts </vt:lpstr>
      <vt:lpstr>Information des résidents</vt:lpstr>
      <vt:lpstr>Analyse des données</vt:lpstr>
      <vt:lpstr>Outils d’enquête</vt:lpstr>
      <vt:lpstr>Questionnaire établissement </vt:lpstr>
      <vt:lpstr>Questionnaires établissement</vt:lpstr>
      <vt:lpstr>Données administratives</vt:lpstr>
      <vt:lpstr>Données administratives</vt:lpstr>
      <vt:lpstr>POUR LES GROUPEMENTS</vt:lpstr>
      <vt:lpstr>Périmètre de l’enquête</vt:lpstr>
      <vt:lpstr>Périmètre de l’enquête</vt:lpstr>
      <vt:lpstr>Questionnaire établissement</vt:lpstr>
      <vt:lpstr>Capacité et charge en soins</vt:lpstr>
      <vt:lpstr>Capacité et charge en soins</vt:lpstr>
      <vt:lpstr>Capacité et charge en soins</vt:lpstr>
      <vt:lpstr>Organisation des soins</vt:lpstr>
      <vt:lpstr>Organisation des soins</vt:lpstr>
      <vt:lpstr>Organisation des soins</vt:lpstr>
      <vt:lpstr>Organisation des soins</vt:lpstr>
      <vt:lpstr>Organisation des soins</vt:lpstr>
      <vt:lpstr>Organisation des soins</vt:lpstr>
      <vt:lpstr>Organisation des soins</vt:lpstr>
      <vt:lpstr>Organisation des soins</vt:lpstr>
      <vt:lpstr>Questionnaire résident </vt:lpstr>
      <vt:lpstr>Questionnaire résident</vt:lpstr>
      <vt:lpstr>Identification du résident</vt:lpstr>
      <vt:lpstr>Identification du résident</vt:lpstr>
      <vt:lpstr>Identification du résident</vt:lpstr>
      <vt:lpstr>Questionnaire résident</vt:lpstr>
      <vt:lpstr>questionnaire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Caractéristiques du résident</vt:lpstr>
      <vt:lpstr>Questionnaire résident</vt:lpstr>
      <vt:lpstr>Dispositifs invasifs</vt:lpstr>
      <vt:lpstr>Dispositifs invasifs</vt:lpstr>
      <vt:lpstr>Dispositifs invasifs</vt:lpstr>
      <vt:lpstr>Questionnaire résident</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Traitement(s) anti-infectieux</vt:lpstr>
      <vt:lpstr>                           Questionnaire résident</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Infection(s) associée(s) aux soins</vt:lpstr>
      <vt:lpstr>Sensibilité des micro-organismes</vt:lpstr>
      <vt:lpstr>Application PrevIAS </vt:lpstr>
      <vt:lpstr>Accès à PrevIAS</vt:lpstr>
      <vt:lpstr>Première connexion</vt:lpstr>
      <vt:lpstr>profils des utilisateurs</vt:lpstr>
      <vt:lpstr>Saisie et validation des données</vt:lpstr>
      <vt:lpstr>Autres fonctionnalités</vt:lpstr>
      <vt:lpstr>Pour en savoir plus…</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SAVEY, Anne</cp:lastModifiedBy>
  <cp:revision>615</cp:revision>
  <cp:lastPrinted>2024-02-23T13:13:28Z</cp:lastPrinted>
  <dcterms:created xsi:type="dcterms:W3CDTF">2016-06-03T12:31:51Z</dcterms:created>
  <dcterms:modified xsi:type="dcterms:W3CDTF">2024-04-05T14:32:09Z</dcterms:modified>
</cp:coreProperties>
</file>