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59" r:id="rId3"/>
  </p:sldMasterIdLst>
  <p:notesMasterIdLst>
    <p:notesMasterId r:id="rId66"/>
  </p:notesMasterIdLst>
  <p:sldIdLst>
    <p:sldId id="320" r:id="rId4"/>
    <p:sldId id="335" r:id="rId5"/>
    <p:sldId id="262" r:id="rId6"/>
    <p:sldId id="374" r:id="rId7"/>
    <p:sldId id="399" r:id="rId8"/>
    <p:sldId id="431" r:id="rId9"/>
    <p:sldId id="430" r:id="rId10"/>
    <p:sldId id="429" r:id="rId11"/>
    <p:sldId id="432" r:id="rId12"/>
    <p:sldId id="376" r:id="rId13"/>
    <p:sldId id="435" r:id="rId14"/>
    <p:sldId id="444" r:id="rId15"/>
    <p:sldId id="437" r:id="rId16"/>
    <p:sldId id="436" r:id="rId17"/>
    <p:sldId id="438" r:id="rId18"/>
    <p:sldId id="445" r:id="rId19"/>
    <p:sldId id="439" r:id="rId20"/>
    <p:sldId id="390" r:id="rId21"/>
    <p:sldId id="391" r:id="rId22"/>
    <p:sldId id="427" r:id="rId23"/>
    <p:sldId id="394" r:id="rId24"/>
    <p:sldId id="421" r:id="rId25"/>
    <p:sldId id="422" r:id="rId26"/>
    <p:sldId id="428" r:id="rId27"/>
    <p:sldId id="423" r:id="rId28"/>
    <p:sldId id="454" r:id="rId29"/>
    <p:sldId id="455" r:id="rId30"/>
    <p:sldId id="395" r:id="rId31"/>
    <p:sldId id="398" r:id="rId32"/>
    <p:sldId id="397" r:id="rId33"/>
    <p:sldId id="440" r:id="rId34"/>
    <p:sldId id="396" r:id="rId35"/>
    <p:sldId id="446" r:id="rId36"/>
    <p:sldId id="447" r:id="rId37"/>
    <p:sldId id="448" r:id="rId38"/>
    <p:sldId id="401" r:id="rId39"/>
    <p:sldId id="403" r:id="rId40"/>
    <p:sldId id="402" r:id="rId41"/>
    <p:sldId id="404" r:id="rId42"/>
    <p:sldId id="449" r:id="rId43"/>
    <p:sldId id="450" r:id="rId44"/>
    <p:sldId id="456" r:id="rId45"/>
    <p:sldId id="384" r:id="rId46"/>
    <p:sldId id="385" r:id="rId47"/>
    <p:sldId id="381" r:id="rId48"/>
    <p:sldId id="382" r:id="rId49"/>
    <p:sldId id="425" r:id="rId50"/>
    <p:sldId id="383" r:id="rId51"/>
    <p:sldId id="408" r:id="rId52"/>
    <p:sldId id="410" r:id="rId53"/>
    <p:sldId id="426" r:id="rId54"/>
    <p:sldId id="443" r:id="rId55"/>
    <p:sldId id="409" r:id="rId56"/>
    <p:sldId id="451" r:id="rId57"/>
    <p:sldId id="452" r:id="rId58"/>
    <p:sldId id="453" r:id="rId59"/>
    <p:sldId id="411" r:id="rId60"/>
    <p:sldId id="412" r:id="rId61"/>
    <p:sldId id="413" r:id="rId62"/>
    <p:sldId id="418" r:id="rId63"/>
    <p:sldId id="419" r:id="rId64"/>
    <p:sldId id="420" r:id="rId65"/>
  </p:sldIdLst>
  <p:sldSz cx="6858000" cy="9144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912">
          <p15:clr>
            <a:srgbClr val="A4A3A4"/>
          </p15:clr>
        </p15:guide>
        <p15:guide id="3" orient="horz" pos="5239">
          <p15:clr>
            <a:srgbClr val="A4A3A4"/>
          </p15:clr>
        </p15:guide>
        <p15:guide id="4" pos="2160">
          <p15:clr>
            <a:srgbClr val="A4A3A4"/>
          </p15:clr>
        </p15:guide>
        <p15:guide id="5" pos="4065">
          <p15:clr>
            <a:srgbClr val="A4A3A4"/>
          </p15:clr>
        </p15:guide>
        <p15:guide id="6" pos="800">
          <p15:clr>
            <a:srgbClr val="A4A3A4"/>
          </p15:clr>
        </p15:guide>
        <p15:guide id="7" pos="25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bajole2" initials="CH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9"/>
    <a:srgbClr val="0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4" autoAdjust="0"/>
    <p:restoredTop sz="99543" autoAdjust="0"/>
  </p:normalViewPr>
  <p:slideViewPr>
    <p:cSldViewPr showGuides="1">
      <p:cViewPr varScale="1">
        <p:scale>
          <a:sx n="86" d="100"/>
          <a:sy n="86" d="100"/>
        </p:scale>
        <p:origin x="2820" y="108"/>
      </p:cViewPr>
      <p:guideLst>
        <p:guide orient="horz" pos="2880"/>
        <p:guide orient="horz" pos="1912"/>
        <p:guide orient="horz" pos="5239"/>
        <p:guide pos="2160"/>
        <p:guide pos="4065"/>
        <p:guide pos="800"/>
        <p:guide pos="2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5-4A5C-8F8D-D19EB5251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F876F-2394-434A-9B07-432DE19C105F}" type="datetimeFigureOut">
              <a:rPr lang="fr-FR" smtClean="0"/>
              <a:t>09/04/2024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24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AC9FA-9DB2-48FB-B76A-EB55F6C2D38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747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98730" y="2927656"/>
            <a:ext cx="5454457" cy="2508441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98356" y="6530165"/>
            <a:ext cx="5435502" cy="1248139"/>
          </a:xfrm>
        </p:spPr>
        <p:txBody>
          <a:bodyPr/>
          <a:lstStyle>
            <a:lvl1pPr marL="0" indent="0" algn="r">
              <a:buNone/>
              <a:defRPr sz="1800" b="0" cap="none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32" y="683794"/>
            <a:ext cx="1291665" cy="129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8730" y="4571998"/>
            <a:ext cx="5454457" cy="1728193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98730" y="6492213"/>
            <a:ext cx="5454457" cy="1824171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 b="0" cap="none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998261" y="3731342"/>
            <a:ext cx="5454928" cy="648637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Partie #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58" y="539553"/>
            <a:ext cx="810089" cy="81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04664" y="1883702"/>
            <a:ext cx="5670630" cy="6432713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0763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04664" y="1787690"/>
            <a:ext cx="5184576" cy="6432683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6599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83" y="3035830"/>
            <a:ext cx="5662613" cy="508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2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3189" y="539553"/>
            <a:ext cx="2980355" cy="794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58" y="539553"/>
            <a:ext cx="810089" cy="81275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6932154" y="80626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691648" y="798860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42" name="ZoneTexte 41"/>
          <p:cNvSpPr txBox="1"/>
          <p:nvPr userDrawn="1"/>
        </p:nvSpPr>
        <p:spPr>
          <a:xfrm>
            <a:off x="6209112" y="8598061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2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graphicFrame>
        <p:nvGraphicFramePr>
          <p:cNvPr id="4" name="Graphique 3"/>
          <p:cNvGraphicFramePr/>
          <p:nvPr userDrawn="1">
            <p:extLst>
              <p:ext uri="{D42A27DB-BD31-4B8C-83A1-F6EECF244321}">
                <p14:modId xmlns:p14="http://schemas.microsoft.com/office/powerpoint/2010/main" val="1096079390"/>
              </p:ext>
            </p:extLst>
          </p:nvPr>
        </p:nvGraphicFramePr>
        <p:xfrm>
          <a:off x="1160748" y="2459765"/>
          <a:ext cx="4572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40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8331200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8331200"/>
            <a:ext cx="217170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331200"/>
            <a:ext cx="1428750" cy="609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68965-5D26-4B82-BE61-C1F9A485ED25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7773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39916"/>
            <a:ext cx="5829300" cy="196068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7289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4AD20DDF-E7BC-4FBF-88E2-2C70120E7294}" type="slidenum">
              <a:rPr lang="fr-FR" altLang="fr-FR" smtClean="0">
                <a:solidFill>
                  <a:srgbClr val="000000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3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52314"/>
            <a:ext cx="6669360" cy="12473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04812" y="251520"/>
            <a:ext cx="5130422" cy="1248139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4664" y="1787691"/>
            <a:ext cx="5562619" cy="652872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209112" y="8598061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53" y="539637"/>
            <a:ext cx="765489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52314"/>
            <a:ext cx="6669360" cy="12473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04812" y="251520"/>
            <a:ext cx="5130422" cy="1248139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4664" y="1787691"/>
            <a:ext cx="5562619" cy="652872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209112" y="8598061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rgbClr val="4D4D4F"/>
                </a:solidFill>
              </a:rPr>
              <a:pPr algn="r"/>
              <a:t>‹N°›</a:t>
            </a:fld>
            <a:endParaRPr lang="fr-FR" sz="750" b="1" dirty="0">
              <a:solidFill>
                <a:srgbClr val="4D4D4F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53" y="539637"/>
            <a:ext cx="765489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9495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346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315"/>
            <a:ext cx="1600200" cy="63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92">
                <a:latin typeface="Arial" charset="0"/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315"/>
            <a:ext cx="2171700" cy="63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92">
                <a:latin typeface="Arial" charset="0"/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315"/>
            <a:ext cx="1600200" cy="63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92"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E7C32A57-7580-49E0-ACDF-9308F7863EED}" type="slidenum">
              <a:rPr lang="fr-FR" altLang="fr-FR" smtClean="0">
                <a:solidFill>
                  <a:srgbClr val="000000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5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fr-FR" sz="3000" b="1" u="sng" kern="1200" cap="all" dirty="0">
                <a:solidFill>
                  <a:srgbClr val="004192"/>
                </a:solidFill>
              </a:rPr>
              <a:t>ENP 2024 en EHPAD</a:t>
            </a:r>
            <a:br>
              <a:rPr lang="fr-FR" sz="3000" b="1" u="sng" kern="1200" cap="all" dirty="0">
                <a:solidFill>
                  <a:srgbClr val="004192"/>
                </a:solidFill>
              </a:rPr>
            </a:br>
            <a:br>
              <a:rPr lang="fr-FR" sz="3000" b="1" u="sng" kern="1200" cap="all" dirty="0">
                <a:solidFill>
                  <a:srgbClr val="004192"/>
                </a:solidFill>
              </a:rPr>
            </a:br>
            <a:r>
              <a:rPr lang="fr-FR" sz="3000" b="1" u="sng" kern="1200" cap="all" dirty="0">
                <a:solidFill>
                  <a:srgbClr val="004192"/>
                </a:solidFill>
              </a:rPr>
              <a:t>études de cas cliniques</a:t>
            </a:r>
            <a:br>
              <a:rPr lang="fr-FR" sz="3000" b="1" u="sng" kern="1200" cap="all" dirty="0">
                <a:solidFill>
                  <a:srgbClr val="004192"/>
                </a:solidFill>
              </a:rPr>
            </a:br>
            <a:endParaRPr lang="fr-FR" sz="3000" b="1" u="sng" kern="1200" cap="all" dirty="0">
              <a:solidFill>
                <a:srgbClr val="00419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5496644" cy="2337289"/>
          </a:xfrm>
        </p:spPr>
        <p:txBody>
          <a:bodyPr/>
          <a:lstStyle/>
          <a:p>
            <a:r>
              <a:rPr lang="fr-F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Formation des enquêteurs</a:t>
            </a:r>
          </a:p>
        </p:txBody>
      </p:sp>
    </p:spTree>
    <p:extLst>
      <p:ext uri="{BB962C8B-B14F-4D97-AF65-F5344CB8AC3E}">
        <p14:creationId xmlns:p14="http://schemas.microsoft.com/office/powerpoint/2010/main" val="289231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479042" y="-37391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07596" y="861087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22/05/2024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95254" y="831137"/>
            <a:ext cx="127872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cap="all" dirty="0">
                <a:solidFill>
                  <a:srgbClr val="FF0000"/>
                </a:solidFill>
              </a:rPr>
              <a:t>Soulié</a:t>
            </a:r>
            <a:r>
              <a:rPr lang="fr-FR" sz="1200" dirty="0">
                <a:solidFill>
                  <a:srgbClr val="FF0000"/>
                </a:solidFill>
              </a:rPr>
              <a:t> Odile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55400" y="150701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1935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87616" y="1763806"/>
            <a:ext cx="6480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83755" y="148875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94488" y="175439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74208" y="202878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86576" y="202442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74208" y="233046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588336" y="257868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66296" y="284380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28800" y="30871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61544" y="335585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2798344" y="4441632"/>
            <a:ext cx="3006920" cy="369332"/>
            <a:chOff x="2798344" y="4441632"/>
            <a:chExt cx="3006920" cy="369332"/>
          </a:xfrm>
        </p:grpSpPr>
        <p:sp>
          <p:nvSpPr>
            <p:cNvPr id="17" name="ZoneTexte 16"/>
            <p:cNvSpPr txBox="1"/>
            <p:nvPr/>
          </p:nvSpPr>
          <p:spPr>
            <a:xfrm>
              <a:off x="2798344" y="4441632"/>
              <a:ext cx="270616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3592803" y="4471973"/>
              <a:ext cx="2212461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fr-FR" sz="1300" dirty="0">
                  <a:solidFill>
                    <a:srgbClr val="00B050"/>
                  </a:solidFill>
                </a:rPr>
                <a:t>p.36</a:t>
              </a:r>
            </a:p>
          </p:txBody>
        </p:sp>
        <p:cxnSp>
          <p:nvCxnSpPr>
            <p:cNvPr id="62" name="Connecteur droit avec flèche 61"/>
            <p:cNvCxnSpPr/>
            <p:nvPr/>
          </p:nvCxnSpPr>
          <p:spPr>
            <a:xfrm>
              <a:off x="3231659" y="4572000"/>
              <a:ext cx="351045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3086376" y="6677028"/>
            <a:ext cx="3438968" cy="369332"/>
            <a:chOff x="3086376" y="6677028"/>
            <a:chExt cx="3438968" cy="369332"/>
          </a:xfrm>
        </p:grpSpPr>
        <p:sp>
          <p:nvSpPr>
            <p:cNvPr id="63" name="ZoneTexte 62"/>
            <p:cNvSpPr txBox="1"/>
            <p:nvPr/>
          </p:nvSpPr>
          <p:spPr>
            <a:xfrm>
              <a:off x="3937996" y="6714234"/>
              <a:ext cx="2587348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fr-FR" sz="1300" dirty="0">
                  <a:solidFill>
                    <a:srgbClr val="00B050"/>
                  </a:solidFill>
                </a:rPr>
                <a:t>p.41</a:t>
              </a:r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>
              <a:off x="3540456" y="6804248"/>
              <a:ext cx="351045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ZoneTexte 64"/>
            <p:cNvSpPr txBox="1"/>
            <p:nvPr/>
          </p:nvSpPr>
          <p:spPr>
            <a:xfrm>
              <a:off x="3086376" y="6677028"/>
              <a:ext cx="270616" cy="36933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53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479042" y="-37391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07596" y="861087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22/05/2024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95254" y="831137"/>
            <a:ext cx="127872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cap="all" dirty="0">
                <a:solidFill>
                  <a:srgbClr val="FF0000"/>
                </a:solidFill>
              </a:rPr>
              <a:t>Soulié</a:t>
            </a:r>
            <a:r>
              <a:rPr lang="fr-FR" sz="1200" dirty="0">
                <a:solidFill>
                  <a:srgbClr val="FF0000"/>
                </a:solidFill>
              </a:rPr>
              <a:t> Odile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55400" y="150701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1935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87616" y="1763806"/>
            <a:ext cx="6480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83755" y="148875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94488" y="175439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74208" y="202878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86576" y="202442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74208" y="233046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588336" y="257868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66296" y="284380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28800" y="30871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61544" y="335585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98344" y="444163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3592803" y="4471973"/>
            <a:ext cx="2212461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p.36</a:t>
            </a:r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3231659" y="4572000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3937996" y="6714234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p.41</a:t>
            </a:r>
          </a:p>
        </p:txBody>
      </p:sp>
      <p:cxnSp>
        <p:nvCxnSpPr>
          <p:cNvPr id="64" name="Connecteur droit avec flèche 63"/>
          <p:cNvCxnSpPr/>
          <p:nvPr/>
        </p:nvCxnSpPr>
        <p:spPr>
          <a:xfrm>
            <a:off x="3540456" y="6804248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3086376" y="66770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88" y="2850354"/>
            <a:ext cx="5920104" cy="957542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32" name="Connecteur droit avec flèche 31"/>
          <p:cNvCxnSpPr>
            <a:cxnSpLocks/>
          </p:cNvCxnSpPr>
          <p:nvPr/>
        </p:nvCxnSpPr>
        <p:spPr bwMode="auto">
          <a:xfrm flipV="1">
            <a:off x="3809842" y="3819833"/>
            <a:ext cx="28110" cy="648109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à coins arrondis 41"/>
          <p:cNvSpPr/>
          <p:nvPr/>
        </p:nvSpPr>
        <p:spPr>
          <a:xfrm>
            <a:off x="4856911" y="3554014"/>
            <a:ext cx="876345" cy="25388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8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479042" y="-37391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07596" y="861087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22/05/2024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95254" y="831137"/>
            <a:ext cx="127872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cap="all" dirty="0">
                <a:solidFill>
                  <a:srgbClr val="FF0000"/>
                </a:solidFill>
              </a:rPr>
              <a:t>Soulié</a:t>
            </a:r>
            <a:r>
              <a:rPr lang="fr-FR" sz="1200" dirty="0">
                <a:solidFill>
                  <a:srgbClr val="FF0000"/>
                </a:solidFill>
              </a:rPr>
              <a:t> Odile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55400" y="150701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1935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87616" y="1763806"/>
            <a:ext cx="6480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83755" y="148875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94488" y="175439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74208" y="202878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86576" y="202442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74208" y="233046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588336" y="257868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66296" y="284380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28800" y="30871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61544" y="335585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98344" y="444163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408412" y="4894005"/>
            <a:ext cx="2347796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J01CA04 ou amoxicilline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60440" y="5405032"/>
            <a:ext cx="95352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646792" y="5148064"/>
            <a:ext cx="95352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347901" y="4937558"/>
            <a:ext cx="2173435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p.51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3361932" y="5261016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3356992" y="5508104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829984" y="5164033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p.38</a:t>
            </a:r>
          </a:p>
        </p:txBody>
      </p:sp>
      <p:cxnSp>
        <p:nvCxnSpPr>
          <p:cNvPr id="48" name="Connecteur droit avec flèche 47"/>
          <p:cNvCxnSpPr>
            <a:cxnSpLocks/>
          </p:cNvCxnSpPr>
          <p:nvPr/>
        </p:nvCxnSpPr>
        <p:spPr>
          <a:xfrm>
            <a:off x="4149080" y="5004048"/>
            <a:ext cx="216024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3843632" y="5436096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p.38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3592803" y="4471973"/>
            <a:ext cx="2212461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p.36</a:t>
            </a:r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3231659" y="4572000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3937996" y="6714234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p.41</a:t>
            </a:r>
          </a:p>
        </p:txBody>
      </p:sp>
      <p:cxnSp>
        <p:nvCxnSpPr>
          <p:cNvPr id="64" name="Connecteur droit avec flèche 63"/>
          <p:cNvCxnSpPr/>
          <p:nvPr/>
        </p:nvCxnSpPr>
        <p:spPr>
          <a:xfrm>
            <a:off x="3540456" y="6804248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3086376" y="66770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203" y="2002233"/>
            <a:ext cx="2486576" cy="268271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9" name="Rectangle à coins arrondis 18"/>
          <p:cNvSpPr/>
          <p:nvPr/>
        </p:nvSpPr>
        <p:spPr>
          <a:xfrm>
            <a:off x="3356992" y="4355976"/>
            <a:ext cx="2160240" cy="21602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/>
          <p:cNvCxnSpPr>
            <a:cxnSpLocks/>
          </p:cNvCxnSpPr>
          <p:nvPr/>
        </p:nvCxnSpPr>
        <p:spPr bwMode="auto">
          <a:xfrm>
            <a:off x="3429000" y="4572000"/>
            <a:ext cx="0" cy="23896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5339955" y="2211013"/>
            <a:ext cx="437824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p.51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548680" y="5652120"/>
            <a:ext cx="1800200" cy="93610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1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479042" y="-37391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07596" y="861087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22/05/2024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95254" y="831137"/>
            <a:ext cx="127872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cap="all" dirty="0">
                <a:solidFill>
                  <a:srgbClr val="FF0000"/>
                </a:solidFill>
              </a:rPr>
              <a:t>Soulié</a:t>
            </a:r>
            <a:r>
              <a:rPr lang="fr-FR" sz="1200" dirty="0">
                <a:solidFill>
                  <a:srgbClr val="FF0000"/>
                </a:solidFill>
              </a:rPr>
              <a:t> Odile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55400" y="150701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1935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87616" y="1763806"/>
            <a:ext cx="6480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83755" y="148875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94488" y="175439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74208" y="202878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86576" y="202442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74208" y="233046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588336" y="257868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66296" y="284380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28800" y="30871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61544" y="335585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98344" y="444163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408412" y="4894005"/>
            <a:ext cx="2347796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J01CA04 ou amoxicilline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60440" y="5405032"/>
            <a:ext cx="95352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646792" y="5148064"/>
            <a:ext cx="95352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492896" y="5656182"/>
            <a:ext cx="95352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Curatif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492896" y="557564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78552" y="5899502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URI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619496" y="6403558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EMS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619496" y="6156176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347901" y="4888918"/>
            <a:ext cx="2173435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p.51</a:t>
            </a: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3365987" y="6005483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848572" y="5897761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p.39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3361932" y="5261016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3356992" y="5508104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3356992" y="5751424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3370640" y="6255480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3388056" y="6516216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829984" y="5164033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p.38</a:t>
            </a:r>
          </a:p>
        </p:txBody>
      </p:sp>
      <p:cxnSp>
        <p:nvCxnSpPr>
          <p:cNvPr id="48" name="Connecteur droit avec flèche 47"/>
          <p:cNvCxnSpPr>
            <a:cxnSpLocks/>
          </p:cNvCxnSpPr>
          <p:nvPr/>
        </p:nvCxnSpPr>
        <p:spPr>
          <a:xfrm>
            <a:off x="4149080" y="5004048"/>
            <a:ext cx="216024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3843632" y="5436096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p.38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3845904" y="5668089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p.38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852016" y="6172145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p.40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854288" y="6388169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p.40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3592803" y="4471973"/>
            <a:ext cx="2212461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p.36</a:t>
            </a:r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3231659" y="4572000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3937996" y="6714234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p.41</a:t>
            </a:r>
          </a:p>
        </p:txBody>
      </p:sp>
      <p:cxnSp>
        <p:nvCxnSpPr>
          <p:cNvPr id="64" name="Connecteur droit avec flèche 63"/>
          <p:cNvCxnSpPr/>
          <p:nvPr/>
        </p:nvCxnSpPr>
        <p:spPr>
          <a:xfrm>
            <a:off x="3540456" y="6804248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3086376" y="66770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3"/>
          <a:srcRect l="42613" t="38187" r="19952" b="20470"/>
          <a:stretch/>
        </p:blipFill>
        <p:spPr>
          <a:xfrm>
            <a:off x="3290439" y="1421328"/>
            <a:ext cx="3416321" cy="301840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cxnSp>
        <p:nvCxnSpPr>
          <p:cNvPr id="47" name="Connecteur droit avec flèche 46"/>
          <p:cNvCxnSpPr>
            <a:cxnSpLocks/>
          </p:cNvCxnSpPr>
          <p:nvPr/>
        </p:nvCxnSpPr>
        <p:spPr bwMode="auto">
          <a:xfrm flipH="1">
            <a:off x="2929194" y="4439729"/>
            <a:ext cx="681217" cy="1472099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165304" y="4150985"/>
            <a:ext cx="5414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B050"/>
                </a:solidFill>
              </a:rPr>
              <a:t>p.39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479042" y="-37391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07596" y="861087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22/05/2024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95254" y="831137"/>
            <a:ext cx="127872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cap="all" dirty="0">
                <a:solidFill>
                  <a:srgbClr val="FF0000"/>
                </a:solidFill>
              </a:rPr>
              <a:t>Soulié</a:t>
            </a:r>
            <a:r>
              <a:rPr lang="fr-FR" sz="1200" dirty="0">
                <a:solidFill>
                  <a:srgbClr val="FF0000"/>
                </a:solidFill>
              </a:rPr>
              <a:t> Odile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55400" y="150701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1935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87616" y="1763806"/>
            <a:ext cx="6480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83755" y="148875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94488" y="175439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74208" y="202878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86576" y="202442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74208" y="233046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588336" y="257868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66296" y="284380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28800" y="30871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61544" y="335585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98344" y="444163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408412" y="4894005"/>
            <a:ext cx="2347796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J01CA04 ou amoxicilline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60440" y="5405032"/>
            <a:ext cx="95352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646792" y="5148064"/>
            <a:ext cx="95352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492896" y="5656182"/>
            <a:ext cx="95352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Curatif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492896" y="557564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78552" y="5899502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URI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619496" y="6403558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EMS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619496" y="6156176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492896" y="7123638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URI1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347901" y="4937558"/>
            <a:ext cx="2173435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p.51</a:t>
            </a: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3365987" y="6005483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848572" y="5897761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p.39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433940" y="7121897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p.43, p.56 et </a:t>
            </a:r>
            <a:r>
              <a:rPr lang="fr-FR" sz="1300" b="1" dirty="0">
                <a:solidFill>
                  <a:srgbClr val="00B050"/>
                </a:solidFill>
              </a:rPr>
              <a:t>57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3361932" y="5261016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3356992" y="5508104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3356992" y="5751424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3370640" y="6255480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3388056" y="6516216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829984" y="5164033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p.38</a:t>
            </a:r>
          </a:p>
        </p:txBody>
      </p:sp>
      <p:cxnSp>
        <p:nvCxnSpPr>
          <p:cNvPr id="48" name="Connecteur droit avec flèche 47"/>
          <p:cNvCxnSpPr>
            <a:cxnSpLocks/>
          </p:cNvCxnSpPr>
          <p:nvPr/>
        </p:nvCxnSpPr>
        <p:spPr>
          <a:xfrm>
            <a:off x="4149080" y="5004048"/>
            <a:ext cx="216024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3843632" y="5436096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p.38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3845904" y="5668089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p.38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852016" y="6172145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p.40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854288" y="6388169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p.40</a:t>
            </a:r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2996952" y="7236296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3592803" y="4471973"/>
            <a:ext cx="2212461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p.36</a:t>
            </a:r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3231659" y="4572000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3937996" y="6714234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p.41</a:t>
            </a:r>
          </a:p>
        </p:txBody>
      </p:sp>
      <p:cxnSp>
        <p:nvCxnSpPr>
          <p:cNvPr id="64" name="Connecteur droit avec flèche 63"/>
          <p:cNvCxnSpPr/>
          <p:nvPr/>
        </p:nvCxnSpPr>
        <p:spPr>
          <a:xfrm>
            <a:off x="3540456" y="6804248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3086376" y="66770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grpSp>
        <p:nvGrpSpPr>
          <p:cNvPr id="67" name="Groupe 66"/>
          <p:cNvGrpSpPr/>
          <p:nvPr/>
        </p:nvGrpSpPr>
        <p:grpSpPr>
          <a:xfrm>
            <a:off x="693592" y="7583072"/>
            <a:ext cx="5837222" cy="1029410"/>
            <a:chOff x="476672" y="7642415"/>
            <a:chExt cx="5837222" cy="1029410"/>
          </a:xfrm>
        </p:grpSpPr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9B19FAD3-5FEE-47A6-B4F0-DE9A20775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72" y="7642415"/>
              <a:ext cx="5837222" cy="1029410"/>
            </a:xfrm>
            <a:prstGeom prst="rect">
              <a:avLst/>
            </a:prstGeom>
          </p:spPr>
        </p:pic>
        <p:sp>
          <p:nvSpPr>
            <p:cNvPr id="70" name="ZoneTexte 69"/>
            <p:cNvSpPr txBox="1"/>
            <p:nvPr/>
          </p:nvSpPr>
          <p:spPr>
            <a:xfrm>
              <a:off x="682968" y="8016008"/>
              <a:ext cx="267185" cy="223856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cxnSp>
        <p:nvCxnSpPr>
          <p:cNvPr id="71" name="Connecteur droit avec flèche 70"/>
          <p:cNvCxnSpPr>
            <a:cxnSpLocks/>
          </p:cNvCxnSpPr>
          <p:nvPr/>
        </p:nvCxnSpPr>
        <p:spPr bwMode="auto">
          <a:xfrm flipH="1">
            <a:off x="2408412" y="7295981"/>
            <a:ext cx="269215" cy="66821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/>
          <p:cNvGrpSpPr/>
          <p:nvPr/>
        </p:nvGrpSpPr>
        <p:grpSpPr>
          <a:xfrm>
            <a:off x="3100780" y="3367320"/>
            <a:ext cx="3565237" cy="3740363"/>
            <a:chOff x="3100780" y="3355856"/>
            <a:chExt cx="3565237" cy="3740363"/>
          </a:xfrm>
        </p:grpSpPr>
        <p:pic>
          <p:nvPicPr>
            <p:cNvPr id="72" name="Image 71"/>
            <p:cNvPicPr>
              <a:picLocks noChangeAspect="1"/>
            </p:cNvPicPr>
            <p:nvPr/>
          </p:nvPicPr>
          <p:blipFill rotWithShape="1">
            <a:blip r:embed="rId4"/>
            <a:srcRect l="41420" t="30067" r="19736" b="18993"/>
            <a:stretch/>
          </p:blipFill>
          <p:spPr>
            <a:xfrm>
              <a:off x="3100780" y="3355856"/>
              <a:ext cx="3565237" cy="3740363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6107231" y="6769930"/>
              <a:ext cx="53251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00B050"/>
                  </a:solidFill>
                </a:rPr>
                <a:t>p.43</a:t>
              </a:r>
              <a:endParaRPr lang="fr-FR" sz="1400" dirty="0"/>
            </a:p>
          </p:txBody>
        </p:sp>
      </p:grpSp>
      <p:cxnSp>
        <p:nvCxnSpPr>
          <p:cNvPr id="73" name="Connecteur droit avec flèche 72"/>
          <p:cNvCxnSpPr>
            <a:cxnSpLocks/>
          </p:cNvCxnSpPr>
          <p:nvPr/>
        </p:nvCxnSpPr>
        <p:spPr bwMode="auto">
          <a:xfrm flipV="1">
            <a:off x="2774151" y="3673885"/>
            <a:ext cx="2021103" cy="337600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7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479042" y="-37391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07596" y="861087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22/05/2024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95254" y="831137"/>
            <a:ext cx="127872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cap="all" dirty="0">
                <a:solidFill>
                  <a:srgbClr val="FF0000"/>
                </a:solidFill>
              </a:rPr>
              <a:t>Soulié</a:t>
            </a:r>
            <a:r>
              <a:rPr lang="fr-FR" sz="1200" dirty="0">
                <a:solidFill>
                  <a:srgbClr val="FF0000"/>
                </a:solidFill>
              </a:rPr>
              <a:t> Odile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55400" y="150701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1935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87616" y="1763806"/>
            <a:ext cx="6480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83755" y="148875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94488" y="175439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74208" y="202878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86576" y="202442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74208" y="233046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588336" y="257868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66296" y="284380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28800" y="30871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61544" y="335585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98344" y="444163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408412" y="4894005"/>
            <a:ext cx="2347796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J01CA04 ou amoxicilline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60440" y="5405032"/>
            <a:ext cx="95352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646792" y="5148064"/>
            <a:ext cx="95352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492896" y="5656182"/>
            <a:ext cx="95352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Curatif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492896" y="557564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78552" y="5899502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URI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619496" y="6403558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EMS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619496" y="6156176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492896" y="7123638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URI1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347901" y="4937558"/>
            <a:ext cx="2173435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p.51</a:t>
            </a: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3365987" y="6005483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848572" y="5897761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p.39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433940" y="7121897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p.43, p.56 et 57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3361932" y="5261016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3356992" y="5508104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3356992" y="5751424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3370640" y="6255480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3388056" y="6516216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829984" y="5164033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p.38</a:t>
            </a:r>
          </a:p>
        </p:txBody>
      </p:sp>
      <p:cxnSp>
        <p:nvCxnSpPr>
          <p:cNvPr id="48" name="Connecteur droit avec flèche 47"/>
          <p:cNvCxnSpPr>
            <a:cxnSpLocks/>
          </p:cNvCxnSpPr>
          <p:nvPr/>
        </p:nvCxnSpPr>
        <p:spPr>
          <a:xfrm>
            <a:off x="4149080" y="5004048"/>
            <a:ext cx="216024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3843632" y="5436096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p.38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3845904" y="5668089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p.38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852016" y="6172145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p.40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854288" y="6388169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p.40</a:t>
            </a:r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2996952" y="7236296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3592803" y="4471973"/>
            <a:ext cx="2212461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p.36</a:t>
            </a:r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3231659" y="4572000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3937996" y="6714234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p.41</a:t>
            </a:r>
          </a:p>
        </p:txBody>
      </p:sp>
      <p:cxnSp>
        <p:nvCxnSpPr>
          <p:cNvPr id="64" name="Connecteur droit avec flèche 63"/>
          <p:cNvCxnSpPr/>
          <p:nvPr/>
        </p:nvCxnSpPr>
        <p:spPr>
          <a:xfrm>
            <a:off x="3540456" y="6804248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3086376" y="66770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946512" y="8107070"/>
            <a:ext cx="3426704" cy="209346"/>
            <a:chOff x="1946512" y="8107070"/>
            <a:chExt cx="3426704" cy="209346"/>
          </a:xfrm>
        </p:grpSpPr>
        <p:sp>
          <p:nvSpPr>
            <p:cNvPr id="57" name="ZoneTexte 56"/>
            <p:cNvSpPr txBox="1"/>
            <p:nvPr/>
          </p:nvSpPr>
          <p:spPr>
            <a:xfrm>
              <a:off x="4143590" y="8116361"/>
              <a:ext cx="122962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fr-FR" sz="1300" b="1" dirty="0">
                  <a:solidFill>
                    <a:srgbClr val="00B050"/>
                  </a:solidFill>
                </a:rPr>
                <a:t>p.66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52B4F4CA-B0B6-4144-B403-6E7B724B6AB5}"/>
                </a:ext>
              </a:extLst>
            </p:cNvPr>
            <p:cNvSpPr txBox="1"/>
            <p:nvPr/>
          </p:nvSpPr>
          <p:spPr>
            <a:xfrm>
              <a:off x="1946512" y="8107070"/>
              <a:ext cx="184252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fr-FR" sz="1200" dirty="0">
                  <a:solidFill>
                    <a:srgbClr val="FF0000"/>
                  </a:solidFill>
                </a:rPr>
                <a:t>ESCCOL </a:t>
              </a:r>
              <a:r>
                <a:rPr lang="fr-FR" sz="1100" dirty="0"/>
                <a:t>(</a:t>
              </a:r>
              <a:r>
                <a:rPr lang="fr-FR" sz="1100" i="1" dirty="0"/>
                <a:t>Escherichia coli</a:t>
              </a:r>
              <a:r>
                <a:rPr lang="fr-FR" sz="1100" dirty="0"/>
                <a:t>)</a:t>
              </a:r>
              <a:endParaRPr lang="fr-FR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59" name="Connecteur droit avec flèche 58"/>
            <p:cNvCxnSpPr/>
            <p:nvPr/>
          </p:nvCxnSpPr>
          <p:spPr>
            <a:xfrm>
              <a:off x="3762473" y="8215629"/>
              <a:ext cx="351045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Rectangle à coins arrondis 52"/>
          <p:cNvSpPr/>
          <p:nvPr/>
        </p:nvSpPr>
        <p:spPr>
          <a:xfrm>
            <a:off x="598146" y="8061480"/>
            <a:ext cx="1301269" cy="75899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3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479042" y="-37391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07596" y="861087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22/05/2024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95254" y="831137"/>
            <a:ext cx="127872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cap="all" dirty="0">
                <a:solidFill>
                  <a:srgbClr val="FF0000"/>
                </a:solidFill>
              </a:rPr>
              <a:t>Soulié</a:t>
            </a:r>
            <a:r>
              <a:rPr lang="fr-FR" sz="1200" dirty="0">
                <a:solidFill>
                  <a:srgbClr val="FF0000"/>
                </a:solidFill>
              </a:rPr>
              <a:t> Odile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55400" y="150701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1935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87616" y="1763806"/>
            <a:ext cx="6480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83755" y="148875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94488" y="175439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74208" y="202878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86576" y="202442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74208" y="233046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588336" y="257868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66296" y="284380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28800" y="30871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61544" y="335585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98344" y="444163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408412" y="4894005"/>
            <a:ext cx="2347796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J01CA04 ou amoxicilline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60440" y="5405032"/>
            <a:ext cx="95352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646792" y="5148064"/>
            <a:ext cx="95352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492896" y="5656182"/>
            <a:ext cx="95352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Curatif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492896" y="557564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78552" y="5899502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URI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619496" y="6403558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EMS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619496" y="6156176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492896" y="7123638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URI1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347901" y="4937558"/>
            <a:ext cx="2173435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p.51</a:t>
            </a: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3365987" y="6005483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848572" y="5897761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p.39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433940" y="7121897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p.43, p.56 et 57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3361932" y="5261016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3356992" y="5508104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3356992" y="5751424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3370640" y="6255480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3388056" y="6516216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829984" y="5164033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p.38</a:t>
            </a:r>
          </a:p>
        </p:txBody>
      </p:sp>
      <p:cxnSp>
        <p:nvCxnSpPr>
          <p:cNvPr id="48" name="Connecteur droit avec flèche 47"/>
          <p:cNvCxnSpPr>
            <a:cxnSpLocks/>
          </p:cNvCxnSpPr>
          <p:nvPr/>
        </p:nvCxnSpPr>
        <p:spPr>
          <a:xfrm>
            <a:off x="4149080" y="5004048"/>
            <a:ext cx="216024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3843632" y="5436096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p.38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3845904" y="5668089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p.38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852016" y="6172145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p.40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854288" y="6388169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p.40</a:t>
            </a:r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2996952" y="7236296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3592803" y="4471973"/>
            <a:ext cx="2212461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p.36</a:t>
            </a:r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3231659" y="4572000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3937996" y="6714234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p.41</a:t>
            </a:r>
          </a:p>
        </p:txBody>
      </p:sp>
      <p:cxnSp>
        <p:nvCxnSpPr>
          <p:cNvPr id="64" name="Connecteur droit avec flèche 63"/>
          <p:cNvCxnSpPr/>
          <p:nvPr/>
        </p:nvCxnSpPr>
        <p:spPr>
          <a:xfrm>
            <a:off x="3540456" y="6804248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3086376" y="66770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946512" y="8107070"/>
            <a:ext cx="3426704" cy="209346"/>
            <a:chOff x="1946512" y="8107070"/>
            <a:chExt cx="3426704" cy="209346"/>
          </a:xfrm>
        </p:grpSpPr>
        <p:sp>
          <p:nvSpPr>
            <p:cNvPr id="57" name="ZoneTexte 56"/>
            <p:cNvSpPr txBox="1"/>
            <p:nvPr/>
          </p:nvSpPr>
          <p:spPr>
            <a:xfrm>
              <a:off x="4143590" y="8116361"/>
              <a:ext cx="122962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fr-FR" sz="1300" dirty="0">
                  <a:solidFill>
                    <a:srgbClr val="00B050"/>
                  </a:solidFill>
                </a:rPr>
                <a:t>p.66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52B4F4CA-B0B6-4144-B403-6E7B724B6AB5}"/>
                </a:ext>
              </a:extLst>
            </p:cNvPr>
            <p:cNvSpPr txBox="1"/>
            <p:nvPr/>
          </p:nvSpPr>
          <p:spPr>
            <a:xfrm>
              <a:off x="1946512" y="8107070"/>
              <a:ext cx="184252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fr-FR" sz="1200" dirty="0">
                  <a:solidFill>
                    <a:srgbClr val="FF0000"/>
                  </a:solidFill>
                </a:rPr>
                <a:t>ESCCOL </a:t>
              </a:r>
              <a:r>
                <a:rPr lang="fr-FR" sz="1100" dirty="0"/>
                <a:t>(</a:t>
              </a:r>
              <a:r>
                <a:rPr lang="fr-FR" sz="1100" i="1" dirty="0"/>
                <a:t>Escherichia coli</a:t>
              </a:r>
              <a:r>
                <a:rPr lang="fr-FR" sz="1100" dirty="0"/>
                <a:t>)</a:t>
              </a:r>
              <a:endParaRPr lang="fr-FR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59" name="Connecteur droit avec flèche 58"/>
            <p:cNvCxnSpPr/>
            <p:nvPr/>
          </p:nvCxnSpPr>
          <p:spPr>
            <a:xfrm>
              <a:off x="3762473" y="8215629"/>
              <a:ext cx="351045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Rectangle à coins arrondis 52"/>
          <p:cNvSpPr/>
          <p:nvPr/>
        </p:nvSpPr>
        <p:spPr>
          <a:xfrm>
            <a:off x="598146" y="8316416"/>
            <a:ext cx="1301269" cy="50405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248397" y="3309480"/>
            <a:ext cx="6396038" cy="3787944"/>
            <a:chOff x="248397" y="3309480"/>
            <a:chExt cx="6396038" cy="3787944"/>
          </a:xfrm>
        </p:grpSpPr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397" y="3309480"/>
              <a:ext cx="6396038" cy="378794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58" name="Rectangle 57"/>
            <p:cNvSpPr/>
            <p:nvPr/>
          </p:nvSpPr>
          <p:spPr>
            <a:xfrm>
              <a:off x="5967046" y="6722111"/>
              <a:ext cx="609527" cy="3222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00B050"/>
                  </a:solidFill>
                </a:rPr>
                <a:t>p. 46</a:t>
              </a:r>
              <a:endParaRPr lang="fr-FR" sz="1400" dirty="0"/>
            </a:p>
          </p:txBody>
        </p:sp>
      </p:grpSp>
      <p:cxnSp>
        <p:nvCxnSpPr>
          <p:cNvPr id="66" name="Connecteur droit avec flèche 65"/>
          <p:cNvCxnSpPr>
            <a:cxnSpLocks/>
          </p:cNvCxnSpPr>
          <p:nvPr/>
        </p:nvCxnSpPr>
        <p:spPr bwMode="auto">
          <a:xfrm flipV="1">
            <a:off x="845592" y="5824730"/>
            <a:ext cx="20462" cy="246700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:a16="http://schemas.microsoft.com/office/drawing/2014/main" id="{E1872F61-4884-4B95-944F-FF65C0EA8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684" y="7513584"/>
            <a:ext cx="2211751" cy="1607834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67" name="Connecteur droit avec flèche 66"/>
          <p:cNvCxnSpPr>
            <a:cxnSpLocks/>
          </p:cNvCxnSpPr>
          <p:nvPr/>
        </p:nvCxnSpPr>
        <p:spPr bwMode="auto">
          <a:xfrm flipV="1">
            <a:off x="2293052" y="7812360"/>
            <a:ext cx="2242093" cy="62848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cxnSpLocks/>
          </p:cNvCxnSpPr>
          <p:nvPr/>
        </p:nvCxnSpPr>
        <p:spPr bwMode="auto">
          <a:xfrm flipV="1">
            <a:off x="2293051" y="8164845"/>
            <a:ext cx="2242094" cy="43598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cxnSpLocks/>
          </p:cNvCxnSpPr>
          <p:nvPr/>
        </p:nvCxnSpPr>
        <p:spPr bwMode="auto">
          <a:xfrm flipV="1">
            <a:off x="2293050" y="8585421"/>
            <a:ext cx="2242095" cy="15419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cxnSpLocks/>
          </p:cNvCxnSpPr>
          <p:nvPr/>
        </p:nvCxnSpPr>
        <p:spPr bwMode="auto">
          <a:xfrm flipV="1">
            <a:off x="2293049" y="8894513"/>
            <a:ext cx="2242096" cy="1558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82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479042" y="-37391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07596" y="861087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22/05/2024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95254" y="831137"/>
            <a:ext cx="127872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cap="all" dirty="0">
                <a:solidFill>
                  <a:srgbClr val="FF0000"/>
                </a:solidFill>
              </a:rPr>
              <a:t>Soulié</a:t>
            </a:r>
            <a:r>
              <a:rPr lang="fr-FR" sz="1200" dirty="0">
                <a:solidFill>
                  <a:srgbClr val="FF0000"/>
                </a:solidFill>
              </a:rPr>
              <a:t> Odile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55400" y="150701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1935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87616" y="1763806"/>
            <a:ext cx="6480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83755" y="148875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94488" y="175439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74208" y="202878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86576" y="202442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74208" y="233046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588336" y="257868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66296" y="284380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28800" y="30871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61544" y="335585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98344" y="444163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408412" y="4894005"/>
            <a:ext cx="2347796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J01CA04 ou amoxicilline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60440" y="5405032"/>
            <a:ext cx="95352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646792" y="5148064"/>
            <a:ext cx="95352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492896" y="5656182"/>
            <a:ext cx="95352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Curatif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492896" y="557564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78552" y="5899502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URI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619496" y="6403558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EMS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619496" y="6156176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492896" y="7123638"/>
            <a:ext cx="66548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URI1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943310" y="8351625"/>
            <a:ext cx="792088" cy="73866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S</a:t>
            </a:r>
          </a:p>
          <a:p>
            <a:r>
              <a:rPr lang="fr-FR" sz="1200" dirty="0">
                <a:solidFill>
                  <a:srgbClr val="FF0000"/>
                </a:solidFill>
              </a:rPr>
              <a:t>Non BLSE</a:t>
            </a:r>
          </a:p>
          <a:p>
            <a:r>
              <a:rPr lang="fr-FR" sz="1200" dirty="0">
                <a:solidFill>
                  <a:srgbClr val="FF0000"/>
                </a:solidFill>
              </a:rPr>
              <a:t>S</a:t>
            </a:r>
          </a:p>
          <a:p>
            <a:r>
              <a:rPr lang="fr-FR" sz="1200" dirty="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347901" y="4937558"/>
            <a:ext cx="2173435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p.51</a:t>
            </a: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3365987" y="6005483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848572" y="5897761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p.39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433940" y="7121897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p.43, p.56 et 57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3361932" y="5261016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3356992" y="5508104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3356992" y="5751424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3370640" y="6255480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3388056" y="6516216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829984" y="5164033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p.38</a:t>
            </a:r>
          </a:p>
        </p:txBody>
      </p:sp>
      <p:cxnSp>
        <p:nvCxnSpPr>
          <p:cNvPr id="48" name="Connecteur droit avec flèche 47"/>
          <p:cNvCxnSpPr>
            <a:cxnSpLocks/>
          </p:cNvCxnSpPr>
          <p:nvPr/>
        </p:nvCxnSpPr>
        <p:spPr>
          <a:xfrm>
            <a:off x="4149080" y="5004048"/>
            <a:ext cx="216024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3843632" y="5436096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p.38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3845904" y="5668089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p.38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852016" y="6172145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p.40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854288" y="6388169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p.40</a:t>
            </a:r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2996952" y="7236296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4143590" y="8116361"/>
            <a:ext cx="1229626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p.66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091639" y="8595148"/>
            <a:ext cx="953520" cy="20005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p.46 et 67</a:t>
            </a:r>
          </a:p>
        </p:txBody>
      </p:sp>
      <p:cxnSp>
        <p:nvCxnSpPr>
          <p:cNvPr id="60" name="Connecteur droit avec flèche 59"/>
          <p:cNvCxnSpPr/>
          <p:nvPr/>
        </p:nvCxnSpPr>
        <p:spPr>
          <a:xfrm>
            <a:off x="3691225" y="8705955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3592803" y="4471973"/>
            <a:ext cx="2212461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p.36</a:t>
            </a:r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3231659" y="4572000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3937996" y="6714234"/>
            <a:ext cx="258734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00B050"/>
                </a:solidFill>
              </a:rPr>
              <a:t>p.41</a:t>
            </a:r>
          </a:p>
        </p:txBody>
      </p:sp>
      <p:cxnSp>
        <p:nvCxnSpPr>
          <p:cNvPr id="64" name="Connecteur droit avec flèche 63"/>
          <p:cNvCxnSpPr/>
          <p:nvPr/>
        </p:nvCxnSpPr>
        <p:spPr>
          <a:xfrm>
            <a:off x="3540456" y="6804248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3086376" y="66770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52B4F4CA-B0B6-4144-B403-6E7B724B6AB5}"/>
              </a:ext>
            </a:extLst>
          </p:cNvPr>
          <p:cNvSpPr txBox="1"/>
          <p:nvPr/>
        </p:nvSpPr>
        <p:spPr>
          <a:xfrm>
            <a:off x="1946512" y="8107070"/>
            <a:ext cx="184252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ESCCOL</a:t>
            </a:r>
            <a:r>
              <a:rPr lang="fr-FR" sz="1200" dirty="0">
                <a:solidFill>
                  <a:srgbClr val="FF0000"/>
                </a:solidFill>
              </a:rPr>
              <a:t> </a:t>
            </a:r>
            <a:r>
              <a:rPr lang="fr-FR" sz="1100" dirty="0"/>
              <a:t>(</a:t>
            </a:r>
            <a:r>
              <a:rPr lang="fr-FR" sz="1100" i="1" dirty="0"/>
              <a:t>Escherichia coli</a:t>
            </a:r>
            <a:r>
              <a:rPr lang="fr-FR" sz="1100" dirty="0"/>
              <a:t>)</a:t>
            </a:r>
            <a:endParaRPr lang="fr-FR" sz="1200" dirty="0">
              <a:solidFill>
                <a:srgbClr val="00B050"/>
              </a:solidFill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3762473" y="8215629"/>
            <a:ext cx="35104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Accolade fermante 15"/>
          <p:cNvSpPr/>
          <p:nvPr/>
        </p:nvSpPr>
        <p:spPr>
          <a:xfrm>
            <a:off x="3507003" y="8437682"/>
            <a:ext cx="176576" cy="554210"/>
          </a:xfrm>
          <a:prstGeom prst="rightBrac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195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670" y="251520"/>
            <a:ext cx="5076564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2</a:t>
            </a:r>
            <a:endParaRPr lang="fr-FR" b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16632" y="1547664"/>
            <a:ext cx="6525344" cy="72008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r-FR" altLang="fr-FR" sz="1400" b="1" dirty="0"/>
              <a:t>Date enquête : </a:t>
            </a:r>
            <a:r>
              <a:rPr lang="fr-FR" altLang="fr-FR" sz="1400" b="1" dirty="0">
                <a:solidFill>
                  <a:schemeClr val="accent1"/>
                </a:solidFill>
              </a:rPr>
              <a:t>22/05/2024 après-midi</a:t>
            </a:r>
          </a:p>
          <a:p>
            <a:pPr lvl="1" algn="just">
              <a:lnSpc>
                <a:spcPct val="150000"/>
              </a:lnSpc>
            </a:pPr>
            <a:r>
              <a:rPr lang="fr-FR" sz="1400" dirty="0"/>
              <a:t>Mme Anne DUCROS, </a:t>
            </a:r>
            <a:r>
              <a:rPr lang="fr-FR" sz="1400" u="sng" dirty="0"/>
              <a:t>90 ans</a:t>
            </a:r>
            <a:r>
              <a:rPr lang="fr-FR" sz="1400" dirty="0"/>
              <a:t>, est hébergée à temps plein à l’EHPAD du Laurier-Thym depuis 2022. Elle est </a:t>
            </a:r>
            <a:r>
              <a:rPr lang="fr-FR" sz="1400" u="sng" dirty="0"/>
              <a:t>incontinente</a:t>
            </a:r>
            <a:r>
              <a:rPr lang="fr-FR" sz="1400" dirty="0"/>
              <a:t> et </a:t>
            </a:r>
            <a:r>
              <a:rPr lang="fr-FR" sz="1400" u="sng" dirty="0"/>
              <a:t>dépendante</a:t>
            </a:r>
            <a:r>
              <a:rPr lang="fr-FR" sz="1400" dirty="0"/>
              <a:t> pour la toilette. Elle n'a pas de sonde urinaire ni de cathéter vasculaire ni d’escarre et ni de plaie. Elle est orientée et se déplace en fauteuil.</a:t>
            </a:r>
          </a:p>
          <a:p>
            <a:pPr marL="285750" lvl="1" indent="-285750" algn="just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/>
                </a:solidFill>
              </a:rPr>
              <a:t>Le 17 mai</a:t>
            </a:r>
            <a:r>
              <a:rPr lang="fr-FR" sz="1400" dirty="0"/>
              <a:t>, lors de la réalisation de la toilette, l’aide soignante constate lors de l’ablation du change que les </a:t>
            </a:r>
            <a:r>
              <a:rPr lang="fr-FR" sz="1400" u="sng" dirty="0"/>
              <a:t>urines sont malodorantes</a:t>
            </a:r>
            <a:r>
              <a:rPr lang="fr-FR" sz="1400" dirty="0"/>
              <a:t>. Après avis pris de l’IDE, une bandelette urinaire (BU) est réalisée. La </a:t>
            </a:r>
            <a:r>
              <a:rPr lang="fr-FR" sz="1400" u="sng" dirty="0"/>
              <a:t>BU revient positive </a:t>
            </a:r>
            <a:r>
              <a:rPr lang="fr-FR" sz="1400" dirty="0"/>
              <a:t>aux leucocytes ++. L’IDE prévient le médecin traitant qui prescrit un Examen Cytobactériologique des Urines (ECBU)</a:t>
            </a:r>
          </a:p>
          <a:p>
            <a:pPr marL="285750" lvl="1" indent="-285750" algn="just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/>
                </a:solidFill>
              </a:rPr>
              <a:t>Le 22 mai</a:t>
            </a:r>
            <a:r>
              <a:rPr lang="fr-FR" sz="1400" dirty="0"/>
              <a:t>,  lors du passage de l’enquêteur, les résultats de l’ECBU n’ont pas encore été transmis au médecin traitant.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0" cap="none" dirty="0">
                <a:solidFill>
                  <a:schemeClr val="accent1"/>
                </a:solidFill>
              </a:rPr>
              <a:t>Le lendemain </a:t>
            </a:r>
            <a:r>
              <a:rPr lang="fr-FR" sz="1400" b="0" cap="none" dirty="0">
                <a:solidFill>
                  <a:srgbClr val="373739"/>
                </a:solidFill>
              </a:rPr>
              <a:t>de l’enquête, l’enquêteur est appelé par l’IDE car elle vient de recevoir les résultats de l’ECBU qui montrent la présence d’un </a:t>
            </a:r>
            <a:r>
              <a:rPr lang="fr-FR" sz="1400" b="0" i="1" cap="none" dirty="0">
                <a:solidFill>
                  <a:schemeClr val="accent1"/>
                </a:solidFill>
              </a:rPr>
              <a:t>Escherichia coli </a:t>
            </a:r>
            <a:r>
              <a:rPr lang="fr-FR" sz="1400" b="0" cap="none" dirty="0">
                <a:solidFill>
                  <a:schemeClr val="accent1"/>
                </a:solidFill>
              </a:rPr>
              <a:t>à un taux de 10</a:t>
            </a:r>
            <a:r>
              <a:rPr lang="fr-FR" sz="1400" b="0" cap="none" baseline="30000" dirty="0">
                <a:solidFill>
                  <a:schemeClr val="accent1"/>
                </a:solidFill>
              </a:rPr>
              <a:t>3</a:t>
            </a:r>
            <a:r>
              <a:rPr lang="fr-FR" sz="1400" b="0" cap="none" dirty="0">
                <a:solidFill>
                  <a:schemeClr val="accent1"/>
                </a:solidFill>
              </a:rPr>
              <a:t> UFC/ml</a:t>
            </a:r>
            <a:r>
              <a:rPr lang="fr-FR" sz="1400" b="0" cap="none" dirty="0">
                <a:solidFill>
                  <a:srgbClr val="373739"/>
                </a:solidFill>
              </a:rPr>
              <a:t> présentant une résistance aux </a:t>
            </a:r>
            <a:r>
              <a:rPr lang="fr-FR" sz="1400" b="0" i="1" cap="none" dirty="0">
                <a:solidFill>
                  <a:srgbClr val="373739"/>
                </a:solidFill>
              </a:rPr>
              <a:t>Bêtalactamines</a:t>
            </a:r>
            <a:r>
              <a:rPr lang="fr-FR" sz="1400" b="0" cap="none" dirty="0">
                <a:solidFill>
                  <a:srgbClr val="373739"/>
                </a:solidFill>
              </a:rPr>
              <a:t> (</a:t>
            </a:r>
            <a:r>
              <a:rPr lang="fr-FR" sz="1400" b="0" cap="none" dirty="0">
                <a:solidFill>
                  <a:schemeClr val="accent1"/>
                </a:solidFill>
              </a:rPr>
              <a:t>BLSE</a:t>
            </a:r>
            <a:r>
              <a:rPr lang="fr-FR" sz="1400" b="0" cap="none" dirty="0">
                <a:solidFill>
                  <a:srgbClr val="373739"/>
                </a:solidFill>
              </a:rPr>
              <a:t>) associée à un taux de leucocytes à 10</a:t>
            </a:r>
            <a:r>
              <a:rPr lang="fr-FR" sz="1400" b="0" cap="none" baseline="30000" dirty="0">
                <a:solidFill>
                  <a:srgbClr val="373739"/>
                </a:solidFill>
              </a:rPr>
              <a:t>4</a:t>
            </a:r>
            <a:r>
              <a:rPr lang="fr-FR" sz="1400" b="0" cap="none" dirty="0">
                <a:solidFill>
                  <a:srgbClr val="373739"/>
                </a:solidFill>
              </a:rPr>
              <a:t> /ml.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0" cap="none" dirty="0">
                <a:solidFill>
                  <a:srgbClr val="373739"/>
                </a:solidFill>
              </a:rPr>
              <a:t>La résidente ne présente </a:t>
            </a:r>
            <a:r>
              <a:rPr lang="fr-FR" sz="1400" b="0" u="sng" cap="none" dirty="0">
                <a:solidFill>
                  <a:srgbClr val="373739"/>
                </a:solidFill>
              </a:rPr>
              <a:t>aucun signe clinique</a:t>
            </a:r>
            <a:r>
              <a:rPr lang="fr-FR" sz="1400" b="0" cap="none" dirty="0">
                <a:solidFill>
                  <a:srgbClr val="373739"/>
                </a:solidFill>
              </a:rPr>
              <a:t> en faveur d’un épisode infectieux ni de signes de désorientation ou de plaintes inhabituelles depuis le 17 mai.</a:t>
            </a:r>
          </a:p>
        </p:txBody>
      </p:sp>
    </p:spTree>
    <p:extLst>
      <p:ext uri="{BB962C8B-B14F-4D97-AF65-F5344CB8AC3E}">
        <p14:creationId xmlns:p14="http://schemas.microsoft.com/office/powerpoint/2010/main" val="2793880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16632" y="1619672"/>
            <a:ext cx="6624736" cy="7260298"/>
          </a:xfrm>
        </p:spPr>
        <p:txBody>
          <a:bodyPr/>
          <a:lstStyle/>
          <a:p>
            <a:r>
              <a:rPr lang="fr-FR" u="sng" dirty="0"/>
              <a:t>Questions à se poser </a:t>
            </a:r>
          </a:p>
          <a:p>
            <a:pPr algn="just"/>
            <a:r>
              <a:rPr lang="fr-FR" sz="1600" dirty="0">
                <a:solidFill>
                  <a:srgbClr val="373739"/>
                </a:solidFill>
                <a:latin typeface="+mj-lt"/>
              </a:rPr>
              <a:t>LA Résidente a-t-elle été informéE de cette enquête et a-t-elle donné son consentement ?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73739"/>
                </a:solidFill>
                <a:latin typeface="+mj-lt"/>
              </a:rPr>
              <a:t>L’EHPAD a informé les familles et les résidents de la réalisation de l’enquête en précisant que sauf avis contraire de leur part, le résident serait inclus dans l’enquête</a:t>
            </a:r>
          </a:p>
          <a:p>
            <a:pPr algn="just"/>
            <a:r>
              <a:rPr lang="fr-FR" sz="1600" dirty="0">
                <a:solidFill>
                  <a:srgbClr val="373739"/>
                </a:solidFill>
                <a:latin typeface="+mj-lt"/>
              </a:rPr>
              <a:t>La résidente est-elle éligible à l'Enquête ? </a:t>
            </a:r>
            <a:endParaRPr lang="fr-FR" sz="1400" dirty="0">
              <a:latin typeface="+mj-lt"/>
            </a:endParaRP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OUI : je renseigne les parties « Identification du résident » et  « Caractéristiques du résident »</a:t>
            </a:r>
          </a:p>
          <a:p>
            <a:pPr lvl="3" indent="0" algn="just">
              <a:buNone/>
            </a:pPr>
            <a:endParaRPr lang="fr-FR" sz="1000" dirty="0"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  <a:latin typeface="+mj-lt"/>
              </a:rPr>
              <a:t>LA RESIDENTE A-T-ELLE un Dispositif invasif ?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Pas de de sonde urinaire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Pas de cathéters vasculaires</a:t>
            </a:r>
            <a:endParaRPr lang="fr-FR" sz="1400" dirty="0"/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NON : je coche juste la case NON en face de « Dispositif(s) invasif(s) » et passe à la partie suivante « Traitement(s) anti-infectieux »</a:t>
            </a:r>
            <a:endParaRPr lang="fr-FR" dirty="0"/>
          </a:p>
          <a:p>
            <a:pPr marL="0" lvl="3" indent="0" algn="just">
              <a:buNone/>
            </a:pPr>
            <a:endParaRPr lang="fr-FR" sz="1000" b="1" cap="all" dirty="0">
              <a:solidFill>
                <a:srgbClr val="373739"/>
              </a:solidFill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  <a:latin typeface="+mj-lt"/>
              </a:rPr>
              <a:t>LA RESIDENTE A-T-ELLE UN TRAITEMENT ANTI-INFECTIEUX ?</a:t>
            </a:r>
            <a:endParaRPr lang="fr-FR" sz="1400" dirty="0">
              <a:latin typeface="+mj-lt"/>
            </a:endParaRP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NON : je coche la case NON en face de « Traitement(s) anti-infectieux » et je passe à la partie «  Infection associée aux soins »</a:t>
            </a:r>
          </a:p>
          <a:p>
            <a:pPr lvl="3" indent="0" algn="just">
              <a:buNone/>
            </a:pPr>
            <a:endParaRPr lang="fr-FR" sz="1000" dirty="0"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</a:rPr>
              <a:t>LA RESIDENTE A-T-ELLE UNE INFECTION ASSOCIEE aux soins ?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Absence de signes cliniques le jour de l’enquête </a:t>
            </a:r>
            <a:r>
              <a:rPr lang="fr-FR" u="sng" dirty="0"/>
              <a:t>MALGRE une BU et un ECBU positifs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Je vérifie les critères retenus pour l’infection urinaire</a:t>
            </a:r>
            <a:endParaRPr lang="fr-FR" sz="1400" dirty="0"/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/>
              <a:t>NON : je coche NON en face de « Infection(s) associée(s) aux soins » </a:t>
            </a:r>
            <a:r>
              <a:rPr lang="fr-FR" sz="1400" b="1" dirty="0">
                <a:latin typeface="+mj-lt"/>
              </a:rPr>
              <a:t>et la fiche est complète et validée </a:t>
            </a:r>
            <a:r>
              <a:rPr lang="fr-FR" sz="1400" b="1" dirty="0">
                <a:latin typeface="+mj-lt"/>
                <a:sym typeface="Wingdings" panose="05000000000000000000" pitchFamily="2" charset="2"/>
              </a:rPr>
              <a:t></a:t>
            </a:r>
            <a:endParaRPr lang="fr-FR" sz="1400" dirty="0"/>
          </a:p>
          <a:p>
            <a:pPr lvl="3" indent="0">
              <a:buNone/>
            </a:pPr>
            <a:endParaRPr lang="fr-FR" b="1" cap="all" dirty="0">
              <a:solidFill>
                <a:srgbClr val="373739"/>
              </a:solidFill>
              <a:latin typeface="+mj-lt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2 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98236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354812" y="0"/>
            <a:ext cx="624253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90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DB8E4C-0983-4565-853C-487F824E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92" y="1691680"/>
            <a:ext cx="2926813" cy="523528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5F24E22-77CE-4C1C-9D99-EAA6278D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" y="251520"/>
            <a:ext cx="5130422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2 </a:t>
            </a:r>
            <a:endParaRPr lang="fr-FR" b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19FAD3-5FEE-47A6-B4F0-DE9A20775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80" y="6926966"/>
            <a:ext cx="4753638" cy="8383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33256" y="7765283"/>
            <a:ext cx="5822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</a:rPr>
              <a:t>p. 57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99602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404664" y="-25265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84784" y="899592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22/05/2024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89466" y="814914"/>
            <a:ext cx="115212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DUCROS Anne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28800" y="150701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1934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72816" y="1799184"/>
            <a:ext cx="6480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0902" y="150701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95184" y="175439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98432" y="202878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89466" y="202442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98432" y="232944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524405" y="263010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94288" y="284380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014964" y="313184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889536" y="333695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222280" y="4476621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492896" y="557564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C34404F-5222-4232-A781-7FE1AEFE08C5}"/>
              </a:ext>
            </a:extLst>
          </p:cNvPr>
          <p:cNvSpPr txBox="1"/>
          <p:nvPr/>
        </p:nvSpPr>
        <p:spPr>
          <a:xfrm>
            <a:off x="2492896" y="669190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763938" y="8748464"/>
            <a:ext cx="259228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b="1" dirty="0">
                <a:solidFill>
                  <a:srgbClr val="00B050"/>
                </a:solidFill>
              </a:rPr>
              <a:t>la fiche est complète et validée </a:t>
            </a:r>
            <a:r>
              <a:rPr lang="fr-FR" sz="1200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fr-FR" sz="13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1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670" y="251520"/>
            <a:ext cx="5076564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3</a:t>
            </a:r>
            <a:endParaRPr lang="fr-FR" b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60648" y="1619672"/>
            <a:ext cx="6288433" cy="727280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r-FR" altLang="fr-FR" sz="1400" b="1" dirty="0"/>
              <a:t>Date enquête : </a:t>
            </a:r>
            <a:r>
              <a:rPr lang="fr-FR" altLang="fr-FR" sz="1400" b="1" dirty="0">
                <a:solidFill>
                  <a:schemeClr val="accent1"/>
                </a:solidFill>
              </a:rPr>
              <a:t>18/06/2024 matin</a:t>
            </a:r>
            <a:endParaRPr lang="fr-FR" dirty="0">
              <a:solidFill>
                <a:schemeClr val="accent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fr-FR" sz="1400" dirty="0"/>
              <a:t>Monsieur Pierre ANTOINE âgé de </a:t>
            </a:r>
            <a:r>
              <a:rPr lang="fr-FR" sz="1400" u="sng" dirty="0"/>
              <a:t>84 ans </a:t>
            </a:r>
            <a:r>
              <a:rPr lang="fr-FR" sz="1400" dirty="0"/>
              <a:t>vit à l’EHPAD du Lac secteur NEIGE depuis 1 mois. Il est </a:t>
            </a:r>
            <a:r>
              <a:rPr lang="fr-FR" sz="1400" u="sng" dirty="0"/>
              <a:t>désorienté</a:t>
            </a:r>
            <a:r>
              <a:rPr lang="fr-FR" sz="1400" dirty="0"/>
              <a:t>, se déplace en </a:t>
            </a:r>
            <a:r>
              <a:rPr lang="fr-FR" sz="1400" u="sng" dirty="0"/>
              <a:t>fauteuil</a:t>
            </a:r>
            <a:r>
              <a:rPr lang="fr-FR" sz="1400" dirty="0"/>
              <a:t> et est </a:t>
            </a:r>
            <a:r>
              <a:rPr lang="fr-FR" sz="1400" u="sng" dirty="0"/>
              <a:t>incontinent</a:t>
            </a:r>
            <a:r>
              <a:rPr lang="fr-FR" sz="1400" dirty="0"/>
              <a:t>.</a:t>
            </a:r>
          </a:p>
          <a:p>
            <a:pPr marL="285750" lvl="1" indent="-2857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400" dirty="0"/>
              <a:t>Il a été hospitalisé, il y a 7 jours aux urgences pour un état confusionnel et chute. Aux urgences, un traitement par </a:t>
            </a:r>
            <a:r>
              <a:rPr lang="fr-FR" sz="1400" dirty="0">
                <a:solidFill>
                  <a:schemeClr val="accent1"/>
                </a:solidFill>
              </a:rPr>
              <a:t>Ceftriaxone IM </a:t>
            </a:r>
            <a:r>
              <a:rPr lang="fr-FR" sz="1400" dirty="0"/>
              <a:t>a été instauré après </a:t>
            </a:r>
            <a:r>
              <a:rPr lang="fr-FR" sz="1400" u="sng" dirty="0"/>
              <a:t>ECBU</a:t>
            </a:r>
            <a:r>
              <a:rPr lang="fr-FR" sz="1400" dirty="0"/>
              <a:t> en raison d’une bandelette urinaire positive (leuco. ++ et nitrites ++) associée à un </a:t>
            </a:r>
            <a:r>
              <a:rPr lang="fr-FR" sz="1400" u="sng" dirty="0"/>
              <a:t>état fébrile </a:t>
            </a:r>
            <a:r>
              <a:rPr lang="fr-FR" sz="1400" dirty="0"/>
              <a:t>(T° 39°C). Le diagnostic retenu est celui d’une </a:t>
            </a:r>
            <a:r>
              <a:rPr lang="fr-FR" sz="1400" u="sng" dirty="0"/>
              <a:t>prostatite aigue</a:t>
            </a:r>
            <a:r>
              <a:rPr lang="fr-FR" sz="1400" dirty="0"/>
              <a:t>. Le service des urgences a adressé au médecin traitant le résultat de l’ECBU qui retrouve un </a:t>
            </a:r>
            <a:r>
              <a:rPr lang="fr-FR" sz="1400" i="1" dirty="0">
                <a:solidFill>
                  <a:schemeClr val="accent1"/>
                </a:solidFill>
              </a:rPr>
              <a:t>Escherichia coli </a:t>
            </a:r>
            <a:r>
              <a:rPr lang="fr-FR" sz="1400" dirty="0">
                <a:solidFill>
                  <a:schemeClr val="accent1"/>
                </a:solidFill>
              </a:rPr>
              <a:t>à 10</a:t>
            </a:r>
            <a:r>
              <a:rPr lang="fr-FR" sz="1400" baseline="30000" dirty="0">
                <a:solidFill>
                  <a:schemeClr val="accent1"/>
                </a:solidFill>
              </a:rPr>
              <a:t>7</a:t>
            </a:r>
            <a:r>
              <a:rPr lang="fr-FR" sz="1400" dirty="0">
                <a:solidFill>
                  <a:schemeClr val="accent1"/>
                </a:solidFill>
              </a:rPr>
              <a:t> UFC/ml</a:t>
            </a:r>
            <a:r>
              <a:rPr lang="fr-FR" sz="1400" dirty="0"/>
              <a:t> présentant une résistance aux Bêtalactamines (</a:t>
            </a:r>
            <a:r>
              <a:rPr lang="fr-FR" sz="1400" dirty="0">
                <a:solidFill>
                  <a:schemeClr val="accent1"/>
                </a:solidFill>
              </a:rPr>
              <a:t>BLSE</a:t>
            </a:r>
            <a:r>
              <a:rPr lang="fr-FR" sz="1400" dirty="0"/>
              <a:t>) associé à un taux de leucocytes à 10</a:t>
            </a:r>
            <a:r>
              <a:rPr lang="fr-FR" sz="1400" baseline="30000" dirty="0"/>
              <a:t>6</a:t>
            </a:r>
            <a:r>
              <a:rPr lang="fr-FR" sz="1400" dirty="0"/>
              <a:t>/ml.</a:t>
            </a:r>
          </a:p>
          <a:p>
            <a:pPr marL="285750" lvl="1" indent="-2857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/>
                </a:solidFill>
              </a:rPr>
              <a:t>48h avant l’enquête </a:t>
            </a:r>
            <a:r>
              <a:rPr lang="fr-FR" sz="1400" dirty="0"/>
              <a:t>(16/06), le médecin traitant a pris l’avis de l’urologue puis réévalué le traitement antibiotique. Le traitement par ceftriaxone a été remplacé  par </a:t>
            </a:r>
            <a:r>
              <a:rPr lang="fr-FR" sz="1400" dirty="0">
                <a:solidFill>
                  <a:schemeClr val="accent1"/>
                </a:solidFill>
              </a:rPr>
              <a:t>ciprofloxacine</a:t>
            </a:r>
            <a:r>
              <a:rPr lang="fr-FR" sz="1400" dirty="0"/>
              <a:t> 500 mg x 2 per os, pour une durée de traitement de </a:t>
            </a:r>
            <a:r>
              <a:rPr lang="fr-FR" sz="1400" u="sng" dirty="0"/>
              <a:t>14 jours</a:t>
            </a:r>
            <a:r>
              <a:rPr lang="fr-FR" sz="1400" dirty="0"/>
              <a:t>.</a:t>
            </a:r>
          </a:p>
          <a:p>
            <a:pPr marL="285750" lvl="1" indent="-2857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400" dirty="0"/>
              <a:t>Le </a:t>
            </a:r>
            <a:r>
              <a:rPr lang="fr-FR" sz="1400" dirty="0">
                <a:solidFill>
                  <a:schemeClr val="accent1"/>
                </a:solidFill>
              </a:rPr>
              <a:t>17/06 (La veille</a:t>
            </a:r>
            <a:r>
              <a:rPr lang="fr-FR" sz="1400" dirty="0"/>
              <a:t> de l’enquête), le résident présente un </a:t>
            </a:r>
            <a:r>
              <a:rPr lang="fr-FR" sz="1400" u="sng" dirty="0"/>
              <a:t>épisode</a:t>
            </a:r>
            <a:r>
              <a:rPr lang="fr-FR" sz="1400" dirty="0"/>
              <a:t> </a:t>
            </a:r>
            <a:r>
              <a:rPr lang="fr-FR" sz="1400" u="sng" dirty="0"/>
              <a:t>diarrhéique</a:t>
            </a:r>
            <a:r>
              <a:rPr lang="fr-FR" sz="1400" dirty="0"/>
              <a:t> important (3 selles liquides depuis le matin). Une recherche de toxines de </a:t>
            </a:r>
            <a:r>
              <a:rPr lang="fr-FR" sz="1400" i="1" dirty="0"/>
              <a:t>Clostridioides difficile </a:t>
            </a:r>
            <a:r>
              <a:rPr lang="fr-FR" sz="1400" dirty="0"/>
              <a:t>(CD) a été demandée.</a:t>
            </a:r>
          </a:p>
          <a:p>
            <a:pPr marL="285750" lvl="1" indent="-2857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/>
                </a:solidFill>
              </a:rPr>
              <a:t>Le 19/06 </a:t>
            </a:r>
            <a:r>
              <a:rPr lang="fr-FR" sz="1400" dirty="0"/>
              <a:t>(le </a:t>
            </a:r>
            <a:r>
              <a:rPr lang="fr-FR" sz="1400" dirty="0">
                <a:solidFill>
                  <a:schemeClr val="accent1"/>
                </a:solidFill>
              </a:rPr>
              <a:t>lendemain</a:t>
            </a:r>
            <a:r>
              <a:rPr lang="fr-FR" sz="1400" dirty="0"/>
              <a:t> de l’enquête), la recherche de </a:t>
            </a:r>
            <a:r>
              <a:rPr lang="fr-FR" sz="1400" u="sng" dirty="0"/>
              <a:t>toxines</a:t>
            </a:r>
            <a:r>
              <a:rPr lang="fr-FR" sz="1400" dirty="0"/>
              <a:t> de CD revient </a:t>
            </a:r>
            <a:r>
              <a:rPr lang="fr-FR" sz="1400" u="sng" dirty="0"/>
              <a:t>positive</a:t>
            </a:r>
            <a:r>
              <a:rPr lang="fr-FR" sz="1400" dirty="0"/>
              <a:t>.</a:t>
            </a:r>
          </a:p>
          <a:p>
            <a:pPr lvl="1" algn="just">
              <a:lnSpc>
                <a:spcPct val="150000"/>
              </a:lnSpc>
            </a:pPr>
            <a:endParaRPr lang="fr-FR" sz="1600" b="0" cap="none" dirty="0"/>
          </a:p>
          <a:p>
            <a:pPr lvl="1" algn="just">
              <a:lnSpc>
                <a:spcPct val="150000"/>
              </a:lnSpc>
            </a:pPr>
            <a:endParaRPr lang="fr-FR" sz="1600" b="0" cap="none" dirty="0"/>
          </a:p>
          <a:p>
            <a:pPr lvl="1" algn="just">
              <a:lnSpc>
                <a:spcPct val="150000"/>
              </a:lnSpc>
            </a:pP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4055294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 N° 3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16851" y="1691680"/>
            <a:ext cx="6624517" cy="7260298"/>
          </a:xfrm>
        </p:spPr>
        <p:txBody>
          <a:bodyPr/>
          <a:lstStyle/>
          <a:p>
            <a:r>
              <a:rPr lang="fr-FR" u="sng" dirty="0"/>
              <a:t>Questions à se poser </a:t>
            </a:r>
          </a:p>
          <a:p>
            <a:pPr algn="just"/>
            <a:r>
              <a:rPr lang="fr-FR" sz="1600" dirty="0">
                <a:solidFill>
                  <a:srgbClr val="373739"/>
                </a:solidFill>
              </a:rPr>
              <a:t>LE </a:t>
            </a:r>
            <a:r>
              <a:rPr lang="fr-FR" sz="1600" dirty="0" err="1">
                <a:solidFill>
                  <a:srgbClr val="373739"/>
                </a:solidFill>
              </a:rPr>
              <a:t>Resident</a:t>
            </a:r>
            <a:r>
              <a:rPr lang="fr-FR" sz="1600" dirty="0">
                <a:solidFill>
                  <a:srgbClr val="373739"/>
                </a:solidFill>
              </a:rPr>
              <a:t> EST-IL informé et eligible ?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/>
              <a:t>OUI : </a:t>
            </a:r>
            <a:r>
              <a:rPr lang="fr-FR" sz="1400" dirty="0">
                <a:latin typeface="+mj-lt"/>
              </a:rPr>
              <a:t>je renseigne les parties « Identification du résident » et  « Caractéristiques du résident »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373739"/>
              </a:solidFill>
            </a:endParaRPr>
          </a:p>
          <a:p>
            <a:pPr lvl="3" indent="0" algn="just">
              <a:buNone/>
            </a:pPr>
            <a:endParaRPr lang="fr-FR" dirty="0"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  <a:latin typeface="+mj-lt"/>
              </a:rPr>
              <a:t>LE RESIDENT A-T-IL un Dispositif invasif ?</a:t>
            </a:r>
            <a:endParaRPr lang="fr-FR" dirty="0"/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NON : je coche la case NON en face de « Dispositif(s) invasif(s) » </a:t>
            </a:r>
            <a:r>
              <a:rPr lang="fr-FR" sz="1400" dirty="0"/>
              <a:t>et passe à la partie suivante « Traitement(s) anti-infectieux » </a:t>
            </a:r>
          </a:p>
          <a:p>
            <a:pPr lvl="3" indent="0" algn="just">
              <a:spcBef>
                <a:spcPts val="600"/>
              </a:spcBef>
              <a:buNone/>
            </a:pPr>
            <a:endParaRPr lang="fr-FR" b="1" cap="all" dirty="0">
              <a:solidFill>
                <a:srgbClr val="373739"/>
              </a:solidFill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  <a:latin typeface="+mj-lt"/>
              </a:rPr>
              <a:t>LE RESIDENT A-T-IL UN TRAITEMENT ANTI-INFECTIEUX ?</a:t>
            </a:r>
            <a:endParaRPr lang="fr-FR" sz="1400" dirty="0">
              <a:latin typeface="+mj-lt"/>
            </a:endParaRP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OUI : je coche OUI en face de « Traitement(s) anti-infectieux »</a:t>
            </a:r>
            <a:r>
              <a:rPr lang="fr-FR" sz="1400" dirty="0"/>
              <a:t> et renseigne la partie dédiée.</a:t>
            </a:r>
          </a:p>
          <a:p>
            <a:pPr lvl="3" indent="0" algn="just">
              <a:buNone/>
            </a:pPr>
            <a:endParaRPr lang="fr-FR" sz="1400" dirty="0"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</a:rPr>
              <a:t>LE RESIDENT A-T-IL UNE INFECTION ASSOCIEE aux soins ?</a:t>
            </a:r>
          </a:p>
          <a:p>
            <a:pPr lvl="3" indent="0" algn="just">
              <a:buNone/>
            </a:pPr>
            <a:r>
              <a:rPr lang="fr-FR" sz="1400" dirty="0">
                <a:solidFill>
                  <a:srgbClr val="373739"/>
                </a:solidFill>
              </a:rPr>
              <a:t>Demander la lettre de sortie des urgences pour étayer le diagnostic de prostatite.</a:t>
            </a:r>
          </a:p>
          <a:p>
            <a:pPr lvl="3" indent="0" algn="just">
              <a:buNone/>
            </a:pPr>
            <a:r>
              <a:rPr lang="fr-FR" sz="1400" dirty="0">
                <a:solidFill>
                  <a:srgbClr val="373739"/>
                </a:solidFill>
              </a:rPr>
              <a:t>Récupérer le résultat de la recherche de toxine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OUI : je coche OUI en face de « Infection(s) associée(s) aux soins  » et renseigne la partie dédiée</a:t>
            </a:r>
          </a:p>
        </p:txBody>
      </p:sp>
    </p:spTree>
    <p:extLst>
      <p:ext uri="{BB962C8B-B14F-4D97-AF65-F5344CB8AC3E}">
        <p14:creationId xmlns:p14="http://schemas.microsoft.com/office/powerpoint/2010/main" val="1514602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DB8E4C-0983-4565-853C-487F824E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2" y="1621920"/>
            <a:ext cx="3502322" cy="626471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5F24E22-77CE-4C1C-9D99-EAA6278D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" y="251520"/>
            <a:ext cx="5130422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3</a:t>
            </a:r>
            <a:endParaRPr lang="fr-FR" b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19FAD3-5FEE-47A6-B4F0-DE9A20775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2" y="7962410"/>
            <a:ext cx="4753638" cy="8383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23897" y="8800727"/>
            <a:ext cx="5822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</a:rPr>
              <a:t>p. 57</a:t>
            </a:r>
            <a:endParaRPr lang="fr-FR" sz="1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330616" y="2916396"/>
            <a:ext cx="272656" cy="541808"/>
            <a:chOff x="330616" y="2916396"/>
            <a:chExt cx="272656" cy="541808"/>
          </a:xfrm>
        </p:grpSpPr>
        <p:sp>
          <p:nvSpPr>
            <p:cNvPr id="12" name="ZoneTexte 11"/>
            <p:cNvSpPr txBox="1"/>
            <p:nvPr/>
          </p:nvSpPr>
          <p:spPr>
            <a:xfrm>
              <a:off x="332656" y="2916396"/>
              <a:ext cx="27061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30616" y="3242760"/>
              <a:ext cx="27061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319016" y="6847652"/>
            <a:ext cx="500280" cy="378916"/>
            <a:chOff x="319016" y="6847652"/>
            <a:chExt cx="500280" cy="378916"/>
          </a:xfrm>
        </p:grpSpPr>
        <p:sp>
          <p:nvSpPr>
            <p:cNvPr id="14" name="ZoneTexte 13"/>
            <p:cNvSpPr txBox="1"/>
            <p:nvPr/>
          </p:nvSpPr>
          <p:spPr>
            <a:xfrm>
              <a:off x="319016" y="6847652"/>
              <a:ext cx="27061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48680" y="7011124"/>
              <a:ext cx="27061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289832" y="8254716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602" y="1650130"/>
            <a:ext cx="3319398" cy="4847154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603600" y="2673671"/>
            <a:ext cx="2976754" cy="4091906"/>
            <a:chOff x="3603600" y="2673671"/>
            <a:chExt cx="2976754" cy="4091906"/>
          </a:xfrm>
        </p:grpSpPr>
        <p:sp>
          <p:nvSpPr>
            <p:cNvPr id="11" name="Rectangle 10"/>
            <p:cNvSpPr/>
            <p:nvPr/>
          </p:nvSpPr>
          <p:spPr>
            <a:xfrm>
              <a:off x="5998143" y="6457800"/>
              <a:ext cx="5822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00B050"/>
                  </a:solidFill>
                </a:rPr>
                <a:t>p. 58</a:t>
              </a:r>
              <a:endParaRPr lang="fr-FR" sz="14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603600" y="2673671"/>
              <a:ext cx="27061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769200" y="5191200"/>
              <a:ext cx="21573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147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342977" y="-26526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84784" y="899592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18/06/2024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81128" y="877965"/>
            <a:ext cx="158417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ANTOINE Pierre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28800" y="150701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1930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89040" y="152263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14625" y="2035167"/>
            <a:ext cx="254663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25144" y="203516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15170" y="236788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98672" y="262837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94564" y="2891183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914625" y="3126011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659033" y="4472229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492896" y="557564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803090" y="3379439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0F6EE60-DB3B-4478-98F4-CFAD7E8A968E}"/>
              </a:ext>
            </a:extLst>
          </p:cNvPr>
          <p:cNvSpPr txBox="1"/>
          <p:nvPr/>
        </p:nvSpPr>
        <p:spPr>
          <a:xfrm>
            <a:off x="3078897" y="6690140"/>
            <a:ext cx="194720" cy="36986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341D5B5-CC51-497F-A80A-98EC9DF6C9A3}"/>
              </a:ext>
            </a:extLst>
          </p:cNvPr>
          <p:cNvSpPr txBox="1"/>
          <p:nvPr/>
        </p:nvSpPr>
        <p:spPr>
          <a:xfrm>
            <a:off x="2334489" y="5167626"/>
            <a:ext cx="74440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2C8247E-2604-409D-B71F-30077DF9319C}"/>
              </a:ext>
            </a:extLst>
          </p:cNvPr>
          <p:cNvSpPr txBox="1"/>
          <p:nvPr/>
        </p:nvSpPr>
        <p:spPr>
          <a:xfrm>
            <a:off x="3924348" y="176368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38D661D-F04B-4BD4-90B7-72192B9CC0E3}"/>
              </a:ext>
            </a:extLst>
          </p:cNvPr>
          <p:cNvSpPr txBox="1"/>
          <p:nvPr/>
        </p:nvSpPr>
        <p:spPr>
          <a:xfrm>
            <a:off x="1591784" y="1807201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Neige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1DC5F6D-4597-445F-9F36-D2559BACE326}"/>
              </a:ext>
            </a:extLst>
          </p:cNvPr>
          <p:cNvSpPr txBox="1"/>
          <p:nvPr/>
        </p:nvSpPr>
        <p:spPr>
          <a:xfrm>
            <a:off x="2171096" y="4939828"/>
            <a:ext cx="298609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J01MA04 ou CIPROFLOXACINE </a:t>
            </a:r>
            <a:r>
              <a:rPr lang="fr-FR" sz="1200" dirty="0">
                <a:solidFill>
                  <a:srgbClr val="00B050"/>
                </a:solidFill>
              </a:rPr>
              <a:t>   p.51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D87A287-E537-40EE-8C2E-130A09083752}"/>
              </a:ext>
            </a:extLst>
          </p:cNvPr>
          <p:cNvSpPr txBox="1"/>
          <p:nvPr/>
        </p:nvSpPr>
        <p:spPr>
          <a:xfrm>
            <a:off x="2259754" y="5685662"/>
            <a:ext cx="74440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curatif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88E89EA-65E4-4A17-B1CA-F2A2E2455519}"/>
              </a:ext>
            </a:extLst>
          </p:cNvPr>
          <p:cNvSpPr txBox="1"/>
          <p:nvPr/>
        </p:nvSpPr>
        <p:spPr>
          <a:xfrm>
            <a:off x="2272675" y="5949233"/>
            <a:ext cx="930421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GEN    </a:t>
            </a:r>
            <a:r>
              <a:rPr lang="fr-FR" sz="1200" dirty="0">
                <a:solidFill>
                  <a:srgbClr val="00B050"/>
                </a:solidFill>
              </a:rPr>
              <a:t>p.39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4644C7-9D97-4E9F-9154-C3C1DD200482}"/>
              </a:ext>
            </a:extLst>
          </p:cNvPr>
          <p:cNvSpPr txBox="1"/>
          <p:nvPr/>
        </p:nvSpPr>
        <p:spPr>
          <a:xfrm>
            <a:off x="2280173" y="6189981"/>
            <a:ext cx="1025213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OUI &gt; 72 h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C643BD6-111C-48F2-93F7-7F0F0433CFF5}"/>
              </a:ext>
            </a:extLst>
          </p:cNvPr>
          <p:cNvSpPr txBox="1"/>
          <p:nvPr/>
        </p:nvSpPr>
        <p:spPr>
          <a:xfrm>
            <a:off x="2280173" y="6438845"/>
            <a:ext cx="74440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EMS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2BE4765-56EA-4C67-8452-36B8E8480977}"/>
              </a:ext>
            </a:extLst>
          </p:cNvPr>
          <p:cNvSpPr txBox="1"/>
          <p:nvPr/>
        </p:nvSpPr>
        <p:spPr>
          <a:xfrm>
            <a:off x="2272675" y="5438429"/>
            <a:ext cx="74440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14 J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A996403A-DDF1-420E-924F-FC5355460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273" y="4489216"/>
            <a:ext cx="2391758" cy="1949629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191EA77-B46A-48C0-B845-545E55E81FE6}"/>
              </a:ext>
            </a:extLst>
          </p:cNvPr>
          <p:cNvCxnSpPr>
            <a:cxnSpLocks/>
          </p:cNvCxnSpPr>
          <p:nvPr/>
        </p:nvCxnSpPr>
        <p:spPr>
          <a:xfrm flipV="1">
            <a:off x="3176257" y="5564634"/>
            <a:ext cx="1207404" cy="4818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1AE1EBB1-923B-4953-A4D7-A9B3AB06D737}"/>
              </a:ext>
            </a:extLst>
          </p:cNvPr>
          <p:cNvSpPr txBox="1"/>
          <p:nvPr/>
        </p:nvSpPr>
        <p:spPr>
          <a:xfrm>
            <a:off x="1914625" y="7174375"/>
            <a:ext cx="96564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URI1    </a:t>
            </a:r>
            <a:r>
              <a:rPr lang="fr-FR" sz="1200" dirty="0">
                <a:solidFill>
                  <a:srgbClr val="00B050"/>
                </a:solidFill>
              </a:rPr>
              <a:t>p.57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B38EFF7-1CBD-4B58-81B5-7DC3A38C3A0A}"/>
              </a:ext>
            </a:extLst>
          </p:cNvPr>
          <p:cNvSpPr txBox="1"/>
          <p:nvPr/>
        </p:nvSpPr>
        <p:spPr>
          <a:xfrm>
            <a:off x="3428999" y="7152133"/>
            <a:ext cx="96564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CLOD    </a:t>
            </a:r>
            <a:r>
              <a:rPr lang="fr-FR" sz="1200" dirty="0">
                <a:solidFill>
                  <a:srgbClr val="00B050"/>
                </a:solidFill>
              </a:rPr>
              <a:t>p.58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457215" y="7307614"/>
            <a:ext cx="1330267" cy="25953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3323896" y="7372480"/>
            <a:ext cx="267185" cy="22385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574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342977" y="-26526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84784" y="899592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18/06/2024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81128" y="877965"/>
            <a:ext cx="158417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ANTOINE Pierre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28800" y="150701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1930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89040" y="152263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14625" y="2035167"/>
            <a:ext cx="254663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25144" y="203516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15170" y="236788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98672" y="262837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94564" y="2891183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914625" y="3126011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659033" y="4472229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492896" y="557564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803090" y="3379439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0F6EE60-DB3B-4478-98F4-CFAD7E8A968E}"/>
              </a:ext>
            </a:extLst>
          </p:cNvPr>
          <p:cNvSpPr txBox="1"/>
          <p:nvPr/>
        </p:nvSpPr>
        <p:spPr>
          <a:xfrm>
            <a:off x="3078897" y="6690140"/>
            <a:ext cx="194720" cy="36986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341D5B5-CC51-497F-A80A-98EC9DF6C9A3}"/>
              </a:ext>
            </a:extLst>
          </p:cNvPr>
          <p:cNvSpPr txBox="1"/>
          <p:nvPr/>
        </p:nvSpPr>
        <p:spPr>
          <a:xfrm>
            <a:off x="2334489" y="5167626"/>
            <a:ext cx="74440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2C8247E-2604-409D-B71F-30077DF9319C}"/>
              </a:ext>
            </a:extLst>
          </p:cNvPr>
          <p:cNvSpPr txBox="1"/>
          <p:nvPr/>
        </p:nvSpPr>
        <p:spPr>
          <a:xfrm>
            <a:off x="3924348" y="176368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38D661D-F04B-4BD4-90B7-72192B9CC0E3}"/>
              </a:ext>
            </a:extLst>
          </p:cNvPr>
          <p:cNvSpPr txBox="1"/>
          <p:nvPr/>
        </p:nvSpPr>
        <p:spPr>
          <a:xfrm>
            <a:off x="1591784" y="1807201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Neige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1DC5F6D-4597-445F-9F36-D2559BACE326}"/>
              </a:ext>
            </a:extLst>
          </p:cNvPr>
          <p:cNvSpPr txBox="1"/>
          <p:nvPr/>
        </p:nvSpPr>
        <p:spPr>
          <a:xfrm>
            <a:off x="2171096" y="4939828"/>
            <a:ext cx="298609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J01MA04 ou CIPROFLOXACINE </a:t>
            </a:r>
            <a:r>
              <a:rPr lang="fr-FR" sz="1200" dirty="0">
                <a:solidFill>
                  <a:srgbClr val="00B050"/>
                </a:solidFill>
              </a:rPr>
              <a:t>   p.51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D87A287-E537-40EE-8C2E-130A09083752}"/>
              </a:ext>
            </a:extLst>
          </p:cNvPr>
          <p:cNvSpPr txBox="1"/>
          <p:nvPr/>
        </p:nvSpPr>
        <p:spPr>
          <a:xfrm>
            <a:off x="2259754" y="5685662"/>
            <a:ext cx="74440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curatif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88E89EA-65E4-4A17-B1CA-F2A2E2455519}"/>
              </a:ext>
            </a:extLst>
          </p:cNvPr>
          <p:cNvSpPr txBox="1"/>
          <p:nvPr/>
        </p:nvSpPr>
        <p:spPr>
          <a:xfrm>
            <a:off x="2272675" y="5949233"/>
            <a:ext cx="930421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PYE    </a:t>
            </a:r>
            <a:r>
              <a:rPr lang="fr-FR" sz="1200" dirty="0">
                <a:solidFill>
                  <a:srgbClr val="00B050"/>
                </a:solidFill>
              </a:rPr>
              <a:t>p.39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4644C7-9D97-4E9F-9154-C3C1DD200482}"/>
              </a:ext>
            </a:extLst>
          </p:cNvPr>
          <p:cNvSpPr txBox="1"/>
          <p:nvPr/>
        </p:nvSpPr>
        <p:spPr>
          <a:xfrm>
            <a:off x="2280173" y="6189981"/>
            <a:ext cx="1025213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OUI &gt; 72 h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C643BD6-111C-48F2-93F7-7F0F0433CFF5}"/>
              </a:ext>
            </a:extLst>
          </p:cNvPr>
          <p:cNvSpPr txBox="1"/>
          <p:nvPr/>
        </p:nvSpPr>
        <p:spPr>
          <a:xfrm>
            <a:off x="2280173" y="6438845"/>
            <a:ext cx="74440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EMS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2BE4765-56EA-4C67-8452-36B8E8480977}"/>
              </a:ext>
            </a:extLst>
          </p:cNvPr>
          <p:cNvSpPr txBox="1"/>
          <p:nvPr/>
        </p:nvSpPr>
        <p:spPr>
          <a:xfrm>
            <a:off x="2272675" y="5438429"/>
            <a:ext cx="74440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14 J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AE1EBB1-923B-4953-A4D7-A9B3AB06D737}"/>
              </a:ext>
            </a:extLst>
          </p:cNvPr>
          <p:cNvSpPr txBox="1"/>
          <p:nvPr/>
        </p:nvSpPr>
        <p:spPr>
          <a:xfrm>
            <a:off x="1914625" y="7174375"/>
            <a:ext cx="96564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URI1    </a:t>
            </a:r>
            <a:r>
              <a:rPr lang="fr-FR" sz="1200" dirty="0">
                <a:solidFill>
                  <a:srgbClr val="00B050"/>
                </a:solidFill>
              </a:rPr>
              <a:t>p.57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B38EFF7-1CBD-4B58-81B5-7DC3A38C3A0A}"/>
              </a:ext>
            </a:extLst>
          </p:cNvPr>
          <p:cNvSpPr txBox="1"/>
          <p:nvPr/>
        </p:nvSpPr>
        <p:spPr>
          <a:xfrm>
            <a:off x="3428999" y="7152133"/>
            <a:ext cx="96564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CLOD    </a:t>
            </a:r>
            <a:r>
              <a:rPr lang="fr-FR" sz="1200" dirty="0">
                <a:solidFill>
                  <a:srgbClr val="00B050"/>
                </a:solidFill>
              </a:rPr>
              <a:t>p.58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457215" y="7307614"/>
            <a:ext cx="1330267" cy="25953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3323896" y="7372480"/>
            <a:ext cx="267185" cy="22385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212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342977" y="-26526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84784" y="899592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18/06/2024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81128" y="877965"/>
            <a:ext cx="158417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ANTOINE Pierre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28800" y="150701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1930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89040" y="152263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14625" y="2035167"/>
            <a:ext cx="254663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25144" y="203516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15170" y="236788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98672" y="262837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94564" y="2891183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914625" y="3126011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659033" y="4472229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492896" y="557564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803090" y="3379439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0F6EE60-DB3B-4478-98F4-CFAD7E8A968E}"/>
              </a:ext>
            </a:extLst>
          </p:cNvPr>
          <p:cNvSpPr txBox="1"/>
          <p:nvPr/>
        </p:nvSpPr>
        <p:spPr>
          <a:xfrm>
            <a:off x="3078897" y="6690140"/>
            <a:ext cx="194720" cy="36986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341D5B5-CC51-497F-A80A-98EC9DF6C9A3}"/>
              </a:ext>
            </a:extLst>
          </p:cNvPr>
          <p:cNvSpPr txBox="1"/>
          <p:nvPr/>
        </p:nvSpPr>
        <p:spPr>
          <a:xfrm>
            <a:off x="2334489" y="5167626"/>
            <a:ext cx="74440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2C8247E-2604-409D-B71F-30077DF9319C}"/>
              </a:ext>
            </a:extLst>
          </p:cNvPr>
          <p:cNvSpPr txBox="1"/>
          <p:nvPr/>
        </p:nvSpPr>
        <p:spPr>
          <a:xfrm>
            <a:off x="3924348" y="176368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38D661D-F04B-4BD4-90B7-72192B9CC0E3}"/>
              </a:ext>
            </a:extLst>
          </p:cNvPr>
          <p:cNvSpPr txBox="1"/>
          <p:nvPr/>
        </p:nvSpPr>
        <p:spPr>
          <a:xfrm>
            <a:off x="1591784" y="1807201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Neige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1DC5F6D-4597-445F-9F36-D2559BACE326}"/>
              </a:ext>
            </a:extLst>
          </p:cNvPr>
          <p:cNvSpPr txBox="1"/>
          <p:nvPr/>
        </p:nvSpPr>
        <p:spPr>
          <a:xfrm>
            <a:off x="2171096" y="4939828"/>
            <a:ext cx="298609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J01MA04 ou CIPROFLOXACINE </a:t>
            </a:r>
            <a:r>
              <a:rPr lang="fr-FR" sz="1200" dirty="0">
                <a:solidFill>
                  <a:srgbClr val="00B050"/>
                </a:solidFill>
              </a:rPr>
              <a:t>   p.51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D87A287-E537-40EE-8C2E-130A09083752}"/>
              </a:ext>
            </a:extLst>
          </p:cNvPr>
          <p:cNvSpPr txBox="1"/>
          <p:nvPr/>
        </p:nvSpPr>
        <p:spPr>
          <a:xfrm>
            <a:off x="2259754" y="5685662"/>
            <a:ext cx="74440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curatif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88E89EA-65E4-4A17-B1CA-F2A2E2455519}"/>
              </a:ext>
            </a:extLst>
          </p:cNvPr>
          <p:cNvSpPr txBox="1"/>
          <p:nvPr/>
        </p:nvSpPr>
        <p:spPr>
          <a:xfrm>
            <a:off x="2272675" y="5949233"/>
            <a:ext cx="930421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PYE    </a:t>
            </a:r>
            <a:r>
              <a:rPr lang="fr-FR" sz="1200" dirty="0">
                <a:solidFill>
                  <a:srgbClr val="00B050"/>
                </a:solidFill>
              </a:rPr>
              <a:t>p.39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4644C7-9D97-4E9F-9154-C3C1DD200482}"/>
              </a:ext>
            </a:extLst>
          </p:cNvPr>
          <p:cNvSpPr txBox="1"/>
          <p:nvPr/>
        </p:nvSpPr>
        <p:spPr>
          <a:xfrm>
            <a:off x="2280173" y="6189981"/>
            <a:ext cx="1025213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OUI &gt; 72 h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C643BD6-111C-48F2-93F7-7F0F0433CFF5}"/>
              </a:ext>
            </a:extLst>
          </p:cNvPr>
          <p:cNvSpPr txBox="1"/>
          <p:nvPr/>
        </p:nvSpPr>
        <p:spPr>
          <a:xfrm>
            <a:off x="2280173" y="6438845"/>
            <a:ext cx="74440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EMS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2BE4765-56EA-4C67-8452-36B8E8480977}"/>
              </a:ext>
            </a:extLst>
          </p:cNvPr>
          <p:cNvSpPr txBox="1"/>
          <p:nvPr/>
        </p:nvSpPr>
        <p:spPr>
          <a:xfrm>
            <a:off x="2272675" y="5438429"/>
            <a:ext cx="74440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14 J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AE1EBB1-923B-4953-A4D7-A9B3AB06D737}"/>
              </a:ext>
            </a:extLst>
          </p:cNvPr>
          <p:cNvSpPr txBox="1"/>
          <p:nvPr/>
        </p:nvSpPr>
        <p:spPr>
          <a:xfrm>
            <a:off x="1914625" y="7174375"/>
            <a:ext cx="96564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URI1    </a:t>
            </a:r>
            <a:r>
              <a:rPr lang="fr-FR" sz="1200" dirty="0">
                <a:solidFill>
                  <a:srgbClr val="00B050"/>
                </a:solidFill>
              </a:rPr>
              <a:t>p.57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74055C9-9966-40A9-89E2-9EA8880EF99F}"/>
              </a:ext>
            </a:extLst>
          </p:cNvPr>
          <p:cNvSpPr txBox="1"/>
          <p:nvPr/>
        </p:nvSpPr>
        <p:spPr>
          <a:xfrm>
            <a:off x="1798520" y="8371492"/>
            <a:ext cx="792088" cy="73866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S</a:t>
            </a:r>
          </a:p>
          <a:p>
            <a:r>
              <a:rPr lang="fr-FR" sz="1200" dirty="0">
                <a:solidFill>
                  <a:srgbClr val="FF0000"/>
                </a:solidFill>
              </a:rPr>
              <a:t>BLSE</a:t>
            </a:r>
          </a:p>
          <a:p>
            <a:r>
              <a:rPr lang="fr-FR" sz="1200" dirty="0">
                <a:solidFill>
                  <a:srgbClr val="FF0000"/>
                </a:solidFill>
              </a:rPr>
              <a:t>S</a:t>
            </a:r>
          </a:p>
          <a:p>
            <a:r>
              <a:rPr lang="fr-FR" sz="1200" dirty="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ED5AD44-7849-4EB2-8723-D219C8392686}"/>
              </a:ext>
            </a:extLst>
          </p:cNvPr>
          <p:cNvSpPr txBox="1"/>
          <p:nvPr/>
        </p:nvSpPr>
        <p:spPr>
          <a:xfrm>
            <a:off x="2591200" y="8146293"/>
            <a:ext cx="496882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00B050"/>
                </a:solidFill>
              </a:rPr>
              <a:t>p.66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B38EFF7-1CBD-4B58-81B5-7DC3A38C3A0A}"/>
              </a:ext>
            </a:extLst>
          </p:cNvPr>
          <p:cNvSpPr txBox="1"/>
          <p:nvPr/>
        </p:nvSpPr>
        <p:spPr>
          <a:xfrm>
            <a:off x="3428999" y="7152133"/>
            <a:ext cx="96564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CLOD    </a:t>
            </a:r>
            <a:r>
              <a:rPr lang="fr-FR" sz="1200" dirty="0">
                <a:solidFill>
                  <a:srgbClr val="00B050"/>
                </a:solidFill>
              </a:rPr>
              <a:t>p.58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420140AA-40CD-4B2A-BF62-C020B25707D6}"/>
              </a:ext>
            </a:extLst>
          </p:cNvPr>
          <p:cNvSpPr txBox="1"/>
          <p:nvPr/>
        </p:nvSpPr>
        <p:spPr>
          <a:xfrm>
            <a:off x="1806939" y="8136664"/>
            <a:ext cx="747968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ESCCOL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8565" y="8100127"/>
            <a:ext cx="748923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CLODIF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427311" y="8099228"/>
            <a:ext cx="1330267" cy="79325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3323896" y="7372480"/>
            <a:ext cx="267185" cy="22385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340264" y="6133899"/>
            <a:ext cx="5516416" cy="1687867"/>
            <a:chOff x="1340264" y="6133899"/>
            <a:chExt cx="5516416" cy="1687867"/>
          </a:xfrm>
        </p:grpSpPr>
        <p:grpSp>
          <p:nvGrpSpPr>
            <p:cNvPr id="8" name="Groupe 7"/>
            <p:cNvGrpSpPr/>
            <p:nvPr/>
          </p:nvGrpSpPr>
          <p:grpSpPr>
            <a:xfrm>
              <a:off x="1340264" y="6133899"/>
              <a:ext cx="5516416" cy="1687867"/>
              <a:chOff x="481747" y="4366248"/>
              <a:chExt cx="6878010" cy="2104476"/>
            </a:xfrm>
          </p:grpSpPr>
          <p:pic>
            <p:nvPicPr>
              <p:cNvPr id="40" name="Image 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747" y="4366248"/>
                <a:ext cx="6878010" cy="295316"/>
              </a:xfrm>
              <a:prstGeom prst="rect">
                <a:avLst/>
              </a:prstGeom>
            </p:spPr>
          </p:pic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670" y="4641669"/>
                <a:ext cx="6849431" cy="1829055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6021289" y="7519888"/>
              <a:ext cx="75353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00B050"/>
                  </a:solidFill>
                </a:rPr>
                <a:t>p. 46</a:t>
              </a:r>
              <a:endParaRPr lang="fr-FR" sz="1050" b="1" dirty="0"/>
            </a:p>
          </p:txBody>
        </p:sp>
      </p:grpSp>
      <p:cxnSp>
        <p:nvCxnSpPr>
          <p:cNvPr id="48" name="Connecteur droit avec flèche 47"/>
          <p:cNvCxnSpPr>
            <a:cxnSpLocks/>
          </p:cNvCxnSpPr>
          <p:nvPr/>
        </p:nvCxnSpPr>
        <p:spPr bwMode="auto">
          <a:xfrm flipV="1">
            <a:off x="2041956" y="6690140"/>
            <a:ext cx="1747084" cy="1763361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à coins arrondis 53"/>
          <p:cNvSpPr/>
          <p:nvPr/>
        </p:nvSpPr>
        <p:spPr>
          <a:xfrm>
            <a:off x="4873021" y="6876256"/>
            <a:ext cx="522853" cy="27587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à coins arrondis 54"/>
          <p:cNvSpPr/>
          <p:nvPr/>
        </p:nvSpPr>
        <p:spPr>
          <a:xfrm flipH="1">
            <a:off x="3705881" y="7252180"/>
            <a:ext cx="620742" cy="20629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à coins arrondis 55"/>
          <p:cNvSpPr/>
          <p:nvPr/>
        </p:nvSpPr>
        <p:spPr>
          <a:xfrm flipH="1">
            <a:off x="3710909" y="7534059"/>
            <a:ext cx="620742" cy="20629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 droit avec flèche 56"/>
          <p:cNvCxnSpPr>
            <a:cxnSpLocks/>
          </p:cNvCxnSpPr>
          <p:nvPr/>
        </p:nvCxnSpPr>
        <p:spPr bwMode="auto">
          <a:xfrm>
            <a:off x="4267422" y="6702454"/>
            <a:ext cx="522853" cy="17131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cxnSpLocks/>
            <a:endCxn id="55" idx="1"/>
          </p:cNvCxnSpPr>
          <p:nvPr/>
        </p:nvCxnSpPr>
        <p:spPr bwMode="auto">
          <a:xfrm flipH="1">
            <a:off x="4326623" y="7113640"/>
            <a:ext cx="458534" cy="24168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cxnSpLocks/>
          </p:cNvCxnSpPr>
          <p:nvPr/>
        </p:nvCxnSpPr>
        <p:spPr bwMode="auto">
          <a:xfrm flipH="1">
            <a:off x="2194565" y="7489048"/>
            <a:ext cx="1469579" cy="140343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2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7" grpId="0"/>
      <p:bldP spid="54" grpId="0" animBg="1"/>
      <p:bldP spid="55" grpId="0" animBg="1"/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670" y="251520"/>
            <a:ext cx="5076564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4 </a:t>
            </a:r>
            <a:endParaRPr lang="fr-FR" b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16632" y="1496408"/>
            <a:ext cx="6552728" cy="754008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r-FR" altLang="fr-FR" sz="1400" b="1" dirty="0"/>
              <a:t>Date enquête : </a:t>
            </a:r>
            <a:r>
              <a:rPr lang="fr-FR" altLang="fr-FR" sz="1400" b="1" dirty="0">
                <a:solidFill>
                  <a:schemeClr val="accent1"/>
                </a:solidFill>
              </a:rPr>
              <a:t>22/05/2024 matin</a:t>
            </a:r>
          </a:p>
          <a:p>
            <a:pPr lvl="1" algn="just">
              <a:lnSpc>
                <a:spcPct val="150000"/>
              </a:lnSpc>
            </a:pPr>
            <a:r>
              <a:rPr lang="fr-FR" sz="1400" dirty="0"/>
              <a:t>M. Claude JEAN, âgé de 84 ans, vit à l’EHPAD des Roses depuis 1 mois après une hospitalisation de 15 jours en SSR. Il est dénutri et présente des difficultés de déglutition depuis son admission à l’UHR. Il est </a:t>
            </a:r>
            <a:r>
              <a:rPr lang="fr-FR" sz="1400" u="sng" dirty="0"/>
              <a:t>dépendant</a:t>
            </a:r>
            <a:r>
              <a:rPr lang="fr-FR" sz="1400" dirty="0"/>
              <a:t> pour la prise des repas, souvent </a:t>
            </a:r>
            <a:r>
              <a:rPr lang="fr-FR" sz="1400" u="sng" dirty="0"/>
              <a:t>désorienté</a:t>
            </a:r>
            <a:r>
              <a:rPr lang="fr-FR" sz="1400" dirty="0"/>
              <a:t> et déambulant. Il est </a:t>
            </a:r>
            <a:r>
              <a:rPr lang="fr-FR" sz="1400" u="sng" dirty="0"/>
              <a:t>incontinent</a:t>
            </a:r>
            <a:r>
              <a:rPr lang="fr-FR" sz="1400" dirty="0"/>
              <a:t> et porte un étui pénien.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Le </a:t>
            </a:r>
            <a:r>
              <a:rPr lang="fr-FR" sz="1400" dirty="0">
                <a:solidFill>
                  <a:schemeClr val="accent1"/>
                </a:solidFill>
              </a:rPr>
              <a:t>12 mai</a:t>
            </a:r>
            <a:r>
              <a:rPr lang="fr-FR" sz="1400" dirty="0"/>
              <a:t>,  il a présenté une </a:t>
            </a:r>
            <a:r>
              <a:rPr lang="fr-FR" sz="1400" u="sng" dirty="0"/>
              <a:t>hyperthermie</a:t>
            </a:r>
            <a:r>
              <a:rPr lang="fr-FR" sz="1400" dirty="0"/>
              <a:t> (Température : 38,5 °C) associée à l’apparition d’une </a:t>
            </a:r>
            <a:r>
              <a:rPr lang="fr-FR" sz="1400" u="sng" dirty="0"/>
              <a:t>toux</a:t>
            </a:r>
            <a:r>
              <a:rPr lang="fr-FR" sz="1400" dirty="0"/>
              <a:t> et des </a:t>
            </a:r>
            <a:r>
              <a:rPr lang="fr-FR" sz="1400" u="sng" dirty="0"/>
              <a:t>expectorations</a:t>
            </a:r>
            <a:r>
              <a:rPr lang="fr-FR" sz="1400" dirty="0"/>
              <a:t> purulentes. Devant la présence d’une </a:t>
            </a:r>
            <a:r>
              <a:rPr lang="fr-FR" sz="1400" u="sng" dirty="0"/>
              <a:t>désaturation</a:t>
            </a:r>
            <a:r>
              <a:rPr lang="fr-FR" sz="1400" dirty="0"/>
              <a:t> (SaO2 à 80%), M. Jean a été adressé au service des urgences du Centre hospitalier du territoire de santé. 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Du </a:t>
            </a:r>
            <a:r>
              <a:rPr lang="fr-FR" sz="1400" dirty="0">
                <a:solidFill>
                  <a:schemeClr val="accent1"/>
                </a:solidFill>
              </a:rPr>
              <a:t>12 mai au 20 mai</a:t>
            </a:r>
            <a:r>
              <a:rPr lang="fr-FR" sz="1400" dirty="0"/>
              <a:t>, il est </a:t>
            </a:r>
            <a:r>
              <a:rPr lang="fr-FR" sz="1400" u="sng" dirty="0"/>
              <a:t>hospitalisé</a:t>
            </a:r>
            <a:r>
              <a:rPr lang="fr-FR" sz="1400" dirty="0"/>
              <a:t> en court séjour gériatrie. 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Le </a:t>
            </a:r>
            <a:r>
              <a:rPr lang="fr-FR" sz="1400" dirty="0">
                <a:solidFill>
                  <a:schemeClr val="accent1"/>
                </a:solidFill>
              </a:rPr>
              <a:t>20 mai</a:t>
            </a:r>
            <a:r>
              <a:rPr lang="fr-FR" sz="1400" dirty="0"/>
              <a:t>, il revient en EHPAD avec un traitement par </a:t>
            </a:r>
            <a:r>
              <a:rPr lang="fr-FR" sz="1400" dirty="0" err="1">
                <a:solidFill>
                  <a:schemeClr val="accent1"/>
                </a:solidFill>
              </a:rPr>
              <a:t>Ceftriaxone</a:t>
            </a:r>
            <a:r>
              <a:rPr lang="fr-FR" sz="1400" dirty="0"/>
              <a:t> 1g par jour en IM pour une durée restante de 48h00.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/>
                </a:solidFill>
              </a:rPr>
              <a:t>Lors du passage </a:t>
            </a:r>
            <a:r>
              <a:rPr lang="fr-FR" sz="1400" dirty="0"/>
              <a:t>de l’enquêteur, le résident est à J5 du traitement par antibiotique (la dernière prise étant prévue le soir même)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Il présente une </a:t>
            </a:r>
            <a:r>
              <a:rPr lang="fr-FR" sz="1400" u="sng" dirty="0"/>
              <a:t>évolution favorable </a:t>
            </a:r>
            <a:r>
              <a:rPr lang="fr-FR" sz="1400" dirty="0"/>
              <a:t>(T° ≤ 37,8 °C, FC≤ 100/min, SaO2 ≥ 90%). 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L’enquêteur demande au médecin coordonnateur de récupérer auprès du Centre Hospitalier les résultats des examens de laboratoire et le compte-rendu d’hospitalisation. Ces éléments confirment la présence d’une pneumonie. L’ECBC réalisé aux urgences a permis d’identifier un </a:t>
            </a:r>
            <a:r>
              <a:rPr lang="fr-FR" sz="1400" i="1" dirty="0">
                <a:solidFill>
                  <a:schemeClr val="accent1"/>
                </a:solidFill>
              </a:rPr>
              <a:t>Escherichia coli </a:t>
            </a:r>
            <a:r>
              <a:rPr lang="fr-FR" sz="1400" dirty="0">
                <a:solidFill>
                  <a:schemeClr val="accent1"/>
                </a:solidFill>
              </a:rPr>
              <a:t>sensible ≥ 10</a:t>
            </a:r>
            <a:r>
              <a:rPr lang="fr-FR" sz="1400" baseline="30000" dirty="0">
                <a:solidFill>
                  <a:schemeClr val="accent1"/>
                </a:solidFill>
              </a:rPr>
              <a:t>7</a:t>
            </a:r>
            <a:r>
              <a:rPr lang="fr-FR" sz="1400" dirty="0">
                <a:solidFill>
                  <a:schemeClr val="accent1"/>
                </a:solidFill>
              </a:rPr>
              <a:t> UFC/ml</a:t>
            </a:r>
            <a:r>
              <a:rPr lang="fr-FR" sz="1400" dirty="0"/>
              <a:t> associé à des polynucléaires neutrophiles (&gt; 25/champ). Dans le compte-rendu est indiqué une </a:t>
            </a:r>
            <a:r>
              <a:rPr lang="fr-FR" sz="1400" u="sng" dirty="0"/>
              <a:t>réévaluation clinique </a:t>
            </a:r>
            <a:r>
              <a:rPr lang="fr-FR" sz="1400" dirty="0"/>
              <a:t>de l’efficacité de l’ATB le 19/05/2024.</a:t>
            </a:r>
          </a:p>
          <a:p>
            <a:pPr lvl="1">
              <a:lnSpc>
                <a:spcPct val="150000"/>
              </a:lnSpc>
            </a:pPr>
            <a:endParaRPr lang="fr-FR" alt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47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82972" y="1499658"/>
            <a:ext cx="6586388" cy="7536837"/>
          </a:xfrm>
        </p:spPr>
        <p:txBody>
          <a:bodyPr/>
          <a:lstStyle/>
          <a:p>
            <a:r>
              <a:rPr lang="fr-FR" u="sng" dirty="0"/>
              <a:t>Questions à se poser </a:t>
            </a:r>
          </a:p>
          <a:p>
            <a:pPr algn="just"/>
            <a:r>
              <a:rPr lang="fr-FR" sz="1600" dirty="0">
                <a:solidFill>
                  <a:srgbClr val="373739"/>
                </a:solidFill>
              </a:rPr>
              <a:t>LE </a:t>
            </a:r>
            <a:r>
              <a:rPr lang="fr-FR" sz="1600" dirty="0" err="1">
                <a:solidFill>
                  <a:srgbClr val="373739"/>
                </a:solidFill>
              </a:rPr>
              <a:t>Resident</a:t>
            </a:r>
            <a:r>
              <a:rPr lang="fr-FR" sz="1600" dirty="0">
                <a:solidFill>
                  <a:srgbClr val="373739"/>
                </a:solidFill>
              </a:rPr>
              <a:t> EST-IL informé et eligible ?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/>
              <a:t>OUI : </a:t>
            </a:r>
            <a:r>
              <a:rPr lang="fr-FR" sz="1400" dirty="0">
                <a:latin typeface="+mj-lt"/>
              </a:rPr>
              <a:t>je renseigne les parties « Identification du résident » et  « Caractéristiques du résident »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373739"/>
              </a:solidFill>
            </a:endParaRPr>
          </a:p>
          <a:p>
            <a:pPr lvl="3" indent="0" algn="just">
              <a:buNone/>
            </a:pPr>
            <a:endParaRPr lang="fr-FR" sz="1100" dirty="0"/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  <a:latin typeface="+mj-lt"/>
              </a:rPr>
              <a:t>Le RESIDENT A-T-il un Dispositif invasif ?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Pas de de sonde urinaire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Pas de cathéters vasculaires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L’étui pénien n’est pas un dispositif invasif</a:t>
            </a:r>
            <a:endParaRPr lang="fr-FR" sz="1400" dirty="0">
              <a:latin typeface="+mj-lt"/>
            </a:endParaRP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NON : je coche juste la case NON en face de « Dispositif(s) invasif(s) » et passe à la partie suivante « Traitement(s) anti-infectieux »</a:t>
            </a:r>
            <a:endParaRPr lang="fr-FR" dirty="0"/>
          </a:p>
          <a:p>
            <a:pPr marL="0" lvl="3" indent="0" algn="just">
              <a:buNone/>
            </a:pPr>
            <a:endParaRPr lang="fr-FR" sz="1100" dirty="0"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  <a:latin typeface="+mj-lt"/>
              </a:rPr>
              <a:t>LE RESIDENT </a:t>
            </a:r>
            <a:r>
              <a:rPr lang="fr-FR" b="1" cap="all" dirty="0" err="1">
                <a:solidFill>
                  <a:srgbClr val="373739"/>
                </a:solidFill>
                <a:latin typeface="+mj-lt"/>
              </a:rPr>
              <a:t>A-t-il</a:t>
            </a:r>
            <a:r>
              <a:rPr lang="fr-FR" b="1" cap="all" dirty="0">
                <a:solidFill>
                  <a:srgbClr val="373739"/>
                </a:solidFill>
                <a:latin typeface="+mj-lt"/>
              </a:rPr>
              <a:t> un TRAITEMENT ANTI-INFECTIEUX ?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Ceftriaxone depuis 5 j (dernière injection le jour de l’enquête) 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Classe d’anti-infectieux ciblée par l’enquête</a:t>
            </a:r>
            <a:endParaRPr lang="fr-FR" sz="1400" dirty="0">
              <a:latin typeface="+mj-lt"/>
            </a:endParaRP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OUI : je coche OUI en face de « Traitement(s) anti-infectieux » et je renseigne la partie dédiée</a:t>
            </a:r>
          </a:p>
          <a:p>
            <a:pPr lvl="3" indent="0" algn="just">
              <a:buNone/>
            </a:pPr>
            <a:endParaRPr lang="fr-FR" sz="1100" dirty="0"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</a:rPr>
              <a:t>LE RESIDENT A-T-IL UNE INFECTION ASSOCIEE aux soins ?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Absence de signes cliniques le jour de l’ENP MAIS traitement général de l'infection toujours en cours</a:t>
            </a:r>
            <a:endParaRPr lang="fr-FR" sz="1400" dirty="0"/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/>
              <a:t>OUI : je coche OUI en face de « Infection(s) associée(s) aux soins » » et je renseigne la partie dédiée</a:t>
            </a:r>
          </a:p>
          <a:p>
            <a:pPr lvl="3" indent="0">
              <a:buNone/>
            </a:pPr>
            <a:endParaRPr lang="fr-FR" b="1" cap="all" dirty="0">
              <a:solidFill>
                <a:srgbClr val="373739"/>
              </a:solidFill>
              <a:latin typeface="+mj-lt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4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69385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670" y="251520"/>
            <a:ext cx="5076564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1 </a:t>
            </a:r>
            <a:endParaRPr lang="fr-FR" b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16632" y="1835696"/>
            <a:ext cx="6669360" cy="7647592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r-FR" altLang="fr-FR" sz="1400" b="1" dirty="0"/>
              <a:t>Date enquête : </a:t>
            </a:r>
            <a:r>
              <a:rPr lang="fr-FR" altLang="fr-FR" sz="1400" b="1" dirty="0">
                <a:solidFill>
                  <a:schemeClr val="tx2"/>
                </a:solidFill>
              </a:rPr>
              <a:t>22/05/2024 après-midi</a:t>
            </a:r>
          </a:p>
          <a:p>
            <a:pPr lvl="1" algn="just">
              <a:lnSpc>
                <a:spcPct val="150000"/>
              </a:lnSpc>
            </a:pPr>
            <a:r>
              <a:rPr lang="fr-FR" sz="1400" dirty="0"/>
              <a:t>Mme Odile Soulié, </a:t>
            </a:r>
            <a:r>
              <a:rPr lang="fr-FR" sz="1400" u="sng" dirty="0"/>
              <a:t>89 ans</a:t>
            </a:r>
            <a:r>
              <a:rPr lang="fr-FR" sz="1400" dirty="0"/>
              <a:t>, est hébergée à temps plein à l’EHPAD des Jolies Fleurs depuis plus d'un an. Elle se porte généralement bien et n'a </a:t>
            </a:r>
            <a:r>
              <a:rPr lang="fr-FR" sz="1400" u="sng" dirty="0"/>
              <a:t>pas été hospitalisée </a:t>
            </a:r>
            <a:r>
              <a:rPr lang="fr-FR" sz="1400" dirty="0"/>
              <a:t>depuis qu'elle est dans l’EHPAD. Elle était au lit à 8h du matin. Elle a besoin d'un </a:t>
            </a:r>
            <a:r>
              <a:rPr lang="fr-FR" sz="1400" u="sng" dirty="0"/>
              <a:t>fauteuil roulant</a:t>
            </a:r>
            <a:r>
              <a:rPr lang="fr-FR" sz="1400" dirty="0"/>
              <a:t>. Elle n'a </a:t>
            </a:r>
            <a:r>
              <a:rPr lang="fr-FR" sz="1400" u="sng" dirty="0"/>
              <a:t>pas de sonde urinaire ni de cathéter vasculaire ni d’escarre et ni de plaie</a:t>
            </a:r>
            <a:r>
              <a:rPr lang="fr-FR" sz="1400" dirty="0"/>
              <a:t>. Elle est </a:t>
            </a:r>
            <a:r>
              <a:rPr lang="fr-FR" sz="1400" u="sng" dirty="0"/>
              <a:t>orientée et continente</a:t>
            </a:r>
            <a:r>
              <a:rPr lang="fr-FR" sz="1400" dirty="0"/>
              <a:t>.</a:t>
            </a:r>
          </a:p>
          <a:p>
            <a:pPr marL="18000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Le </a:t>
            </a:r>
            <a:r>
              <a:rPr lang="fr-FR" sz="1400" dirty="0">
                <a:solidFill>
                  <a:schemeClr val="accent1"/>
                </a:solidFill>
              </a:rPr>
              <a:t>15/05</a:t>
            </a:r>
            <a:r>
              <a:rPr lang="fr-FR" sz="1400" dirty="0"/>
              <a:t> : elle s'est plainte de </a:t>
            </a:r>
            <a:r>
              <a:rPr lang="fr-FR" sz="1400" u="sng" dirty="0"/>
              <a:t>douleurs à la miction</a:t>
            </a:r>
            <a:r>
              <a:rPr lang="fr-FR" sz="1400" dirty="0"/>
              <a:t>. Par ailleurs, elle allait bien et n’avait </a:t>
            </a:r>
            <a:r>
              <a:rPr lang="fr-FR" sz="1400" u="sng" dirty="0"/>
              <a:t>pas de température</a:t>
            </a:r>
            <a:r>
              <a:rPr lang="fr-FR" sz="1400" dirty="0"/>
              <a:t>. Le test de bandelette urinaire a montré un résultat positif pour les nitrites et les leucocytes. </a:t>
            </a:r>
          </a:p>
          <a:p>
            <a:pPr marL="18000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Le </a:t>
            </a:r>
            <a:r>
              <a:rPr lang="fr-FR" sz="1400" dirty="0">
                <a:solidFill>
                  <a:schemeClr val="accent1"/>
                </a:solidFill>
              </a:rPr>
              <a:t>16/05</a:t>
            </a:r>
            <a:r>
              <a:rPr lang="fr-FR" sz="1400" dirty="0"/>
              <a:t> : un </a:t>
            </a:r>
            <a:r>
              <a:rPr lang="fr-FR" sz="1400" u="sng" dirty="0"/>
              <a:t>ECBU</a:t>
            </a:r>
            <a:r>
              <a:rPr lang="fr-FR" sz="1400" dirty="0"/>
              <a:t> a été réalisé et a été envoyé au laboratoire pour analyse le même jour.</a:t>
            </a:r>
          </a:p>
          <a:p>
            <a:pPr marL="18000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Le </a:t>
            </a:r>
            <a:r>
              <a:rPr lang="fr-FR" sz="1400" dirty="0">
                <a:solidFill>
                  <a:schemeClr val="accent1"/>
                </a:solidFill>
              </a:rPr>
              <a:t>17/05</a:t>
            </a:r>
            <a:r>
              <a:rPr lang="fr-FR" sz="1400" dirty="0"/>
              <a:t> : Les résultats microbiologiques identifient </a:t>
            </a:r>
            <a:r>
              <a:rPr lang="fr-FR" sz="1400" i="1" dirty="0">
                <a:solidFill>
                  <a:schemeClr val="accent1"/>
                </a:solidFill>
              </a:rPr>
              <a:t>Escherichia coli </a:t>
            </a:r>
            <a:r>
              <a:rPr lang="fr-FR" sz="1400" dirty="0">
                <a:solidFill>
                  <a:schemeClr val="accent1"/>
                </a:solidFill>
              </a:rPr>
              <a:t>&gt; 10</a:t>
            </a:r>
            <a:r>
              <a:rPr lang="fr-FR" sz="1400" baseline="30000" dirty="0">
                <a:solidFill>
                  <a:schemeClr val="accent1"/>
                </a:solidFill>
              </a:rPr>
              <a:t>5</a:t>
            </a:r>
            <a:r>
              <a:rPr lang="fr-FR" sz="1400" dirty="0">
                <a:solidFill>
                  <a:schemeClr val="accent1"/>
                </a:solidFill>
              </a:rPr>
              <a:t> UFC </a:t>
            </a:r>
            <a:r>
              <a:rPr lang="fr-FR" sz="1400" u="sng" dirty="0"/>
              <a:t>sensible à tous les antibiotiques testés </a:t>
            </a:r>
            <a:r>
              <a:rPr lang="fr-FR" sz="1400" dirty="0"/>
              <a:t>sans autre mention du laboratoire. </a:t>
            </a:r>
            <a:br>
              <a:rPr lang="fr-FR" sz="1400" dirty="0"/>
            </a:br>
            <a:r>
              <a:rPr lang="fr-FR" sz="1400" dirty="0"/>
              <a:t>Le médecin traitant lui prescrit le jour même de </a:t>
            </a:r>
            <a:r>
              <a:rPr lang="fr-FR" sz="1400" dirty="0">
                <a:solidFill>
                  <a:schemeClr val="accent1"/>
                </a:solidFill>
              </a:rPr>
              <a:t>l’</a:t>
            </a:r>
            <a:r>
              <a:rPr lang="fr-FR" sz="1400" u="sng" dirty="0">
                <a:solidFill>
                  <a:schemeClr val="accent1"/>
                </a:solidFill>
              </a:rPr>
              <a:t>Amoxicilline</a:t>
            </a:r>
            <a:r>
              <a:rPr lang="fr-FR" sz="1400" dirty="0"/>
              <a:t> 1 g trois fois par jour pendant </a:t>
            </a:r>
            <a:r>
              <a:rPr lang="fr-FR" sz="1400" u="sng" dirty="0"/>
              <a:t>7 jours</a:t>
            </a:r>
            <a:r>
              <a:rPr lang="fr-FR" sz="1400" dirty="0"/>
              <a:t>.</a:t>
            </a:r>
          </a:p>
          <a:p>
            <a:pPr marL="18000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Le </a:t>
            </a:r>
            <a:r>
              <a:rPr lang="fr-FR" sz="1400" dirty="0">
                <a:solidFill>
                  <a:schemeClr val="accent1"/>
                </a:solidFill>
              </a:rPr>
              <a:t>19/05</a:t>
            </a:r>
            <a:r>
              <a:rPr lang="fr-FR" sz="1400" dirty="0"/>
              <a:t> : le médecin traitant est </a:t>
            </a:r>
            <a:r>
              <a:rPr lang="fr-FR" sz="1400" u="sng" dirty="0"/>
              <a:t>revenu voi</a:t>
            </a:r>
            <a:r>
              <a:rPr lang="fr-FR" sz="1400" dirty="0"/>
              <a:t>r Mme Soulié qui se sent bien et ne présente plus de signes cliniques.</a:t>
            </a:r>
          </a:p>
          <a:p>
            <a:pPr marL="18000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 Le </a:t>
            </a:r>
            <a:r>
              <a:rPr lang="fr-FR" sz="1400" dirty="0">
                <a:solidFill>
                  <a:schemeClr val="accent1"/>
                </a:solidFill>
              </a:rPr>
              <a:t>22/05</a:t>
            </a:r>
            <a:r>
              <a:rPr lang="fr-FR" sz="1400" dirty="0"/>
              <a:t>, le jour de l'enquête Mme Soulié va bien et elle a donné son accord pour l’enquête. Dans son dossier médical, il n’y </a:t>
            </a:r>
            <a:r>
              <a:rPr lang="fr-FR" sz="1400" u="sng" dirty="0"/>
              <a:t>aucune mention relative à son traitement antibiotique</a:t>
            </a:r>
            <a:r>
              <a:rPr lang="fr-FR" sz="1400" dirty="0"/>
              <a:t> depuis la prescription initiale d’amoxicilline.</a:t>
            </a:r>
            <a:endParaRPr lang="fr-FR" alt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787078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E4DD5AD-5A7F-40E0-BE75-54C76BE78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68" y="1491295"/>
            <a:ext cx="3281181" cy="58170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791" y="7236296"/>
            <a:ext cx="3036679" cy="864096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32656" y="243156"/>
            <a:ext cx="5130422" cy="124813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4</a:t>
            </a:r>
            <a:endParaRPr lang="fr-FR" b="0" dirty="0"/>
          </a:p>
        </p:txBody>
      </p:sp>
      <p:sp>
        <p:nvSpPr>
          <p:cNvPr id="5" name="Rectangle 4"/>
          <p:cNvSpPr/>
          <p:nvPr/>
        </p:nvSpPr>
        <p:spPr>
          <a:xfrm>
            <a:off x="3933056" y="8402554"/>
            <a:ext cx="5822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</a:rPr>
              <a:t>p. 59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77819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E4DD5AD-5A7F-40E0-BE75-54C76BE78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68" y="1491295"/>
            <a:ext cx="3281181" cy="58170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791" y="7236296"/>
            <a:ext cx="3036679" cy="864096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32656" y="243156"/>
            <a:ext cx="5130422" cy="124813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4</a:t>
            </a:r>
            <a:endParaRPr lang="fr-FR" b="0" dirty="0"/>
          </a:p>
        </p:txBody>
      </p:sp>
      <p:sp>
        <p:nvSpPr>
          <p:cNvPr id="5" name="ZoneTexte 4"/>
          <p:cNvSpPr txBox="1"/>
          <p:nvPr/>
        </p:nvSpPr>
        <p:spPr>
          <a:xfrm>
            <a:off x="1646216" y="5436676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46216" y="2268324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28800" y="3636476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844824" y="2483768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842784" y="2877484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52512" y="2627784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862240" y="3779912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46216" y="6588224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90252" y="8248666"/>
            <a:ext cx="5822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</a:rPr>
              <a:t>p. 59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20115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235722" y="0"/>
            <a:ext cx="6242539" cy="9144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5BD3A28-5661-4B3E-93B9-C555D1C275F3}"/>
              </a:ext>
            </a:extLst>
          </p:cNvPr>
          <p:cNvSpPr txBox="1"/>
          <p:nvPr/>
        </p:nvSpPr>
        <p:spPr>
          <a:xfrm>
            <a:off x="1486620" y="1530322"/>
            <a:ext cx="542989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1940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320A98-09E6-4F4D-A00C-D1FA09F73AB0}"/>
              </a:ext>
            </a:extLst>
          </p:cNvPr>
          <p:cNvSpPr/>
          <p:nvPr/>
        </p:nvSpPr>
        <p:spPr>
          <a:xfrm>
            <a:off x="4543205" y="867095"/>
            <a:ext cx="110479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JEAN Claude</a:t>
            </a:r>
            <a:endParaRPr lang="fr-FR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0E1B2-8AE0-444B-8A3C-53400D4510E9}"/>
              </a:ext>
            </a:extLst>
          </p:cNvPr>
          <p:cNvSpPr/>
          <p:nvPr/>
        </p:nvSpPr>
        <p:spPr>
          <a:xfrm>
            <a:off x="1282689" y="867096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dirty="0">
                <a:solidFill>
                  <a:srgbClr val="FF0000"/>
                </a:solidFill>
              </a:rPr>
              <a:t>22/05/2024 </a:t>
            </a:r>
            <a:endParaRPr lang="fr-FR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E2091F-61F6-4484-8867-39F141914AC8}"/>
              </a:ext>
            </a:extLst>
          </p:cNvPr>
          <p:cNvSpPr txBox="1"/>
          <p:nvPr/>
        </p:nvSpPr>
        <p:spPr>
          <a:xfrm>
            <a:off x="5661248" y="1763688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CAAB68-525E-45A1-ADE3-33B15EA2AF83}"/>
              </a:ext>
            </a:extLst>
          </p:cNvPr>
          <p:cNvSpPr txBox="1"/>
          <p:nvPr/>
        </p:nvSpPr>
        <p:spPr>
          <a:xfrm>
            <a:off x="3704599" y="1518448"/>
            <a:ext cx="131824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F37C09-10CC-49B3-B6B7-FE8D3A223F14}"/>
              </a:ext>
            </a:extLst>
          </p:cNvPr>
          <p:cNvSpPr txBox="1"/>
          <p:nvPr/>
        </p:nvSpPr>
        <p:spPr>
          <a:xfrm>
            <a:off x="1832854" y="2048944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1AFF3E-9B5E-4BCE-BC1B-B7628349D20D}"/>
              </a:ext>
            </a:extLst>
          </p:cNvPr>
          <p:cNvSpPr txBox="1"/>
          <p:nvPr/>
        </p:nvSpPr>
        <p:spPr>
          <a:xfrm>
            <a:off x="4625613" y="2071366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7CD167-4B31-4398-879E-7F13FC411BA4}"/>
              </a:ext>
            </a:extLst>
          </p:cNvPr>
          <p:cNvSpPr txBox="1"/>
          <p:nvPr/>
        </p:nvSpPr>
        <p:spPr>
          <a:xfrm>
            <a:off x="1332150" y="2381226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40921C-B716-428C-BF97-6A7015341AFF}"/>
              </a:ext>
            </a:extLst>
          </p:cNvPr>
          <p:cNvSpPr txBox="1"/>
          <p:nvPr/>
        </p:nvSpPr>
        <p:spPr>
          <a:xfrm>
            <a:off x="1832854" y="2641777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A68C732-49C4-4493-932F-8336BA0276F1}"/>
              </a:ext>
            </a:extLst>
          </p:cNvPr>
          <p:cNvSpPr txBox="1"/>
          <p:nvPr/>
        </p:nvSpPr>
        <p:spPr>
          <a:xfrm>
            <a:off x="1349244" y="2915816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C45BA9-80A3-4F0F-9753-8F39B0873BD9}"/>
              </a:ext>
            </a:extLst>
          </p:cNvPr>
          <p:cNvSpPr txBox="1"/>
          <p:nvPr/>
        </p:nvSpPr>
        <p:spPr>
          <a:xfrm>
            <a:off x="1832854" y="3147407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457767-3529-41A7-B95D-1A505A97228C}"/>
              </a:ext>
            </a:extLst>
          </p:cNvPr>
          <p:cNvSpPr txBox="1"/>
          <p:nvPr/>
        </p:nvSpPr>
        <p:spPr>
          <a:xfrm>
            <a:off x="1710979" y="3397516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2D6EB3B-4BA6-42BC-8F14-53EFE4FDA141}"/>
              </a:ext>
            </a:extLst>
          </p:cNvPr>
          <p:cNvSpPr txBox="1"/>
          <p:nvPr/>
        </p:nvSpPr>
        <p:spPr>
          <a:xfrm>
            <a:off x="2555891" y="446675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3BF57D-B6AF-4297-A2C4-2DF4C9DD497C}"/>
              </a:ext>
            </a:extLst>
          </p:cNvPr>
          <p:cNvSpPr txBox="1"/>
          <p:nvPr/>
        </p:nvSpPr>
        <p:spPr>
          <a:xfrm>
            <a:off x="2823431" y="671039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607B1C4-A2AD-4883-A697-8C630C05F78B}"/>
              </a:ext>
            </a:extLst>
          </p:cNvPr>
          <p:cNvSpPr txBox="1"/>
          <p:nvPr/>
        </p:nvSpPr>
        <p:spPr>
          <a:xfrm>
            <a:off x="2196402" y="5181821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IM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D7345D5-5845-433F-8B0F-96E0625C6930}"/>
              </a:ext>
            </a:extLst>
          </p:cNvPr>
          <p:cNvSpPr txBox="1"/>
          <p:nvPr/>
        </p:nvSpPr>
        <p:spPr>
          <a:xfrm>
            <a:off x="2173729" y="5442936"/>
            <a:ext cx="67996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5 jours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2A5F6C4-2DDD-4A9F-88A2-280F07E3C993}"/>
              </a:ext>
            </a:extLst>
          </p:cNvPr>
          <p:cNvSpPr txBox="1"/>
          <p:nvPr/>
        </p:nvSpPr>
        <p:spPr>
          <a:xfrm>
            <a:off x="2179200" y="5689169"/>
            <a:ext cx="67996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Curatif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F114B8D-0BE6-4CF8-BFE3-407DB7707DAB}"/>
              </a:ext>
            </a:extLst>
          </p:cNvPr>
          <p:cNvSpPr txBox="1"/>
          <p:nvPr/>
        </p:nvSpPr>
        <p:spPr>
          <a:xfrm>
            <a:off x="2183573" y="6180134"/>
            <a:ext cx="131743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OUI &lt;72h  </a:t>
            </a:r>
            <a:r>
              <a:rPr lang="fr-FR" sz="1200" dirty="0">
                <a:solidFill>
                  <a:srgbClr val="00B050"/>
                </a:solidFill>
              </a:rPr>
              <a:t> </a:t>
            </a:r>
            <a:r>
              <a:rPr lang="fr-FR" sz="1200" dirty="0">
                <a:solidFill>
                  <a:srgbClr val="FF0000"/>
                </a:solidFill>
              </a:rPr>
              <a:t>   </a:t>
            </a:r>
            <a:r>
              <a:rPr lang="fr-FR" sz="1200" dirty="0">
                <a:solidFill>
                  <a:srgbClr val="00B050"/>
                </a:solidFill>
              </a:rPr>
              <a:t>p.40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EF69EF7-4B85-48AB-9DA3-2EB09EB66F88}"/>
              </a:ext>
            </a:extLst>
          </p:cNvPr>
          <p:cNvSpPr txBox="1"/>
          <p:nvPr/>
        </p:nvSpPr>
        <p:spPr>
          <a:xfrm>
            <a:off x="2199622" y="6466218"/>
            <a:ext cx="67996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CF87A7F-A4C0-4812-A5B8-B95FEC4FB4C3}"/>
              </a:ext>
            </a:extLst>
          </p:cNvPr>
          <p:cNvSpPr txBox="1"/>
          <p:nvPr/>
        </p:nvSpPr>
        <p:spPr>
          <a:xfrm>
            <a:off x="2183574" y="5937406"/>
            <a:ext cx="63985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PNE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2B4F4CA-B0B6-4144-B403-6E7B724B6AB5}"/>
              </a:ext>
            </a:extLst>
          </p:cNvPr>
          <p:cNvSpPr txBox="1"/>
          <p:nvPr/>
        </p:nvSpPr>
        <p:spPr>
          <a:xfrm>
            <a:off x="1841717" y="4930754"/>
            <a:ext cx="2727596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J01DD04 ou CEFTRIAXONE </a:t>
            </a:r>
            <a:r>
              <a:rPr lang="fr-FR" sz="1100" dirty="0">
                <a:solidFill>
                  <a:srgbClr val="00B050"/>
                </a:solidFill>
              </a:rPr>
              <a:t> p.51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0BBFE74-8D0C-4F01-9E62-0E9148630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33" t="38188" r="19518" b="21288"/>
          <a:stretch/>
        </p:blipFill>
        <p:spPr>
          <a:xfrm>
            <a:off x="3704599" y="3459631"/>
            <a:ext cx="3552480" cy="3067174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D186690-8464-4C16-B0A2-2FA4CC4DBFD4}"/>
              </a:ext>
            </a:extLst>
          </p:cNvPr>
          <p:cNvCxnSpPr>
            <a:cxnSpLocks/>
          </p:cNvCxnSpPr>
          <p:nvPr/>
        </p:nvCxnSpPr>
        <p:spPr bwMode="auto">
          <a:xfrm flipH="1">
            <a:off x="2555891" y="4401940"/>
            <a:ext cx="1449173" cy="166708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71375" y="6091325"/>
            <a:ext cx="5822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</a:rPr>
              <a:t>p. 39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36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235722" y="0"/>
            <a:ext cx="6242539" cy="9144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5BD3A28-5661-4B3E-93B9-C555D1C275F3}"/>
              </a:ext>
            </a:extLst>
          </p:cNvPr>
          <p:cNvSpPr txBox="1"/>
          <p:nvPr/>
        </p:nvSpPr>
        <p:spPr>
          <a:xfrm>
            <a:off x="1486620" y="1530322"/>
            <a:ext cx="542989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1940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320A98-09E6-4F4D-A00C-D1FA09F73AB0}"/>
              </a:ext>
            </a:extLst>
          </p:cNvPr>
          <p:cNvSpPr/>
          <p:nvPr/>
        </p:nvSpPr>
        <p:spPr>
          <a:xfrm>
            <a:off x="4543205" y="867095"/>
            <a:ext cx="110479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JEAN Claude</a:t>
            </a:r>
            <a:endParaRPr lang="fr-FR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0E1B2-8AE0-444B-8A3C-53400D4510E9}"/>
              </a:ext>
            </a:extLst>
          </p:cNvPr>
          <p:cNvSpPr/>
          <p:nvPr/>
        </p:nvSpPr>
        <p:spPr>
          <a:xfrm>
            <a:off x="1282689" y="867096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dirty="0">
                <a:solidFill>
                  <a:srgbClr val="FF0000"/>
                </a:solidFill>
              </a:rPr>
              <a:t>22/05/2024 </a:t>
            </a:r>
            <a:endParaRPr lang="fr-FR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E2091F-61F6-4484-8867-39F141914AC8}"/>
              </a:ext>
            </a:extLst>
          </p:cNvPr>
          <p:cNvSpPr txBox="1"/>
          <p:nvPr/>
        </p:nvSpPr>
        <p:spPr>
          <a:xfrm>
            <a:off x="5661248" y="1763688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CAAB68-525E-45A1-ADE3-33B15EA2AF83}"/>
              </a:ext>
            </a:extLst>
          </p:cNvPr>
          <p:cNvSpPr txBox="1"/>
          <p:nvPr/>
        </p:nvSpPr>
        <p:spPr>
          <a:xfrm>
            <a:off x="3704599" y="1518448"/>
            <a:ext cx="131824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F37C09-10CC-49B3-B6B7-FE8D3A223F14}"/>
              </a:ext>
            </a:extLst>
          </p:cNvPr>
          <p:cNvSpPr txBox="1"/>
          <p:nvPr/>
        </p:nvSpPr>
        <p:spPr>
          <a:xfrm>
            <a:off x="1832854" y="2048944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1AFF3E-9B5E-4BCE-BC1B-B7628349D20D}"/>
              </a:ext>
            </a:extLst>
          </p:cNvPr>
          <p:cNvSpPr txBox="1"/>
          <p:nvPr/>
        </p:nvSpPr>
        <p:spPr>
          <a:xfrm>
            <a:off x="4625613" y="2071366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7CD167-4B31-4398-879E-7F13FC411BA4}"/>
              </a:ext>
            </a:extLst>
          </p:cNvPr>
          <p:cNvSpPr txBox="1"/>
          <p:nvPr/>
        </p:nvSpPr>
        <p:spPr>
          <a:xfrm>
            <a:off x="1332150" y="2381226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40921C-B716-428C-BF97-6A7015341AFF}"/>
              </a:ext>
            </a:extLst>
          </p:cNvPr>
          <p:cNvSpPr txBox="1"/>
          <p:nvPr/>
        </p:nvSpPr>
        <p:spPr>
          <a:xfrm>
            <a:off x="1832854" y="2641777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A68C732-49C4-4493-932F-8336BA0276F1}"/>
              </a:ext>
            </a:extLst>
          </p:cNvPr>
          <p:cNvSpPr txBox="1"/>
          <p:nvPr/>
        </p:nvSpPr>
        <p:spPr>
          <a:xfrm>
            <a:off x="1349244" y="2915816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C45BA9-80A3-4F0F-9753-8F39B0873BD9}"/>
              </a:ext>
            </a:extLst>
          </p:cNvPr>
          <p:cNvSpPr txBox="1"/>
          <p:nvPr/>
        </p:nvSpPr>
        <p:spPr>
          <a:xfrm>
            <a:off x="1832854" y="3147407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457767-3529-41A7-B95D-1A505A97228C}"/>
              </a:ext>
            </a:extLst>
          </p:cNvPr>
          <p:cNvSpPr txBox="1"/>
          <p:nvPr/>
        </p:nvSpPr>
        <p:spPr>
          <a:xfrm>
            <a:off x="1710979" y="3397516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2D6EB3B-4BA6-42BC-8F14-53EFE4FDA141}"/>
              </a:ext>
            </a:extLst>
          </p:cNvPr>
          <p:cNvSpPr txBox="1"/>
          <p:nvPr/>
        </p:nvSpPr>
        <p:spPr>
          <a:xfrm>
            <a:off x="2555891" y="446675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2BEF10-2B6E-4BCB-9AC0-F16FE922F72A}"/>
              </a:ext>
            </a:extLst>
          </p:cNvPr>
          <p:cNvSpPr/>
          <p:nvPr/>
        </p:nvSpPr>
        <p:spPr>
          <a:xfrm>
            <a:off x="1706409" y="7144744"/>
            <a:ext cx="193550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PNE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</a:rPr>
              <a:t>2 : 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PN probable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3BF57D-B6AF-4297-A2C4-2DF4C9DD497C}"/>
              </a:ext>
            </a:extLst>
          </p:cNvPr>
          <p:cNvSpPr txBox="1"/>
          <p:nvPr/>
        </p:nvSpPr>
        <p:spPr>
          <a:xfrm>
            <a:off x="2823431" y="671039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607B1C4-A2AD-4883-A697-8C630C05F78B}"/>
              </a:ext>
            </a:extLst>
          </p:cNvPr>
          <p:cNvSpPr txBox="1"/>
          <p:nvPr/>
        </p:nvSpPr>
        <p:spPr>
          <a:xfrm>
            <a:off x="2196402" y="5181821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IM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D7345D5-5845-433F-8B0F-96E0625C6930}"/>
              </a:ext>
            </a:extLst>
          </p:cNvPr>
          <p:cNvSpPr txBox="1"/>
          <p:nvPr/>
        </p:nvSpPr>
        <p:spPr>
          <a:xfrm>
            <a:off x="2173729" y="5442936"/>
            <a:ext cx="67996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5 jours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2A5F6C4-2DDD-4A9F-88A2-280F07E3C993}"/>
              </a:ext>
            </a:extLst>
          </p:cNvPr>
          <p:cNvSpPr txBox="1"/>
          <p:nvPr/>
        </p:nvSpPr>
        <p:spPr>
          <a:xfrm>
            <a:off x="2179200" y="5689169"/>
            <a:ext cx="67996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Curatif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F114B8D-0BE6-4CF8-BFE3-407DB7707DAB}"/>
              </a:ext>
            </a:extLst>
          </p:cNvPr>
          <p:cNvSpPr txBox="1"/>
          <p:nvPr/>
        </p:nvSpPr>
        <p:spPr>
          <a:xfrm>
            <a:off x="2183573" y="6180134"/>
            <a:ext cx="152102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OUI &lt;72h </a:t>
            </a:r>
            <a:r>
              <a:rPr lang="fr-FR" sz="1200" dirty="0">
                <a:solidFill>
                  <a:srgbClr val="00B050"/>
                </a:solidFill>
              </a:rPr>
              <a:t> </a:t>
            </a:r>
            <a:r>
              <a:rPr lang="fr-FR" sz="1200" dirty="0">
                <a:solidFill>
                  <a:srgbClr val="FF0000"/>
                </a:solidFill>
              </a:rPr>
              <a:t>   </a:t>
            </a:r>
            <a:r>
              <a:rPr lang="fr-FR" sz="1200" dirty="0">
                <a:solidFill>
                  <a:srgbClr val="00B050"/>
                </a:solidFill>
              </a:rPr>
              <a:t>p.40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EF69EF7-4B85-48AB-9DA3-2EB09EB66F88}"/>
              </a:ext>
            </a:extLst>
          </p:cNvPr>
          <p:cNvSpPr txBox="1"/>
          <p:nvPr/>
        </p:nvSpPr>
        <p:spPr>
          <a:xfrm>
            <a:off x="2199622" y="6466218"/>
            <a:ext cx="67996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CF87A7F-A4C0-4812-A5B8-B95FEC4FB4C3}"/>
              </a:ext>
            </a:extLst>
          </p:cNvPr>
          <p:cNvSpPr txBox="1"/>
          <p:nvPr/>
        </p:nvSpPr>
        <p:spPr>
          <a:xfrm>
            <a:off x="2183574" y="5937406"/>
            <a:ext cx="63985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PNE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2B4F4CA-B0B6-4144-B403-6E7B724B6AB5}"/>
              </a:ext>
            </a:extLst>
          </p:cNvPr>
          <p:cNvSpPr txBox="1"/>
          <p:nvPr/>
        </p:nvSpPr>
        <p:spPr>
          <a:xfrm>
            <a:off x="1841717" y="4930754"/>
            <a:ext cx="2727596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J01DD04 ou CEFTRIAXONE </a:t>
            </a:r>
            <a:r>
              <a:rPr lang="fr-FR" sz="1100" dirty="0">
                <a:solidFill>
                  <a:srgbClr val="00B050"/>
                </a:solidFill>
              </a:rPr>
              <a:t> p.51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B1E1BC76-0E1A-4F52-98A1-276304887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87" t="30067" r="19985" b="18993"/>
          <a:stretch/>
        </p:blipFill>
        <p:spPr>
          <a:xfrm>
            <a:off x="3478707" y="5306115"/>
            <a:ext cx="3356992" cy="3514357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4270F770-0D44-4CBF-B80D-ED8678C0DF12}"/>
              </a:ext>
            </a:extLst>
          </p:cNvPr>
          <p:cNvCxnSpPr>
            <a:cxnSpLocks/>
          </p:cNvCxnSpPr>
          <p:nvPr/>
        </p:nvCxnSpPr>
        <p:spPr bwMode="auto">
          <a:xfrm flipH="1">
            <a:off x="3356992" y="6364800"/>
            <a:ext cx="792089" cy="82909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20608" y="8490393"/>
            <a:ext cx="5822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</a:rPr>
              <a:t>p. 43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375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235722" y="0"/>
            <a:ext cx="6242539" cy="9144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5BD3A28-5661-4B3E-93B9-C555D1C275F3}"/>
              </a:ext>
            </a:extLst>
          </p:cNvPr>
          <p:cNvSpPr txBox="1"/>
          <p:nvPr/>
        </p:nvSpPr>
        <p:spPr>
          <a:xfrm>
            <a:off x="1486620" y="1530322"/>
            <a:ext cx="542989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1940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320A98-09E6-4F4D-A00C-D1FA09F73AB0}"/>
              </a:ext>
            </a:extLst>
          </p:cNvPr>
          <p:cNvSpPr/>
          <p:nvPr/>
        </p:nvSpPr>
        <p:spPr>
          <a:xfrm>
            <a:off x="4543205" y="867095"/>
            <a:ext cx="110479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JEAN Claude</a:t>
            </a:r>
            <a:endParaRPr lang="fr-FR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0E1B2-8AE0-444B-8A3C-53400D4510E9}"/>
              </a:ext>
            </a:extLst>
          </p:cNvPr>
          <p:cNvSpPr/>
          <p:nvPr/>
        </p:nvSpPr>
        <p:spPr>
          <a:xfrm>
            <a:off x="1282689" y="867096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dirty="0">
                <a:solidFill>
                  <a:srgbClr val="FF0000"/>
                </a:solidFill>
              </a:rPr>
              <a:t>22/05/2024 </a:t>
            </a:r>
            <a:endParaRPr lang="fr-FR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E2091F-61F6-4484-8867-39F141914AC8}"/>
              </a:ext>
            </a:extLst>
          </p:cNvPr>
          <p:cNvSpPr txBox="1"/>
          <p:nvPr/>
        </p:nvSpPr>
        <p:spPr>
          <a:xfrm>
            <a:off x="5661248" y="1763688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CAAB68-525E-45A1-ADE3-33B15EA2AF83}"/>
              </a:ext>
            </a:extLst>
          </p:cNvPr>
          <p:cNvSpPr txBox="1"/>
          <p:nvPr/>
        </p:nvSpPr>
        <p:spPr>
          <a:xfrm>
            <a:off x="3704599" y="1518448"/>
            <a:ext cx="131824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F37C09-10CC-49B3-B6B7-FE8D3A223F14}"/>
              </a:ext>
            </a:extLst>
          </p:cNvPr>
          <p:cNvSpPr txBox="1"/>
          <p:nvPr/>
        </p:nvSpPr>
        <p:spPr>
          <a:xfrm>
            <a:off x="1832854" y="2048944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1AFF3E-9B5E-4BCE-BC1B-B7628349D20D}"/>
              </a:ext>
            </a:extLst>
          </p:cNvPr>
          <p:cNvSpPr txBox="1"/>
          <p:nvPr/>
        </p:nvSpPr>
        <p:spPr>
          <a:xfrm>
            <a:off x="4625613" y="2071366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7CD167-4B31-4398-879E-7F13FC411BA4}"/>
              </a:ext>
            </a:extLst>
          </p:cNvPr>
          <p:cNvSpPr txBox="1"/>
          <p:nvPr/>
        </p:nvSpPr>
        <p:spPr>
          <a:xfrm>
            <a:off x="1332150" y="2381226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40921C-B716-428C-BF97-6A7015341AFF}"/>
              </a:ext>
            </a:extLst>
          </p:cNvPr>
          <p:cNvSpPr txBox="1"/>
          <p:nvPr/>
        </p:nvSpPr>
        <p:spPr>
          <a:xfrm>
            <a:off x="1832854" y="2641777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A68C732-49C4-4493-932F-8336BA0276F1}"/>
              </a:ext>
            </a:extLst>
          </p:cNvPr>
          <p:cNvSpPr txBox="1"/>
          <p:nvPr/>
        </p:nvSpPr>
        <p:spPr>
          <a:xfrm>
            <a:off x="1349244" y="2915816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C45BA9-80A3-4F0F-9753-8F39B0873BD9}"/>
              </a:ext>
            </a:extLst>
          </p:cNvPr>
          <p:cNvSpPr txBox="1"/>
          <p:nvPr/>
        </p:nvSpPr>
        <p:spPr>
          <a:xfrm>
            <a:off x="1832854" y="3147407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457767-3529-41A7-B95D-1A505A97228C}"/>
              </a:ext>
            </a:extLst>
          </p:cNvPr>
          <p:cNvSpPr txBox="1"/>
          <p:nvPr/>
        </p:nvSpPr>
        <p:spPr>
          <a:xfrm>
            <a:off x="1710979" y="3397516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2D6EB3B-4BA6-42BC-8F14-53EFE4FDA141}"/>
              </a:ext>
            </a:extLst>
          </p:cNvPr>
          <p:cNvSpPr txBox="1"/>
          <p:nvPr/>
        </p:nvSpPr>
        <p:spPr>
          <a:xfrm>
            <a:off x="2555891" y="446675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2BEF10-2B6E-4BCB-9AC0-F16FE922F72A}"/>
              </a:ext>
            </a:extLst>
          </p:cNvPr>
          <p:cNvSpPr/>
          <p:nvPr/>
        </p:nvSpPr>
        <p:spPr>
          <a:xfrm>
            <a:off x="1706409" y="7144744"/>
            <a:ext cx="193550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PNE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</a:rPr>
              <a:t>2 : 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PN probable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3BF57D-B6AF-4297-A2C4-2DF4C9DD497C}"/>
              </a:ext>
            </a:extLst>
          </p:cNvPr>
          <p:cNvSpPr txBox="1"/>
          <p:nvPr/>
        </p:nvSpPr>
        <p:spPr>
          <a:xfrm>
            <a:off x="2823431" y="671039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607B1C4-A2AD-4883-A697-8C630C05F78B}"/>
              </a:ext>
            </a:extLst>
          </p:cNvPr>
          <p:cNvSpPr txBox="1"/>
          <p:nvPr/>
        </p:nvSpPr>
        <p:spPr>
          <a:xfrm>
            <a:off x="2196402" y="5181821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IM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D7345D5-5845-433F-8B0F-96E0625C6930}"/>
              </a:ext>
            </a:extLst>
          </p:cNvPr>
          <p:cNvSpPr txBox="1"/>
          <p:nvPr/>
        </p:nvSpPr>
        <p:spPr>
          <a:xfrm>
            <a:off x="2173729" y="5442936"/>
            <a:ext cx="67996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5 jours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2A5F6C4-2DDD-4A9F-88A2-280F07E3C993}"/>
              </a:ext>
            </a:extLst>
          </p:cNvPr>
          <p:cNvSpPr txBox="1"/>
          <p:nvPr/>
        </p:nvSpPr>
        <p:spPr>
          <a:xfrm>
            <a:off x="2179200" y="5689169"/>
            <a:ext cx="67996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Curatif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F114B8D-0BE6-4CF8-BFE3-407DB7707DAB}"/>
              </a:ext>
            </a:extLst>
          </p:cNvPr>
          <p:cNvSpPr txBox="1"/>
          <p:nvPr/>
        </p:nvSpPr>
        <p:spPr>
          <a:xfrm>
            <a:off x="2183573" y="6180134"/>
            <a:ext cx="91047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OUI  </a:t>
            </a:r>
            <a:r>
              <a:rPr lang="fr-FR" sz="1200" dirty="0">
                <a:solidFill>
                  <a:srgbClr val="00B050"/>
                </a:solidFill>
              </a:rPr>
              <a:t> </a:t>
            </a:r>
            <a:r>
              <a:rPr lang="fr-FR" sz="1200" dirty="0">
                <a:solidFill>
                  <a:srgbClr val="FF0000"/>
                </a:solidFill>
              </a:rPr>
              <a:t>   </a:t>
            </a:r>
            <a:r>
              <a:rPr lang="fr-FR" sz="1200" dirty="0">
                <a:solidFill>
                  <a:srgbClr val="00B050"/>
                </a:solidFill>
              </a:rPr>
              <a:t>p.40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EF69EF7-4B85-48AB-9DA3-2EB09EB66F88}"/>
              </a:ext>
            </a:extLst>
          </p:cNvPr>
          <p:cNvSpPr txBox="1"/>
          <p:nvPr/>
        </p:nvSpPr>
        <p:spPr>
          <a:xfrm>
            <a:off x="2199622" y="6466218"/>
            <a:ext cx="67996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CF87A7F-A4C0-4812-A5B8-B95FEC4FB4C3}"/>
              </a:ext>
            </a:extLst>
          </p:cNvPr>
          <p:cNvSpPr txBox="1"/>
          <p:nvPr/>
        </p:nvSpPr>
        <p:spPr>
          <a:xfrm>
            <a:off x="2183574" y="5937406"/>
            <a:ext cx="63985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PNE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2B4F4CA-B0B6-4144-B403-6E7B724B6AB5}"/>
              </a:ext>
            </a:extLst>
          </p:cNvPr>
          <p:cNvSpPr txBox="1"/>
          <p:nvPr/>
        </p:nvSpPr>
        <p:spPr>
          <a:xfrm>
            <a:off x="1841717" y="4930754"/>
            <a:ext cx="2727596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J01DD04 ou CEFTRIAXONE </a:t>
            </a:r>
            <a:r>
              <a:rPr lang="fr-FR" sz="1100" dirty="0">
                <a:solidFill>
                  <a:srgbClr val="00B050"/>
                </a:solidFill>
              </a:rPr>
              <a:t> p.51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2B4F4CA-B0B6-4144-B403-6E7B724B6AB5}"/>
              </a:ext>
            </a:extLst>
          </p:cNvPr>
          <p:cNvSpPr txBox="1"/>
          <p:nvPr/>
        </p:nvSpPr>
        <p:spPr>
          <a:xfrm>
            <a:off x="1690309" y="8130592"/>
            <a:ext cx="245756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ESCCOL</a:t>
            </a:r>
            <a:r>
              <a:rPr lang="fr-FR" sz="1200" dirty="0">
                <a:solidFill>
                  <a:srgbClr val="FF0000"/>
                </a:solidFill>
              </a:rPr>
              <a:t> </a:t>
            </a:r>
            <a:r>
              <a:rPr lang="fr-FR" sz="1100" dirty="0"/>
              <a:t>(</a:t>
            </a:r>
            <a:r>
              <a:rPr lang="fr-FR" sz="1100" i="1" dirty="0"/>
              <a:t>Escherichia coli</a:t>
            </a:r>
            <a:r>
              <a:rPr lang="fr-FR" sz="1100" dirty="0"/>
              <a:t>)</a:t>
            </a:r>
            <a:r>
              <a:rPr lang="fr-FR" sz="1200" dirty="0">
                <a:solidFill>
                  <a:srgbClr val="00B050"/>
                </a:solidFill>
              </a:rPr>
              <a:t>       p.66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565" y="7019676"/>
            <a:ext cx="4132960" cy="19894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2" name="Rectangle à coins arrondis 31"/>
          <p:cNvSpPr/>
          <p:nvPr/>
        </p:nvSpPr>
        <p:spPr>
          <a:xfrm>
            <a:off x="377600" y="8315258"/>
            <a:ext cx="1301269" cy="50405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96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235722" y="0"/>
            <a:ext cx="6242539" cy="9144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5BD3A28-5661-4B3E-93B9-C555D1C275F3}"/>
              </a:ext>
            </a:extLst>
          </p:cNvPr>
          <p:cNvSpPr txBox="1"/>
          <p:nvPr/>
        </p:nvSpPr>
        <p:spPr>
          <a:xfrm>
            <a:off x="1486620" y="1530322"/>
            <a:ext cx="542989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1940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320A98-09E6-4F4D-A00C-D1FA09F73AB0}"/>
              </a:ext>
            </a:extLst>
          </p:cNvPr>
          <p:cNvSpPr/>
          <p:nvPr/>
        </p:nvSpPr>
        <p:spPr>
          <a:xfrm>
            <a:off x="4543205" y="867095"/>
            <a:ext cx="110479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JEAN Claude</a:t>
            </a:r>
            <a:endParaRPr lang="fr-FR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0E1B2-8AE0-444B-8A3C-53400D4510E9}"/>
              </a:ext>
            </a:extLst>
          </p:cNvPr>
          <p:cNvSpPr/>
          <p:nvPr/>
        </p:nvSpPr>
        <p:spPr>
          <a:xfrm>
            <a:off x="1282689" y="867096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dirty="0">
                <a:solidFill>
                  <a:srgbClr val="FF0000"/>
                </a:solidFill>
              </a:rPr>
              <a:t>22/05/2024 </a:t>
            </a:r>
            <a:endParaRPr lang="fr-FR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E2091F-61F6-4484-8867-39F141914AC8}"/>
              </a:ext>
            </a:extLst>
          </p:cNvPr>
          <p:cNvSpPr txBox="1"/>
          <p:nvPr/>
        </p:nvSpPr>
        <p:spPr>
          <a:xfrm>
            <a:off x="5661248" y="1763688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CAAB68-525E-45A1-ADE3-33B15EA2AF83}"/>
              </a:ext>
            </a:extLst>
          </p:cNvPr>
          <p:cNvSpPr txBox="1"/>
          <p:nvPr/>
        </p:nvSpPr>
        <p:spPr>
          <a:xfrm>
            <a:off x="3704599" y="1518448"/>
            <a:ext cx="131824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F37C09-10CC-49B3-B6B7-FE8D3A223F14}"/>
              </a:ext>
            </a:extLst>
          </p:cNvPr>
          <p:cNvSpPr txBox="1"/>
          <p:nvPr/>
        </p:nvSpPr>
        <p:spPr>
          <a:xfrm>
            <a:off x="1832854" y="2048944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1AFF3E-9B5E-4BCE-BC1B-B7628349D20D}"/>
              </a:ext>
            </a:extLst>
          </p:cNvPr>
          <p:cNvSpPr txBox="1"/>
          <p:nvPr/>
        </p:nvSpPr>
        <p:spPr>
          <a:xfrm>
            <a:off x="4625613" y="2071366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7CD167-4B31-4398-879E-7F13FC411BA4}"/>
              </a:ext>
            </a:extLst>
          </p:cNvPr>
          <p:cNvSpPr txBox="1"/>
          <p:nvPr/>
        </p:nvSpPr>
        <p:spPr>
          <a:xfrm>
            <a:off x="1332150" y="2381226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40921C-B716-428C-BF97-6A7015341AFF}"/>
              </a:ext>
            </a:extLst>
          </p:cNvPr>
          <p:cNvSpPr txBox="1"/>
          <p:nvPr/>
        </p:nvSpPr>
        <p:spPr>
          <a:xfrm>
            <a:off x="1832854" y="2641777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A68C732-49C4-4493-932F-8336BA0276F1}"/>
              </a:ext>
            </a:extLst>
          </p:cNvPr>
          <p:cNvSpPr txBox="1"/>
          <p:nvPr/>
        </p:nvSpPr>
        <p:spPr>
          <a:xfrm>
            <a:off x="1349244" y="2915816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C45BA9-80A3-4F0F-9753-8F39B0873BD9}"/>
              </a:ext>
            </a:extLst>
          </p:cNvPr>
          <p:cNvSpPr txBox="1"/>
          <p:nvPr/>
        </p:nvSpPr>
        <p:spPr>
          <a:xfrm>
            <a:off x="1832854" y="3147407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457767-3529-41A7-B95D-1A505A97228C}"/>
              </a:ext>
            </a:extLst>
          </p:cNvPr>
          <p:cNvSpPr txBox="1"/>
          <p:nvPr/>
        </p:nvSpPr>
        <p:spPr>
          <a:xfrm>
            <a:off x="1710979" y="3397516"/>
            <a:ext cx="2817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2D6EB3B-4BA6-42BC-8F14-53EFE4FDA141}"/>
              </a:ext>
            </a:extLst>
          </p:cNvPr>
          <p:cNvSpPr txBox="1"/>
          <p:nvPr/>
        </p:nvSpPr>
        <p:spPr>
          <a:xfrm>
            <a:off x="2555891" y="446675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2BEF10-2B6E-4BCB-9AC0-F16FE922F72A}"/>
              </a:ext>
            </a:extLst>
          </p:cNvPr>
          <p:cNvSpPr/>
          <p:nvPr/>
        </p:nvSpPr>
        <p:spPr>
          <a:xfrm>
            <a:off x="1706409" y="7144744"/>
            <a:ext cx="193550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PNE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</a:rPr>
              <a:t>2 : 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PN probable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3BF57D-B6AF-4297-A2C4-2DF4C9DD497C}"/>
              </a:ext>
            </a:extLst>
          </p:cNvPr>
          <p:cNvSpPr txBox="1"/>
          <p:nvPr/>
        </p:nvSpPr>
        <p:spPr>
          <a:xfrm>
            <a:off x="2823431" y="671039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607B1C4-A2AD-4883-A697-8C630C05F78B}"/>
              </a:ext>
            </a:extLst>
          </p:cNvPr>
          <p:cNvSpPr txBox="1"/>
          <p:nvPr/>
        </p:nvSpPr>
        <p:spPr>
          <a:xfrm>
            <a:off x="2196402" y="5181821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IM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D7345D5-5845-433F-8B0F-96E0625C6930}"/>
              </a:ext>
            </a:extLst>
          </p:cNvPr>
          <p:cNvSpPr txBox="1"/>
          <p:nvPr/>
        </p:nvSpPr>
        <p:spPr>
          <a:xfrm>
            <a:off x="2173729" y="5442936"/>
            <a:ext cx="67996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5 jours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2A5F6C4-2DDD-4A9F-88A2-280F07E3C993}"/>
              </a:ext>
            </a:extLst>
          </p:cNvPr>
          <p:cNvSpPr txBox="1"/>
          <p:nvPr/>
        </p:nvSpPr>
        <p:spPr>
          <a:xfrm>
            <a:off x="2179200" y="5689169"/>
            <a:ext cx="67996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Curatif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F114B8D-0BE6-4CF8-BFE3-407DB7707DAB}"/>
              </a:ext>
            </a:extLst>
          </p:cNvPr>
          <p:cNvSpPr txBox="1"/>
          <p:nvPr/>
        </p:nvSpPr>
        <p:spPr>
          <a:xfrm>
            <a:off x="2183573" y="6180134"/>
            <a:ext cx="124542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OUI&lt;72h  </a:t>
            </a:r>
            <a:r>
              <a:rPr lang="fr-FR" sz="1200" dirty="0">
                <a:solidFill>
                  <a:srgbClr val="00B050"/>
                </a:solidFill>
              </a:rPr>
              <a:t> </a:t>
            </a:r>
            <a:r>
              <a:rPr lang="fr-FR" sz="1200" dirty="0">
                <a:solidFill>
                  <a:srgbClr val="FF0000"/>
                </a:solidFill>
              </a:rPr>
              <a:t>   </a:t>
            </a:r>
            <a:r>
              <a:rPr lang="fr-FR" sz="1200" dirty="0">
                <a:solidFill>
                  <a:srgbClr val="00B050"/>
                </a:solidFill>
              </a:rPr>
              <a:t>p.40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EF69EF7-4B85-48AB-9DA3-2EB09EB66F88}"/>
              </a:ext>
            </a:extLst>
          </p:cNvPr>
          <p:cNvSpPr txBox="1"/>
          <p:nvPr/>
        </p:nvSpPr>
        <p:spPr>
          <a:xfrm>
            <a:off x="2199622" y="6466218"/>
            <a:ext cx="679968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CF87A7F-A4C0-4812-A5B8-B95FEC4FB4C3}"/>
              </a:ext>
            </a:extLst>
          </p:cNvPr>
          <p:cNvSpPr txBox="1"/>
          <p:nvPr/>
        </p:nvSpPr>
        <p:spPr>
          <a:xfrm>
            <a:off x="2183574" y="5937406"/>
            <a:ext cx="63985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PNE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2B4F4CA-B0B6-4144-B403-6E7B724B6AB5}"/>
              </a:ext>
            </a:extLst>
          </p:cNvPr>
          <p:cNvSpPr txBox="1"/>
          <p:nvPr/>
        </p:nvSpPr>
        <p:spPr>
          <a:xfrm>
            <a:off x="1841717" y="4930754"/>
            <a:ext cx="2727596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J01DD04 ou CEFTRIAXONE </a:t>
            </a:r>
            <a:r>
              <a:rPr lang="fr-FR" sz="1100" dirty="0">
                <a:solidFill>
                  <a:srgbClr val="00B050"/>
                </a:solidFill>
              </a:rPr>
              <a:t> p.51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EF423C2-8C86-4FA4-AC8A-A9D97F232DF9}"/>
              </a:ext>
            </a:extLst>
          </p:cNvPr>
          <p:cNvSpPr txBox="1"/>
          <p:nvPr/>
        </p:nvSpPr>
        <p:spPr>
          <a:xfrm>
            <a:off x="1684860" y="8356229"/>
            <a:ext cx="792088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S</a:t>
            </a:r>
          </a:p>
          <a:p>
            <a:r>
              <a:rPr lang="fr-FR" sz="1200" dirty="0">
                <a:solidFill>
                  <a:srgbClr val="FF0000"/>
                </a:solidFill>
              </a:rPr>
              <a:t>Non BLSE</a:t>
            </a:r>
          </a:p>
          <a:p>
            <a:r>
              <a:rPr lang="fr-FR" sz="1200" dirty="0">
                <a:solidFill>
                  <a:srgbClr val="FF0000"/>
                </a:solidFill>
              </a:rPr>
              <a:t>S</a:t>
            </a:r>
          </a:p>
          <a:p>
            <a:r>
              <a:rPr lang="fr-FR" sz="1200" dirty="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2B4F4CA-B0B6-4144-B403-6E7B724B6AB5}"/>
              </a:ext>
            </a:extLst>
          </p:cNvPr>
          <p:cNvSpPr txBox="1"/>
          <p:nvPr/>
        </p:nvSpPr>
        <p:spPr>
          <a:xfrm>
            <a:off x="1690309" y="8130592"/>
            <a:ext cx="245756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ESCCOL</a:t>
            </a:r>
            <a:r>
              <a:rPr lang="fr-FR" sz="1200" dirty="0">
                <a:solidFill>
                  <a:srgbClr val="FF0000"/>
                </a:solidFill>
              </a:rPr>
              <a:t> </a:t>
            </a:r>
            <a:r>
              <a:rPr lang="fr-FR" sz="1100" dirty="0"/>
              <a:t>(</a:t>
            </a:r>
            <a:r>
              <a:rPr lang="fr-FR" sz="1100" i="1" dirty="0"/>
              <a:t>Escherichia coli</a:t>
            </a:r>
            <a:r>
              <a:rPr lang="fr-FR" sz="1100" dirty="0"/>
              <a:t>)</a:t>
            </a:r>
            <a:r>
              <a:rPr lang="fr-FR" sz="1200" dirty="0">
                <a:solidFill>
                  <a:srgbClr val="00B050"/>
                </a:solidFill>
              </a:rPr>
              <a:t>       p.66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565" y="7019676"/>
            <a:ext cx="4132960" cy="19894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0" name="Rectangle à coins arrondis 29"/>
          <p:cNvSpPr/>
          <p:nvPr/>
        </p:nvSpPr>
        <p:spPr>
          <a:xfrm>
            <a:off x="377600" y="8315258"/>
            <a:ext cx="1301269" cy="50405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955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670" y="251520"/>
            <a:ext cx="5076564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5 </a:t>
            </a:r>
            <a:endParaRPr lang="fr-FR" b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16632" y="1496408"/>
            <a:ext cx="6552728" cy="7324064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r-FR" altLang="fr-FR" sz="1400" b="1" dirty="0"/>
              <a:t>Date enquête : </a:t>
            </a:r>
            <a:r>
              <a:rPr lang="fr-FR" altLang="fr-FR" sz="1400" b="1" dirty="0">
                <a:solidFill>
                  <a:schemeClr val="accent1"/>
                </a:solidFill>
              </a:rPr>
              <a:t>30/05/2024 matin</a:t>
            </a:r>
          </a:p>
          <a:p>
            <a:pPr lvl="1" algn="just">
              <a:lnSpc>
                <a:spcPct val="150000"/>
              </a:lnSpc>
            </a:pPr>
            <a:endParaRPr lang="fr-FR" sz="1400" dirty="0"/>
          </a:p>
          <a:p>
            <a:pPr lvl="1" algn="just">
              <a:lnSpc>
                <a:spcPct val="150000"/>
              </a:lnSpc>
            </a:pPr>
            <a:r>
              <a:rPr lang="fr-FR" sz="1400" dirty="0"/>
              <a:t>Madame Aline PONS est résidente de l’EHPAD du Pilat depuis 2 ans et âgée de </a:t>
            </a:r>
            <a:r>
              <a:rPr lang="fr-FR" sz="1400" u="sng" dirty="0"/>
              <a:t>85 ans</a:t>
            </a:r>
            <a:r>
              <a:rPr lang="fr-FR" sz="1400" dirty="0"/>
              <a:t>. Elle est suivie par l’Oncopole pour un cancer colorectal. </a:t>
            </a:r>
          </a:p>
          <a:p>
            <a:pPr lvl="1" algn="just">
              <a:lnSpc>
                <a:spcPct val="150000"/>
              </a:lnSpc>
            </a:pPr>
            <a:r>
              <a:rPr lang="fr-FR" sz="1400" dirty="0"/>
              <a:t>Elle est </a:t>
            </a:r>
            <a:r>
              <a:rPr lang="fr-FR" sz="1400" u="sng" dirty="0"/>
              <a:t>autonome</a:t>
            </a:r>
            <a:r>
              <a:rPr lang="fr-FR" sz="1400" dirty="0"/>
              <a:t> pour ses déplacements, ne présente </a:t>
            </a:r>
            <a:r>
              <a:rPr lang="fr-FR" sz="1400" u="sng" dirty="0"/>
              <a:t>pas d’escarre </a:t>
            </a:r>
            <a:r>
              <a:rPr lang="fr-FR" sz="1400" dirty="0"/>
              <a:t>et elle est </a:t>
            </a:r>
            <a:r>
              <a:rPr lang="fr-FR" sz="1400" u="sng" dirty="0"/>
              <a:t>orientée</a:t>
            </a:r>
            <a:r>
              <a:rPr lang="fr-FR" sz="1400" dirty="0"/>
              <a:t> et </a:t>
            </a:r>
            <a:r>
              <a:rPr lang="fr-FR" sz="1400" u="sng" dirty="0"/>
              <a:t>continente</a:t>
            </a:r>
            <a:r>
              <a:rPr lang="fr-FR" sz="1400" dirty="0"/>
              <a:t>. Elle a bénéficié, il y a 5 ans de la pose d’une </a:t>
            </a:r>
            <a:r>
              <a:rPr lang="fr-FR" sz="1400" u="sng" dirty="0"/>
              <a:t>chambre à cathéter implanté.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/>
                </a:solidFill>
              </a:rPr>
              <a:t>Le 27 mai</a:t>
            </a:r>
            <a:r>
              <a:rPr lang="fr-FR" sz="1400" dirty="0"/>
              <a:t>, Elle a été </a:t>
            </a:r>
            <a:r>
              <a:rPr lang="fr-FR" sz="1400" u="sng" dirty="0"/>
              <a:t>hospitalisée</a:t>
            </a:r>
            <a:r>
              <a:rPr lang="fr-FR" sz="1400" dirty="0"/>
              <a:t> en ambulatoire pour bilan dans le cadre du suivi de son cancer.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/>
                </a:solidFill>
              </a:rPr>
              <a:t>24 h après </a:t>
            </a:r>
            <a:r>
              <a:rPr lang="fr-FR" sz="1400" dirty="0"/>
              <a:t>son retour d’hospitalisation (28/05), elle a présenté un </a:t>
            </a:r>
            <a:r>
              <a:rPr lang="fr-FR" sz="1400" u="sng" dirty="0"/>
              <a:t>état grippal </a:t>
            </a:r>
            <a:r>
              <a:rPr lang="fr-FR" sz="1400" dirty="0"/>
              <a:t>avec céphalées, maux de gorge et myalgies. Un test de diagnostic rapide (</a:t>
            </a:r>
            <a:r>
              <a:rPr lang="fr-FR" sz="1400" u="sng" dirty="0">
                <a:solidFill>
                  <a:schemeClr val="tx1"/>
                </a:solidFill>
              </a:rPr>
              <a:t>TROD</a:t>
            </a:r>
            <a:r>
              <a:rPr lang="fr-FR" sz="1400" dirty="0"/>
              <a:t>) a été réalisé et confirme la présence d’un </a:t>
            </a:r>
            <a:r>
              <a:rPr lang="fr-FR" sz="1400" dirty="0">
                <a:solidFill>
                  <a:schemeClr val="accent1"/>
                </a:solidFill>
              </a:rPr>
              <a:t>SARS-CoV-2</a:t>
            </a:r>
            <a:r>
              <a:rPr lang="fr-FR" sz="1400" dirty="0"/>
              <a:t>. 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/>
                </a:solidFill>
              </a:rPr>
              <a:t>Le jour de l’enquête</a:t>
            </a:r>
            <a:r>
              <a:rPr lang="fr-FR" sz="1400" dirty="0"/>
              <a:t>, l’enquêteur demande à l’IDE de mesurer la saturation en O2 (SaO2 = 95 %).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Par ailleurs, lors de son hospitalisation, en ambulatoire, l’oncologue a prescrit de </a:t>
            </a:r>
            <a:r>
              <a:rPr lang="fr-FR" sz="1400" u="sng" dirty="0"/>
              <a:t>l’aciclovir en pommade </a:t>
            </a:r>
            <a:r>
              <a:rPr lang="fr-FR" sz="1400" dirty="0"/>
              <a:t>en raison d’un </a:t>
            </a:r>
            <a:r>
              <a:rPr lang="fr-FR" sz="1400" dirty="0">
                <a:solidFill>
                  <a:schemeClr val="accent1"/>
                </a:solidFill>
              </a:rPr>
              <a:t>herpès</a:t>
            </a:r>
            <a:r>
              <a:rPr lang="fr-FR" sz="1400" dirty="0"/>
              <a:t> labial évoluant depuis quelques jours (durée de traitement 7 jours).</a:t>
            </a:r>
          </a:p>
          <a:p>
            <a:pPr lvl="1">
              <a:lnSpc>
                <a:spcPct val="150000"/>
              </a:lnSpc>
            </a:pPr>
            <a:endParaRPr lang="fr-FR" altLang="fr-FR" sz="14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endParaRPr lang="fr-FR" alt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29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16632" y="1619672"/>
            <a:ext cx="6624736" cy="7272808"/>
          </a:xfrm>
        </p:spPr>
        <p:txBody>
          <a:bodyPr/>
          <a:lstStyle/>
          <a:p>
            <a:r>
              <a:rPr lang="fr-FR" u="sng" dirty="0"/>
              <a:t>Questions à se poser </a:t>
            </a:r>
          </a:p>
          <a:p>
            <a:pPr algn="just"/>
            <a:r>
              <a:rPr lang="fr-FR" sz="1600" dirty="0">
                <a:solidFill>
                  <a:srgbClr val="373739"/>
                </a:solidFill>
              </a:rPr>
              <a:t>LA </a:t>
            </a:r>
            <a:r>
              <a:rPr lang="fr-FR" sz="1600" dirty="0" err="1">
                <a:solidFill>
                  <a:srgbClr val="373739"/>
                </a:solidFill>
              </a:rPr>
              <a:t>ResidentE</a:t>
            </a:r>
            <a:r>
              <a:rPr lang="fr-FR" sz="1600" dirty="0">
                <a:solidFill>
                  <a:srgbClr val="373739"/>
                </a:solidFill>
              </a:rPr>
              <a:t> EST-ELLE informéE et eligible ?</a:t>
            </a:r>
          </a:p>
          <a:p>
            <a:pPr marL="429750" lvl="3" indent="-285750" algn="just"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OUI : je renseigne les parties « Identification du résident » et  « Caractéristiques du résident »</a:t>
            </a:r>
          </a:p>
          <a:p>
            <a:pPr marL="429750" lvl="3" indent="-285750" algn="just">
              <a:buFont typeface="Wingdings" panose="05000000000000000000" pitchFamily="2" charset="2"/>
              <a:buChar char="Ø"/>
            </a:pPr>
            <a:endParaRPr lang="fr-FR" dirty="0"/>
          </a:p>
          <a:p>
            <a:pPr lvl="3" indent="0" algn="just">
              <a:buNone/>
            </a:pPr>
            <a:endParaRPr lang="fr-FR" sz="1000" dirty="0"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  <a:latin typeface="+mj-lt"/>
              </a:rPr>
              <a:t>LA RESIDENTE A-T-ELLE un Dispositif invasif ?</a:t>
            </a:r>
          </a:p>
          <a:p>
            <a:pPr lvl="4" indent="0" algn="just">
              <a:buNone/>
            </a:pPr>
            <a:r>
              <a:rPr lang="fr-FR" sz="1400" dirty="0">
                <a:latin typeface="+mj-lt"/>
              </a:rPr>
              <a:t>Cathéter à chambre implantable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OUI : je coche juste la case OUI en face de « Dispositif(s) invasif(s) » et je précise le type  </a:t>
            </a:r>
          </a:p>
          <a:p>
            <a:pPr lvl="3" indent="0" algn="just">
              <a:buNone/>
            </a:pPr>
            <a:endParaRPr lang="fr-FR" sz="1400" b="1" cap="all" dirty="0">
              <a:solidFill>
                <a:srgbClr val="373739"/>
              </a:solidFill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  <a:latin typeface="+mj-lt"/>
              </a:rPr>
              <a:t>LA RESIDENTE A-T-ELLE UN TRAITEMENT ANTI-INFECTIEUX ?</a:t>
            </a:r>
            <a:endParaRPr lang="fr-FR" sz="1400" dirty="0">
              <a:solidFill>
                <a:srgbClr val="373739"/>
              </a:solidFill>
              <a:latin typeface="+mj-lt"/>
            </a:endParaRPr>
          </a:p>
          <a:p>
            <a:pPr lvl="3" indent="0" algn="just">
              <a:buNone/>
            </a:pPr>
            <a:r>
              <a:rPr lang="fr-FR" sz="1400" dirty="0">
                <a:solidFill>
                  <a:srgbClr val="373739"/>
                </a:solidFill>
                <a:latin typeface="+mj-lt"/>
              </a:rPr>
              <a:t>Les traitements antiinfectieux </a:t>
            </a:r>
            <a:r>
              <a:rPr lang="fr-FR" sz="1400" b="1" dirty="0">
                <a:solidFill>
                  <a:srgbClr val="373739"/>
                </a:solidFill>
                <a:latin typeface="+mj-lt"/>
              </a:rPr>
              <a:t>locaux</a:t>
            </a:r>
            <a:r>
              <a:rPr lang="fr-FR" sz="1400" dirty="0">
                <a:solidFill>
                  <a:srgbClr val="373739"/>
                </a:solidFill>
                <a:latin typeface="+mj-lt"/>
              </a:rPr>
              <a:t> ne sont </a:t>
            </a:r>
            <a:r>
              <a:rPr lang="fr-FR" sz="1400" b="1" dirty="0">
                <a:solidFill>
                  <a:srgbClr val="373739"/>
                </a:solidFill>
                <a:latin typeface="+mj-lt"/>
              </a:rPr>
              <a:t>pas ciblés </a:t>
            </a:r>
            <a:r>
              <a:rPr lang="fr-FR" sz="1400" dirty="0">
                <a:solidFill>
                  <a:srgbClr val="373739"/>
                </a:solidFill>
                <a:latin typeface="+mj-lt"/>
              </a:rPr>
              <a:t>dans l’ENP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NON : je coche la case NON en face de « Traitement(s) anti-infectieux » et je passe à la partie «  Infection associée aux soins »</a:t>
            </a:r>
          </a:p>
          <a:p>
            <a:pPr lvl="3" indent="0" algn="just">
              <a:buNone/>
            </a:pPr>
            <a:endParaRPr lang="fr-FR" sz="1000" dirty="0"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</a:rPr>
              <a:t>LA RESIDENTE A-T-ELLE UNE INFECTION ASSOCIEE aux soins ?</a:t>
            </a:r>
            <a:endParaRPr lang="fr-FR" sz="1200" b="1" cap="all" dirty="0">
              <a:solidFill>
                <a:srgbClr val="373739"/>
              </a:solidFill>
            </a:endParaRPr>
          </a:p>
          <a:p>
            <a:pPr lvl="3" indent="0" algn="just">
              <a:buNone/>
            </a:pPr>
            <a:r>
              <a:rPr lang="fr-FR" sz="1400" dirty="0">
                <a:solidFill>
                  <a:srgbClr val="373739"/>
                </a:solidFill>
                <a:latin typeface="+mj-lt"/>
              </a:rPr>
              <a:t>2 IAS à documenter :</a:t>
            </a:r>
          </a:p>
          <a:p>
            <a:pPr marL="573750" lvl="4" indent="-285750" algn="just">
              <a:buFontTx/>
              <a:buChar char="-"/>
            </a:pPr>
            <a:r>
              <a:rPr lang="fr-FR" b="1" dirty="0"/>
              <a:t>COVID-19 </a:t>
            </a:r>
            <a:r>
              <a:rPr lang="fr-FR" dirty="0"/>
              <a:t>: Début des signes cliniques 24 h après son hospitalisation en ambulatoire, durée d’incubation moyen pour la COVID-19 (5 jours). Donc exposition en EHPAD et non en ambulatoire. Je vérifie les critères retenus pour  les infections COVID-19</a:t>
            </a:r>
          </a:p>
          <a:p>
            <a:pPr marL="573750" lvl="4" indent="-285750" algn="just">
              <a:buFontTx/>
              <a:buChar char="-"/>
            </a:pPr>
            <a:r>
              <a:rPr lang="fr-FR" b="1" dirty="0"/>
              <a:t>Herpès labial </a:t>
            </a:r>
            <a:endParaRPr lang="fr-FR" dirty="0"/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/>
              <a:t>OUI : je coche OUI en face de « Infection(s) associée(s) aux soins »</a:t>
            </a:r>
            <a:r>
              <a:rPr lang="fr-FR" sz="1600" dirty="0"/>
              <a:t> </a:t>
            </a:r>
            <a:r>
              <a:rPr lang="fr-FR" sz="1400" dirty="0"/>
              <a:t>et je renseigne la partie dédiée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5 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613954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88" y="1618838"/>
            <a:ext cx="3543795" cy="5906324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37C936B-50C0-4455-AE0A-02D8BE928B49}"/>
              </a:ext>
            </a:extLst>
          </p:cNvPr>
          <p:cNvSpPr/>
          <p:nvPr/>
        </p:nvSpPr>
        <p:spPr>
          <a:xfrm>
            <a:off x="156304" y="3429600"/>
            <a:ext cx="3632736" cy="72008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6D47E8E-8941-40F7-B8F9-AC93A60A77D4}"/>
              </a:ext>
            </a:extLst>
          </p:cNvPr>
          <p:cNvSpPr/>
          <p:nvPr/>
        </p:nvSpPr>
        <p:spPr>
          <a:xfrm>
            <a:off x="288984" y="6070528"/>
            <a:ext cx="3312368" cy="64807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DD89312-B94A-4D76-BA04-DC0FB00A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" y="251520"/>
            <a:ext cx="5130422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5 </a:t>
            </a:r>
            <a:endParaRPr lang="fr-FR" b="0" dirty="0"/>
          </a:p>
        </p:txBody>
      </p:sp>
      <p:sp>
        <p:nvSpPr>
          <p:cNvPr id="10" name="Rectangle 9"/>
          <p:cNvSpPr/>
          <p:nvPr/>
        </p:nvSpPr>
        <p:spPr>
          <a:xfrm>
            <a:off x="1556792" y="7535056"/>
            <a:ext cx="5822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</a:rPr>
              <a:t>p. 60</a:t>
            </a:r>
            <a:endParaRPr lang="fr-FR" sz="1400" dirty="0"/>
          </a:p>
        </p:txBody>
      </p:sp>
      <p:grpSp>
        <p:nvGrpSpPr>
          <p:cNvPr id="2" name="Groupe 1"/>
          <p:cNvGrpSpPr/>
          <p:nvPr/>
        </p:nvGrpSpPr>
        <p:grpSpPr>
          <a:xfrm>
            <a:off x="3789041" y="6588224"/>
            <a:ext cx="3024336" cy="2483811"/>
            <a:chOff x="3789041" y="6588224"/>
            <a:chExt cx="3024336" cy="2483811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94AEB4E-4ED5-4554-92B6-08197D0F8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9041" y="6588224"/>
              <a:ext cx="3024336" cy="222603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010103" y="8764258"/>
              <a:ext cx="5822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rgbClr val="00B050"/>
                  </a:solidFill>
                </a:rPr>
                <a:t>p. 62</a:t>
              </a:r>
              <a:endParaRPr lang="fr-FR" sz="1400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3861048" y="8254716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870776" y="7255752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880504" y="7596916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899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46720" y="22026"/>
            <a:ext cx="6433637" cy="94239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5BD3A28-5661-4B3E-93B9-C555D1C275F3}"/>
              </a:ext>
            </a:extLst>
          </p:cNvPr>
          <p:cNvSpPr txBox="1"/>
          <p:nvPr/>
        </p:nvSpPr>
        <p:spPr>
          <a:xfrm>
            <a:off x="1340768" y="154766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1939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320A98-09E6-4F4D-A00C-D1FA09F73AB0}"/>
              </a:ext>
            </a:extLst>
          </p:cNvPr>
          <p:cNvSpPr/>
          <p:nvPr/>
        </p:nvSpPr>
        <p:spPr>
          <a:xfrm>
            <a:off x="4504460" y="910932"/>
            <a:ext cx="1300803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PONS Aline</a:t>
            </a:r>
            <a:endParaRPr lang="fr-FR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0E1B2-8AE0-444B-8A3C-53400D4510E9}"/>
              </a:ext>
            </a:extLst>
          </p:cNvPr>
          <p:cNvSpPr/>
          <p:nvPr/>
        </p:nvSpPr>
        <p:spPr>
          <a:xfrm>
            <a:off x="1174187" y="867096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b="1" dirty="0">
                <a:solidFill>
                  <a:srgbClr val="FF0000"/>
                </a:solidFill>
              </a:rPr>
              <a:t>30/05/2024</a:t>
            </a:r>
            <a:r>
              <a:rPr lang="fr-FR" altLang="fr-FR" sz="1200" dirty="0">
                <a:solidFill>
                  <a:srgbClr val="FF0000"/>
                </a:solidFill>
              </a:rPr>
              <a:t> </a:t>
            </a:r>
            <a:endParaRPr lang="fr-FR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E2091F-61F6-4484-8867-39F141914AC8}"/>
              </a:ext>
            </a:extLst>
          </p:cNvPr>
          <p:cNvSpPr txBox="1"/>
          <p:nvPr/>
        </p:nvSpPr>
        <p:spPr>
          <a:xfrm>
            <a:off x="3730369" y="184732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CAAB68-525E-45A1-ADE3-33B15EA2AF83}"/>
              </a:ext>
            </a:extLst>
          </p:cNvPr>
          <p:cNvSpPr txBox="1"/>
          <p:nvPr/>
        </p:nvSpPr>
        <p:spPr>
          <a:xfrm>
            <a:off x="2924944" y="1544033"/>
            <a:ext cx="774672" cy="37296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F37C09-10CC-49B3-B6B7-FE8D3A223F14}"/>
              </a:ext>
            </a:extLst>
          </p:cNvPr>
          <p:cNvSpPr txBox="1"/>
          <p:nvPr/>
        </p:nvSpPr>
        <p:spPr>
          <a:xfrm>
            <a:off x="1726932" y="210588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1AFF3E-9B5E-4BCE-BC1B-B7628349D20D}"/>
              </a:ext>
            </a:extLst>
          </p:cNvPr>
          <p:cNvSpPr txBox="1"/>
          <p:nvPr/>
        </p:nvSpPr>
        <p:spPr>
          <a:xfrm>
            <a:off x="4587378" y="21237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7CD167-4B31-4398-879E-7F13FC411BA4}"/>
              </a:ext>
            </a:extLst>
          </p:cNvPr>
          <p:cNvSpPr txBox="1"/>
          <p:nvPr/>
        </p:nvSpPr>
        <p:spPr>
          <a:xfrm>
            <a:off x="1205460" y="241176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40921C-B716-428C-BF97-6A7015341AFF}"/>
              </a:ext>
            </a:extLst>
          </p:cNvPr>
          <p:cNvSpPr txBox="1"/>
          <p:nvPr/>
        </p:nvSpPr>
        <p:spPr>
          <a:xfrm>
            <a:off x="1222459" y="2720864"/>
            <a:ext cx="775089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A68C732-49C4-4493-932F-8336BA0276F1}"/>
              </a:ext>
            </a:extLst>
          </p:cNvPr>
          <p:cNvSpPr txBox="1"/>
          <p:nvPr/>
        </p:nvSpPr>
        <p:spPr>
          <a:xfrm>
            <a:off x="1222459" y="299999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C45BA9-80A3-4F0F-9753-8F39B0873BD9}"/>
              </a:ext>
            </a:extLst>
          </p:cNvPr>
          <p:cNvSpPr txBox="1"/>
          <p:nvPr/>
        </p:nvSpPr>
        <p:spPr>
          <a:xfrm>
            <a:off x="1222459" y="322413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457767-3529-41A7-B95D-1A505A97228C}"/>
              </a:ext>
            </a:extLst>
          </p:cNvPr>
          <p:cNvSpPr txBox="1"/>
          <p:nvPr/>
        </p:nvSpPr>
        <p:spPr>
          <a:xfrm>
            <a:off x="2132856" y="349188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9EFF227-4F53-4D4F-9BF7-0464EADFCDB1}"/>
              </a:ext>
            </a:extLst>
          </p:cNvPr>
          <p:cNvSpPr txBox="1"/>
          <p:nvPr/>
        </p:nvSpPr>
        <p:spPr>
          <a:xfrm flipH="1">
            <a:off x="2030185" y="3998289"/>
            <a:ext cx="452737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950BB8B-3D6D-422D-9960-51F0E0917298}"/>
              </a:ext>
            </a:extLst>
          </p:cNvPr>
          <p:cNvSpPr txBox="1"/>
          <p:nvPr/>
        </p:nvSpPr>
        <p:spPr>
          <a:xfrm>
            <a:off x="1476463" y="376749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2D6EB3B-4BA6-42BC-8F14-53EFE4FDA141}"/>
              </a:ext>
            </a:extLst>
          </p:cNvPr>
          <p:cNvSpPr txBox="1"/>
          <p:nvPr/>
        </p:nvSpPr>
        <p:spPr>
          <a:xfrm>
            <a:off x="1894877" y="462156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2BEF10-2B6E-4BCB-9AC0-F16FE922F72A}"/>
              </a:ext>
            </a:extLst>
          </p:cNvPr>
          <p:cNvSpPr/>
          <p:nvPr/>
        </p:nvSpPr>
        <p:spPr>
          <a:xfrm>
            <a:off x="1476076" y="7365552"/>
            <a:ext cx="144886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COVL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3BF57D-B6AF-4297-A2C4-2DF4C9DD497C}"/>
              </a:ext>
            </a:extLst>
          </p:cNvPr>
          <p:cNvSpPr txBox="1"/>
          <p:nvPr/>
        </p:nvSpPr>
        <p:spPr>
          <a:xfrm>
            <a:off x="2708920" y="693897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F28A9A9-FB6A-4390-A7D3-E26E43F89C7F}"/>
              </a:ext>
            </a:extLst>
          </p:cNvPr>
          <p:cNvSpPr txBox="1"/>
          <p:nvPr/>
        </p:nvSpPr>
        <p:spPr>
          <a:xfrm>
            <a:off x="4703880" y="4364653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91E65681-CB58-4D33-93E6-E14EEB967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577" y="3918758"/>
            <a:ext cx="2629425" cy="3333960"/>
          </a:xfrm>
          <a:prstGeom prst="rect">
            <a:avLst/>
          </a:prstGeom>
        </p:spPr>
      </p:pic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CE506DA0-D653-47BC-9A0C-8D1E4624E1D2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8013" y="6522240"/>
            <a:ext cx="1791052" cy="99454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4B91B43-4C00-45FE-83FC-B3E94252AC49}"/>
              </a:ext>
            </a:extLst>
          </p:cNvPr>
          <p:cNvSpPr/>
          <p:nvPr/>
        </p:nvSpPr>
        <p:spPr>
          <a:xfrm>
            <a:off x="3129980" y="7345956"/>
            <a:ext cx="144886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HERP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166496" y="6156176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1994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16632" y="1619672"/>
            <a:ext cx="6624736" cy="7272808"/>
          </a:xfrm>
        </p:spPr>
        <p:txBody>
          <a:bodyPr/>
          <a:lstStyle/>
          <a:p>
            <a:r>
              <a:rPr lang="fr-FR" u="sng" dirty="0"/>
              <a:t>Questions à se poser </a:t>
            </a:r>
          </a:p>
          <a:p>
            <a:pPr algn="just"/>
            <a:r>
              <a:rPr lang="fr-FR" sz="1600" dirty="0">
                <a:solidFill>
                  <a:srgbClr val="373739"/>
                </a:solidFill>
                <a:latin typeface="+mj-lt"/>
              </a:rPr>
              <a:t>LA Résidente a-t- elle été informéE de cette enquête </a:t>
            </a:r>
            <a:br>
              <a:rPr lang="fr-FR" sz="1600" dirty="0">
                <a:solidFill>
                  <a:srgbClr val="373739"/>
                </a:solidFill>
                <a:latin typeface="+mj-lt"/>
              </a:rPr>
            </a:br>
            <a:r>
              <a:rPr lang="fr-FR" sz="1600" dirty="0">
                <a:solidFill>
                  <a:srgbClr val="373739"/>
                </a:solidFill>
                <a:latin typeface="+mj-lt"/>
              </a:rPr>
              <a:t> a-t-elle donné son consentement ?</a:t>
            </a:r>
          </a:p>
          <a:p>
            <a:pPr marL="429750" lvl="3" indent="-285750" algn="just"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OUI : je peux étudier son éligibilité à l’enquête</a:t>
            </a:r>
            <a:endParaRPr lang="fr-FR" sz="1600" dirty="0">
              <a:solidFill>
                <a:srgbClr val="373739"/>
              </a:solidFill>
              <a:latin typeface="+mj-lt"/>
            </a:endParaRPr>
          </a:p>
          <a:p>
            <a:pPr algn="just"/>
            <a:r>
              <a:rPr lang="fr-FR" sz="1600" dirty="0">
                <a:solidFill>
                  <a:srgbClr val="373739"/>
                </a:solidFill>
                <a:latin typeface="+mj-lt"/>
              </a:rPr>
              <a:t>La résidente est-elle éligible à l'Enquête ?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Hébergement permanent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Présente à 8h le matin dans l’EHPAD </a:t>
            </a:r>
            <a:endParaRPr lang="fr-FR" sz="1400" dirty="0">
              <a:latin typeface="+mj-lt"/>
            </a:endParaRP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OUI : je renseigne les parties « Identification du résident » et  « Caractéristiques du résident »</a:t>
            </a:r>
          </a:p>
          <a:p>
            <a:pPr lvl="3" indent="0" algn="just">
              <a:buNone/>
            </a:pPr>
            <a:endParaRPr lang="fr-FR" dirty="0"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  <a:latin typeface="+mj-lt"/>
              </a:rPr>
              <a:t>LA RESIDENTE A-T-ELLE un Dispositif invasif ?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Pas de de sonde urinaire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Pas de cathéters vasculaires</a:t>
            </a:r>
            <a:endParaRPr lang="fr-FR" sz="1400" dirty="0">
              <a:latin typeface="+mj-lt"/>
            </a:endParaRP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NON : je coche juste la case NON en face de « Dispositif(s) invasif(s) » et passe à la partie suivante « Traitement(s) anti-infectieux »</a:t>
            </a:r>
            <a:endParaRPr lang="fr-FR" dirty="0"/>
          </a:p>
          <a:p>
            <a:pPr marL="0" lvl="3" indent="0" algn="just">
              <a:buNone/>
            </a:pPr>
            <a:endParaRPr lang="fr-FR" b="1" cap="all" dirty="0">
              <a:solidFill>
                <a:srgbClr val="373739"/>
              </a:solidFill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  <a:latin typeface="+mj-lt"/>
              </a:rPr>
              <a:t>LA RESIDENTE A-T-ELLE UN TRAITEMENT ANTI-INFECTIEUX ?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Amoxicilline prescrit le jour de la confirmation du diagnostic (ECBU)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Classe d’anti-infectieux ciblée par l’enquête</a:t>
            </a:r>
            <a:endParaRPr lang="fr-FR" sz="1400" dirty="0">
              <a:latin typeface="+mj-lt"/>
            </a:endParaRP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OUI : je coche OUI en face de « Traitement(s) anti-infectieux » et je renseigne la partie dédiée</a:t>
            </a:r>
          </a:p>
          <a:p>
            <a:pPr lvl="3" indent="0" algn="just">
              <a:buNone/>
            </a:pPr>
            <a:endParaRPr lang="fr-FR" sz="1400" dirty="0"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</a:rPr>
              <a:t>LA RESIDENTE A-T-ELLE UNE INFECTION ASSOCIEE aux soins ?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Absence de signes cliniques MAIS traitement général de l'infection toujours en cours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/>
              <a:t>OUI : je coche OUI en face de « Infection(s) associée(s) aux soins » » et je renseigne la partie dédiée</a:t>
            </a:r>
          </a:p>
          <a:p>
            <a:pPr lvl="3" indent="0">
              <a:buNone/>
            </a:pPr>
            <a:endParaRPr lang="fr-FR" b="1" cap="all" dirty="0">
              <a:solidFill>
                <a:srgbClr val="373739"/>
              </a:solidFill>
              <a:latin typeface="+mj-lt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1 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4808652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46720" y="22026"/>
            <a:ext cx="6433637" cy="94239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5BD3A28-5661-4B3E-93B9-C555D1C275F3}"/>
              </a:ext>
            </a:extLst>
          </p:cNvPr>
          <p:cNvSpPr txBox="1"/>
          <p:nvPr/>
        </p:nvSpPr>
        <p:spPr>
          <a:xfrm>
            <a:off x="1340768" y="154766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1939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320A98-09E6-4F4D-A00C-D1FA09F73AB0}"/>
              </a:ext>
            </a:extLst>
          </p:cNvPr>
          <p:cNvSpPr/>
          <p:nvPr/>
        </p:nvSpPr>
        <p:spPr>
          <a:xfrm>
            <a:off x="4504460" y="910932"/>
            <a:ext cx="1300803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PONS Aline</a:t>
            </a:r>
            <a:endParaRPr lang="fr-FR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0E1B2-8AE0-444B-8A3C-53400D4510E9}"/>
              </a:ext>
            </a:extLst>
          </p:cNvPr>
          <p:cNvSpPr/>
          <p:nvPr/>
        </p:nvSpPr>
        <p:spPr>
          <a:xfrm>
            <a:off x="1174187" y="867096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b="1" dirty="0">
                <a:solidFill>
                  <a:srgbClr val="FF0000"/>
                </a:solidFill>
              </a:rPr>
              <a:t>30/05/2024</a:t>
            </a:r>
            <a:r>
              <a:rPr lang="fr-FR" altLang="fr-FR" sz="1200" dirty="0">
                <a:solidFill>
                  <a:srgbClr val="FF0000"/>
                </a:solidFill>
              </a:rPr>
              <a:t> </a:t>
            </a:r>
            <a:endParaRPr lang="fr-FR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E2091F-61F6-4484-8867-39F141914AC8}"/>
              </a:ext>
            </a:extLst>
          </p:cNvPr>
          <p:cNvSpPr txBox="1"/>
          <p:nvPr/>
        </p:nvSpPr>
        <p:spPr>
          <a:xfrm>
            <a:off x="3730369" y="184732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CAAB68-525E-45A1-ADE3-33B15EA2AF83}"/>
              </a:ext>
            </a:extLst>
          </p:cNvPr>
          <p:cNvSpPr txBox="1"/>
          <p:nvPr/>
        </p:nvSpPr>
        <p:spPr>
          <a:xfrm>
            <a:off x="2924944" y="1544033"/>
            <a:ext cx="774672" cy="37296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F37C09-10CC-49B3-B6B7-FE8D3A223F14}"/>
              </a:ext>
            </a:extLst>
          </p:cNvPr>
          <p:cNvSpPr txBox="1"/>
          <p:nvPr/>
        </p:nvSpPr>
        <p:spPr>
          <a:xfrm>
            <a:off x="1726932" y="210588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1AFF3E-9B5E-4BCE-BC1B-B7628349D20D}"/>
              </a:ext>
            </a:extLst>
          </p:cNvPr>
          <p:cNvSpPr txBox="1"/>
          <p:nvPr/>
        </p:nvSpPr>
        <p:spPr>
          <a:xfrm>
            <a:off x="4587378" y="21237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7CD167-4B31-4398-879E-7F13FC411BA4}"/>
              </a:ext>
            </a:extLst>
          </p:cNvPr>
          <p:cNvSpPr txBox="1"/>
          <p:nvPr/>
        </p:nvSpPr>
        <p:spPr>
          <a:xfrm>
            <a:off x="1205460" y="241176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40921C-B716-428C-BF97-6A7015341AFF}"/>
              </a:ext>
            </a:extLst>
          </p:cNvPr>
          <p:cNvSpPr txBox="1"/>
          <p:nvPr/>
        </p:nvSpPr>
        <p:spPr>
          <a:xfrm>
            <a:off x="1222459" y="2720864"/>
            <a:ext cx="775089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A68C732-49C4-4493-932F-8336BA0276F1}"/>
              </a:ext>
            </a:extLst>
          </p:cNvPr>
          <p:cNvSpPr txBox="1"/>
          <p:nvPr/>
        </p:nvSpPr>
        <p:spPr>
          <a:xfrm>
            <a:off x="1222459" y="299999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C45BA9-80A3-4F0F-9753-8F39B0873BD9}"/>
              </a:ext>
            </a:extLst>
          </p:cNvPr>
          <p:cNvSpPr txBox="1"/>
          <p:nvPr/>
        </p:nvSpPr>
        <p:spPr>
          <a:xfrm>
            <a:off x="1222459" y="322413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457767-3529-41A7-B95D-1A505A97228C}"/>
              </a:ext>
            </a:extLst>
          </p:cNvPr>
          <p:cNvSpPr txBox="1"/>
          <p:nvPr/>
        </p:nvSpPr>
        <p:spPr>
          <a:xfrm>
            <a:off x="2132856" y="349188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9EFF227-4F53-4D4F-9BF7-0464EADFCDB1}"/>
              </a:ext>
            </a:extLst>
          </p:cNvPr>
          <p:cNvSpPr txBox="1"/>
          <p:nvPr/>
        </p:nvSpPr>
        <p:spPr>
          <a:xfrm flipH="1">
            <a:off x="2030185" y="3998289"/>
            <a:ext cx="452737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950BB8B-3D6D-422D-9960-51F0E0917298}"/>
              </a:ext>
            </a:extLst>
          </p:cNvPr>
          <p:cNvSpPr txBox="1"/>
          <p:nvPr/>
        </p:nvSpPr>
        <p:spPr>
          <a:xfrm>
            <a:off x="1476463" y="376749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2D6EB3B-4BA6-42BC-8F14-53EFE4FDA141}"/>
              </a:ext>
            </a:extLst>
          </p:cNvPr>
          <p:cNvSpPr txBox="1"/>
          <p:nvPr/>
        </p:nvSpPr>
        <p:spPr>
          <a:xfrm>
            <a:off x="1894877" y="462156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2BEF10-2B6E-4BCB-9AC0-F16FE922F72A}"/>
              </a:ext>
            </a:extLst>
          </p:cNvPr>
          <p:cNvSpPr/>
          <p:nvPr/>
        </p:nvSpPr>
        <p:spPr>
          <a:xfrm>
            <a:off x="1476076" y="7365552"/>
            <a:ext cx="144886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COVL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3BF57D-B6AF-4297-A2C4-2DF4C9DD497C}"/>
              </a:ext>
            </a:extLst>
          </p:cNvPr>
          <p:cNvSpPr txBox="1"/>
          <p:nvPr/>
        </p:nvSpPr>
        <p:spPr>
          <a:xfrm>
            <a:off x="2708920" y="693897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F28A9A9-FB6A-4390-A7D3-E26E43F89C7F}"/>
              </a:ext>
            </a:extLst>
          </p:cNvPr>
          <p:cNvSpPr txBox="1"/>
          <p:nvPr/>
        </p:nvSpPr>
        <p:spPr>
          <a:xfrm>
            <a:off x="4703880" y="4364653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4B91B43-4C00-45FE-83FC-B3E94252AC49}"/>
              </a:ext>
            </a:extLst>
          </p:cNvPr>
          <p:cNvSpPr/>
          <p:nvPr/>
        </p:nvSpPr>
        <p:spPr>
          <a:xfrm>
            <a:off x="3129980" y="7345956"/>
            <a:ext cx="144886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HERP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C504357E-EEF9-457B-852C-27AD60277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66" y="7159480"/>
            <a:ext cx="2837115" cy="2088232"/>
          </a:xfrm>
          <a:prstGeom prst="rect">
            <a:avLst/>
          </a:prstGeom>
        </p:spPr>
      </p:pic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4CA0EEAD-A304-44AA-9056-825C303EBA4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28022" y="7462192"/>
            <a:ext cx="337282" cy="107024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>
            <a:off x="198675" y="8344820"/>
            <a:ext cx="1142094" cy="32406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065304" y="8705640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210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46720" y="22026"/>
            <a:ext cx="6433637" cy="94239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5BD3A28-5661-4B3E-93B9-C555D1C275F3}"/>
              </a:ext>
            </a:extLst>
          </p:cNvPr>
          <p:cNvSpPr txBox="1"/>
          <p:nvPr/>
        </p:nvSpPr>
        <p:spPr>
          <a:xfrm>
            <a:off x="1340768" y="154766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1939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320A98-09E6-4F4D-A00C-D1FA09F73AB0}"/>
              </a:ext>
            </a:extLst>
          </p:cNvPr>
          <p:cNvSpPr/>
          <p:nvPr/>
        </p:nvSpPr>
        <p:spPr>
          <a:xfrm>
            <a:off x="4504460" y="910932"/>
            <a:ext cx="1300803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PONS Aline</a:t>
            </a:r>
            <a:endParaRPr lang="fr-FR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0E1B2-8AE0-444B-8A3C-53400D4510E9}"/>
              </a:ext>
            </a:extLst>
          </p:cNvPr>
          <p:cNvSpPr/>
          <p:nvPr/>
        </p:nvSpPr>
        <p:spPr>
          <a:xfrm>
            <a:off x="1174187" y="867096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b="1" dirty="0">
                <a:solidFill>
                  <a:srgbClr val="FF0000"/>
                </a:solidFill>
              </a:rPr>
              <a:t>30/05/2024</a:t>
            </a:r>
            <a:r>
              <a:rPr lang="fr-FR" altLang="fr-FR" sz="1200" dirty="0">
                <a:solidFill>
                  <a:srgbClr val="FF0000"/>
                </a:solidFill>
              </a:rPr>
              <a:t> </a:t>
            </a:r>
            <a:endParaRPr lang="fr-FR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E2091F-61F6-4484-8867-39F141914AC8}"/>
              </a:ext>
            </a:extLst>
          </p:cNvPr>
          <p:cNvSpPr txBox="1"/>
          <p:nvPr/>
        </p:nvSpPr>
        <p:spPr>
          <a:xfrm>
            <a:off x="3730369" y="184732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CAAB68-525E-45A1-ADE3-33B15EA2AF83}"/>
              </a:ext>
            </a:extLst>
          </p:cNvPr>
          <p:cNvSpPr txBox="1"/>
          <p:nvPr/>
        </p:nvSpPr>
        <p:spPr>
          <a:xfrm>
            <a:off x="2924944" y="1544033"/>
            <a:ext cx="774672" cy="37296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F37C09-10CC-49B3-B6B7-FE8D3A223F14}"/>
              </a:ext>
            </a:extLst>
          </p:cNvPr>
          <p:cNvSpPr txBox="1"/>
          <p:nvPr/>
        </p:nvSpPr>
        <p:spPr>
          <a:xfrm>
            <a:off x="1726932" y="210588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1AFF3E-9B5E-4BCE-BC1B-B7628349D20D}"/>
              </a:ext>
            </a:extLst>
          </p:cNvPr>
          <p:cNvSpPr txBox="1"/>
          <p:nvPr/>
        </p:nvSpPr>
        <p:spPr>
          <a:xfrm>
            <a:off x="4587378" y="21237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7CD167-4B31-4398-879E-7F13FC411BA4}"/>
              </a:ext>
            </a:extLst>
          </p:cNvPr>
          <p:cNvSpPr txBox="1"/>
          <p:nvPr/>
        </p:nvSpPr>
        <p:spPr>
          <a:xfrm>
            <a:off x="1205460" y="241176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40921C-B716-428C-BF97-6A7015341AFF}"/>
              </a:ext>
            </a:extLst>
          </p:cNvPr>
          <p:cNvSpPr txBox="1"/>
          <p:nvPr/>
        </p:nvSpPr>
        <p:spPr>
          <a:xfrm>
            <a:off x="1222459" y="2720864"/>
            <a:ext cx="775089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A68C732-49C4-4493-932F-8336BA0276F1}"/>
              </a:ext>
            </a:extLst>
          </p:cNvPr>
          <p:cNvSpPr txBox="1"/>
          <p:nvPr/>
        </p:nvSpPr>
        <p:spPr>
          <a:xfrm>
            <a:off x="1222459" y="299999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C45BA9-80A3-4F0F-9753-8F39B0873BD9}"/>
              </a:ext>
            </a:extLst>
          </p:cNvPr>
          <p:cNvSpPr txBox="1"/>
          <p:nvPr/>
        </p:nvSpPr>
        <p:spPr>
          <a:xfrm>
            <a:off x="1222459" y="322413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457767-3529-41A7-B95D-1A505A97228C}"/>
              </a:ext>
            </a:extLst>
          </p:cNvPr>
          <p:cNvSpPr txBox="1"/>
          <p:nvPr/>
        </p:nvSpPr>
        <p:spPr>
          <a:xfrm>
            <a:off x="2132856" y="349188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9EFF227-4F53-4D4F-9BF7-0464EADFCDB1}"/>
              </a:ext>
            </a:extLst>
          </p:cNvPr>
          <p:cNvSpPr txBox="1"/>
          <p:nvPr/>
        </p:nvSpPr>
        <p:spPr>
          <a:xfrm flipH="1">
            <a:off x="2030185" y="3998289"/>
            <a:ext cx="452737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950BB8B-3D6D-422D-9960-51F0E0917298}"/>
              </a:ext>
            </a:extLst>
          </p:cNvPr>
          <p:cNvSpPr txBox="1"/>
          <p:nvPr/>
        </p:nvSpPr>
        <p:spPr>
          <a:xfrm>
            <a:off x="1476463" y="376749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2D6EB3B-4BA6-42BC-8F14-53EFE4FDA141}"/>
              </a:ext>
            </a:extLst>
          </p:cNvPr>
          <p:cNvSpPr txBox="1"/>
          <p:nvPr/>
        </p:nvSpPr>
        <p:spPr>
          <a:xfrm>
            <a:off x="1894877" y="462156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2BEF10-2B6E-4BCB-9AC0-F16FE922F72A}"/>
              </a:ext>
            </a:extLst>
          </p:cNvPr>
          <p:cNvSpPr/>
          <p:nvPr/>
        </p:nvSpPr>
        <p:spPr>
          <a:xfrm>
            <a:off x="1476076" y="7365552"/>
            <a:ext cx="144886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COVL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3BF57D-B6AF-4297-A2C4-2DF4C9DD497C}"/>
              </a:ext>
            </a:extLst>
          </p:cNvPr>
          <p:cNvSpPr txBox="1"/>
          <p:nvPr/>
        </p:nvSpPr>
        <p:spPr>
          <a:xfrm>
            <a:off x="2708920" y="693897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F28A9A9-FB6A-4390-A7D3-E26E43F89C7F}"/>
              </a:ext>
            </a:extLst>
          </p:cNvPr>
          <p:cNvSpPr txBox="1"/>
          <p:nvPr/>
        </p:nvSpPr>
        <p:spPr>
          <a:xfrm>
            <a:off x="4703880" y="4364653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4B91B43-4C00-45FE-83FC-B3E94252AC49}"/>
              </a:ext>
            </a:extLst>
          </p:cNvPr>
          <p:cNvSpPr/>
          <p:nvPr/>
        </p:nvSpPr>
        <p:spPr>
          <a:xfrm>
            <a:off x="3129980" y="7345956"/>
            <a:ext cx="144886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HERP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8E36A5C-B505-45A5-BE4D-26CD72C76CD8}"/>
              </a:ext>
            </a:extLst>
          </p:cNvPr>
          <p:cNvSpPr txBox="1"/>
          <p:nvPr/>
        </p:nvSpPr>
        <p:spPr>
          <a:xfrm>
            <a:off x="1554627" y="8412182"/>
            <a:ext cx="66548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VIRCOV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2B537C-73B3-4F39-B426-33089056A090}"/>
              </a:ext>
            </a:extLst>
          </p:cNvPr>
          <p:cNvSpPr/>
          <p:nvPr/>
        </p:nvSpPr>
        <p:spPr>
          <a:xfrm>
            <a:off x="3128034" y="8391883"/>
            <a:ext cx="93232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VIRHSV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98675" y="8344820"/>
            <a:ext cx="1142094" cy="32406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47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46720" y="22026"/>
            <a:ext cx="6433637" cy="94239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5BD3A28-5661-4B3E-93B9-C555D1C275F3}"/>
              </a:ext>
            </a:extLst>
          </p:cNvPr>
          <p:cNvSpPr txBox="1"/>
          <p:nvPr/>
        </p:nvSpPr>
        <p:spPr>
          <a:xfrm>
            <a:off x="1340768" y="154766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1939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320A98-09E6-4F4D-A00C-D1FA09F73AB0}"/>
              </a:ext>
            </a:extLst>
          </p:cNvPr>
          <p:cNvSpPr/>
          <p:nvPr/>
        </p:nvSpPr>
        <p:spPr>
          <a:xfrm>
            <a:off x="4504460" y="910932"/>
            <a:ext cx="1300803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PONS Aline</a:t>
            </a:r>
            <a:endParaRPr lang="fr-FR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0E1B2-8AE0-444B-8A3C-53400D4510E9}"/>
              </a:ext>
            </a:extLst>
          </p:cNvPr>
          <p:cNvSpPr/>
          <p:nvPr/>
        </p:nvSpPr>
        <p:spPr>
          <a:xfrm>
            <a:off x="1174187" y="867096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b="1" dirty="0">
                <a:solidFill>
                  <a:srgbClr val="FF0000"/>
                </a:solidFill>
              </a:rPr>
              <a:t>30/05/2024</a:t>
            </a:r>
            <a:r>
              <a:rPr lang="fr-FR" altLang="fr-FR" sz="1200" dirty="0">
                <a:solidFill>
                  <a:srgbClr val="FF0000"/>
                </a:solidFill>
              </a:rPr>
              <a:t> </a:t>
            </a:r>
            <a:endParaRPr lang="fr-FR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E2091F-61F6-4484-8867-39F141914AC8}"/>
              </a:ext>
            </a:extLst>
          </p:cNvPr>
          <p:cNvSpPr txBox="1"/>
          <p:nvPr/>
        </p:nvSpPr>
        <p:spPr>
          <a:xfrm>
            <a:off x="3730369" y="184732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CAAB68-525E-45A1-ADE3-33B15EA2AF83}"/>
              </a:ext>
            </a:extLst>
          </p:cNvPr>
          <p:cNvSpPr txBox="1"/>
          <p:nvPr/>
        </p:nvSpPr>
        <p:spPr>
          <a:xfrm>
            <a:off x="2924944" y="1544033"/>
            <a:ext cx="774672" cy="37296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F37C09-10CC-49B3-B6B7-FE8D3A223F14}"/>
              </a:ext>
            </a:extLst>
          </p:cNvPr>
          <p:cNvSpPr txBox="1"/>
          <p:nvPr/>
        </p:nvSpPr>
        <p:spPr>
          <a:xfrm>
            <a:off x="1726932" y="210588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1AFF3E-9B5E-4BCE-BC1B-B7628349D20D}"/>
              </a:ext>
            </a:extLst>
          </p:cNvPr>
          <p:cNvSpPr txBox="1"/>
          <p:nvPr/>
        </p:nvSpPr>
        <p:spPr>
          <a:xfrm>
            <a:off x="4587378" y="212372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7CD167-4B31-4398-879E-7F13FC411BA4}"/>
              </a:ext>
            </a:extLst>
          </p:cNvPr>
          <p:cNvSpPr txBox="1"/>
          <p:nvPr/>
        </p:nvSpPr>
        <p:spPr>
          <a:xfrm>
            <a:off x="1205460" y="241176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40921C-B716-428C-BF97-6A7015341AFF}"/>
              </a:ext>
            </a:extLst>
          </p:cNvPr>
          <p:cNvSpPr txBox="1"/>
          <p:nvPr/>
        </p:nvSpPr>
        <p:spPr>
          <a:xfrm>
            <a:off x="1222459" y="2720864"/>
            <a:ext cx="775089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A68C732-49C4-4493-932F-8336BA0276F1}"/>
              </a:ext>
            </a:extLst>
          </p:cNvPr>
          <p:cNvSpPr txBox="1"/>
          <p:nvPr/>
        </p:nvSpPr>
        <p:spPr>
          <a:xfrm>
            <a:off x="1222459" y="299999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C45BA9-80A3-4F0F-9753-8F39B0873BD9}"/>
              </a:ext>
            </a:extLst>
          </p:cNvPr>
          <p:cNvSpPr txBox="1"/>
          <p:nvPr/>
        </p:nvSpPr>
        <p:spPr>
          <a:xfrm>
            <a:off x="1222459" y="322413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457767-3529-41A7-B95D-1A505A97228C}"/>
              </a:ext>
            </a:extLst>
          </p:cNvPr>
          <p:cNvSpPr txBox="1"/>
          <p:nvPr/>
        </p:nvSpPr>
        <p:spPr>
          <a:xfrm>
            <a:off x="2132856" y="349188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9EFF227-4F53-4D4F-9BF7-0464EADFCDB1}"/>
              </a:ext>
            </a:extLst>
          </p:cNvPr>
          <p:cNvSpPr txBox="1"/>
          <p:nvPr/>
        </p:nvSpPr>
        <p:spPr>
          <a:xfrm flipH="1">
            <a:off x="2030185" y="3998289"/>
            <a:ext cx="452737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950BB8B-3D6D-422D-9960-51F0E0917298}"/>
              </a:ext>
            </a:extLst>
          </p:cNvPr>
          <p:cNvSpPr txBox="1"/>
          <p:nvPr/>
        </p:nvSpPr>
        <p:spPr>
          <a:xfrm>
            <a:off x="1476463" y="376749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2D6EB3B-4BA6-42BC-8F14-53EFE4FDA141}"/>
              </a:ext>
            </a:extLst>
          </p:cNvPr>
          <p:cNvSpPr txBox="1"/>
          <p:nvPr/>
        </p:nvSpPr>
        <p:spPr>
          <a:xfrm>
            <a:off x="1894877" y="462156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2BEF10-2B6E-4BCB-9AC0-F16FE922F72A}"/>
              </a:ext>
            </a:extLst>
          </p:cNvPr>
          <p:cNvSpPr/>
          <p:nvPr/>
        </p:nvSpPr>
        <p:spPr>
          <a:xfrm>
            <a:off x="1476076" y="7365552"/>
            <a:ext cx="144886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COVL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3BF57D-B6AF-4297-A2C4-2DF4C9DD497C}"/>
              </a:ext>
            </a:extLst>
          </p:cNvPr>
          <p:cNvSpPr txBox="1"/>
          <p:nvPr/>
        </p:nvSpPr>
        <p:spPr>
          <a:xfrm>
            <a:off x="2708920" y="693897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F28A9A9-FB6A-4390-A7D3-E26E43F89C7F}"/>
              </a:ext>
            </a:extLst>
          </p:cNvPr>
          <p:cNvSpPr txBox="1"/>
          <p:nvPr/>
        </p:nvSpPr>
        <p:spPr>
          <a:xfrm>
            <a:off x="4703880" y="4364653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4B91B43-4C00-45FE-83FC-B3E94252AC49}"/>
              </a:ext>
            </a:extLst>
          </p:cNvPr>
          <p:cNvSpPr/>
          <p:nvPr/>
        </p:nvSpPr>
        <p:spPr>
          <a:xfrm>
            <a:off x="3129980" y="7345956"/>
            <a:ext cx="144886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HERP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8E36A5C-B505-45A5-BE4D-26CD72C76CD8}"/>
              </a:ext>
            </a:extLst>
          </p:cNvPr>
          <p:cNvSpPr txBox="1"/>
          <p:nvPr/>
        </p:nvSpPr>
        <p:spPr>
          <a:xfrm>
            <a:off x="1554627" y="8412182"/>
            <a:ext cx="66548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VIRCOV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2B537C-73B3-4F39-B426-33089056A090}"/>
              </a:ext>
            </a:extLst>
          </p:cNvPr>
          <p:cNvSpPr/>
          <p:nvPr/>
        </p:nvSpPr>
        <p:spPr>
          <a:xfrm>
            <a:off x="3128034" y="8391883"/>
            <a:ext cx="93232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VIRHSV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98675" y="8344820"/>
            <a:ext cx="1142094" cy="32406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2837238" y="3790241"/>
            <a:ext cx="3926225" cy="2498037"/>
            <a:chOff x="4347183" y="2899005"/>
            <a:chExt cx="5058481" cy="2747207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5288" y="3197945"/>
              <a:ext cx="5020376" cy="2448267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7183" y="2899005"/>
              <a:ext cx="5058481" cy="304843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</p:grpSp>
      <p:sp>
        <p:nvSpPr>
          <p:cNvPr id="29" name="Rectangle à coins arrondis 28"/>
          <p:cNvSpPr/>
          <p:nvPr/>
        </p:nvSpPr>
        <p:spPr>
          <a:xfrm>
            <a:off x="2869306" y="4062067"/>
            <a:ext cx="1452973" cy="19067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2852936" y="4902891"/>
            <a:ext cx="1850944" cy="18530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E506DA0-D653-47BC-9A0C-8D1E4624E1D2}"/>
              </a:ext>
            </a:extLst>
          </p:cNvPr>
          <p:cNvCxnSpPr>
            <a:cxnSpLocks/>
            <a:endCxn id="22" idx="1"/>
          </p:cNvCxnSpPr>
          <p:nvPr/>
        </p:nvCxnSpPr>
        <p:spPr bwMode="auto">
          <a:xfrm flipV="1">
            <a:off x="769722" y="5175173"/>
            <a:ext cx="2097092" cy="316964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6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670" y="251520"/>
            <a:ext cx="5076564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6</a:t>
            </a:r>
            <a:endParaRPr lang="fr-FR" b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88640" y="1640424"/>
            <a:ext cx="6480720" cy="7828120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fr-FR" altLang="fr-FR" sz="1400" b="1" dirty="0"/>
              <a:t>Date enquête : </a:t>
            </a:r>
            <a:r>
              <a:rPr lang="fr-FR" altLang="fr-FR" sz="1400" b="1" dirty="0">
                <a:solidFill>
                  <a:schemeClr val="accent1"/>
                </a:solidFill>
              </a:rPr>
              <a:t>28/06/2024 matin</a:t>
            </a:r>
          </a:p>
          <a:p>
            <a:pPr lvl="1" algn="just">
              <a:lnSpc>
                <a:spcPct val="150000"/>
              </a:lnSpc>
            </a:pPr>
            <a:r>
              <a:rPr lang="fr-FR" sz="1400" dirty="0"/>
              <a:t>Monsieur Fernand SIROT, </a:t>
            </a:r>
            <a:r>
              <a:rPr lang="fr-FR" sz="1400" u="sng" dirty="0"/>
              <a:t>98 ans</a:t>
            </a:r>
            <a:r>
              <a:rPr lang="fr-FR" sz="1400" dirty="0"/>
              <a:t>, est hébergé à temps plein à l’EHPAD d’Orgeat en UP depuis 1 mois. Il a été hospitalisé le mois précédent son hospitalisation pour  AVC ischémique. A l’heure actuelle, il garde des séquelles de cet AVC sur le plan moteur et cognitif. Il souffre d’une insuffisance rénale légère et d’une leucémie lymphoïde chronique évoluant depuis 3 ans. Il est très asthénique, </a:t>
            </a:r>
            <a:r>
              <a:rPr lang="fr-FR" sz="1400" u="sng" dirty="0"/>
              <a:t>désorienté</a:t>
            </a:r>
            <a:r>
              <a:rPr lang="fr-FR" sz="1400" dirty="0"/>
              <a:t> et </a:t>
            </a:r>
            <a:r>
              <a:rPr lang="fr-FR" sz="1400" u="sng" dirty="0"/>
              <a:t>incontinent</a:t>
            </a:r>
            <a:r>
              <a:rPr lang="fr-FR" sz="1400" dirty="0"/>
              <a:t>. Il reste </a:t>
            </a:r>
            <a:r>
              <a:rPr lang="fr-FR" sz="1400" u="sng" dirty="0"/>
              <a:t>alité</a:t>
            </a:r>
            <a:r>
              <a:rPr lang="fr-FR" sz="1400" dirty="0"/>
              <a:t> le plus souvent. Il est porteur d’une </a:t>
            </a:r>
            <a:r>
              <a:rPr lang="fr-FR" sz="1400" u="sng" dirty="0"/>
              <a:t>sonde urinaire</a:t>
            </a:r>
            <a:r>
              <a:rPr lang="fr-FR" sz="1400" dirty="0"/>
              <a:t> et présente une </a:t>
            </a:r>
            <a:r>
              <a:rPr lang="fr-FR" sz="1400" u="sng" dirty="0"/>
              <a:t>escarre de grade 2</a:t>
            </a:r>
            <a:r>
              <a:rPr lang="fr-FR" sz="1400" dirty="0"/>
              <a:t> au niveau inter-fessier. Il n'a pas de de cathéter vasculaire. 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/>
                </a:solidFill>
              </a:rPr>
              <a:t>Le 27 mai </a:t>
            </a:r>
            <a:r>
              <a:rPr lang="fr-FR" sz="1400" dirty="0"/>
              <a:t>: jour de l’admission de Monsieur </a:t>
            </a:r>
            <a:r>
              <a:rPr lang="fr-FR" sz="1400" dirty="0" err="1"/>
              <a:t>Sirot</a:t>
            </a:r>
            <a:r>
              <a:rPr lang="fr-FR" sz="1400" dirty="0"/>
              <a:t> en provenance du service de gériatrie du CH de recours. Monsieur Sirot ne présente pas de signes cliniques particuliers. Dans son dossier, un prélèvement superficiel de son </a:t>
            </a:r>
            <a:r>
              <a:rPr lang="fr-FR" sz="1400" u="sng" dirty="0"/>
              <a:t>escarre</a:t>
            </a:r>
            <a:r>
              <a:rPr lang="fr-FR" sz="1400" dirty="0"/>
              <a:t> indique la présence d’un </a:t>
            </a:r>
            <a:r>
              <a:rPr lang="fr-FR" sz="1400" i="1" dirty="0">
                <a:solidFill>
                  <a:schemeClr val="accent1"/>
                </a:solidFill>
              </a:rPr>
              <a:t>Staphylococcus aureus</a:t>
            </a:r>
            <a:r>
              <a:rPr lang="fr-FR" sz="1400" dirty="0">
                <a:solidFill>
                  <a:schemeClr val="accent1"/>
                </a:solidFill>
              </a:rPr>
              <a:t> résistant à la méticilline</a:t>
            </a:r>
            <a:r>
              <a:rPr lang="fr-FR" sz="1400" dirty="0"/>
              <a:t> sans traitement associé ni mention d’infection. 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/>
                </a:solidFill>
              </a:rPr>
              <a:t>Le 22 juin </a:t>
            </a:r>
            <a:r>
              <a:rPr lang="fr-FR" sz="1400" dirty="0"/>
              <a:t>: Monsieur Sirot présente des signes cliniques d’infection respiratoire aiguë sans signes de gravité et le test antigénique </a:t>
            </a:r>
            <a:r>
              <a:rPr lang="fr-FR" sz="1400" dirty="0">
                <a:solidFill>
                  <a:schemeClr val="accent1"/>
                </a:solidFill>
              </a:rPr>
              <a:t>Covid</a:t>
            </a:r>
            <a:r>
              <a:rPr lang="fr-FR" sz="1400" dirty="0"/>
              <a:t> revient positif. Le médecin traitant lui prescrit du </a:t>
            </a:r>
            <a:r>
              <a:rPr lang="fr-FR" sz="1400" dirty="0">
                <a:solidFill>
                  <a:schemeClr val="accent1"/>
                </a:solidFill>
              </a:rPr>
              <a:t>Paxlovid</a:t>
            </a:r>
            <a:r>
              <a:rPr lang="fr-FR" sz="1400" dirty="0"/>
              <a:t>® pendant 5 jours. 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/>
                </a:solidFill>
              </a:rPr>
              <a:t>Le 24 juin </a:t>
            </a:r>
            <a:r>
              <a:rPr lang="fr-FR" sz="1400" dirty="0"/>
              <a:t>: il est hospitalisé au CH de proximité en raison d’une dégradation sur le plan respiratoire.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/>
                </a:solidFill>
              </a:rPr>
              <a:t>Le 28/06 </a:t>
            </a:r>
            <a:r>
              <a:rPr lang="fr-FR" sz="1400" dirty="0"/>
              <a:t>: jour de l’enquête,  Monsieur Sirot est </a:t>
            </a:r>
            <a:r>
              <a:rPr lang="fr-FR" sz="1400" u="sng" dirty="0"/>
              <a:t>toujours hospitalisé</a:t>
            </a:r>
            <a:r>
              <a:rPr lang="fr-FR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5193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 N° 6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16632" y="1883702"/>
            <a:ext cx="6741368" cy="7260298"/>
          </a:xfrm>
        </p:spPr>
        <p:txBody>
          <a:bodyPr/>
          <a:lstStyle/>
          <a:p>
            <a:r>
              <a:rPr lang="fr-FR" u="sng" dirty="0"/>
              <a:t>Questions à se poser </a:t>
            </a:r>
          </a:p>
          <a:p>
            <a:endParaRPr lang="fr-FR" sz="1600" dirty="0">
              <a:solidFill>
                <a:srgbClr val="373739"/>
              </a:solidFill>
            </a:endParaRPr>
          </a:p>
          <a:p>
            <a:r>
              <a:rPr lang="fr-FR" sz="1600" dirty="0">
                <a:solidFill>
                  <a:srgbClr val="373739"/>
                </a:solidFill>
              </a:rPr>
              <a:t>LE Résident EST-IL informé ?</a:t>
            </a:r>
          </a:p>
          <a:p>
            <a:pPr marL="429750" lvl="3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/>
              <a:t>OUI</a:t>
            </a:r>
            <a:endParaRPr lang="fr-FR" sz="1400" dirty="0">
              <a:solidFill>
                <a:srgbClr val="373739"/>
              </a:solidFill>
              <a:latin typeface="+mj-lt"/>
            </a:endParaRPr>
          </a:p>
          <a:p>
            <a:endParaRPr lang="fr-FR" sz="1600" dirty="0">
              <a:solidFill>
                <a:srgbClr val="373739"/>
              </a:solidFill>
              <a:latin typeface="+mj-lt"/>
            </a:endParaRPr>
          </a:p>
          <a:p>
            <a:r>
              <a:rPr lang="fr-FR" sz="1600" dirty="0">
                <a:solidFill>
                  <a:srgbClr val="373739"/>
                </a:solidFill>
                <a:latin typeface="+mj-lt"/>
              </a:rPr>
              <a:t>LE résident est-il éligible à l'Enquête ?</a:t>
            </a:r>
          </a:p>
          <a:p>
            <a:pPr marL="573750" lvl="4" indent="-285750">
              <a:buFontTx/>
              <a:buChar char="-"/>
            </a:pPr>
            <a:r>
              <a:rPr lang="fr-FR" dirty="0"/>
              <a:t>Hébergement permanent</a:t>
            </a:r>
          </a:p>
          <a:p>
            <a:pPr marL="573750" lvl="4" indent="-285750">
              <a:buFontTx/>
              <a:buChar char="-"/>
            </a:pPr>
            <a:r>
              <a:rPr lang="fr-FR" dirty="0"/>
              <a:t>Mais</a:t>
            </a:r>
            <a:r>
              <a:rPr lang="fr-FR" b="1" dirty="0"/>
              <a:t> absent </a:t>
            </a:r>
            <a:r>
              <a:rPr lang="fr-FR" dirty="0"/>
              <a:t>à 8h le matin de l’EHPAD et ce, depuis plus de 48h </a:t>
            </a:r>
            <a:endParaRPr lang="fr-FR" dirty="0">
              <a:latin typeface="+mj-lt"/>
            </a:endParaRPr>
          </a:p>
          <a:p>
            <a:pPr marL="429750" lvl="3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NON : je ne renseigne pas le questionnaire. </a:t>
            </a:r>
          </a:p>
          <a:p>
            <a:pPr marL="429750" lvl="3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Ce résident est exclu de l’enquête.</a:t>
            </a:r>
          </a:p>
          <a:p>
            <a:pPr lvl="3" indent="0">
              <a:buNone/>
            </a:pPr>
            <a:endParaRPr lang="fr-FR" dirty="0">
              <a:latin typeface="+mj-lt"/>
            </a:endParaRPr>
          </a:p>
          <a:p>
            <a:pPr lvl="3" indent="0">
              <a:buNone/>
            </a:pPr>
            <a:endParaRPr lang="fr-FR" b="1" cap="all" dirty="0">
              <a:solidFill>
                <a:srgbClr val="37373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53345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664" y="251520"/>
            <a:ext cx="5076564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7</a:t>
            </a:r>
            <a:endParaRPr lang="fr-FR" b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88640" y="1640424"/>
            <a:ext cx="6480720" cy="7108040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fr-FR" altLang="fr-FR" sz="1400" b="1" dirty="0"/>
              <a:t>Date enquête : </a:t>
            </a:r>
            <a:r>
              <a:rPr lang="fr-FR" altLang="fr-FR" sz="1400" b="1" dirty="0">
                <a:solidFill>
                  <a:schemeClr val="accent1"/>
                </a:solidFill>
              </a:rPr>
              <a:t>28/06/2024 matin</a:t>
            </a:r>
          </a:p>
          <a:p>
            <a:pPr lvl="1" algn="just">
              <a:lnSpc>
                <a:spcPct val="150000"/>
              </a:lnSpc>
              <a:spcBef>
                <a:spcPts val="1800"/>
              </a:spcBef>
            </a:pPr>
            <a:r>
              <a:rPr lang="fr-FR" sz="1400" dirty="0"/>
              <a:t>Monsieur Alain GIRARD, 95 ans, est hébergé à temps plein à l’EHPAD des Lilas. Il est </a:t>
            </a:r>
            <a:r>
              <a:rPr lang="fr-FR" sz="1400" u="sng" dirty="0"/>
              <a:t>autonome</a:t>
            </a:r>
            <a:r>
              <a:rPr lang="fr-FR" sz="1400" dirty="0"/>
              <a:t> et </a:t>
            </a:r>
            <a:r>
              <a:rPr lang="fr-FR" sz="1400" u="sng" dirty="0"/>
              <a:t>continent</a:t>
            </a:r>
            <a:r>
              <a:rPr lang="fr-FR" sz="1400" dirty="0"/>
              <a:t>. Il est traité pour une insuffisance cardiaque et une hypertension artérielle associées à une insuffisance rénale légère. Il n'a </a:t>
            </a:r>
            <a:r>
              <a:rPr lang="fr-FR" sz="1400" u="sng" dirty="0"/>
              <a:t>pas de sonde urinaire ni de cathéter vasculaire ni d’escarre et ni de plaie</a:t>
            </a:r>
            <a:r>
              <a:rPr lang="fr-FR" sz="1400" dirty="0"/>
              <a:t>. Il a besoin d‘un </a:t>
            </a:r>
            <a:r>
              <a:rPr lang="fr-FR" sz="1400" u="sng" dirty="0"/>
              <a:t>appui à la marche</a:t>
            </a:r>
            <a:r>
              <a:rPr lang="fr-FR" sz="1400" dirty="0"/>
              <a:t>. 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L’EHPAD connait depuis trois semaines une épidémie de </a:t>
            </a:r>
            <a:r>
              <a:rPr lang="fr-FR" sz="1400" u="sng" dirty="0"/>
              <a:t>Covid</a:t>
            </a:r>
            <a:r>
              <a:rPr lang="fr-FR" sz="1400" dirty="0"/>
              <a:t> et un </a:t>
            </a:r>
            <a:r>
              <a:rPr lang="fr-FR" sz="1400" u="sng" dirty="0"/>
              <a:t>dépistage</a:t>
            </a:r>
            <a:r>
              <a:rPr lang="fr-FR" sz="1400" dirty="0"/>
              <a:t> de tous les résidents a été réalisé quelques jours avant l’enquête avec des tests antigéniques. Monsieur Girard n’a </a:t>
            </a:r>
            <a:r>
              <a:rPr lang="fr-FR" sz="1400" u="sng" dirty="0"/>
              <a:t>pas présenté de symptômes </a:t>
            </a:r>
            <a:r>
              <a:rPr lang="fr-FR" sz="1400" dirty="0"/>
              <a:t>de </a:t>
            </a:r>
            <a:r>
              <a:rPr lang="fr-FR" sz="1400" dirty="0">
                <a:solidFill>
                  <a:schemeClr val="accent1"/>
                </a:solidFill>
              </a:rPr>
              <a:t>Covid</a:t>
            </a:r>
            <a:r>
              <a:rPr lang="fr-FR" sz="1400" dirty="0"/>
              <a:t> mais son </a:t>
            </a:r>
            <a:r>
              <a:rPr lang="fr-FR" sz="1400" u="sng" dirty="0"/>
              <a:t>test s’est révélé positif </a:t>
            </a:r>
            <a:r>
              <a:rPr lang="fr-FR" sz="1400" dirty="0"/>
              <a:t>le </a:t>
            </a:r>
            <a:r>
              <a:rPr lang="fr-FR" sz="1400" dirty="0">
                <a:solidFill>
                  <a:schemeClr val="accent1"/>
                </a:solidFill>
              </a:rPr>
              <a:t>23 juin</a:t>
            </a:r>
            <a:r>
              <a:rPr lang="fr-FR" sz="1400" dirty="0"/>
              <a:t>. 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/>
                </a:solidFill>
              </a:rPr>
              <a:t>Le 28/06 </a:t>
            </a:r>
            <a:r>
              <a:rPr lang="fr-FR" sz="1400" dirty="0"/>
              <a:t>(jour de l’enquête), Monsieur Girard est présent dans l’EHPAD à</a:t>
            </a:r>
            <a:br>
              <a:rPr lang="fr-FR" sz="1400" dirty="0"/>
            </a:br>
            <a:r>
              <a:rPr lang="fr-FR" sz="1400" dirty="0"/>
              <a:t>8 heures va bien et n’a </a:t>
            </a:r>
            <a:r>
              <a:rPr lang="fr-FR" sz="1400" u="sng" dirty="0"/>
              <a:t>pas de traitement </a:t>
            </a:r>
            <a:r>
              <a:rPr lang="fr-FR" sz="1400" dirty="0"/>
              <a:t>anti-infectieux prescrit. Il est d’accord pour participer à l’enquête.</a:t>
            </a:r>
          </a:p>
        </p:txBody>
      </p:sp>
    </p:spTree>
    <p:extLst>
      <p:ext uri="{BB962C8B-B14F-4D97-AF65-F5344CB8AC3E}">
        <p14:creationId xmlns:p14="http://schemas.microsoft.com/office/powerpoint/2010/main" val="984430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 N° 7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16632" y="1883702"/>
            <a:ext cx="6741368" cy="7260298"/>
          </a:xfrm>
        </p:spPr>
        <p:txBody>
          <a:bodyPr/>
          <a:lstStyle/>
          <a:p>
            <a:r>
              <a:rPr lang="fr-FR" u="sng" dirty="0"/>
              <a:t>Questions à se poser </a:t>
            </a:r>
          </a:p>
          <a:p>
            <a:endParaRPr lang="fr-FR" sz="1600" dirty="0">
              <a:solidFill>
                <a:srgbClr val="373739"/>
              </a:solidFill>
              <a:latin typeface="+mj-lt"/>
            </a:endParaRPr>
          </a:p>
          <a:p>
            <a:pPr algn="just"/>
            <a:r>
              <a:rPr lang="fr-FR" sz="1600" dirty="0">
                <a:solidFill>
                  <a:srgbClr val="373739"/>
                </a:solidFill>
              </a:rPr>
              <a:t>LE </a:t>
            </a:r>
            <a:r>
              <a:rPr lang="fr-FR" sz="1600" dirty="0" err="1">
                <a:solidFill>
                  <a:srgbClr val="373739"/>
                </a:solidFill>
              </a:rPr>
              <a:t>Resident</a:t>
            </a:r>
            <a:r>
              <a:rPr lang="fr-FR" sz="1600" dirty="0">
                <a:solidFill>
                  <a:srgbClr val="373739"/>
                </a:solidFill>
              </a:rPr>
              <a:t> EST-IL informé et eligible ?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/>
              <a:t>OUI : je renseigne les parties « Identification du résident » et  « Caractéristiques du résident »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dirty="0"/>
          </a:p>
          <a:p>
            <a:pPr lvl="3" indent="0" algn="just">
              <a:buNone/>
            </a:pPr>
            <a:endParaRPr lang="fr-FR" dirty="0"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  <a:latin typeface="+mj-lt"/>
              </a:rPr>
              <a:t>Le RESIDENT A-T-il un Dispositif invasif ?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Pas de de sonde urinaire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Pas de cathéters vasculaires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/>
              <a:t>NON : je coche juste la case NON en face de « Dispositif(s) invasif(s) » et passe à la partie suivante « Traitement(s) anti-infectieux »</a:t>
            </a:r>
            <a:endParaRPr lang="fr-FR" dirty="0"/>
          </a:p>
          <a:p>
            <a:pPr marL="0" lvl="3" indent="0" algn="just">
              <a:buNone/>
            </a:pPr>
            <a:endParaRPr lang="fr-FR" b="1" cap="all" dirty="0">
              <a:solidFill>
                <a:srgbClr val="373739"/>
              </a:solidFill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  <a:latin typeface="+mj-lt"/>
              </a:rPr>
              <a:t>LE RESIDENT A-T-il UN TRAITEMENT ANTI-INFECTIEUX ?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Pas de prescription d’anti-infectieux ciblés par l’enquête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NON : je coche NON en face de « Traitement(s) anti-infectieux » et </a:t>
            </a:r>
            <a:r>
              <a:rPr lang="fr-FR" sz="1400" dirty="0"/>
              <a:t>passe à la partie suivante «  Infection(s) associée(s) aux soins »</a:t>
            </a:r>
          </a:p>
          <a:p>
            <a:pPr lvl="3" indent="0" algn="just">
              <a:buNone/>
            </a:pPr>
            <a:endParaRPr lang="fr-FR" sz="1400" dirty="0"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</a:rPr>
              <a:t>LE RESIDENT A-T-IL UNE INFECTION ASSOCIEE aux soins ?</a:t>
            </a:r>
          </a:p>
          <a:p>
            <a:pPr marL="573750" lvl="4" indent="-285750" algn="just">
              <a:buFontTx/>
              <a:buChar char="-"/>
            </a:pPr>
            <a:r>
              <a:rPr lang="fr-FR" dirty="0"/>
              <a:t>Absence de signes cliniques et test Covid positif 5 jours auparavant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/>
              <a:t>OUI : je coche OUI en face de « Infection(s) associée(s) aux soins » et je renseigne la partie dédiée.</a:t>
            </a:r>
            <a:endParaRPr lang="fr-FR" b="1" cap="all" dirty="0">
              <a:solidFill>
                <a:srgbClr val="37373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73987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5ACB5D-E226-4A0B-A305-66F6CF149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50" y="3530341"/>
            <a:ext cx="3521055" cy="4464496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6D47E8E-8941-40F7-B8F9-AC93A60A77D4}"/>
              </a:ext>
            </a:extLst>
          </p:cNvPr>
          <p:cNvSpPr/>
          <p:nvPr/>
        </p:nvSpPr>
        <p:spPr>
          <a:xfrm>
            <a:off x="1840641" y="3530341"/>
            <a:ext cx="3222813" cy="39358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1DFB121-DC6B-4264-BEE5-3A6E55AE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56" y="224055"/>
            <a:ext cx="5130422" cy="1248139"/>
          </a:xfrm>
        </p:spPr>
        <p:txBody>
          <a:bodyPr/>
          <a:lstStyle/>
          <a:p>
            <a:r>
              <a:rPr lang="fr-FR" dirty="0"/>
              <a:t>Cas clinique N°7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13FEE7-267A-48FA-A40C-9A701CB2B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392" y="1902239"/>
            <a:ext cx="3631313" cy="1368585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4CE7589-5C2E-4B6D-9C9D-B1DE195CA275}"/>
              </a:ext>
            </a:extLst>
          </p:cNvPr>
          <p:cNvSpPr/>
          <p:nvPr/>
        </p:nvSpPr>
        <p:spPr>
          <a:xfrm>
            <a:off x="1895770" y="6156176"/>
            <a:ext cx="3222813" cy="39358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160941" y="8223607"/>
            <a:ext cx="5822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</a:rPr>
              <a:t>p. 60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85617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379738" y="-22371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94027" y="877046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28/06/2024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53136" y="826889"/>
            <a:ext cx="1390508" cy="2573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GIRARD Alain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28800" y="150701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1928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74047" y="1789379"/>
            <a:ext cx="6480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Violette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32337" y="150701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79932" y="176368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79701" y="2015208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56208" y="202442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84784" y="233046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509736" y="261282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02200" y="284299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509932" y="311971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209530" y="4468481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492896" y="557564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016569" y="7128739"/>
            <a:ext cx="1511356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COVA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005513D-C009-47B1-A17E-17AFC959FABB}"/>
              </a:ext>
            </a:extLst>
          </p:cNvPr>
          <p:cNvSpPr txBox="1"/>
          <p:nvPr/>
        </p:nvSpPr>
        <p:spPr>
          <a:xfrm>
            <a:off x="1889536" y="3354201"/>
            <a:ext cx="25406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5FF540C-ACD4-40B2-84F9-0CA9578BEBBE}"/>
              </a:ext>
            </a:extLst>
          </p:cNvPr>
          <p:cNvSpPr txBox="1"/>
          <p:nvPr/>
        </p:nvSpPr>
        <p:spPr>
          <a:xfrm>
            <a:off x="1876786" y="8120489"/>
            <a:ext cx="66548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VIRCOV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996952" y="669471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317688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670" y="251520"/>
            <a:ext cx="5076564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8</a:t>
            </a:r>
            <a:endParaRPr lang="fr-FR" b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60648" y="1619673"/>
            <a:ext cx="6288433" cy="6768752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r-FR" altLang="fr-FR" sz="1400" b="1" dirty="0"/>
              <a:t>Date enquête : </a:t>
            </a:r>
            <a:r>
              <a:rPr lang="fr-FR" altLang="fr-FR" sz="1400" b="1" dirty="0">
                <a:solidFill>
                  <a:srgbClr val="FF0000"/>
                </a:solidFill>
              </a:rPr>
              <a:t>18/06/2024 matin</a:t>
            </a:r>
          </a:p>
          <a:p>
            <a:pPr lvl="1" algn="just">
              <a:lnSpc>
                <a:spcPct val="150000"/>
              </a:lnSpc>
              <a:spcBef>
                <a:spcPts val="1800"/>
              </a:spcBef>
            </a:pPr>
            <a:r>
              <a:rPr lang="fr-FR" sz="1400" dirty="0"/>
              <a:t>Monsieur Alphonse DURAND, </a:t>
            </a:r>
            <a:r>
              <a:rPr lang="fr-FR" sz="1400" u="sng" dirty="0"/>
              <a:t>97 ans</a:t>
            </a:r>
            <a:r>
              <a:rPr lang="fr-FR" sz="1400" dirty="0"/>
              <a:t>, est hébergé à l’EHPAD de la Joie en UHR (Lavandes) depuis 1 an. Il est </a:t>
            </a:r>
            <a:r>
              <a:rPr lang="fr-FR" sz="1400" u="sng" dirty="0"/>
              <a:t>désorienté</a:t>
            </a:r>
            <a:r>
              <a:rPr lang="fr-FR" sz="1400" dirty="0"/>
              <a:t> et </a:t>
            </a:r>
            <a:r>
              <a:rPr lang="fr-FR" sz="1400" u="sng" dirty="0"/>
              <a:t>incontinent</a:t>
            </a:r>
            <a:r>
              <a:rPr lang="fr-FR" sz="1400" dirty="0"/>
              <a:t>. Il se déplace en </a:t>
            </a:r>
            <a:r>
              <a:rPr lang="fr-FR" sz="1400" u="sng" dirty="0"/>
              <a:t>fauteuil roulant</a:t>
            </a:r>
            <a:r>
              <a:rPr lang="fr-FR" sz="1400" dirty="0"/>
              <a:t>. Depuis son admission, il présente des </a:t>
            </a:r>
            <a:r>
              <a:rPr lang="fr-FR" sz="1400" u="sng" dirty="0"/>
              <a:t>ulcères variqueux</a:t>
            </a:r>
            <a:r>
              <a:rPr lang="fr-FR" sz="1400" dirty="0"/>
              <a:t> dans un contexte HTA et insuffisance veineuse sévère.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Lors de la dernière consultation médicale, le médecin remplaçant a prescrit un prélèvement cutané des ulcères par écouvillonnage. L’examen clinique retrouve un </a:t>
            </a:r>
            <a:r>
              <a:rPr lang="fr-FR" sz="1400" u="sng" dirty="0"/>
              <a:t>écoulement séreux, rougeur, chaleur et léger gonflement</a:t>
            </a:r>
            <a:r>
              <a:rPr lang="fr-FR" sz="1400" dirty="0"/>
              <a:t>.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Le </a:t>
            </a:r>
            <a:r>
              <a:rPr lang="fr-FR" sz="1400" dirty="0">
                <a:solidFill>
                  <a:schemeClr val="accent1"/>
                </a:solidFill>
              </a:rPr>
              <a:t>15 juin</a:t>
            </a:r>
            <a:r>
              <a:rPr lang="fr-FR" sz="1400" dirty="0"/>
              <a:t>, le résultat du </a:t>
            </a:r>
            <a:r>
              <a:rPr lang="fr-FR" sz="1400" u="sng" dirty="0"/>
              <a:t>prélèvement</a:t>
            </a:r>
            <a:r>
              <a:rPr lang="fr-FR" sz="1400" dirty="0"/>
              <a:t> est revenu positif à </a:t>
            </a:r>
            <a:r>
              <a:rPr lang="fr-FR" sz="1400" i="1" dirty="0">
                <a:solidFill>
                  <a:schemeClr val="accent1"/>
                </a:solidFill>
              </a:rPr>
              <a:t>Staphylococcus aureus </a:t>
            </a:r>
            <a:r>
              <a:rPr lang="fr-FR" sz="1400" dirty="0" err="1">
                <a:solidFill>
                  <a:schemeClr val="accent1"/>
                </a:solidFill>
              </a:rPr>
              <a:t>méticilline</a:t>
            </a:r>
            <a:r>
              <a:rPr lang="fr-FR" sz="1400" dirty="0">
                <a:solidFill>
                  <a:schemeClr val="accent1"/>
                </a:solidFill>
              </a:rPr>
              <a:t> sensible</a:t>
            </a:r>
            <a:r>
              <a:rPr lang="fr-FR" sz="1400" dirty="0"/>
              <a:t>.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L’IDE a contacté le prescripteur qui est passé le </a:t>
            </a:r>
            <a:r>
              <a:rPr lang="fr-FR" sz="1400" dirty="0">
                <a:solidFill>
                  <a:schemeClr val="accent1"/>
                </a:solidFill>
              </a:rPr>
              <a:t>17 juin </a:t>
            </a:r>
            <a:r>
              <a:rPr lang="fr-FR" sz="1400" dirty="0"/>
              <a:t>(la veille de l’enquête) et a prescrit un traitement oral par </a:t>
            </a:r>
            <a:r>
              <a:rPr lang="fr-FR" sz="1400" dirty="0">
                <a:solidFill>
                  <a:schemeClr val="accent1"/>
                </a:solidFill>
              </a:rPr>
              <a:t>amoxicilline /</a:t>
            </a:r>
            <a:r>
              <a:rPr lang="fr-FR" sz="1400" dirty="0" err="1">
                <a:solidFill>
                  <a:schemeClr val="accent1"/>
                </a:solidFill>
              </a:rPr>
              <a:t>ac</a:t>
            </a:r>
            <a:r>
              <a:rPr lang="fr-FR" sz="1400" dirty="0">
                <a:solidFill>
                  <a:schemeClr val="accent1"/>
                </a:solidFill>
              </a:rPr>
              <a:t>. clavulanique </a:t>
            </a:r>
            <a:r>
              <a:rPr lang="fr-FR" sz="1400" dirty="0"/>
              <a:t>pour </a:t>
            </a:r>
            <a:r>
              <a:rPr lang="fr-FR" sz="1400" u="sng" dirty="0"/>
              <a:t>10 jours</a:t>
            </a:r>
            <a:r>
              <a:rPr lang="fr-FR" sz="1400" dirty="0"/>
              <a:t>. Le résident est bien sous traitement le jour de l’enquête.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Le bilan biologique réalisé la veille de l’enquête est sans anomalie (Taux de GB : 11 000/mm</a:t>
            </a:r>
            <a:r>
              <a:rPr lang="fr-FR" sz="1400" baseline="30000" dirty="0"/>
              <a:t>3</a:t>
            </a:r>
            <a:r>
              <a:rPr lang="fr-FR" sz="1400" dirty="0"/>
              <a:t> et CRP à 30 mg/l).</a:t>
            </a:r>
          </a:p>
          <a:p>
            <a:pPr algn="just"/>
            <a:endParaRPr lang="fr-FR" sz="1600" b="0" cap="none" dirty="0"/>
          </a:p>
          <a:p>
            <a:pPr lvl="1" algn="just">
              <a:lnSpc>
                <a:spcPct val="150000"/>
              </a:lnSpc>
            </a:pP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137647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DB8E4C-0983-4565-853C-487F824E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35" y="1619672"/>
            <a:ext cx="3297176" cy="589776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5F24E22-77CE-4C1C-9D99-EAA6278D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" y="251520"/>
            <a:ext cx="5130422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1 </a:t>
            </a:r>
            <a:endParaRPr lang="fr-FR" b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19FAD3-5FEE-47A6-B4F0-DE9A20775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72" y="7642415"/>
            <a:ext cx="5837222" cy="10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264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 N° 8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16851" y="1691680"/>
            <a:ext cx="6552509" cy="7260298"/>
          </a:xfrm>
        </p:spPr>
        <p:txBody>
          <a:bodyPr/>
          <a:lstStyle/>
          <a:p>
            <a:r>
              <a:rPr lang="fr-FR" u="sng" dirty="0"/>
              <a:t>Questions à se poser </a:t>
            </a:r>
          </a:p>
          <a:p>
            <a:pPr lvl="3" indent="0">
              <a:buNone/>
            </a:pPr>
            <a:endParaRPr lang="fr-FR" dirty="0">
              <a:latin typeface="+mj-lt"/>
            </a:endParaRPr>
          </a:p>
          <a:p>
            <a:pPr lvl="3" indent="0">
              <a:buNone/>
            </a:pPr>
            <a:endParaRPr lang="fr-FR" dirty="0">
              <a:latin typeface="+mj-lt"/>
            </a:endParaRPr>
          </a:p>
          <a:p>
            <a:pPr algn="just"/>
            <a:r>
              <a:rPr lang="fr-FR" sz="1600" dirty="0">
                <a:solidFill>
                  <a:srgbClr val="373739"/>
                </a:solidFill>
              </a:rPr>
              <a:t>LE </a:t>
            </a:r>
            <a:r>
              <a:rPr lang="fr-FR" sz="1600" dirty="0" err="1">
                <a:solidFill>
                  <a:srgbClr val="373739"/>
                </a:solidFill>
              </a:rPr>
              <a:t>Resident</a:t>
            </a:r>
            <a:r>
              <a:rPr lang="fr-FR" sz="1600" dirty="0">
                <a:solidFill>
                  <a:srgbClr val="373739"/>
                </a:solidFill>
              </a:rPr>
              <a:t> </a:t>
            </a:r>
            <a:r>
              <a:rPr lang="fr-FR" sz="1600" dirty="0" err="1">
                <a:solidFill>
                  <a:srgbClr val="373739"/>
                </a:solidFill>
              </a:rPr>
              <a:t>EST-Il</a:t>
            </a:r>
            <a:r>
              <a:rPr lang="fr-FR" sz="1600" dirty="0">
                <a:solidFill>
                  <a:srgbClr val="373739"/>
                </a:solidFill>
              </a:rPr>
              <a:t> informé et eligible ?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OUI : </a:t>
            </a:r>
            <a:r>
              <a:rPr lang="fr-FR" sz="1400" dirty="0"/>
              <a:t>je renseigne les parties « Identification du résident » et  « Caractéristiques du résident »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sz="1400" dirty="0">
              <a:latin typeface="+mj-lt"/>
            </a:endParaRPr>
          </a:p>
          <a:p>
            <a:pPr lvl="3" indent="0" algn="just">
              <a:buNone/>
            </a:pPr>
            <a:endParaRPr lang="fr-FR" dirty="0"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  <a:latin typeface="+mj-lt"/>
              </a:rPr>
              <a:t>Le RESIDENT A-T-il un Dispositif invasif ?</a:t>
            </a:r>
            <a:endParaRPr lang="fr-FR" dirty="0"/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NON : je coche la case NON en face de « Dispositif(s) invasif(s) » </a:t>
            </a:r>
            <a:r>
              <a:rPr lang="fr-FR" sz="1400" dirty="0"/>
              <a:t>et passe à la partie suivante « Traitement(s) anti-infectieux »</a:t>
            </a:r>
          </a:p>
          <a:p>
            <a:pPr marL="0" lvl="3" indent="0" algn="just">
              <a:buNone/>
            </a:pPr>
            <a:endParaRPr lang="fr-FR" b="1" cap="all" dirty="0">
              <a:solidFill>
                <a:srgbClr val="373739"/>
              </a:solidFill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  <a:latin typeface="+mj-lt"/>
              </a:rPr>
              <a:t>LE RESIDENT A-T-il UN TRAITEMENT ANTI-INFECTIEUX ?</a:t>
            </a:r>
          </a:p>
          <a:p>
            <a:pPr lvl="4" indent="0" algn="just">
              <a:buNone/>
            </a:pPr>
            <a:r>
              <a:rPr lang="fr-FR" dirty="0"/>
              <a:t>Traitement par amoxicilline /ac. clavulanique depuis le 17/06 et pour 10 jours</a:t>
            </a:r>
            <a:endParaRPr lang="fr-FR" dirty="0">
              <a:latin typeface="+mj-lt"/>
            </a:endParaRP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OUI : je coche OUI en face de « Traitement(s) anti-infectieux » </a:t>
            </a:r>
            <a:r>
              <a:rPr lang="fr-FR" sz="1400" dirty="0"/>
              <a:t>et renseigne la partie dédiée</a:t>
            </a:r>
          </a:p>
          <a:p>
            <a:pPr lvl="3" indent="0" algn="just">
              <a:buNone/>
            </a:pPr>
            <a:endParaRPr lang="fr-FR" sz="1400" dirty="0"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</a:rPr>
              <a:t>LE RESIDENT A-T-IL UNE INFECTION ASSOCIEE aux soins ?</a:t>
            </a:r>
            <a:endParaRPr lang="fr-FR" sz="1400" dirty="0"/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OUI : je coche OUI en face de « Infection(s) associée(s) aux soins » et renseigne la partie dédiée</a:t>
            </a:r>
          </a:p>
        </p:txBody>
      </p:sp>
    </p:spTree>
    <p:extLst>
      <p:ext uri="{BB962C8B-B14F-4D97-AF65-F5344CB8AC3E}">
        <p14:creationId xmlns:p14="http://schemas.microsoft.com/office/powerpoint/2010/main" val="116892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83" y="2267744"/>
            <a:ext cx="4449551" cy="468052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04812" y="251520"/>
            <a:ext cx="5130422" cy="1248139"/>
          </a:xfrm>
        </p:spPr>
        <p:txBody>
          <a:bodyPr/>
          <a:lstStyle/>
          <a:p>
            <a:r>
              <a:rPr lang="fr-FR" dirty="0"/>
              <a:t>Cas clinique N° 8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9635" y="7092280"/>
            <a:ext cx="5822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</a:rPr>
              <a:t>p. 62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83606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04812" y="251520"/>
            <a:ext cx="5130422" cy="1248139"/>
          </a:xfrm>
        </p:spPr>
        <p:txBody>
          <a:bodyPr/>
          <a:lstStyle/>
          <a:p>
            <a:r>
              <a:rPr lang="fr-FR" dirty="0"/>
              <a:t>Cas clinique N° 8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085683" y="2267744"/>
            <a:ext cx="4449551" cy="4680520"/>
            <a:chOff x="1085683" y="2267744"/>
            <a:chExt cx="4449551" cy="468052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5683" y="2267744"/>
              <a:ext cx="4449551" cy="468052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1256992" y="6252132"/>
              <a:ext cx="27061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286176" y="3348444"/>
              <a:ext cx="27061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endParaRPr 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268760" y="3761036"/>
              <a:ext cx="27061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556792" y="4139952"/>
              <a:ext cx="27061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556792" y="4500572"/>
              <a:ext cx="27061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556792" y="4644008"/>
              <a:ext cx="27061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556792" y="4860612"/>
              <a:ext cx="27061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879635" y="7092280"/>
            <a:ext cx="5822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</a:rPr>
              <a:t>p. 62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784089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307730" y="0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84784" y="899592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18/06/2024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56208" y="970596"/>
            <a:ext cx="158417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DURAND Alphonse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28800" y="150701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1927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28800" y="1794147"/>
            <a:ext cx="131356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Lavandes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83356" y="151169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33256" y="1771564"/>
            <a:ext cx="1699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16832" y="203516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07728" y="2041953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15170" y="236788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98672" y="262837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74603" y="289806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898672" y="310262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625745" y="447119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492896" y="557564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772816" y="336881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2CD7DF5-FEDA-4A96-822D-E5274B282326}"/>
              </a:ext>
            </a:extLst>
          </p:cNvPr>
          <p:cNvSpPr txBox="1"/>
          <p:nvPr/>
        </p:nvSpPr>
        <p:spPr>
          <a:xfrm>
            <a:off x="2240868" y="4912334"/>
            <a:ext cx="1332148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J01CR02    </a:t>
            </a:r>
            <a:r>
              <a:rPr lang="fr-FR" sz="1200" dirty="0">
                <a:solidFill>
                  <a:srgbClr val="00B050"/>
                </a:solidFill>
              </a:rPr>
              <a:t>p. 51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B5E3EA8-3038-4B02-A2C0-D78DB441B6F3}"/>
              </a:ext>
            </a:extLst>
          </p:cNvPr>
          <p:cNvSpPr txBox="1"/>
          <p:nvPr/>
        </p:nvSpPr>
        <p:spPr>
          <a:xfrm>
            <a:off x="2442388" y="5175103"/>
            <a:ext cx="637330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D64CEF0-5F00-4B18-A2C4-133A2D0776F5}"/>
              </a:ext>
            </a:extLst>
          </p:cNvPr>
          <p:cNvSpPr txBox="1"/>
          <p:nvPr/>
        </p:nvSpPr>
        <p:spPr>
          <a:xfrm>
            <a:off x="2400852" y="5432316"/>
            <a:ext cx="637330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10 J</a:t>
            </a:r>
            <a:endParaRPr lang="fr-FR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200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307730" y="0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84784" y="899592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18/06/2024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56208" y="970596"/>
            <a:ext cx="158417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DURAND Alphonse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28800" y="150701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1927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28800" y="1794147"/>
            <a:ext cx="131356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Lavandes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83356" y="151169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33256" y="1771564"/>
            <a:ext cx="1699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16832" y="203516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07728" y="2041953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15170" y="236788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98672" y="262837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74603" y="289806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898672" y="310262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625745" y="447119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492896" y="557564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772816" y="336881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2CD7DF5-FEDA-4A96-822D-E5274B282326}"/>
              </a:ext>
            </a:extLst>
          </p:cNvPr>
          <p:cNvSpPr txBox="1"/>
          <p:nvPr/>
        </p:nvSpPr>
        <p:spPr>
          <a:xfrm>
            <a:off x="2240868" y="4912334"/>
            <a:ext cx="1332148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J01CR02    </a:t>
            </a:r>
            <a:r>
              <a:rPr lang="fr-FR" sz="1200" dirty="0">
                <a:solidFill>
                  <a:srgbClr val="00B050"/>
                </a:solidFill>
              </a:rPr>
              <a:t>p. 51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B5E3EA8-3038-4B02-A2C0-D78DB441B6F3}"/>
              </a:ext>
            </a:extLst>
          </p:cNvPr>
          <p:cNvSpPr txBox="1"/>
          <p:nvPr/>
        </p:nvSpPr>
        <p:spPr>
          <a:xfrm>
            <a:off x="2442388" y="5175103"/>
            <a:ext cx="637330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D64CEF0-5F00-4B18-A2C4-133A2D0776F5}"/>
              </a:ext>
            </a:extLst>
          </p:cNvPr>
          <p:cNvSpPr txBox="1"/>
          <p:nvPr/>
        </p:nvSpPr>
        <p:spPr>
          <a:xfrm>
            <a:off x="2400852" y="5432316"/>
            <a:ext cx="637330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10 J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B229C9A-31D9-40CB-871E-0F8AB62BD1FA}"/>
              </a:ext>
            </a:extLst>
          </p:cNvPr>
          <p:cNvSpPr txBox="1"/>
          <p:nvPr/>
        </p:nvSpPr>
        <p:spPr>
          <a:xfrm>
            <a:off x="2355898" y="5678253"/>
            <a:ext cx="637330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Curatif</a:t>
            </a:r>
            <a:endParaRPr lang="fr-FR" sz="1200" dirty="0">
              <a:solidFill>
                <a:srgbClr val="00B050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318012" y="6159208"/>
            <a:ext cx="2389716" cy="439928"/>
            <a:chOff x="2318012" y="6159208"/>
            <a:chExt cx="2389716" cy="439928"/>
          </a:xfrm>
        </p:grpSpPr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F5910908-6FFD-4BC4-AD0A-ABB43C8D684C}"/>
                </a:ext>
              </a:extLst>
            </p:cNvPr>
            <p:cNvSpPr txBox="1"/>
            <p:nvPr/>
          </p:nvSpPr>
          <p:spPr>
            <a:xfrm>
              <a:off x="2355898" y="6414470"/>
              <a:ext cx="637330" cy="184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fr-FR" sz="1200" dirty="0">
                  <a:solidFill>
                    <a:srgbClr val="FF0000"/>
                  </a:solidFill>
                </a:rPr>
                <a:t>EMS</a:t>
              </a:r>
              <a:endParaRPr lang="fr-FR" sz="1200" dirty="0">
                <a:solidFill>
                  <a:srgbClr val="00B050"/>
                </a:solidFill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7D5A2BFB-D980-4783-B8A9-CBBDB57715D3}"/>
                </a:ext>
              </a:extLst>
            </p:cNvPr>
            <p:cNvSpPr txBox="1"/>
            <p:nvPr/>
          </p:nvSpPr>
          <p:spPr>
            <a:xfrm>
              <a:off x="2318012" y="6159208"/>
              <a:ext cx="2389716" cy="184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fr-FR" sz="1200" dirty="0">
                  <a:solidFill>
                    <a:srgbClr val="00B050"/>
                  </a:solidFill>
                </a:rPr>
                <a:t> Différer : TTT depuis 24h.  p.40</a:t>
              </a:r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F9B41DFA-CA7B-40B7-A750-EDAC3D58AA9E}"/>
              </a:ext>
            </a:extLst>
          </p:cNvPr>
          <p:cNvSpPr txBox="1"/>
          <p:nvPr/>
        </p:nvSpPr>
        <p:spPr>
          <a:xfrm>
            <a:off x="2332180" y="5913512"/>
            <a:ext cx="1024812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 PTM </a:t>
            </a:r>
            <a:r>
              <a:rPr lang="fr-FR" sz="1200" dirty="0">
                <a:solidFill>
                  <a:srgbClr val="00B050"/>
                </a:solidFill>
              </a:rPr>
              <a:t>  p. 39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EE3832FA-C10A-4763-B28D-90AE5AD00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18" y="2320895"/>
            <a:ext cx="3755790" cy="3061513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C70E579-CE01-43DB-AABA-32BC4C3CCC94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2844586" y="4871041"/>
            <a:ext cx="604450" cy="1042471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2852936" y="6723092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256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307730" y="0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84784" y="899592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18/06/2024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56208" y="970596"/>
            <a:ext cx="158417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DURAND Alphonse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28800" y="150701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1927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28800" y="1794147"/>
            <a:ext cx="131356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Lavandes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83356" y="151169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33256" y="1771564"/>
            <a:ext cx="1699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16832" y="203516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07728" y="2041953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15170" y="236788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98672" y="262837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74603" y="289806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898672" y="310262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625745" y="447119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492896" y="557564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772816" y="336881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2CD7DF5-FEDA-4A96-822D-E5274B282326}"/>
              </a:ext>
            </a:extLst>
          </p:cNvPr>
          <p:cNvSpPr txBox="1"/>
          <p:nvPr/>
        </p:nvSpPr>
        <p:spPr>
          <a:xfrm>
            <a:off x="2240868" y="4912334"/>
            <a:ext cx="1332148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J01CR02    </a:t>
            </a:r>
            <a:r>
              <a:rPr lang="fr-FR" sz="1200" dirty="0">
                <a:solidFill>
                  <a:srgbClr val="00B050"/>
                </a:solidFill>
              </a:rPr>
              <a:t>p. 51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341D5B5-CC51-497F-A80A-98EC9DF6C9A3}"/>
              </a:ext>
            </a:extLst>
          </p:cNvPr>
          <p:cNvSpPr txBox="1"/>
          <p:nvPr/>
        </p:nvSpPr>
        <p:spPr>
          <a:xfrm>
            <a:off x="1836116" y="7143466"/>
            <a:ext cx="131356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IESC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B5E3EA8-3038-4B02-A2C0-D78DB441B6F3}"/>
              </a:ext>
            </a:extLst>
          </p:cNvPr>
          <p:cNvSpPr txBox="1"/>
          <p:nvPr/>
        </p:nvSpPr>
        <p:spPr>
          <a:xfrm>
            <a:off x="2442388" y="5175103"/>
            <a:ext cx="637330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D64CEF0-5F00-4B18-A2C4-133A2D0776F5}"/>
              </a:ext>
            </a:extLst>
          </p:cNvPr>
          <p:cNvSpPr txBox="1"/>
          <p:nvPr/>
        </p:nvSpPr>
        <p:spPr>
          <a:xfrm>
            <a:off x="2400852" y="5432316"/>
            <a:ext cx="637330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10 J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B229C9A-31D9-40CB-871E-0F8AB62BD1FA}"/>
              </a:ext>
            </a:extLst>
          </p:cNvPr>
          <p:cNvSpPr txBox="1"/>
          <p:nvPr/>
        </p:nvSpPr>
        <p:spPr>
          <a:xfrm>
            <a:off x="2355898" y="5678253"/>
            <a:ext cx="637330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Curatif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5910908-6FFD-4BC4-AD0A-ABB43C8D684C}"/>
              </a:ext>
            </a:extLst>
          </p:cNvPr>
          <p:cNvSpPr txBox="1"/>
          <p:nvPr/>
        </p:nvSpPr>
        <p:spPr>
          <a:xfrm>
            <a:off x="2355898" y="6414470"/>
            <a:ext cx="637330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EMS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D5A2BFB-D980-4783-B8A9-CBBDB57715D3}"/>
              </a:ext>
            </a:extLst>
          </p:cNvPr>
          <p:cNvSpPr txBox="1"/>
          <p:nvPr/>
        </p:nvSpPr>
        <p:spPr>
          <a:xfrm>
            <a:off x="2318012" y="6159208"/>
            <a:ext cx="2389716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00B050"/>
                </a:solidFill>
              </a:rPr>
              <a:t>Différer :TTT depuis 24h.  p.40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9B41DFA-CA7B-40B7-A750-EDAC3D58AA9E}"/>
              </a:ext>
            </a:extLst>
          </p:cNvPr>
          <p:cNvSpPr txBox="1"/>
          <p:nvPr/>
        </p:nvSpPr>
        <p:spPr>
          <a:xfrm>
            <a:off x="2332180" y="5913512"/>
            <a:ext cx="1024812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 PTM </a:t>
            </a:r>
            <a:r>
              <a:rPr lang="fr-FR" sz="1200" dirty="0">
                <a:solidFill>
                  <a:srgbClr val="00B050"/>
                </a:solidFill>
              </a:rPr>
              <a:t>  p. 39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852936" y="6723092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4C70E579-CE01-43DB-AABA-32BC4C3CCC94}"/>
              </a:ext>
            </a:extLst>
          </p:cNvPr>
          <p:cNvCxnSpPr>
            <a:cxnSpLocks/>
          </p:cNvCxnSpPr>
          <p:nvPr/>
        </p:nvCxnSpPr>
        <p:spPr>
          <a:xfrm>
            <a:off x="2285580" y="7235799"/>
            <a:ext cx="65678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e 51"/>
          <p:cNvGrpSpPr/>
          <p:nvPr/>
        </p:nvGrpSpPr>
        <p:grpSpPr>
          <a:xfrm>
            <a:off x="2972592" y="4471194"/>
            <a:ext cx="3654359" cy="3844051"/>
            <a:chOff x="1085683" y="2267744"/>
            <a:chExt cx="4449551" cy="4680520"/>
          </a:xfrm>
        </p:grpSpPr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5683" y="2267744"/>
              <a:ext cx="4449551" cy="4680520"/>
            </a:xfrm>
            <a:prstGeom prst="rect">
              <a:avLst/>
            </a:prstGeom>
          </p:spPr>
        </p:pic>
        <p:sp>
          <p:nvSpPr>
            <p:cNvPr id="54" name="ZoneTexte 53"/>
            <p:cNvSpPr txBox="1"/>
            <p:nvPr/>
          </p:nvSpPr>
          <p:spPr>
            <a:xfrm>
              <a:off x="1256992" y="6252132"/>
              <a:ext cx="27061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268760" y="3761036"/>
              <a:ext cx="27061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1556792" y="4139952"/>
              <a:ext cx="27061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1556792" y="4500572"/>
              <a:ext cx="27061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1556792" y="4644008"/>
              <a:ext cx="27061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1556792" y="4860612"/>
              <a:ext cx="270616" cy="215444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5968736" y="7920518"/>
            <a:ext cx="499268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</a:rPr>
              <a:t>p. 62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3159110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307730" y="0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84784" y="899592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18/06/2024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56208" y="970596"/>
            <a:ext cx="158417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DURAND Alphonse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28800" y="150701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1927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28800" y="1794147"/>
            <a:ext cx="131356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Lavandes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83356" y="151169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33256" y="1771564"/>
            <a:ext cx="169982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16832" y="203516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07728" y="2041953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15170" y="236788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98672" y="262837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74603" y="289806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898672" y="310262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625745" y="447119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492896" y="557564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772816" y="336881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2CD7DF5-FEDA-4A96-822D-E5274B282326}"/>
              </a:ext>
            </a:extLst>
          </p:cNvPr>
          <p:cNvSpPr txBox="1"/>
          <p:nvPr/>
        </p:nvSpPr>
        <p:spPr>
          <a:xfrm>
            <a:off x="2240868" y="4912334"/>
            <a:ext cx="1332148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J01CR02    </a:t>
            </a:r>
            <a:r>
              <a:rPr lang="fr-FR" sz="1200" dirty="0">
                <a:solidFill>
                  <a:srgbClr val="00B050"/>
                </a:solidFill>
              </a:rPr>
              <a:t>p. 51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341D5B5-CC51-497F-A80A-98EC9DF6C9A3}"/>
              </a:ext>
            </a:extLst>
          </p:cNvPr>
          <p:cNvSpPr txBox="1"/>
          <p:nvPr/>
        </p:nvSpPr>
        <p:spPr>
          <a:xfrm>
            <a:off x="1836116" y="7143466"/>
            <a:ext cx="131356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IESC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335D1EF-5337-42DE-9B4D-4E05B08A193B}"/>
              </a:ext>
            </a:extLst>
          </p:cNvPr>
          <p:cNvSpPr txBox="1"/>
          <p:nvPr/>
        </p:nvSpPr>
        <p:spPr>
          <a:xfrm>
            <a:off x="1754228" y="838506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S</a:t>
            </a:r>
          </a:p>
          <a:p>
            <a:r>
              <a:rPr lang="fr-FR" sz="1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BD467D8-F577-4665-9101-0FE4A5A279C8}"/>
              </a:ext>
            </a:extLst>
          </p:cNvPr>
          <p:cNvSpPr txBox="1"/>
          <p:nvPr/>
        </p:nvSpPr>
        <p:spPr>
          <a:xfrm>
            <a:off x="1754228" y="8142084"/>
            <a:ext cx="1313560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STAAUR   </a:t>
            </a:r>
            <a:r>
              <a:rPr lang="fr-FR" sz="1200" dirty="0">
                <a:solidFill>
                  <a:srgbClr val="00B050"/>
                </a:solidFill>
              </a:rPr>
              <a:t>p. 69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B5E3EA8-3038-4B02-A2C0-D78DB441B6F3}"/>
              </a:ext>
            </a:extLst>
          </p:cNvPr>
          <p:cNvSpPr txBox="1"/>
          <p:nvPr/>
        </p:nvSpPr>
        <p:spPr>
          <a:xfrm>
            <a:off x="2442388" y="5175103"/>
            <a:ext cx="637330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D64CEF0-5F00-4B18-A2C4-133A2D0776F5}"/>
              </a:ext>
            </a:extLst>
          </p:cNvPr>
          <p:cNvSpPr txBox="1"/>
          <p:nvPr/>
        </p:nvSpPr>
        <p:spPr>
          <a:xfrm>
            <a:off x="2400852" y="5432316"/>
            <a:ext cx="637330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10 J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B229C9A-31D9-40CB-871E-0F8AB62BD1FA}"/>
              </a:ext>
            </a:extLst>
          </p:cNvPr>
          <p:cNvSpPr txBox="1"/>
          <p:nvPr/>
        </p:nvSpPr>
        <p:spPr>
          <a:xfrm>
            <a:off x="2355898" y="5678253"/>
            <a:ext cx="637330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Curatif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5910908-6FFD-4BC4-AD0A-ABB43C8D684C}"/>
              </a:ext>
            </a:extLst>
          </p:cNvPr>
          <p:cNvSpPr txBox="1"/>
          <p:nvPr/>
        </p:nvSpPr>
        <p:spPr>
          <a:xfrm>
            <a:off x="2355898" y="6414470"/>
            <a:ext cx="637330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EMS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D5A2BFB-D980-4783-B8A9-CBBDB57715D3}"/>
              </a:ext>
            </a:extLst>
          </p:cNvPr>
          <p:cNvSpPr txBox="1"/>
          <p:nvPr/>
        </p:nvSpPr>
        <p:spPr>
          <a:xfrm>
            <a:off x="2318012" y="6159208"/>
            <a:ext cx="2389716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00B050"/>
                </a:solidFill>
              </a:rPr>
              <a:t>Différer : TTT depuis 24h.  p.40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9B41DFA-CA7B-40B7-A750-EDAC3D58AA9E}"/>
              </a:ext>
            </a:extLst>
          </p:cNvPr>
          <p:cNvSpPr txBox="1"/>
          <p:nvPr/>
        </p:nvSpPr>
        <p:spPr>
          <a:xfrm>
            <a:off x="2332180" y="5913512"/>
            <a:ext cx="1024812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 PTM </a:t>
            </a:r>
            <a:r>
              <a:rPr lang="fr-FR" sz="1200" dirty="0">
                <a:solidFill>
                  <a:srgbClr val="00B050"/>
                </a:solidFill>
              </a:rPr>
              <a:t>  p. 39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978" y="8310605"/>
            <a:ext cx="4107639" cy="64505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5" name="ZoneTexte 34"/>
          <p:cNvSpPr txBox="1"/>
          <p:nvPr/>
        </p:nvSpPr>
        <p:spPr>
          <a:xfrm>
            <a:off x="2852936" y="6723092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392314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670" y="251520"/>
            <a:ext cx="5076564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9</a:t>
            </a:r>
            <a:endParaRPr lang="fr-FR" b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60648" y="1619673"/>
            <a:ext cx="6288433" cy="6768752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r-FR" altLang="fr-FR" sz="1400" b="1" dirty="0"/>
              <a:t>Date enquête : </a:t>
            </a:r>
            <a:r>
              <a:rPr lang="fr-FR" altLang="fr-FR" sz="1400" b="1" dirty="0">
                <a:solidFill>
                  <a:schemeClr val="accent1"/>
                </a:solidFill>
              </a:rPr>
              <a:t>18/06/2024 matin</a:t>
            </a:r>
          </a:p>
          <a:p>
            <a:pPr lvl="1" algn="just">
              <a:lnSpc>
                <a:spcPct val="150000"/>
              </a:lnSpc>
            </a:pPr>
            <a:endParaRPr lang="fr-FR" dirty="0"/>
          </a:p>
          <a:p>
            <a:pPr lvl="1" algn="just">
              <a:lnSpc>
                <a:spcPct val="150000"/>
              </a:lnSpc>
            </a:pPr>
            <a:r>
              <a:rPr lang="fr-FR" sz="1400" dirty="0"/>
              <a:t>Madame Adèle DEDIEU, </a:t>
            </a:r>
            <a:r>
              <a:rPr lang="fr-FR" sz="1400" u="sng" dirty="0"/>
              <a:t>80 ans</a:t>
            </a:r>
            <a:r>
              <a:rPr lang="fr-FR" sz="1400" dirty="0"/>
              <a:t>, est hébergée à temps plein à l’EHPAD des Roses depuis 2 mois. Elle a été adressée à l’EHPAD après son séjour en SSR. Elle est </a:t>
            </a:r>
            <a:r>
              <a:rPr lang="fr-FR" sz="1400" u="sng" dirty="0"/>
              <a:t>désorientée</a:t>
            </a:r>
            <a:r>
              <a:rPr lang="fr-FR" sz="1400" dirty="0"/>
              <a:t> et </a:t>
            </a:r>
            <a:r>
              <a:rPr lang="fr-FR" sz="1400" u="sng" dirty="0"/>
              <a:t>incontinente</a:t>
            </a:r>
            <a:r>
              <a:rPr lang="fr-FR" sz="1400" dirty="0"/>
              <a:t>. Elle déambule dans l’EHPAD.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Depuis quelques jours, elle refuse de s’alimenter. Un examen buccal réalisé il y a 48 h (16/06/24) retrouve une </a:t>
            </a:r>
            <a:r>
              <a:rPr lang="fr-FR" sz="1400" dirty="0">
                <a:solidFill>
                  <a:schemeClr val="accent1"/>
                </a:solidFill>
              </a:rPr>
              <a:t>mycose</a:t>
            </a:r>
            <a:r>
              <a:rPr lang="fr-FR" sz="1400" dirty="0"/>
              <a:t> importante. Les soins de bouche sont difficiles à administrer chez cette résidente.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/>
                </a:solidFill>
              </a:rPr>
              <a:t>10 jours avant </a:t>
            </a:r>
            <a:r>
              <a:rPr lang="fr-FR" sz="1400" dirty="0"/>
              <a:t>l’ENP, elle a reçu un traitement par </a:t>
            </a:r>
            <a:r>
              <a:rPr lang="fr-FR" sz="1400" dirty="0">
                <a:solidFill>
                  <a:schemeClr val="accent1"/>
                </a:solidFill>
              </a:rPr>
              <a:t>amoxicilline</a:t>
            </a:r>
            <a:r>
              <a:rPr lang="fr-FR" sz="1400" dirty="0"/>
              <a:t> pour une </a:t>
            </a:r>
            <a:r>
              <a:rPr lang="fr-FR" sz="1400" dirty="0">
                <a:solidFill>
                  <a:schemeClr val="accent1"/>
                </a:solidFill>
              </a:rPr>
              <a:t>angine à Streptocoque du groupe A</a:t>
            </a:r>
            <a:r>
              <a:rPr lang="fr-FR" sz="1400" dirty="0"/>
              <a:t> (Test Rapide d’Orientation Diagnostic [TROD] +). Le </a:t>
            </a:r>
            <a:r>
              <a:rPr lang="fr-FR" sz="1400" u="sng" dirty="0"/>
              <a:t>traitement antibiotique </a:t>
            </a:r>
            <a:r>
              <a:rPr lang="fr-FR" sz="1400" dirty="0"/>
              <a:t>est terminé depuis 72h. 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/>
                </a:solidFill>
              </a:rPr>
              <a:t>Le jour de l’enquête</a:t>
            </a:r>
            <a:r>
              <a:rPr lang="fr-FR" sz="1400" dirty="0"/>
              <a:t>, elle est considérée </a:t>
            </a:r>
            <a:r>
              <a:rPr lang="fr-FR" sz="1400" u="sng" dirty="0"/>
              <a:t>guérie</a:t>
            </a:r>
            <a:r>
              <a:rPr lang="fr-FR" sz="1400" dirty="0"/>
              <a:t> de son angine. Devant son état buccal, son médecin traitant lui a prescrit, il y a 48h, un traitement </a:t>
            </a:r>
            <a:r>
              <a:rPr lang="fr-FR" sz="1400" dirty="0">
                <a:solidFill>
                  <a:schemeClr val="accent1"/>
                </a:solidFill>
              </a:rPr>
              <a:t>antimycosique local : miconazole </a:t>
            </a:r>
            <a:r>
              <a:rPr lang="fr-FR" sz="1400" dirty="0"/>
              <a:t>2% gel pour une durée de </a:t>
            </a:r>
            <a:r>
              <a:rPr lang="fr-FR" sz="1400" u="sng" dirty="0"/>
              <a:t>7 jours</a:t>
            </a:r>
            <a:r>
              <a:rPr lang="fr-FR" sz="1400" dirty="0"/>
              <a:t>.</a:t>
            </a:r>
            <a:endParaRPr lang="fr-FR" sz="1600" b="0" cap="none" dirty="0"/>
          </a:p>
          <a:p>
            <a:pPr lvl="1" algn="just">
              <a:lnSpc>
                <a:spcPct val="150000"/>
              </a:lnSpc>
            </a:pPr>
            <a:endParaRPr lang="fr-FR" sz="1600" b="0" cap="none" dirty="0"/>
          </a:p>
          <a:p>
            <a:pPr lvl="1" algn="just">
              <a:lnSpc>
                <a:spcPct val="150000"/>
              </a:lnSpc>
            </a:pP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42167105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 N° 9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16851" y="1691680"/>
            <a:ext cx="6624517" cy="7260298"/>
          </a:xfrm>
        </p:spPr>
        <p:txBody>
          <a:bodyPr/>
          <a:lstStyle/>
          <a:p>
            <a:r>
              <a:rPr lang="fr-FR" u="sng" dirty="0"/>
              <a:t>Questions à se poser </a:t>
            </a:r>
          </a:p>
          <a:p>
            <a:pPr lvl="3" indent="0">
              <a:buNone/>
            </a:pPr>
            <a:endParaRPr lang="fr-FR" dirty="0">
              <a:latin typeface="+mj-lt"/>
            </a:endParaRPr>
          </a:p>
          <a:p>
            <a:pPr lvl="3" indent="0">
              <a:buNone/>
            </a:pPr>
            <a:endParaRPr lang="fr-FR" dirty="0">
              <a:latin typeface="+mj-lt"/>
            </a:endParaRPr>
          </a:p>
          <a:p>
            <a:pPr algn="just"/>
            <a:r>
              <a:rPr lang="fr-FR" sz="1600" dirty="0">
                <a:solidFill>
                  <a:srgbClr val="373739"/>
                </a:solidFill>
              </a:rPr>
              <a:t>LA </a:t>
            </a:r>
            <a:r>
              <a:rPr lang="fr-FR" sz="1600" dirty="0" err="1">
                <a:solidFill>
                  <a:srgbClr val="373739"/>
                </a:solidFill>
              </a:rPr>
              <a:t>ResidentE</a:t>
            </a:r>
            <a:r>
              <a:rPr lang="fr-FR" sz="1600" dirty="0">
                <a:solidFill>
                  <a:srgbClr val="373739"/>
                </a:solidFill>
              </a:rPr>
              <a:t> </a:t>
            </a:r>
            <a:r>
              <a:rPr lang="fr-FR" sz="1600" dirty="0" err="1">
                <a:solidFill>
                  <a:srgbClr val="373739"/>
                </a:solidFill>
              </a:rPr>
              <a:t>Est-ELLE</a:t>
            </a:r>
            <a:r>
              <a:rPr lang="fr-FR" sz="1600" dirty="0">
                <a:solidFill>
                  <a:srgbClr val="373739"/>
                </a:solidFill>
              </a:rPr>
              <a:t> </a:t>
            </a:r>
            <a:r>
              <a:rPr lang="fr-FR" sz="1600" dirty="0" err="1">
                <a:solidFill>
                  <a:srgbClr val="373739"/>
                </a:solidFill>
              </a:rPr>
              <a:t>informéE</a:t>
            </a:r>
            <a:r>
              <a:rPr lang="fr-FR" sz="1600" dirty="0">
                <a:solidFill>
                  <a:srgbClr val="373739"/>
                </a:solidFill>
              </a:rPr>
              <a:t> et eligible ?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OUI : </a:t>
            </a:r>
            <a:r>
              <a:rPr lang="fr-FR" sz="1400" dirty="0"/>
              <a:t>je renseigne les parties « Identification du résident » et  « Caractéristiques du résident »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sz="1400" dirty="0">
              <a:latin typeface="+mj-lt"/>
            </a:endParaRPr>
          </a:p>
          <a:p>
            <a:pPr lvl="3" indent="0" algn="just">
              <a:buNone/>
            </a:pPr>
            <a:endParaRPr lang="fr-FR" dirty="0">
              <a:latin typeface="+mj-lt"/>
            </a:endParaRPr>
          </a:p>
          <a:p>
            <a:pPr lvl="3" indent="0" algn="just">
              <a:buNone/>
            </a:pPr>
            <a:endParaRPr lang="fr-FR" dirty="0"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  <a:latin typeface="+mj-lt"/>
              </a:rPr>
              <a:t>LA RESIDENTE A-T-ELLE un Dispositif invasif ?</a:t>
            </a:r>
            <a:endParaRPr lang="fr-FR" dirty="0"/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NON : je coche la case NON en face de « Dispositif(s) invasif(s) » </a:t>
            </a:r>
            <a:r>
              <a:rPr lang="fr-FR" sz="1400" dirty="0"/>
              <a:t>et passe à la partie suivante « Traitement(s) anti-infectieux »</a:t>
            </a:r>
          </a:p>
          <a:p>
            <a:pPr lvl="3" indent="0" algn="just">
              <a:spcBef>
                <a:spcPts val="600"/>
              </a:spcBef>
              <a:buNone/>
            </a:pPr>
            <a:endParaRPr lang="fr-FR" b="1" cap="all" dirty="0">
              <a:solidFill>
                <a:srgbClr val="373739"/>
              </a:solidFill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  <a:latin typeface="+mj-lt"/>
              </a:rPr>
              <a:t>LA RESIDENTE A-T-ELLE UN TRAITEMENT ANTI-INFECTIEUX ?</a:t>
            </a:r>
            <a:endParaRPr lang="fr-FR" sz="1400" dirty="0">
              <a:latin typeface="+mj-lt"/>
            </a:endParaRPr>
          </a:p>
          <a:p>
            <a:pPr lvl="3" indent="0" algn="just">
              <a:buNone/>
            </a:pPr>
            <a:r>
              <a:rPr lang="fr-FR" sz="1400" dirty="0">
                <a:solidFill>
                  <a:srgbClr val="373739"/>
                </a:solidFill>
                <a:latin typeface="+mj-lt"/>
              </a:rPr>
              <a:t>Miconazole : t</a:t>
            </a:r>
            <a:r>
              <a:rPr lang="fr-FR" sz="1400" b="1" dirty="0">
                <a:solidFill>
                  <a:srgbClr val="373739"/>
                </a:solidFill>
                <a:latin typeface="+mj-lt"/>
              </a:rPr>
              <a:t>raitement</a:t>
            </a:r>
            <a:r>
              <a:rPr lang="fr-FR" sz="1400" dirty="0">
                <a:solidFill>
                  <a:srgbClr val="373739"/>
                </a:solidFill>
                <a:latin typeface="+mj-lt"/>
              </a:rPr>
              <a:t> antimycosique </a:t>
            </a:r>
            <a:r>
              <a:rPr lang="fr-FR" sz="1400" b="1" dirty="0">
                <a:solidFill>
                  <a:srgbClr val="373739"/>
                </a:solidFill>
                <a:latin typeface="+mj-lt"/>
              </a:rPr>
              <a:t>local</a:t>
            </a:r>
            <a:r>
              <a:rPr lang="fr-FR" sz="1400" dirty="0">
                <a:solidFill>
                  <a:srgbClr val="373739"/>
                </a:solidFill>
                <a:latin typeface="+mj-lt"/>
              </a:rPr>
              <a:t>, </a:t>
            </a:r>
            <a:r>
              <a:rPr lang="fr-FR" sz="1400" b="1" dirty="0">
                <a:solidFill>
                  <a:srgbClr val="373739"/>
                </a:solidFill>
                <a:latin typeface="+mj-lt"/>
              </a:rPr>
              <a:t>non pris en compte </a:t>
            </a:r>
            <a:r>
              <a:rPr lang="fr-FR" sz="1400" dirty="0">
                <a:solidFill>
                  <a:srgbClr val="373739"/>
                </a:solidFill>
                <a:latin typeface="+mj-lt"/>
              </a:rPr>
              <a:t>pour l’ENP. Seuls les AI systémiques sont à inclure.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je coche NON en face de « Traitement(s) anti-infectieux » et </a:t>
            </a:r>
            <a:r>
              <a:rPr lang="fr-FR" sz="1400" dirty="0"/>
              <a:t>passe à la partie suivante «  Infection(s) associée(s) aux soins »</a:t>
            </a:r>
          </a:p>
          <a:p>
            <a:pPr lvl="3" indent="0" algn="just">
              <a:buNone/>
            </a:pPr>
            <a:endParaRPr lang="fr-FR" sz="1400" dirty="0"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</a:rPr>
              <a:t>LA RESIDENTE A-T-ELLE UNE INFECTION ASSOCIEE aux soins ?</a:t>
            </a:r>
            <a:endParaRPr lang="fr-FR" sz="1400" dirty="0"/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OUI : je coche OUI en face de « Infection(s) associée(s) aux soins  » et renseigne la partie dédiée</a:t>
            </a:r>
          </a:p>
        </p:txBody>
      </p:sp>
    </p:spTree>
    <p:extLst>
      <p:ext uri="{BB962C8B-B14F-4D97-AF65-F5344CB8AC3E}">
        <p14:creationId xmlns:p14="http://schemas.microsoft.com/office/powerpoint/2010/main" val="21569076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307730" y="2056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84784" y="899592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18/06/2024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81128" y="851733"/>
            <a:ext cx="1584176" cy="2210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DEDIEU Adèle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37936" y="1528952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1944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92877" y="1511293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14625" y="2035167"/>
            <a:ext cx="254663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22836" y="203516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15170" y="236788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98672" y="262837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446596" y="2883513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898672" y="310262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05560" y="4485863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492896" y="557564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789503" y="337258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0F6EE60-DB3B-4478-98F4-CFAD7E8A968E}"/>
              </a:ext>
            </a:extLst>
          </p:cNvPr>
          <p:cNvSpPr txBox="1"/>
          <p:nvPr/>
        </p:nvSpPr>
        <p:spPr>
          <a:xfrm>
            <a:off x="2932480" y="6684799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341D5B5-CC51-497F-A80A-98EC9DF6C9A3}"/>
              </a:ext>
            </a:extLst>
          </p:cNvPr>
          <p:cNvSpPr txBox="1"/>
          <p:nvPr/>
        </p:nvSpPr>
        <p:spPr>
          <a:xfrm>
            <a:off x="1892099" y="7158610"/>
            <a:ext cx="131356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ORAL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5DE21729-E157-4EBB-B9F2-94A4751D2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84" y="4479426"/>
            <a:ext cx="3305868" cy="330586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80C7072-F29B-4ACF-8257-AEF90D4ED8C2}"/>
              </a:ext>
            </a:extLst>
          </p:cNvPr>
          <p:cNvSpPr txBox="1"/>
          <p:nvPr/>
        </p:nvSpPr>
        <p:spPr>
          <a:xfrm>
            <a:off x="1647816" y="1818170"/>
            <a:ext cx="845080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Les Roses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B0A5E-CC85-4AF8-BE13-E6A58E81E073}"/>
              </a:ext>
            </a:extLst>
          </p:cNvPr>
          <p:cNvSpPr/>
          <p:nvPr/>
        </p:nvSpPr>
        <p:spPr>
          <a:xfrm>
            <a:off x="1772816" y="8131178"/>
            <a:ext cx="775401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NONEFF</a:t>
            </a:r>
            <a:endParaRPr lang="fr-FR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66204" y="7485773"/>
            <a:ext cx="499268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</a:rPr>
              <a:t>p. 61</a:t>
            </a:r>
            <a:endParaRPr lang="fr-FR" sz="1100" dirty="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C70E579-CE01-43DB-AABA-32BC4C3CCC94}"/>
              </a:ext>
            </a:extLst>
          </p:cNvPr>
          <p:cNvCxnSpPr>
            <a:cxnSpLocks/>
          </p:cNvCxnSpPr>
          <p:nvPr/>
        </p:nvCxnSpPr>
        <p:spPr>
          <a:xfrm>
            <a:off x="2465384" y="7236296"/>
            <a:ext cx="987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469226" y="8131553"/>
            <a:ext cx="1142094" cy="26123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92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DB8E4C-0983-4565-853C-487F824E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35" y="1619672"/>
            <a:ext cx="3297176" cy="589776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5F24E22-77CE-4C1C-9D99-EAA6278D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" y="251520"/>
            <a:ext cx="5130422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1 </a:t>
            </a:r>
            <a:endParaRPr lang="fr-FR" b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19FAD3-5FEE-47A6-B4F0-DE9A20775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72" y="7642415"/>
            <a:ext cx="5837222" cy="102941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44824" y="2843808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34762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670" y="251520"/>
            <a:ext cx="5076564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10</a:t>
            </a:r>
            <a:endParaRPr lang="fr-FR" b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84783" y="1691680"/>
            <a:ext cx="6288433" cy="6768752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r-FR" altLang="fr-FR" sz="1400" b="1" dirty="0"/>
              <a:t>Date enquête : </a:t>
            </a:r>
            <a:r>
              <a:rPr lang="fr-FR" altLang="fr-FR" sz="1400" b="1" dirty="0">
                <a:solidFill>
                  <a:schemeClr val="accent1"/>
                </a:solidFill>
              </a:rPr>
              <a:t>18/06/2024 matin</a:t>
            </a:r>
          </a:p>
          <a:p>
            <a:pPr lvl="1" algn="just">
              <a:lnSpc>
                <a:spcPct val="150000"/>
              </a:lnSpc>
            </a:pPr>
            <a:endParaRPr lang="fr-FR" dirty="0"/>
          </a:p>
          <a:p>
            <a:pPr lvl="1" algn="just">
              <a:lnSpc>
                <a:spcPct val="150000"/>
              </a:lnSpc>
            </a:pPr>
            <a:r>
              <a:rPr lang="fr-FR" dirty="0"/>
              <a:t>Madame Louise RIEU, </a:t>
            </a:r>
            <a:r>
              <a:rPr lang="fr-FR" u="sng" dirty="0"/>
              <a:t>84 ans</a:t>
            </a:r>
            <a:r>
              <a:rPr lang="fr-FR" dirty="0"/>
              <a:t>, est hébergée à temps plein à l’EHPAD des Sources depuis 1 mois. Elle a été adressée à l’EHPAD après une </a:t>
            </a:r>
            <a:r>
              <a:rPr lang="fr-FR" u="sng" dirty="0"/>
              <a:t>hospitalisation</a:t>
            </a:r>
            <a:r>
              <a:rPr lang="fr-FR" dirty="0"/>
              <a:t> en SSR de 15 jours qui a fait suite à une fracture du col du fémur opéré le début mai. Elle est </a:t>
            </a:r>
            <a:r>
              <a:rPr lang="fr-FR" u="sng" dirty="0"/>
              <a:t>orientée</a:t>
            </a:r>
            <a:r>
              <a:rPr lang="fr-FR" dirty="0"/>
              <a:t> et porte une </a:t>
            </a:r>
            <a:r>
              <a:rPr lang="fr-FR" u="sng" dirty="0"/>
              <a:t>sonde « double J ». </a:t>
            </a:r>
            <a:r>
              <a:rPr lang="fr-FR" dirty="0"/>
              <a:t>Elle se déplace avec un déambulateur. </a:t>
            </a:r>
          </a:p>
          <a:p>
            <a:pPr lvl="1" algn="just">
              <a:lnSpc>
                <a:spcPct val="150000"/>
              </a:lnSpc>
            </a:pPr>
            <a:r>
              <a:rPr lang="fr-FR" dirty="0">
                <a:solidFill>
                  <a:schemeClr val="accent1"/>
                </a:solidFill>
              </a:rPr>
              <a:t>Il y a 10 jours</a:t>
            </a:r>
            <a:r>
              <a:rPr lang="fr-FR" dirty="0"/>
              <a:t>, la résidente a été victime d’un arrêt cardio respiratoire et prise en charge en </a:t>
            </a:r>
            <a:r>
              <a:rPr lang="fr-FR" u="sng" dirty="0"/>
              <a:t>réanimation</a:t>
            </a:r>
            <a:r>
              <a:rPr lang="fr-FR" dirty="0"/>
              <a:t>. A son admission en REA, un </a:t>
            </a:r>
            <a:r>
              <a:rPr lang="fr-FR" u="sng" dirty="0"/>
              <a:t>dépistage digesti</a:t>
            </a:r>
            <a:r>
              <a:rPr lang="fr-FR" dirty="0"/>
              <a:t>f a identifié la présence d’une Bactérie Hautement Résistante aux antibiotiques émergente (</a:t>
            </a:r>
            <a:r>
              <a:rPr lang="fr-FR" dirty="0">
                <a:solidFill>
                  <a:schemeClr val="accent1"/>
                </a:solidFill>
              </a:rPr>
              <a:t>BHRe</a:t>
            </a:r>
            <a:r>
              <a:rPr lang="fr-FR" dirty="0"/>
              <a:t>) : </a:t>
            </a:r>
            <a:r>
              <a:rPr lang="fr-FR" i="1" dirty="0"/>
              <a:t>Klebsiella pneumoniae (</a:t>
            </a:r>
            <a:r>
              <a:rPr lang="fr-FR" dirty="0"/>
              <a:t>OXA 48). </a:t>
            </a:r>
          </a:p>
          <a:p>
            <a:pPr lvl="1" algn="just">
              <a:lnSpc>
                <a:spcPct val="150000"/>
              </a:lnSpc>
            </a:pPr>
            <a:r>
              <a:rPr lang="fr-FR" dirty="0"/>
              <a:t>Elle est revenue en EHPAD, le </a:t>
            </a:r>
            <a:r>
              <a:rPr lang="fr-FR" dirty="0">
                <a:solidFill>
                  <a:schemeClr val="accent1"/>
                </a:solidFill>
              </a:rPr>
              <a:t>17 juin </a:t>
            </a:r>
            <a:r>
              <a:rPr lang="fr-FR" dirty="0"/>
              <a:t>(veille de l’ENP). </a:t>
            </a:r>
          </a:p>
          <a:p>
            <a:pPr lvl="1" algn="just">
              <a:lnSpc>
                <a:spcPct val="150000"/>
              </a:lnSpc>
            </a:pPr>
            <a:r>
              <a:rPr lang="fr-FR" dirty="0">
                <a:solidFill>
                  <a:schemeClr val="accent1"/>
                </a:solidFill>
              </a:rPr>
              <a:t>Le jour de l’enquête</a:t>
            </a:r>
            <a:r>
              <a:rPr lang="fr-FR" dirty="0"/>
              <a:t>, la résidente ne présente pas de signes cliniques en faveur d’une infection. Elle présente une </a:t>
            </a:r>
            <a:r>
              <a:rPr lang="fr-FR" u="sng" dirty="0"/>
              <a:t>escarre de grade 2</a:t>
            </a:r>
            <a:r>
              <a:rPr lang="fr-FR" dirty="0"/>
              <a:t> au niveau inter-fessier.</a:t>
            </a:r>
          </a:p>
          <a:p>
            <a:pPr lvl="1" algn="just">
              <a:lnSpc>
                <a:spcPct val="150000"/>
              </a:lnSpc>
            </a:pPr>
            <a:endParaRPr lang="fr-FR" sz="1600" b="0" cap="none" dirty="0"/>
          </a:p>
          <a:p>
            <a:pPr lvl="1" algn="just">
              <a:lnSpc>
                <a:spcPct val="150000"/>
              </a:lnSpc>
            </a:pPr>
            <a:endParaRPr lang="fr-FR" sz="1600" b="0" cap="none" dirty="0"/>
          </a:p>
          <a:p>
            <a:pPr lvl="1" algn="just">
              <a:lnSpc>
                <a:spcPct val="150000"/>
              </a:lnSpc>
            </a:pP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4393783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 N° 10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16632" y="1691679"/>
            <a:ext cx="6624736" cy="7082433"/>
          </a:xfrm>
        </p:spPr>
        <p:txBody>
          <a:bodyPr/>
          <a:lstStyle/>
          <a:p>
            <a:r>
              <a:rPr lang="fr-FR" u="sng" dirty="0"/>
              <a:t>Questions à se poser </a:t>
            </a:r>
          </a:p>
          <a:p>
            <a:pPr lvl="3" indent="0">
              <a:buNone/>
            </a:pPr>
            <a:endParaRPr lang="fr-FR" dirty="0">
              <a:latin typeface="+mj-lt"/>
            </a:endParaRPr>
          </a:p>
          <a:p>
            <a:pPr lvl="3" indent="0">
              <a:buNone/>
            </a:pPr>
            <a:endParaRPr lang="fr-FR" dirty="0">
              <a:latin typeface="+mj-lt"/>
            </a:endParaRPr>
          </a:p>
          <a:p>
            <a:pPr algn="just"/>
            <a:r>
              <a:rPr lang="fr-FR" sz="1600" dirty="0">
                <a:solidFill>
                  <a:srgbClr val="373739"/>
                </a:solidFill>
              </a:rPr>
              <a:t>LA </a:t>
            </a:r>
            <a:r>
              <a:rPr lang="fr-FR" sz="1600" dirty="0" err="1">
                <a:solidFill>
                  <a:srgbClr val="373739"/>
                </a:solidFill>
              </a:rPr>
              <a:t>ResidentE</a:t>
            </a:r>
            <a:r>
              <a:rPr lang="fr-FR" sz="1600" dirty="0">
                <a:solidFill>
                  <a:srgbClr val="373739"/>
                </a:solidFill>
              </a:rPr>
              <a:t> EST-ELLE </a:t>
            </a:r>
            <a:r>
              <a:rPr lang="fr-FR" sz="1600" dirty="0" err="1">
                <a:solidFill>
                  <a:srgbClr val="373739"/>
                </a:solidFill>
              </a:rPr>
              <a:t>informéE</a:t>
            </a:r>
            <a:r>
              <a:rPr lang="fr-FR" sz="1600" dirty="0">
                <a:solidFill>
                  <a:srgbClr val="373739"/>
                </a:solidFill>
              </a:rPr>
              <a:t> et eligible ?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OUI : je renseigne les parties « Identification du résident » et  « Caractéristiques du résident »</a:t>
            </a: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dirty="0"/>
          </a:p>
          <a:p>
            <a:pPr lvl="3" indent="0" algn="just">
              <a:buNone/>
            </a:pPr>
            <a:endParaRPr lang="fr-FR" dirty="0"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  <a:latin typeface="+mj-lt"/>
              </a:rPr>
              <a:t>LA RESIDENTE A-T-ELLE un Dispositif invasif ?</a:t>
            </a:r>
          </a:p>
          <a:p>
            <a:pPr marL="216000" lvl="3" indent="0" algn="just">
              <a:buNone/>
            </a:pPr>
            <a:r>
              <a:rPr lang="fr-FR" sz="1400" dirty="0">
                <a:solidFill>
                  <a:srgbClr val="373739"/>
                </a:solidFill>
                <a:latin typeface="+mj-lt"/>
              </a:rPr>
              <a:t>On entend par sonde urinaire, tout dispositif endo-urinaire : sonde vésicale, cathétérisme sus-pubien, sonde endo-urétrale ou tout autre matériel présent dans les voies urinaires.</a:t>
            </a:r>
            <a:endParaRPr lang="fr-FR" dirty="0"/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OUI : je coche la case OUI en face de « Dispositif(s) invasif(s) » et  renseigne la partie dédiée.</a:t>
            </a:r>
            <a:endParaRPr lang="fr-FR" dirty="0"/>
          </a:p>
          <a:p>
            <a:pPr marL="0" lvl="3" indent="0" algn="just">
              <a:buNone/>
            </a:pPr>
            <a:endParaRPr lang="fr-FR" b="1" cap="all" dirty="0">
              <a:solidFill>
                <a:srgbClr val="373739"/>
              </a:solidFill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  <a:latin typeface="+mj-lt"/>
              </a:rPr>
              <a:t>LA RESIDENTE A-T-ELLE UN TRAITEMENT ANTI-INFECTIEUX ?</a:t>
            </a:r>
            <a:endParaRPr lang="fr-FR" sz="1400" dirty="0">
              <a:latin typeface="+mj-lt"/>
            </a:endParaRPr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NON : je coche NON en face de « Traitement(s) anti-infectieux » et </a:t>
            </a:r>
            <a:r>
              <a:rPr lang="fr-FR" sz="1400" dirty="0"/>
              <a:t>passe à la partie suivante «  Infection(s) associée(s) aux soins »</a:t>
            </a:r>
          </a:p>
          <a:p>
            <a:pPr lvl="3" indent="0" algn="just">
              <a:buNone/>
            </a:pPr>
            <a:endParaRPr lang="fr-FR" sz="1400" dirty="0">
              <a:latin typeface="+mj-lt"/>
            </a:endParaRPr>
          </a:p>
          <a:p>
            <a:pPr marL="0" lvl="3" indent="0" algn="just">
              <a:buNone/>
            </a:pPr>
            <a:r>
              <a:rPr lang="fr-FR" b="1" cap="all" dirty="0">
                <a:solidFill>
                  <a:srgbClr val="373739"/>
                </a:solidFill>
              </a:rPr>
              <a:t>LA RESIDENTE A-T-ELLE UNE INFECTION ASSOCIEE aux soins ?</a:t>
            </a:r>
            <a:endParaRPr lang="fr-FR" sz="1400" dirty="0"/>
          </a:p>
          <a:p>
            <a:pPr marL="429750" lvl="3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NON : je coche NON en face de « Infection(s) associée(s) aux soins » </a:t>
            </a:r>
            <a:r>
              <a:rPr lang="fr-FR" sz="1400" b="1" dirty="0">
                <a:latin typeface="+mj-lt"/>
              </a:rPr>
              <a:t>et la fiche est complète et validée </a:t>
            </a:r>
            <a:r>
              <a:rPr lang="fr-FR" sz="1400" b="1" dirty="0">
                <a:latin typeface="+mj-lt"/>
                <a:sym typeface="Wingdings" panose="05000000000000000000" pitchFamily="2" charset="2"/>
              </a:rPr>
              <a:t></a:t>
            </a:r>
            <a:endParaRPr lang="fr-FR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32871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122" t="14766" r="27945" b="8455"/>
          <a:stretch/>
        </p:blipFill>
        <p:spPr>
          <a:xfrm>
            <a:off x="307730" y="2056"/>
            <a:ext cx="6242539" cy="9144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17339" y="899592"/>
            <a:ext cx="100811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18/06/2024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79662" y="863240"/>
            <a:ext cx="1584176" cy="2210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RIEU Louise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91784" y="1507014"/>
            <a:ext cx="521472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1940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92877" y="1511293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14625" y="2035167"/>
            <a:ext cx="254663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22836" y="203516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14625" y="2359131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38246" y="2633004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438246" y="289812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46596" y="3131156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2198320" y="3659309"/>
            <a:ext cx="40402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717212" y="3843975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05560" y="4485863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492896" y="557564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307080" y="3368817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0F6EE60-DB3B-4478-98F4-CFAD7E8A968E}"/>
              </a:ext>
            </a:extLst>
          </p:cNvPr>
          <p:cNvSpPr txBox="1"/>
          <p:nvPr/>
        </p:nvSpPr>
        <p:spPr>
          <a:xfrm>
            <a:off x="2400333" y="6660370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8868699-616E-4158-A8BC-8680A9AA5907}"/>
              </a:ext>
            </a:extLst>
          </p:cNvPr>
          <p:cNvSpPr txBox="1"/>
          <p:nvPr/>
        </p:nvSpPr>
        <p:spPr>
          <a:xfrm>
            <a:off x="3907431" y="1763688"/>
            <a:ext cx="234470" cy="37205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50445C5-2C8A-4C35-A7DC-6CA8F12B8BD3}"/>
              </a:ext>
            </a:extLst>
          </p:cNvPr>
          <p:cNvSpPr txBox="1"/>
          <p:nvPr/>
        </p:nvSpPr>
        <p:spPr>
          <a:xfrm>
            <a:off x="4297061" y="2367882"/>
            <a:ext cx="270616" cy="3693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664480" y="8851830"/>
            <a:ext cx="259228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1200" b="1" dirty="0">
                <a:solidFill>
                  <a:srgbClr val="00B050"/>
                </a:solidFill>
              </a:rPr>
              <a:t>la fiche est complète et validée </a:t>
            </a:r>
            <a:r>
              <a:rPr lang="fr-FR" sz="1200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fr-FR" sz="13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3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DB8E4C-0983-4565-853C-487F824E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35" y="1619672"/>
            <a:ext cx="3297176" cy="589776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5F24E22-77CE-4C1C-9D99-EAA6278D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" y="251520"/>
            <a:ext cx="5130422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1 </a:t>
            </a:r>
            <a:endParaRPr lang="fr-FR" b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19FAD3-5FEE-47A6-B4F0-DE9A20775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72" y="7642415"/>
            <a:ext cx="5837222" cy="102941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44824" y="2843808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848254" y="6507804"/>
            <a:ext cx="267185" cy="22385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5575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DB8E4C-0983-4565-853C-487F824E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35" y="1619672"/>
            <a:ext cx="3297176" cy="589776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5F24E22-77CE-4C1C-9D99-EAA6278D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" y="251520"/>
            <a:ext cx="5130422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1 </a:t>
            </a:r>
            <a:endParaRPr lang="fr-FR" b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19FAD3-5FEE-47A6-B4F0-DE9A20775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72" y="7642415"/>
            <a:ext cx="5837222" cy="102941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44824" y="2843808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848254" y="6507804"/>
            <a:ext cx="267185" cy="22385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15440" y="6662968"/>
            <a:ext cx="1440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5406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DB8E4C-0983-4565-853C-487F824E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34" y="1622154"/>
            <a:ext cx="3297176" cy="589776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5F24E22-77CE-4C1C-9D99-EAA6278D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" y="251520"/>
            <a:ext cx="5130422" cy="124813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fr-FR" altLang="fr-FR" dirty="0"/>
              <a:t>Cas clinique n° 1 </a:t>
            </a:r>
            <a:endParaRPr lang="fr-FR" b="0" dirty="0"/>
          </a:p>
        </p:txBody>
      </p:sp>
      <p:sp>
        <p:nvSpPr>
          <p:cNvPr id="7" name="ZoneTexte 6"/>
          <p:cNvSpPr txBox="1"/>
          <p:nvPr/>
        </p:nvSpPr>
        <p:spPr>
          <a:xfrm>
            <a:off x="1844824" y="2843808"/>
            <a:ext cx="2706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848254" y="6507804"/>
            <a:ext cx="267185" cy="22385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15440" y="6662968"/>
            <a:ext cx="144016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476672" y="7642415"/>
            <a:ext cx="5837222" cy="1029410"/>
            <a:chOff x="476672" y="7642415"/>
            <a:chExt cx="5837222" cy="102941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9B19FAD3-5FEE-47A6-B4F0-DE9A20775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72" y="7642415"/>
              <a:ext cx="5837222" cy="1029410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682968" y="8016008"/>
              <a:ext cx="267185" cy="223856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32317" y="8671825"/>
            <a:ext cx="5822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</a:rPr>
              <a:t>p. 57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75446040"/>
      </p:ext>
    </p:extLst>
  </p:cSld>
  <p:clrMapOvr>
    <a:masterClrMapping/>
  </p:clrMapOvr>
</p:sld>
</file>

<file path=ppt/theme/theme1.xml><?xml version="1.0" encoding="utf-8"?>
<a:theme xmlns:a="http://schemas.openxmlformats.org/drawingml/2006/main" name="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3500</TotalTime>
  <Words>5203</Words>
  <Application>Microsoft Office PowerPoint</Application>
  <PresentationFormat>Affichage à l'écran (4:3)</PresentationFormat>
  <Paragraphs>988</Paragraphs>
  <Slides>62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62</vt:i4>
      </vt:variant>
    </vt:vector>
  </HeadingPairs>
  <TitlesOfParts>
    <vt:vector size="69" baseType="lpstr">
      <vt:lpstr>Arial</vt:lpstr>
      <vt:lpstr>Calibri</vt:lpstr>
      <vt:lpstr>Symbol</vt:lpstr>
      <vt:lpstr>Wingdings</vt:lpstr>
      <vt:lpstr>SPF_PPT_Test-v3</vt:lpstr>
      <vt:lpstr>1_SPF_PPT_Test-v3</vt:lpstr>
      <vt:lpstr>Modèle par défaut</vt:lpstr>
      <vt:lpstr>ENP 2024 en EHPAD  études de cas cliniques </vt:lpstr>
      <vt:lpstr>Présentation PowerPoint</vt:lpstr>
      <vt:lpstr>Cas clinique n° 1 </vt:lpstr>
      <vt:lpstr>Cas clinique n° 1 </vt:lpstr>
      <vt:lpstr>Cas clinique n° 1 </vt:lpstr>
      <vt:lpstr>Cas clinique n° 1 </vt:lpstr>
      <vt:lpstr>Cas clinique n° 1 </vt:lpstr>
      <vt:lpstr>Cas clinique n° 1 </vt:lpstr>
      <vt:lpstr>Cas clinique n° 1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 clinique n° 2</vt:lpstr>
      <vt:lpstr>Cas clinique n° 2 </vt:lpstr>
      <vt:lpstr>Cas clinique n° 2 </vt:lpstr>
      <vt:lpstr>Présentation PowerPoint</vt:lpstr>
      <vt:lpstr>Cas clinique n° 3</vt:lpstr>
      <vt:lpstr>Cas clinique N° 3</vt:lpstr>
      <vt:lpstr>Cas clinique n° 3</vt:lpstr>
      <vt:lpstr>Présentation PowerPoint</vt:lpstr>
      <vt:lpstr>Présentation PowerPoint</vt:lpstr>
      <vt:lpstr>Présentation PowerPoint</vt:lpstr>
      <vt:lpstr>Cas clinique n° 4 </vt:lpstr>
      <vt:lpstr>Cas clinique n° 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 clinique n° 5 </vt:lpstr>
      <vt:lpstr>Cas clinique n° 5 </vt:lpstr>
      <vt:lpstr>Cas clinique n° 5 </vt:lpstr>
      <vt:lpstr>Présentation PowerPoint</vt:lpstr>
      <vt:lpstr>Présentation PowerPoint</vt:lpstr>
      <vt:lpstr>Présentation PowerPoint</vt:lpstr>
      <vt:lpstr>Présentation PowerPoint</vt:lpstr>
      <vt:lpstr>Cas clinique n° 6</vt:lpstr>
      <vt:lpstr>CAS clinique N° 6</vt:lpstr>
      <vt:lpstr>Cas clinique n° 7</vt:lpstr>
      <vt:lpstr>Cas clinique N° 7</vt:lpstr>
      <vt:lpstr>Cas clinique N°7</vt:lpstr>
      <vt:lpstr>Présentation PowerPoint</vt:lpstr>
      <vt:lpstr>Cas clinique n° 8</vt:lpstr>
      <vt:lpstr>Cas clinique N° 8</vt:lpstr>
      <vt:lpstr>Cas clinique N° 8</vt:lpstr>
      <vt:lpstr>Cas clinique N° 8</vt:lpstr>
      <vt:lpstr>Présentation PowerPoint</vt:lpstr>
      <vt:lpstr>Présentation PowerPoint</vt:lpstr>
      <vt:lpstr>Présentation PowerPoint</vt:lpstr>
      <vt:lpstr>Présentation PowerPoint</vt:lpstr>
      <vt:lpstr>Cas clinique n° 9</vt:lpstr>
      <vt:lpstr>Cas clinique N° 9</vt:lpstr>
      <vt:lpstr>Présentation PowerPoint</vt:lpstr>
      <vt:lpstr>Cas clinique n° 10</vt:lpstr>
      <vt:lpstr>Cas clinique N° 10</vt:lpstr>
      <vt:lpstr>Présentation PowerPoint</vt:lpstr>
    </vt:vector>
  </TitlesOfParts>
  <Company>InVS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principal de la présentation sur 2 ou 3 lignes</dc:title>
  <dc:creator>SOUMAH-MIS Catherine</dc:creator>
  <cp:lastModifiedBy>MACHUT, Anais</cp:lastModifiedBy>
  <cp:revision>354</cp:revision>
  <cp:lastPrinted>2016-06-29T13:12:28Z</cp:lastPrinted>
  <dcterms:created xsi:type="dcterms:W3CDTF">2016-06-03T12:31:51Z</dcterms:created>
  <dcterms:modified xsi:type="dcterms:W3CDTF">2024-04-09T14:03:34Z</dcterms:modified>
</cp:coreProperties>
</file>