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</p:sldIdLst>
  <p:sldSz cx="7559675" cy="1069181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C64"/>
    <a:srgbClr val="10355F"/>
    <a:srgbClr val="1A3D65"/>
    <a:srgbClr val="3FB1C8"/>
    <a:srgbClr val="ACCC59"/>
    <a:srgbClr val="7F7F7F"/>
    <a:srgbClr val="006600"/>
    <a:srgbClr val="FF9A30"/>
    <a:srgbClr val="A7234C"/>
    <a:srgbClr val="FFB9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41" autoAdjust="0"/>
    <p:restoredTop sz="94660"/>
  </p:normalViewPr>
  <p:slideViewPr>
    <p:cSldViewPr snapToGrid="0">
      <p:cViewPr varScale="1">
        <p:scale>
          <a:sx n="54" d="100"/>
          <a:sy n="54" d="100"/>
        </p:scale>
        <p:origin x="264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83DB0-59BA-4B1F-8CFC-35281B21558B}" type="datetimeFigureOut">
              <a:rPr lang="fr-FR" smtClean="0"/>
              <a:t>23/02/2024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0F9BC-1A3A-48E9-A423-9B038CE330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154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83DB0-59BA-4B1F-8CFC-35281B21558B}" type="datetimeFigureOut">
              <a:rPr lang="fr-FR" smtClean="0"/>
              <a:t>23/02/2024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0F9BC-1A3A-48E9-A423-9B038CE330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502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83DB0-59BA-4B1F-8CFC-35281B21558B}" type="datetimeFigureOut">
              <a:rPr lang="fr-FR" smtClean="0"/>
              <a:t>23/02/2024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0F9BC-1A3A-48E9-A423-9B038CE330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248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83DB0-59BA-4B1F-8CFC-35281B21558B}" type="datetimeFigureOut">
              <a:rPr lang="fr-FR" smtClean="0"/>
              <a:t>23/02/2024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0F9BC-1A3A-48E9-A423-9B038CE330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9294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83DB0-59BA-4B1F-8CFC-35281B21558B}" type="datetimeFigureOut">
              <a:rPr lang="fr-FR" smtClean="0"/>
              <a:t>23/02/2024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0F9BC-1A3A-48E9-A423-9B038CE330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3774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83DB0-59BA-4B1F-8CFC-35281B21558B}" type="datetimeFigureOut">
              <a:rPr lang="fr-FR" smtClean="0"/>
              <a:t>23/02/2024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0F9BC-1A3A-48E9-A423-9B038CE330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9222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83DB0-59BA-4B1F-8CFC-35281B21558B}" type="datetimeFigureOut">
              <a:rPr lang="fr-FR" smtClean="0"/>
              <a:t>23/02/2024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0F9BC-1A3A-48E9-A423-9B038CE330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314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83DB0-59BA-4B1F-8CFC-35281B21558B}" type="datetimeFigureOut">
              <a:rPr lang="fr-FR" smtClean="0"/>
              <a:t>23/02/2024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0F9BC-1A3A-48E9-A423-9B038CE330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3566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83DB0-59BA-4B1F-8CFC-35281B21558B}" type="datetimeFigureOut">
              <a:rPr lang="fr-FR" smtClean="0"/>
              <a:t>23/02/2024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0F9BC-1A3A-48E9-A423-9B038CE330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1878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83DB0-59BA-4B1F-8CFC-35281B21558B}" type="datetimeFigureOut">
              <a:rPr lang="fr-FR" smtClean="0"/>
              <a:t>23/02/2024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0F9BC-1A3A-48E9-A423-9B038CE330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0833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83DB0-59BA-4B1F-8CFC-35281B21558B}" type="datetimeFigureOut">
              <a:rPr lang="fr-FR" smtClean="0"/>
              <a:t>23/02/2024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0F9BC-1A3A-48E9-A423-9B038CE330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5029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83DB0-59BA-4B1F-8CFC-35281B21558B}" type="datetimeFigureOut">
              <a:rPr lang="fr-FR" smtClean="0"/>
              <a:t>23/02/2024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0F9BC-1A3A-48E9-A423-9B038CE330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2104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Image 58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5288" y="1458173"/>
            <a:ext cx="1273137" cy="107865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9" name="Sous-titre 2"/>
          <p:cNvSpPr txBox="1">
            <a:spLocks/>
          </p:cNvSpPr>
          <p:nvPr/>
        </p:nvSpPr>
        <p:spPr>
          <a:xfrm>
            <a:off x="210650" y="5010954"/>
            <a:ext cx="3638335" cy="4600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7967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5934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3902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869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9836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7803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5771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3738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4000" b="1" dirty="0" smtClean="0">
                <a:ln w="9525">
                  <a:solidFill>
                    <a:srgbClr val="4E82BE"/>
                  </a:solidFill>
                  <a:prstDash val="solid"/>
                </a:ln>
                <a:solidFill>
                  <a:srgbClr val="2E6CA4"/>
                </a:solidFill>
              </a:rPr>
              <a:t>e</a:t>
            </a:r>
            <a:r>
              <a:rPr lang="fr-FR" sz="3600" b="1" dirty="0" smtClean="0">
                <a:ln w="9525">
                  <a:solidFill>
                    <a:srgbClr val="4E82BE"/>
                  </a:solidFill>
                  <a:prstDash val="solid"/>
                </a:ln>
                <a:solidFill>
                  <a:srgbClr val="2E6CA4"/>
                </a:solidFill>
              </a:rPr>
              <a:t>t </a:t>
            </a:r>
            <a:r>
              <a:rPr lang="fr-FR" sz="3600" b="1" dirty="0">
                <a:ln w="9525">
                  <a:solidFill>
                    <a:srgbClr val="4E82BE"/>
                  </a:solidFill>
                  <a:prstDash val="solid"/>
                </a:ln>
                <a:solidFill>
                  <a:srgbClr val="2E6CA4"/>
                </a:solidFill>
              </a:rPr>
              <a:t>pour </a:t>
            </a:r>
            <a:r>
              <a:rPr lang="fr-FR" sz="3600" b="1" dirty="0" smtClean="0">
                <a:ln w="9525">
                  <a:solidFill>
                    <a:srgbClr val="4E82BE"/>
                  </a:solidFill>
                  <a:prstDash val="solid"/>
                </a:ln>
                <a:solidFill>
                  <a:srgbClr val="2E6CA4"/>
                </a:solidFill>
              </a:rPr>
              <a:t>vous ?</a:t>
            </a:r>
            <a:endParaRPr lang="fr-FR" sz="3600" b="1" dirty="0">
              <a:ln w="9525">
                <a:solidFill>
                  <a:srgbClr val="4E82BE"/>
                </a:solidFill>
                <a:prstDash val="solid"/>
              </a:ln>
              <a:solidFill>
                <a:srgbClr val="2E6CA4"/>
              </a:solidFill>
            </a:endParaRP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123968" y="2190546"/>
            <a:ext cx="5453771" cy="1387231"/>
          </a:xfrm>
          <a:prstGeom prst="rect">
            <a:avLst/>
          </a:prstGeom>
          <a:effectLst/>
        </p:spPr>
        <p:txBody>
          <a:bodyPr vert="horz" lIns="91440" tIns="45720" rIns="91440" bIns="45720" rtlCol="0">
            <a:noAutofit/>
          </a:bodyPr>
          <a:lstStyle>
            <a:lvl1pPr mar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7967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5934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3902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869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9836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7803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5771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3738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11500" b="1" dirty="0" smtClean="0">
                <a:ln w="9525">
                  <a:solidFill>
                    <a:srgbClr val="10355F"/>
                  </a:solidFill>
                  <a:prstDash val="solid"/>
                </a:ln>
                <a:solidFill>
                  <a:srgbClr val="10355F"/>
                </a:solidFill>
              </a:rPr>
              <a:t>S</a:t>
            </a:r>
            <a:r>
              <a:rPr lang="fr-FR" sz="8800" b="1" dirty="0" smtClean="0">
                <a:ln w="9525">
                  <a:solidFill>
                    <a:srgbClr val="10355F"/>
                  </a:solidFill>
                  <a:prstDash val="solid"/>
                </a:ln>
                <a:solidFill>
                  <a:srgbClr val="10355F"/>
                </a:solidFill>
              </a:rPr>
              <a:t>ignaler,</a:t>
            </a:r>
            <a:r>
              <a:rPr lang="fr-FR" sz="8800" b="1" dirty="0" smtClean="0">
                <a:ln w="9525">
                  <a:solidFill>
                    <a:schemeClr val="accent1"/>
                  </a:solidFill>
                  <a:prstDash val="solid"/>
                </a:ln>
                <a:solidFill>
                  <a:srgbClr val="10355F"/>
                </a:solidFill>
              </a:rPr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919544" y="3331642"/>
            <a:ext cx="4292522" cy="16850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defTabSz="755934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</a:pPr>
            <a:r>
              <a:rPr lang="fr-FR" sz="9600" b="1" dirty="0">
                <a:ln w="9525">
                  <a:solidFill>
                    <a:srgbClr val="10355F"/>
                  </a:solidFill>
                  <a:prstDash val="solid"/>
                </a:ln>
                <a:solidFill>
                  <a:srgbClr val="10355F"/>
                </a:solidFill>
              </a:rPr>
              <a:t>c’est</a:t>
            </a:r>
            <a:r>
              <a:rPr lang="fr-FR" sz="4800" b="1" dirty="0">
                <a:ln w="9525">
                  <a:solidFill>
                    <a:srgbClr val="10355F"/>
                  </a:solidFill>
                  <a:prstDash val="solid"/>
                </a:ln>
                <a:solidFill>
                  <a:srgbClr val="10355F"/>
                </a:solidFill>
              </a:rPr>
              <a:t> </a:t>
            </a:r>
            <a:r>
              <a:rPr lang="fr-FR" sz="11500" b="1" dirty="0" smtClean="0">
                <a:ln w="9525">
                  <a:solidFill>
                    <a:srgbClr val="10355F"/>
                  </a:solidFill>
                  <a:prstDash val="solid"/>
                </a:ln>
                <a:solidFill>
                  <a:srgbClr val="10355F"/>
                </a:solidFill>
              </a:rPr>
              <a:t>…   </a:t>
            </a:r>
            <a:endParaRPr lang="fr-FR" sz="11500" b="1" dirty="0">
              <a:ln w="9525">
                <a:solidFill>
                  <a:srgbClr val="10355F"/>
                </a:solidFill>
                <a:prstDash val="solid"/>
              </a:ln>
              <a:solidFill>
                <a:srgbClr val="10355F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-1823" y="-24064"/>
            <a:ext cx="7559676" cy="1354100"/>
          </a:xfrm>
          <a:solidFill>
            <a:srgbClr val="193C64"/>
          </a:solidFill>
          <a:ln>
            <a:noFill/>
          </a:ln>
        </p:spPr>
        <p:txBody>
          <a:bodyPr>
            <a:normAutofit fontScale="85000" lnSpcReduction="10000"/>
          </a:bodyPr>
          <a:lstStyle/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fr-FR" sz="2800" b="1" dirty="0" smtClean="0">
                <a:solidFill>
                  <a:schemeClr val="bg1"/>
                </a:solidFill>
              </a:rPr>
              <a:t>Semaine sécurité des patients</a:t>
            </a:r>
          </a:p>
          <a:p>
            <a:r>
              <a:rPr lang="fr-FR" b="1" dirty="0" smtClean="0">
                <a:solidFill>
                  <a:schemeClr val="bg1"/>
                </a:solidFill>
              </a:rPr>
              <a:t>du 21 au 25 novembre 2022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fr-FR" sz="2400" b="1" dirty="0" smtClean="0">
                <a:solidFill>
                  <a:schemeClr val="bg1"/>
                </a:solidFill>
              </a:rPr>
              <a:t>Déclarer et gérer les évènements indésirables associés aux soins</a:t>
            </a:r>
            <a:endParaRPr lang="fr-FR" sz="2400" b="1" dirty="0">
              <a:solidFill>
                <a:schemeClr val="bg1"/>
              </a:solidFill>
            </a:endParaRPr>
          </a:p>
        </p:txBody>
      </p:sp>
      <p:grpSp>
        <p:nvGrpSpPr>
          <p:cNvPr id="7" name="Groupe 6"/>
          <p:cNvGrpSpPr/>
          <p:nvPr/>
        </p:nvGrpSpPr>
        <p:grpSpPr>
          <a:xfrm>
            <a:off x="709684" y="1285058"/>
            <a:ext cx="6816014" cy="4577259"/>
            <a:chOff x="696037" y="708412"/>
            <a:chExt cx="6816014" cy="4577259"/>
          </a:xfrm>
        </p:grpSpPr>
        <p:sp>
          <p:nvSpPr>
            <p:cNvPr id="39" name="Arc 38"/>
            <p:cNvSpPr/>
            <p:nvPr/>
          </p:nvSpPr>
          <p:spPr>
            <a:xfrm>
              <a:off x="696037" y="965835"/>
              <a:ext cx="4180952" cy="4185625"/>
            </a:xfrm>
            <a:prstGeom prst="arc">
              <a:avLst>
                <a:gd name="adj1" fmla="val 16161710"/>
                <a:gd name="adj2" fmla="val 5525840"/>
              </a:avLst>
            </a:prstGeom>
            <a:ln w="19050">
              <a:solidFill>
                <a:srgbClr val="2E6CA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3673023" y="708412"/>
              <a:ext cx="1636752" cy="360000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r>
                <a:rPr lang="fr-FR" sz="2400" dirty="0">
                  <a:solidFill>
                    <a:srgbClr val="FFC000"/>
                  </a:solidFill>
                </a:rPr>
                <a:t>favoriser</a:t>
              </a:r>
              <a:endParaRPr lang="fr-FR" sz="2800" dirty="0">
                <a:solidFill>
                  <a:srgbClr val="FFC000"/>
                </a:solidFill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4215314" y="1044156"/>
              <a:ext cx="1498124" cy="360000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r>
                <a:rPr lang="fr-FR" sz="2400" dirty="0">
                  <a:solidFill>
                    <a:srgbClr val="16A0BC"/>
                  </a:solidFill>
                </a:rPr>
                <a:t>avancer</a:t>
              </a: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4646953" y="1475436"/>
              <a:ext cx="1530957" cy="360000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r>
                <a:rPr lang="fr-FR" sz="2400" dirty="0">
                  <a:solidFill>
                    <a:srgbClr val="002060"/>
                  </a:solidFill>
                </a:rPr>
                <a:t>changer</a:t>
              </a:r>
              <a:endParaRPr lang="fr-FR" sz="2000" dirty="0">
                <a:solidFill>
                  <a:srgbClr val="002060"/>
                </a:solidFill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5071212" y="2337996"/>
              <a:ext cx="1333767" cy="360000"/>
            </a:xfrm>
            <a:prstGeom prst="rect">
              <a:avLst/>
            </a:prstGeom>
          </p:spPr>
          <p:txBody>
            <a:bodyPr wrap="none" lIns="0" tIns="0" rIns="0" bIns="0" anchor="ctr" anchorCtr="0">
              <a:noAutofit/>
            </a:bodyPr>
            <a:lstStyle/>
            <a:p>
              <a:pPr defTabSz="1016000">
                <a:lnSpc>
                  <a:spcPct val="150000"/>
                </a:lnSpc>
              </a:pPr>
              <a:r>
                <a:rPr lang="fr-FR" sz="2400" dirty="0">
                  <a:solidFill>
                    <a:srgbClr val="E53341"/>
                  </a:solidFill>
                </a:rPr>
                <a:t>partager</a:t>
              </a: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4762490" y="1865772"/>
              <a:ext cx="2024507" cy="360000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r>
                <a:rPr lang="fr-FR" sz="2800" dirty="0">
                  <a:solidFill>
                    <a:srgbClr val="16A0BC"/>
                  </a:solidFill>
                </a:rPr>
                <a:t> </a:t>
              </a:r>
              <a:r>
                <a:rPr lang="fr-FR" sz="2400" dirty="0">
                  <a:solidFill>
                    <a:srgbClr val="9CC238"/>
                  </a:solidFill>
                </a:rPr>
                <a:t>progresser</a:t>
              </a:r>
              <a:endParaRPr lang="fr-FR" sz="2000" dirty="0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5122015" y="2769276"/>
              <a:ext cx="1101825" cy="360000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r>
                <a:rPr lang="fr-FR" sz="2400" dirty="0">
                  <a:solidFill>
                    <a:srgbClr val="002060"/>
                  </a:solidFill>
                </a:rPr>
                <a:t>relier</a:t>
              </a:r>
            </a:p>
          </p:txBody>
        </p:sp>
        <p:sp>
          <p:nvSpPr>
            <p:cNvPr id="95" name="Rectangle 94"/>
            <p:cNvSpPr/>
            <p:nvPr/>
          </p:nvSpPr>
          <p:spPr>
            <a:xfrm>
              <a:off x="4263689" y="4494396"/>
              <a:ext cx="1583375" cy="360000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r>
                <a:rPr lang="fr-FR" sz="2400" dirty="0">
                  <a:solidFill>
                    <a:srgbClr val="002060"/>
                  </a:solidFill>
                </a:rPr>
                <a:t>analyse</a:t>
              </a:r>
              <a:r>
                <a:rPr lang="fr-FR" sz="2400" dirty="0">
                  <a:solidFill>
                    <a:schemeClr val="tx2"/>
                  </a:solidFill>
                </a:rPr>
                <a:t>r</a:t>
              </a:r>
              <a:endParaRPr lang="fr-FR" sz="2000" dirty="0">
                <a:solidFill>
                  <a:schemeClr val="tx2"/>
                </a:solidFill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3452379" y="4925671"/>
              <a:ext cx="4059672" cy="360000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r>
                <a:rPr lang="fr-FR" sz="2400" dirty="0">
                  <a:solidFill>
                    <a:srgbClr val="E53341"/>
                  </a:solidFill>
                </a:rPr>
                <a:t>utiliser les expériences d’autrui</a:t>
              </a:r>
            </a:p>
          </p:txBody>
        </p:sp>
        <p:sp>
          <p:nvSpPr>
            <p:cNvPr id="98" name="Étoile à 4 branches 97"/>
            <p:cNvSpPr/>
            <p:nvPr/>
          </p:nvSpPr>
          <p:spPr>
            <a:xfrm>
              <a:off x="3198582" y="920727"/>
              <a:ext cx="281354" cy="239151"/>
            </a:xfrm>
            <a:prstGeom prst="star4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/>
            </a:p>
          </p:txBody>
        </p:sp>
        <p:sp>
          <p:nvSpPr>
            <p:cNvPr id="99" name="Étoile à 4 branches 98"/>
            <p:cNvSpPr/>
            <p:nvPr/>
          </p:nvSpPr>
          <p:spPr>
            <a:xfrm>
              <a:off x="3823824" y="1207547"/>
              <a:ext cx="281354" cy="239151"/>
            </a:xfrm>
            <a:prstGeom prst="star4">
              <a:avLst/>
            </a:prstGeom>
            <a:solidFill>
              <a:srgbClr val="00B0F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/>
            </a:p>
          </p:txBody>
        </p:sp>
        <p:sp>
          <p:nvSpPr>
            <p:cNvPr id="100" name="Étoile à 4 branches 99"/>
            <p:cNvSpPr/>
            <p:nvPr/>
          </p:nvSpPr>
          <p:spPr>
            <a:xfrm>
              <a:off x="4260509" y="1630846"/>
              <a:ext cx="281354" cy="239151"/>
            </a:xfrm>
            <a:prstGeom prst="star4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/>
            </a:p>
          </p:txBody>
        </p:sp>
        <p:sp>
          <p:nvSpPr>
            <p:cNvPr id="101" name="Étoile à 4 branches 100"/>
            <p:cNvSpPr/>
            <p:nvPr/>
          </p:nvSpPr>
          <p:spPr>
            <a:xfrm>
              <a:off x="4647391" y="2456305"/>
              <a:ext cx="281354" cy="239151"/>
            </a:xfrm>
            <a:prstGeom prst="star4">
              <a:avLst/>
            </a:prstGeom>
            <a:solidFill>
              <a:srgbClr val="E53341"/>
            </a:solidFill>
            <a:ln>
              <a:solidFill>
                <a:srgbClr val="E533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>
                <a:solidFill>
                  <a:srgbClr val="FF0000"/>
                </a:solidFill>
              </a:endParaRPr>
            </a:p>
          </p:txBody>
        </p:sp>
        <p:sp>
          <p:nvSpPr>
            <p:cNvPr id="102" name="Étoile à 4 branches 101"/>
            <p:cNvSpPr/>
            <p:nvPr/>
          </p:nvSpPr>
          <p:spPr>
            <a:xfrm>
              <a:off x="3861803" y="4628555"/>
              <a:ext cx="281354" cy="239151"/>
            </a:xfrm>
            <a:prstGeom prst="star4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3" name="Étoile à 4 branches 102"/>
            <p:cNvSpPr/>
            <p:nvPr/>
          </p:nvSpPr>
          <p:spPr>
            <a:xfrm>
              <a:off x="4300397" y="4182954"/>
              <a:ext cx="281354" cy="239151"/>
            </a:xfrm>
            <a:prstGeom prst="star4">
              <a:avLst/>
            </a:prstGeom>
            <a:solidFill>
              <a:srgbClr val="9CC238"/>
            </a:solidFill>
            <a:ln>
              <a:solidFill>
                <a:srgbClr val="9CC23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4" name="Étoile à 4 branches 103"/>
            <p:cNvSpPr/>
            <p:nvPr/>
          </p:nvSpPr>
          <p:spPr>
            <a:xfrm>
              <a:off x="4522935" y="2033006"/>
              <a:ext cx="281354" cy="239151"/>
            </a:xfrm>
            <a:prstGeom prst="star4">
              <a:avLst/>
            </a:prstGeom>
            <a:solidFill>
              <a:srgbClr val="9CC238"/>
            </a:solidFill>
            <a:ln>
              <a:solidFill>
                <a:srgbClr val="9CC23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/>
            </a:p>
          </p:txBody>
        </p:sp>
        <p:sp>
          <p:nvSpPr>
            <p:cNvPr id="105" name="Étoile à 4 branches 104"/>
            <p:cNvSpPr/>
            <p:nvPr/>
          </p:nvSpPr>
          <p:spPr>
            <a:xfrm>
              <a:off x="4722767" y="2858465"/>
              <a:ext cx="281354" cy="239151"/>
            </a:xfrm>
            <a:prstGeom prst="star4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/>
            </a:p>
          </p:txBody>
        </p:sp>
        <p:sp>
          <p:nvSpPr>
            <p:cNvPr id="106" name="Étoile à 4 branches 105"/>
            <p:cNvSpPr/>
            <p:nvPr/>
          </p:nvSpPr>
          <p:spPr>
            <a:xfrm>
              <a:off x="4569772" y="3754661"/>
              <a:ext cx="281354" cy="239151"/>
            </a:xfrm>
            <a:prstGeom prst="star4">
              <a:avLst/>
            </a:prstGeom>
            <a:solidFill>
              <a:srgbClr val="00B0F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7" name="Étoile à 4 branches 106"/>
            <p:cNvSpPr/>
            <p:nvPr/>
          </p:nvSpPr>
          <p:spPr>
            <a:xfrm>
              <a:off x="3146877" y="4962940"/>
              <a:ext cx="281354" cy="239151"/>
            </a:xfrm>
            <a:prstGeom prst="star4">
              <a:avLst/>
            </a:prstGeom>
            <a:solidFill>
              <a:srgbClr val="E53341"/>
            </a:solidFill>
            <a:ln>
              <a:solidFill>
                <a:srgbClr val="E533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FF0000"/>
                </a:solidFill>
              </a:endParaRPr>
            </a:p>
          </p:txBody>
        </p:sp>
        <p:sp>
          <p:nvSpPr>
            <p:cNvPr id="108" name="Étoile à 4 branches 107"/>
            <p:cNvSpPr/>
            <p:nvPr/>
          </p:nvSpPr>
          <p:spPr>
            <a:xfrm>
              <a:off x="4693943" y="3306563"/>
              <a:ext cx="281354" cy="239151"/>
            </a:xfrm>
            <a:prstGeom prst="star4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5035517" y="3200556"/>
              <a:ext cx="2014715" cy="360000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r>
                <a:rPr lang="fr-FR" sz="2400" dirty="0">
                  <a:solidFill>
                    <a:srgbClr val="FFC000"/>
                  </a:solidFill>
                </a:rPr>
                <a:t>s’améliorer</a:t>
              </a: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4661849" y="4063116"/>
              <a:ext cx="1583375" cy="360000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r>
                <a:rPr lang="fr-FR" sz="2400" dirty="0" smtClean="0">
                  <a:solidFill>
                    <a:srgbClr val="ACCC59"/>
                  </a:solidFill>
                </a:rPr>
                <a:t>éviter</a:t>
              </a:r>
              <a:endParaRPr lang="fr-FR" sz="2000" dirty="0">
                <a:solidFill>
                  <a:srgbClr val="ACCC59"/>
                </a:solidFill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4875832" y="3631836"/>
              <a:ext cx="1583375" cy="360000"/>
            </a:xfrm>
            <a:prstGeom prst="rect">
              <a:avLst/>
            </a:prstGeom>
          </p:spPr>
          <p:txBody>
            <a:bodyPr wrap="none">
              <a:noAutofit/>
            </a:bodyPr>
            <a:lstStyle/>
            <a:p>
              <a:r>
                <a:rPr lang="fr-FR" sz="2400" dirty="0" smtClean="0">
                  <a:solidFill>
                    <a:srgbClr val="3FB1C8"/>
                  </a:solidFill>
                </a:rPr>
                <a:t>identifier</a:t>
              </a:r>
              <a:endParaRPr lang="fr-FR" sz="2000" dirty="0">
                <a:solidFill>
                  <a:srgbClr val="3FB1C8"/>
                </a:solidFill>
              </a:endParaRPr>
            </a:p>
          </p:txBody>
        </p:sp>
      </p:grpSp>
      <p:sp>
        <p:nvSpPr>
          <p:cNvPr id="14" name="Rectangle 13"/>
          <p:cNvSpPr/>
          <p:nvPr/>
        </p:nvSpPr>
        <p:spPr>
          <a:xfrm>
            <a:off x="6259389" y="100917"/>
            <a:ext cx="1227909" cy="5486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Logo de l’établissement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2610172" y="5994714"/>
            <a:ext cx="2367041" cy="6463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defTabSz="755934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</a:pPr>
            <a:r>
              <a:rPr lang="fr-FR" sz="3600" b="1" dirty="0" smtClean="0">
                <a:ln w="9525">
                  <a:noFill/>
                  <a:prstDash val="solid"/>
                </a:ln>
                <a:solidFill>
                  <a:srgbClr val="10355F"/>
                </a:solidFill>
              </a:rPr>
              <a:t>Comment </a:t>
            </a:r>
            <a:r>
              <a:rPr lang="fr-FR" sz="3600" b="1" dirty="0">
                <a:ln w="9525">
                  <a:noFill/>
                  <a:prstDash val="solid"/>
                </a:ln>
                <a:solidFill>
                  <a:srgbClr val="10355F"/>
                </a:solidFill>
              </a:rPr>
              <a:t>?</a:t>
            </a:r>
            <a:r>
              <a:rPr lang="fr-FR" sz="4000" b="1" dirty="0">
                <a:ln w="9525">
                  <a:solidFill>
                    <a:srgbClr val="4E82BE"/>
                  </a:solidFill>
                  <a:prstDash val="solid"/>
                </a:ln>
                <a:solidFill>
                  <a:srgbClr val="2E6CA4"/>
                </a:solidFill>
              </a:rPr>
              <a:t> </a:t>
            </a:r>
          </a:p>
        </p:txBody>
      </p:sp>
      <p:cxnSp>
        <p:nvCxnSpPr>
          <p:cNvPr id="45" name="Connecteur droit 44"/>
          <p:cNvCxnSpPr/>
          <p:nvPr/>
        </p:nvCxnSpPr>
        <p:spPr>
          <a:xfrm>
            <a:off x="-12753" y="6317880"/>
            <a:ext cx="2609070" cy="0"/>
          </a:xfrm>
          <a:prstGeom prst="line">
            <a:avLst/>
          </a:prstGeom>
          <a:ln w="114300" cmpd="dbl">
            <a:solidFill>
              <a:srgbClr val="10355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Image 40" descr="S:\USERS\CPIAS\Logos\PNG\cpias-fond-bleu-200px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83" y="130234"/>
            <a:ext cx="983665" cy="63730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6532" y="6526186"/>
            <a:ext cx="4743659" cy="4069338"/>
          </a:xfrm>
          <a:prstGeom prst="rect">
            <a:avLst/>
          </a:prstGeom>
        </p:spPr>
      </p:pic>
      <p:grpSp>
        <p:nvGrpSpPr>
          <p:cNvPr id="19" name="Groupe 18"/>
          <p:cNvGrpSpPr/>
          <p:nvPr/>
        </p:nvGrpSpPr>
        <p:grpSpPr>
          <a:xfrm>
            <a:off x="52240" y="7820286"/>
            <a:ext cx="1263302" cy="2826389"/>
            <a:chOff x="196061" y="7133440"/>
            <a:chExt cx="1263302" cy="2826389"/>
          </a:xfrm>
        </p:grpSpPr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712" y="7133440"/>
              <a:ext cx="720000" cy="720000"/>
            </a:xfrm>
            <a:prstGeom prst="rect">
              <a:avLst/>
            </a:prstGeom>
          </p:spPr>
        </p:pic>
        <p:pic>
          <p:nvPicPr>
            <p:cNvPr id="11" name="Image 1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712" y="8999479"/>
              <a:ext cx="720000" cy="639636"/>
            </a:xfrm>
            <a:prstGeom prst="rect">
              <a:avLst/>
            </a:prstGeom>
          </p:spPr>
        </p:pic>
        <p:pic>
          <p:nvPicPr>
            <p:cNvPr id="12" name="Image 11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712" y="8046226"/>
              <a:ext cx="720000" cy="720000"/>
            </a:xfrm>
            <a:prstGeom prst="rect">
              <a:avLst/>
            </a:prstGeom>
          </p:spPr>
        </p:pic>
        <p:sp>
          <p:nvSpPr>
            <p:cNvPr id="44" name="Sous-titre 2"/>
            <p:cNvSpPr txBox="1">
              <a:spLocks/>
            </p:cNvSpPr>
            <p:nvPr/>
          </p:nvSpPr>
          <p:spPr>
            <a:xfrm>
              <a:off x="483127" y="8681844"/>
              <a:ext cx="746875" cy="3928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755934" rtl="0" eaLnBrk="1" latinLnBrk="0" hangingPunct="1">
                <a:lnSpc>
                  <a:spcPct val="90000"/>
                </a:lnSpc>
                <a:spcBef>
                  <a:spcPts val="827"/>
                </a:spcBef>
                <a:buFont typeface="Arial" panose="020B0604020202020204" pitchFamily="34" charset="0"/>
                <a:buNone/>
                <a:defRPr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77967" indent="0" algn="ctr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None/>
                <a:defRPr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55934" indent="0" algn="ctr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None/>
                <a:defRPr sz="148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133902" indent="0" algn="ctr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None/>
                <a:defRPr sz="132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11869" indent="0" algn="ctr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None/>
                <a:defRPr sz="132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9836" indent="0" algn="ctr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None/>
                <a:defRPr sz="132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67803" indent="0" algn="ctr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None/>
                <a:defRPr sz="132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645771" indent="0" algn="ctr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None/>
                <a:defRPr sz="132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023738" indent="0" algn="ctr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None/>
                <a:defRPr sz="132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fr-FR" sz="800" dirty="0" smtClean="0"/>
                <a:t> </a:t>
              </a:r>
              <a:r>
                <a:rPr lang="fr-FR" sz="800" dirty="0" err="1" smtClean="0"/>
                <a:t>CPias</a:t>
              </a:r>
              <a:r>
                <a:rPr lang="fr-FR" sz="800" dirty="0" smtClean="0"/>
                <a:t> ARA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fr-FR" sz="800" dirty="0"/>
                <a:t>S</a:t>
              </a:r>
              <a:r>
                <a:rPr lang="fr-FR" sz="800" dirty="0" smtClean="0"/>
                <a:t>ignalement</a:t>
              </a:r>
              <a:endParaRPr lang="fr-FR" sz="800" dirty="0"/>
            </a:p>
          </p:txBody>
        </p:sp>
        <p:sp>
          <p:nvSpPr>
            <p:cNvPr id="49" name="Sous-titre 2"/>
            <p:cNvSpPr txBox="1">
              <a:spLocks/>
            </p:cNvSpPr>
            <p:nvPr/>
          </p:nvSpPr>
          <p:spPr>
            <a:xfrm>
              <a:off x="290140" y="9538427"/>
              <a:ext cx="1132848" cy="421402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755934" rtl="0" eaLnBrk="1" latinLnBrk="0" hangingPunct="1">
                <a:lnSpc>
                  <a:spcPct val="90000"/>
                </a:lnSpc>
                <a:spcBef>
                  <a:spcPts val="827"/>
                </a:spcBef>
                <a:buFont typeface="Arial" panose="020B0604020202020204" pitchFamily="34" charset="0"/>
                <a:buNone/>
                <a:defRPr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77967" indent="0" algn="ctr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None/>
                <a:defRPr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55934" indent="0" algn="ctr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None/>
                <a:defRPr sz="148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133902" indent="0" algn="ctr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None/>
                <a:defRPr sz="132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11869" indent="0" algn="ctr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None/>
                <a:defRPr sz="132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9836" indent="0" algn="ctr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None/>
                <a:defRPr sz="132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67803" indent="0" algn="ctr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None/>
                <a:defRPr sz="132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645771" indent="0" algn="ctr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None/>
                <a:defRPr sz="132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023738" indent="0" algn="ctr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None/>
                <a:defRPr sz="132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fr-FR" sz="800" dirty="0" err="1" smtClean="0"/>
                <a:t>CPias</a:t>
              </a:r>
              <a:r>
                <a:rPr lang="fr-FR" sz="800" dirty="0" smtClean="0"/>
                <a:t> ARA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fr-FR" sz="800" dirty="0" smtClean="0"/>
                <a:t>Retours d’expériences</a:t>
              </a:r>
              <a:endParaRPr lang="fr-FR" sz="800" dirty="0"/>
            </a:p>
          </p:txBody>
        </p:sp>
        <p:sp>
          <p:nvSpPr>
            <p:cNvPr id="50" name="Sous-titre 2"/>
            <p:cNvSpPr txBox="1">
              <a:spLocks/>
            </p:cNvSpPr>
            <p:nvPr/>
          </p:nvSpPr>
          <p:spPr>
            <a:xfrm>
              <a:off x="196061" y="7760913"/>
              <a:ext cx="1263302" cy="341697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755934" rtl="0" eaLnBrk="1" latinLnBrk="0" hangingPunct="1">
                <a:lnSpc>
                  <a:spcPct val="90000"/>
                </a:lnSpc>
                <a:spcBef>
                  <a:spcPts val="827"/>
                </a:spcBef>
                <a:buFont typeface="Arial" panose="020B0604020202020204" pitchFamily="34" charset="0"/>
                <a:buNone/>
                <a:defRPr sz="1984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77967" indent="0" algn="ctr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None/>
                <a:defRPr sz="165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55934" indent="0" algn="ctr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None/>
                <a:defRPr sz="148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133902" indent="0" algn="ctr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None/>
                <a:defRPr sz="132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11869" indent="0" algn="ctr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None/>
                <a:defRPr sz="132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9836" indent="0" algn="ctr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None/>
                <a:defRPr sz="132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67803" indent="0" algn="ctr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None/>
                <a:defRPr sz="132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645771" indent="0" algn="ctr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None/>
                <a:defRPr sz="132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023738" indent="0" algn="ctr" defTabSz="755934" rtl="0" eaLnBrk="1" latinLnBrk="0" hangingPunct="1">
                <a:lnSpc>
                  <a:spcPct val="90000"/>
                </a:lnSpc>
                <a:spcBef>
                  <a:spcPts val="413"/>
                </a:spcBef>
                <a:buFont typeface="Arial" panose="020B0604020202020204" pitchFamily="34" charset="0"/>
                <a:buNone/>
                <a:defRPr sz="132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fr-FR" sz="800" dirty="0" err="1" smtClean="0"/>
                <a:t>CPias</a:t>
              </a:r>
              <a:r>
                <a:rPr lang="fr-FR" sz="800" dirty="0" smtClean="0"/>
                <a:t> ARA 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fr-FR" sz="800" dirty="0" smtClean="0"/>
                <a:t>Semaine Sécurité Patients</a:t>
              </a:r>
              <a:endParaRPr lang="fr-FR" sz="800" dirty="0"/>
            </a:p>
          </p:txBody>
        </p:sp>
      </p:grpSp>
      <p:cxnSp>
        <p:nvCxnSpPr>
          <p:cNvPr id="55" name="Connecteur droit 54"/>
          <p:cNvCxnSpPr/>
          <p:nvPr/>
        </p:nvCxnSpPr>
        <p:spPr>
          <a:xfrm>
            <a:off x="4950605" y="6365778"/>
            <a:ext cx="2609070" cy="0"/>
          </a:xfrm>
          <a:prstGeom prst="line">
            <a:avLst/>
          </a:prstGeom>
          <a:ln w="114300" cmpd="dbl">
            <a:solidFill>
              <a:srgbClr val="10355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118414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1310</TotalTime>
  <Words>60</Words>
  <Application>Microsoft Office PowerPoint</Application>
  <PresentationFormat>Personnalisé</PresentationFormat>
  <Paragraphs>25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Hospices Civils de Lyon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GIARD, Marine</dc:creator>
  <cp:lastModifiedBy>SANLAVILLE, Nathalie</cp:lastModifiedBy>
  <cp:revision>180</cp:revision>
  <dcterms:created xsi:type="dcterms:W3CDTF">2022-09-29T08:54:42Z</dcterms:created>
  <dcterms:modified xsi:type="dcterms:W3CDTF">2024-02-23T10:23:47Z</dcterms:modified>
</cp:coreProperties>
</file>