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6" r:id="rId2"/>
    <p:sldId id="307" r:id="rId3"/>
    <p:sldId id="256" r:id="rId4"/>
    <p:sldId id="258" r:id="rId5"/>
    <p:sldId id="259" r:id="rId6"/>
    <p:sldId id="260" r:id="rId7"/>
    <p:sldId id="261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0" r:id="rId38"/>
    <p:sldId id="291" r:id="rId39"/>
    <p:sldId id="292" r:id="rId40"/>
    <p:sldId id="293" r:id="rId41"/>
    <p:sldId id="294" r:id="rId42"/>
    <p:sldId id="296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7D7F-4429-4FC9-9FE6-6CE0C640B475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30C0C-9E1F-4D3D-928F-0488DA098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30C0C-9E1F-4D3D-928F-0488DA0983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30C0C-9E1F-4D3D-928F-0488DA09837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7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70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8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9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7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7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4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75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6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B2E8-4A34-4774-AB12-D2EFB3385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6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/>
          <a:lstStyle/>
          <a:p>
            <a:pPr algn="ctr"/>
            <a:r>
              <a:rPr lang="fr-FR" b="1" dirty="0" smtClean="0"/>
              <a:t>Quizz sur le tri des déchets en EMS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0891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3200" b="1" u="sng" dirty="0" smtClean="0"/>
              <a:t>Selon la formulation de la question, vous répondez :</a:t>
            </a:r>
          </a:p>
          <a:p>
            <a:pPr marL="0" indent="0" algn="just">
              <a:buNone/>
            </a:pPr>
            <a:endParaRPr lang="fr-FR" sz="3200" b="1" u="sng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 smtClean="0"/>
              <a:t>Soit en choisissant la filière d’élimination des déchets parmi celles proposées :</a:t>
            </a:r>
          </a:p>
          <a:p>
            <a:pPr marL="1081088" algn="just">
              <a:buFont typeface="Wingdings" panose="05000000000000000000" pitchFamily="2" charset="2"/>
              <a:buChar char="Ø"/>
            </a:pPr>
            <a:r>
              <a:rPr lang="fr-FR" b="1" dirty="0" smtClean="0"/>
              <a:t>DASRIA </a:t>
            </a:r>
            <a:r>
              <a:rPr lang="fr-FR" dirty="0" smtClean="0"/>
              <a:t>(déchets d’activités de soins à risque infectieux et assimilés)</a:t>
            </a:r>
          </a:p>
          <a:p>
            <a:pPr marL="1081088" algn="just">
              <a:buFont typeface="Wingdings" panose="05000000000000000000" pitchFamily="2" charset="2"/>
              <a:buChar char="Ø"/>
            </a:pPr>
            <a:r>
              <a:rPr lang="fr-FR" b="1" dirty="0" smtClean="0"/>
              <a:t>DASND</a:t>
            </a:r>
            <a:r>
              <a:rPr lang="fr-FR" dirty="0" smtClean="0"/>
              <a:t> (déchets d’activités de soins non dangereux)</a:t>
            </a:r>
          </a:p>
          <a:p>
            <a:pPr marL="1081088" algn="just">
              <a:buFont typeface="Wingdings" panose="05000000000000000000" pitchFamily="2" charset="2"/>
              <a:buChar char="Ø"/>
            </a:pPr>
            <a:r>
              <a:rPr lang="fr-FR" b="1" dirty="0" smtClean="0"/>
              <a:t>Autre filière</a:t>
            </a:r>
          </a:p>
          <a:p>
            <a:pPr marL="852488" indent="0" algn="just">
              <a:buNone/>
            </a:pPr>
            <a:endParaRPr lang="fr-FR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 smtClean="0"/>
              <a:t>Soit par </a:t>
            </a:r>
            <a:r>
              <a:rPr lang="fr-FR" dirty="0" smtClean="0">
                <a:solidFill>
                  <a:srgbClr val="00B0F0"/>
                </a:solidFill>
              </a:rPr>
              <a:t>vrai</a:t>
            </a:r>
            <a:r>
              <a:rPr lang="fr-FR" dirty="0" smtClean="0"/>
              <a:t> ou </a:t>
            </a:r>
            <a:r>
              <a:rPr lang="fr-FR" dirty="0" smtClean="0">
                <a:solidFill>
                  <a:srgbClr val="FF0000"/>
                </a:solidFill>
              </a:rPr>
              <a:t>faux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169607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Traitement des déchets en EHPAD - EMH ARA/CPias ARA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4993"/>
            <a:ext cx="10515600" cy="211560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dispositif urinaire (sonde; étui pénien; poche vidée) issu d’un résident avec une infection urinaire?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87251" y="3419437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10676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19800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186885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8" y="5317209"/>
            <a:ext cx="503819" cy="4871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25" y="3217433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743" y="4327817"/>
            <a:ext cx="584563" cy="5372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29" y="3106761"/>
            <a:ext cx="4231565" cy="279934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/>
              <a:t>Les </a:t>
            </a:r>
            <a:r>
              <a:rPr lang="fr-FR" sz="6000" dirty="0" err="1" smtClean="0"/>
              <a:t>cartonnettes</a:t>
            </a:r>
            <a:r>
              <a:rPr lang="fr-FR" sz="6000" dirty="0" smtClean="0"/>
              <a:t> de médicaments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87250" y="2814130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21" y="242484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548288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671730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24" y="2581811"/>
            <a:ext cx="2276475" cy="294322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11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/>
              <a:t>Les </a:t>
            </a:r>
            <a:r>
              <a:rPr lang="fr-FR" sz="6000" dirty="0" err="1" smtClean="0"/>
              <a:t>cartonnettes</a:t>
            </a:r>
            <a:r>
              <a:rPr lang="fr-FR" sz="6000" dirty="0" smtClean="0"/>
              <a:t> de médicaments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87250" y="2814130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21" y="242484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548288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671730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24" y="2581811"/>
            <a:ext cx="2276475" cy="2943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25" y="3668943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25" y="2545501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11" y="4831716"/>
            <a:ext cx="503819" cy="48712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771290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masque porté par un résident infecté au niveau de la sphère respiratoire et souillé par des sécrétion ORL?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61492" y="3082759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708437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885344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878243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10" y="2706330"/>
            <a:ext cx="4368420" cy="308733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masque porté par un résident infecté au niveau de la sphère respiratoire et souillé par des sécrétion ORL?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5200262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295711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6" y="4071741"/>
            <a:ext cx="503819" cy="4871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690" y="2839196"/>
            <a:ext cx="4368420" cy="308733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14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cathéter sous-cutané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3081324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213026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24" y="3081324"/>
            <a:ext cx="5619750" cy="245745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cathéter sous-cutané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5" y="4302027"/>
            <a:ext cx="503819" cy="4871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24" y="3081324"/>
            <a:ext cx="5619750" cy="245745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Les gants souillés par du sang s’éliminent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43" y="2293390"/>
            <a:ext cx="2897598" cy="397280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17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Les gants souillés par du sang s’éliminent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5" y="4302027"/>
            <a:ext cx="503819" cy="487126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043" y="2293390"/>
            <a:ext cx="2897598" cy="397280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tablier/</a:t>
            </a:r>
            <a:r>
              <a:rPr lang="fr-FR" sz="6000" dirty="0" err="1" smtClean="0"/>
              <a:t>surblouse</a:t>
            </a:r>
            <a:r>
              <a:rPr lang="fr-FR" sz="6000" dirty="0" smtClean="0"/>
              <a:t> à usage unique souillé par un liquide biologique infecté (ex: selles diarrhéiques à Norovirus)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57200" y="3020210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99671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112820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822" y="2162161"/>
            <a:ext cx="3200400" cy="42957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19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Les réponses du Quizz sont proposées par le groupe de travail EMH/CPIAS ARA.</a:t>
            </a:r>
          </a:p>
          <a:p>
            <a:pPr algn="just"/>
            <a:r>
              <a:rPr lang="fr-FR" dirty="0" smtClean="0"/>
              <a:t>Elles s’appuient d’une part sur la législation en vigueur*, d’autre part sur les choix du groupe.</a:t>
            </a:r>
          </a:p>
          <a:p>
            <a:pPr marL="720725" indent="0" algn="just">
              <a:buNone/>
            </a:pPr>
            <a:r>
              <a:rPr lang="fr-FR" dirty="0" smtClean="0"/>
              <a:t>*</a:t>
            </a:r>
            <a:r>
              <a:rPr lang="fr-FR" sz="2000" dirty="0" smtClean="0"/>
              <a:t>Article R.1335-1 à R,1335-8-1 B et R,4211-27 du Code de Santé Publique</a:t>
            </a:r>
          </a:p>
          <a:p>
            <a:pPr algn="just"/>
            <a:r>
              <a:rPr lang="fr-FR" dirty="0" smtClean="0"/>
              <a:t>Ces réponses peuvent évoluer en fonction des recommandations ministérielles actuellement en cours de révision.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169607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tablier/</a:t>
            </a:r>
            <a:r>
              <a:rPr lang="fr-FR" sz="6000" dirty="0" err="1" smtClean="0"/>
              <a:t>surblouse</a:t>
            </a:r>
            <a:r>
              <a:rPr lang="fr-FR" sz="6000" dirty="0" smtClean="0"/>
              <a:t> à usage unique souillé par un liquide biologique infecté (ex: selles diarrhéiques à Norovirus)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4031184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295711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6" y="5189928"/>
            <a:ext cx="503819" cy="4871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22" y="2162161"/>
            <a:ext cx="3200400" cy="42957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7822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La protection souillée par les urines d’un résident colonisé par une BMR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16" y="2628195"/>
            <a:ext cx="5848350" cy="328612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0401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21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La protection souillée par les urines d’un résident colonisé par une BMR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5178666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295711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6" y="4071741"/>
            <a:ext cx="503819" cy="4871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416" y="2628195"/>
            <a:ext cx="5848350" cy="328612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haricot contenant des vomissures d’un résident non infecté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839" y="3130791"/>
            <a:ext cx="2105025" cy="20478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haricot contenant des vomissures d’un résident non infecté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5178666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295711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6" y="4071741"/>
            <a:ext cx="503819" cy="4871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839" y="3130791"/>
            <a:ext cx="2105025" cy="20478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24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protection souillée d’un résident ayant la </a:t>
            </a:r>
            <a:r>
              <a:rPr lang="fr-FR" sz="6000" dirty="0" err="1" smtClean="0"/>
              <a:t>covid</a:t>
            </a:r>
            <a:r>
              <a:rPr lang="fr-FR" sz="6000" dirty="0" smtClean="0"/>
              <a:t>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70" y="2195316"/>
            <a:ext cx="5867400" cy="375285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protection souillée d’un résident ayant la </a:t>
            </a:r>
            <a:r>
              <a:rPr lang="fr-FR" sz="6000" dirty="0" err="1" smtClean="0"/>
              <a:t>covid</a:t>
            </a:r>
            <a:r>
              <a:rPr lang="fr-FR" sz="6000" dirty="0" smtClean="0"/>
              <a:t>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5178666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37" y="404142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110" y="2959851"/>
            <a:ext cx="503819" cy="4871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770" y="2195316"/>
            <a:ext cx="5867400" cy="375285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26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127002"/>
            <a:ext cx="11925837" cy="2784457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Les tubulures et poches de sérum physiologique vides utilisées chez un résident présentant une infection urinaire à BMR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57200" y="3481053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2" y="3057693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09595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186459"/>
            <a:ext cx="778568" cy="778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93442" y="2316217"/>
            <a:ext cx="3105150" cy="44005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118541"/>
            <a:ext cx="11925837" cy="2767530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Les tubulures et poches de sérum physiologique vides utilisées chez un résident présentant une infection urinaire à BMR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57200" y="3481053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2" y="3057693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09595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186459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3" y="3202610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3" y="4213995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23" y="5347804"/>
            <a:ext cx="503819" cy="4871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093442" y="2282349"/>
            <a:ext cx="3105150" cy="44005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3304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28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136522"/>
            <a:ext cx="11925837" cy="2124077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Une protection souillée de selles d’un résident porteur d’une infection à </a:t>
            </a:r>
            <a:r>
              <a:rPr lang="fr-FR" sz="6000" i="1" dirty="0" err="1" smtClean="0"/>
              <a:t>Clostridioides</a:t>
            </a:r>
            <a:r>
              <a:rPr lang="fr-FR" sz="6000" dirty="0" smtClean="0"/>
              <a:t> difficile (</a:t>
            </a:r>
            <a:r>
              <a:rPr lang="fr-FR" sz="6000" i="1" dirty="0"/>
              <a:t>C</a:t>
            </a:r>
            <a:r>
              <a:rPr lang="fr-FR" sz="6000" i="1" dirty="0" smtClean="0"/>
              <a:t>lostridium</a:t>
            </a:r>
            <a:r>
              <a:rPr lang="fr-FR" sz="6000" dirty="0" smtClean="0"/>
              <a:t>)?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649" y="2555925"/>
            <a:ext cx="5867400" cy="375285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29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425" y="334851"/>
            <a:ext cx="11603865" cy="2569805"/>
          </a:xfrm>
        </p:spPr>
        <p:txBody>
          <a:bodyPr>
            <a:normAutofit/>
          </a:bodyPr>
          <a:lstStyle/>
          <a:p>
            <a:r>
              <a:rPr lang="fr-FR" dirty="0" smtClean="0"/>
              <a:t>Les gants visiblement souillés par des liquides biologiques infectés s’éliminent en DASND?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853" y="4081352"/>
            <a:ext cx="11217498" cy="1655762"/>
          </a:xfrm>
        </p:spPr>
        <p:txBody>
          <a:bodyPr/>
          <a:lstStyle/>
          <a:p>
            <a:pPr algn="l"/>
            <a:r>
              <a:rPr lang="fr-FR" dirty="0" smtClean="0"/>
              <a:t>Réponse Vrai 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Réponse Fausse</a:t>
            </a:r>
            <a:endParaRPr lang="fr-FR" dirty="0"/>
          </a:p>
        </p:txBody>
      </p:sp>
      <p:sp>
        <p:nvSpPr>
          <p:cNvPr id="4" name="AutoShape 2" descr="Case à cocher vide - Icônes interface gratuites"/>
          <p:cNvSpPr>
            <a:spLocks noChangeAspect="1" noChangeArrowheads="1"/>
          </p:cNvSpPr>
          <p:nvPr/>
        </p:nvSpPr>
        <p:spPr bwMode="auto">
          <a:xfrm>
            <a:off x="167425" y="334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3692068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471459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37" y="3293940"/>
            <a:ext cx="3744508" cy="2591705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59267"/>
            <a:ext cx="11925837" cy="2208723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Une protection souillée de selles d’un résident porteur d’une infection à </a:t>
            </a:r>
            <a:r>
              <a:rPr lang="fr-FR" sz="6000" i="1" dirty="0" err="1" smtClean="0"/>
              <a:t>Clostridioides</a:t>
            </a:r>
            <a:r>
              <a:rPr lang="fr-FR" sz="6000" dirty="0" smtClean="0"/>
              <a:t> difficile (</a:t>
            </a:r>
            <a:r>
              <a:rPr lang="fr-FR" sz="6000" i="1" dirty="0"/>
              <a:t>C</a:t>
            </a:r>
            <a:r>
              <a:rPr lang="fr-FR" sz="6000" i="1" dirty="0" smtClean="0"/>
              <a:t>lostridium</a:t>
            </a:r>
            <a:r>
              <a:rPr lang="fr-FR" sz="6000" dirty="0" smtClean="0"/>
              <a:t>)?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DASND = DAOM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36" y="2942441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37" y="404142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38" y="5189928"/>
            <a:ext cx="503819" cy="4871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649" y="2555925"/>
            <a:ext cx="5867400" cy="375285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flacon d’antiseptique périmé s’élimine en DASND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619" y="1937734"/>
            <a:ext cx="2009775" cy="40386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31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flacon d’antiseptique périmé s’élimine en DASND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5" y="4302027"/>
            <a:ext cx="503819" cy="487126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619" y="1937734"/>
            <a:ext cx="2009775" cy="40386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32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seringue avec un résidu médicamenteux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45" y="2933902"/>
            <a:ext cx="2162099" cy="246234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seringue avec un résidu médicamenteux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DASRIA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283919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92076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044207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36" y="2942441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5" y="5180181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8" y="4051660"/>
            <a:ext cx="503819" cy="48712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45" y="2933902"/>
            <a:ext cx="2162099" cy="246234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34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tube de pommade type vaseline vide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endParaRPr lang="fr-FR" dirty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endParaRPr lang="fr-FR" dirty="0"/>
          </a:p>
          <a:p>
            <a:r>
              <a:rPr lang="fr-FR" dirty="0" smtClean="0"/>
              <a:t>DASND ou 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4" y="2770344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4" y="3592698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01" y="4445370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310" y="5255654"/>
            <a:ext cx="774259" cy="7803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50546">
            <a:off x="7533738" y="1730710"/>
            <a:ext cx="2533650" cy="43053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35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2583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tube de pommade type vaseline vide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DASRIA</a:t>
            </a:r>
          </a:p>
          <a:p>
            <a:endParaRPr lang="fr-FR" dirty="0"/>
          </a:p>
          <a:p>
            <a:r>
              <a:rPr lang="fr-FR" dirty="0" smtClean="0"/>
              <a:t>Autre filière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endParaRPr lang="fr-FR" dirty="0"/>
          </a:p>
          <a:p>
            <a:r>
              <a:rPr lang="fr-FR" dirty="0" smtClean="0"/>
              <a:t>DASND ou autre filière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4" y="2770344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4" y="3592698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01" y="4445370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76" y="2921579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29" y="3713353"/>
            <a:ext cx="584563" cy="5372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54" y="4578243"/>
            <a:ext cx="585267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10" y="5255654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529" y="5445344"/>
            <a:ext cx="503819" cy="4871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550546">
            <a:off x="7533738" y="1730710"/>
            <a:ext cx="2533650" cy="43053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smtClean="0"/>
              <a:t>Version décembre 2022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36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patch usagé s’élimine en DASND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58" y="3085111"/>
            <a:ext cx="2956816" cy="185944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12816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37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patch usagé s’élimine en DASND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5" y="4302027"/>
            <a:ext cx="503819" cy="487126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42" y="3085111"/>
            <a:ext cx="2956816" cy="185944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masque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04" y="2591658"/>
            <a:ext cx="4345350" cy="287414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63329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39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425" y="334851"/>
            <a:ext cx="11603865" cy="2569805"/>
          </a:xfrm>
        </p:spPr>
        <p:txBody>
          <a:bodyPr>
            <a:normAutofit/>
          </a:bodyPr>
          <a:lstStyle/>
          <a:p>
            <a:r>
              <a:rPr lang="fr-FR" dirty="0" smtClean="0"/>
              <a:t>Les gants visiblement souillés par des liquides biologiques infectés s’éliminent en DASND?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853" y="4081352"/>
            <a:ext cx="11217498" cy="1655762"/>
          </a:xfrm>
        </p:spPr>
        <p:txBody>
          <a:bodyPr/>
          <a:lstStyle/>
          <a:p>
            <a:pPr algn="l"/>
            <a:r>
              <a:rPr lang="fr-FR" dirty="0" smtClean="0"/>
              <a:t>Réponse Vrai 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Réponse Fausse</a:t>
            </a:r>
            <a:endParaRPr lang="fr-FR" dirty="0"/>
          </a:p>
        </p:txBody>
      </p:sp>
      <p:sp>
        <p:nvSpPr>
          <p:cNvPr id="4" name="AutoShape 2" descr="Case à cocher vide - Icônes interface gratuites"/>
          <p:cNvSpPr>
            <a:spLocks noChangeAspect="1" noChangeArrowheads="1"/>
          </p:cNvSpPr>
          <p:nvPr/>
        </p:nvSpPr>
        <p:spPr bwMode="auto">
          <a:xfrm>
            <a:off x="167425" y="334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3692068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4714591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46" y="4884448"/>
            <a:ext cx="503819" cy="4871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291" y="3531770"/>
            <a:ext cx="3624180" cy="2508422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 masque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5" y="4302027"/>
            <a:ext cx="503819" cy="487126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04" y="2591658"/>
            <a:ext cx="4345350" cy="287414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69652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40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La bandelette de contrôle glycémique?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DASND 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3069429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41" y="5146259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41" y="4106950"/>
            <a:ext cx="774259" cy="780356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75" y="3110103"/>
            <a:ext cx="2438668" cy="203615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7295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41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La bandelette de contrôle glycémique?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DASND 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3090350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41" y="5146259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91" y="5289687"/>
            <a:ext cx="585267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41" y="4047295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655" y="3203414"/>
            <a:ext cx="503819" cy="4871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880" y="4181068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96" y="3110103"/>
            <a:ext cx="2438668" cy="203615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seringue vide qui a contenu du sérum physiologique?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DASND 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3089047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41" y="5146259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41" y="4044690"/>
            <a:ext cx="774259" cy="78035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24" y="3089047"/>
            <a:ext cx="2471192" cy="220852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Une seringue vide qui a contenu du sérum physiologique?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DASND 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291197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5189611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91" y="5310648"/>
            <a:ext cx="585267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41" y="4047439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906" y="3076017"/>
            <a:ext cx="503819" cy="4871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95" y="4182820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24" y="3089047"/>
            <a:ext cx="2471192" cy="220852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44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flacon de sirop médicamenteux non entièrement utilisé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33" y="2713149"/>
            <a:ext cx="1228725" cy="25908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09927" cy="1928265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flacon de sirop médicamenteux non entièrement utilisé s’élimine en DASRIA ?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308511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1" y="4160328"/>
            <a:ext cx="778568" cy="7785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94" y="3230832"/>
            <a:ext cx="503819" cy="487126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8216" y="3381760"/>
            <a:ext cx="112174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Réponse Vrai </a:t>
            </a:r>
          </a:p>
          <a:p>
            <a:endParaRPr lang="fr-FR" dirty="0" smtClean="0"/>
          </a:p>
          <a:p>
            <a:r>
              <a:rPr lang="fr-FR" dirty="0" smtClean="0"/>
              <a:t>Réponse Fausse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533" y="2713149"/>
            <a:ext cx="1228725" cy="25908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flacon d’antiseptique complètement vide?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DASND </a:t>
            </a:r>
            <a:r>
              <a:rPr lang="fr-FR" dirty="0"/>
              <a:t>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291197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5189611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41" y="4047439"/>
            <a:ext cx="774259" cy="7803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433" y="2293389"/>
            <a:ext cx="1794862" cy="367478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 flacon d’antiseptique complètement vide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 </a:t>
            </a:r>
            <a:r>
              <a:rPr lang="fr-FR" dirty="0" smtClean="0"/>
              <a:t>filière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DASND </a:t>
            </a:r>
            <a:r>
              <a:rPr lang="fr-FR" dirty="0"/>
              <a:t>= </a:t>
            </a:r>
            <a:r>
              <a:rPr lang="fr-FR" dirty="0" smtClean="0"/>
              <a:t>DAOM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DASRIA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291197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5189611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91" y="5310648"/>
            <a:ext cx="585267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41" y="4047439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006" y="4196512"/>
            <a:ext cx="503819" cy="4871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95" y="3049438"/>
            <a:ext cx="584563" cy="5372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703" y="2262465"/>
            <a:ext cx="1782959" cy="365041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48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721" y="365125"/>
            <a:ext cx="12191999" cy="1428841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Les gants non visiblement souillés?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DASRIA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Autre </a:t>
            </a:r>
            <a:r>
              <a:rPr lang="fr-FR" dirty="0"/>
              <a:t>filière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291197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5189611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41" y="4047439"/>
            <a:ext cx="774259" cy="7803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141" y="2649054"/>
            <a:ext cx="2582080" cy="355247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49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425" y="72383"/>
            <a:ext cx="11603865" cy="2569805"/>
          </a:xfrm>
        </p:spPr>
        <p:txBody>
          <a:bodyPr>
            <a:normAutofit/>
          </a:bodyPr>
          <a:lstStyle/>
          <a:p>
            <a:r>
              <a:rPr lang="fr-FR" dirty="0" smtClean="0"/>
              <a:t>Un pansement issu d’une plaie purulente ?</a:t>
            </a:r>
            <a:endParaRPr lang="fr-FR" dirty="0"/>
          </a:p>
        </p:txBody>
      </p:sp>
      <p:sp>
        <p:nvSpPr>
          <p:cNvPr id="4" name="AutoShape 2" descr="Case à cocher vide - Icônes interface gratuites"/>
          <p:cNvSpPr>
            <a:spLocks noChangeAspect="1" noChangeArrowheads="1"/>
          </p:cNvSpPr>
          <p:nvPr/>
        </p:nvSpPr>
        <p:spPr bwMode="auto">
          <a:xfrm>
            <a:off x="167425" y="334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3385288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4331411"/>
            <a:ext cx="778568" cy="778568"/>
          </a:xfrm>
          <a:prstGeom prst="rect">
            <a:avLst/>
          </a:prstGeom>
        </p:spPr>
      </p:pic>
      <p:sp>
        <p:nvSpPr>
          <p:cNvPr id="7" name="AutoShape 2" descr="https://images-cdn.kahoot.it/b08c57bd-82ae-4be5-8658-a4616d072f3c?auto=webp&amp;width=1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50" y="3149060"/>
            <a:ext cx="3824084" cy="2511899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553792" y="3567448"/>
            <a:ext cx="11217498" cy="247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DASRIA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DASND = DAOM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Autre Filière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78" y="5277535"/>
            <a:ext cx="780356" cy="78035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343" y="365125"/>
            <a:ext cx="11486601" cy="192826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Les gants non visiblement souillés?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3203414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DASRIA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Autre </a:t>
            </a:r>
            <a:r>
              <a:rPr lang="fr-FR" dirty="0"/>
              <a:t>filière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2911972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32" y="5189611"/>
            <a:ext cx="778568" cy="778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91" y="5310648"/>
            <a:ext cx="585267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41" y="4047439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006" y="4196512"/>
            <a:ext cx="503819" cy="4871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95" y="3049438"/>
            <a:ext cx="584563" cy="5372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141" y="2649054"/>
            <a:ext cx="2582080" cy="355247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43814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50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0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513" y="1"/>
            <a:ext cx="11643358" cy="2258554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La protection souillée par un résident en cours de traitement à base d’iode radioactif?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2768957"/>
            <a:ext cx="11217498" cy="3322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DASRIA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endParaRPr lang="fr-FR" dirty="0"/>
          </a:p>
          <a:p>
            <a:r>
              <a:rPr lang="fr-FR" dirty="0" smtClean="0"/>
              <a:t>Décroissance + DASRIA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95" y="3343133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63" y="5199596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02" y="4305699"/>
            <a:ext cx="774259" cy="7803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64" y="3049438"/>
            <a:ext cx="4509412" cy="28433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763" y="2456406"/>
            <a:ext cx="780356" cy="78035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51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7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590" y="69669"/>
            <a:ext cx="11713029" cy="2223721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La protection souillée par un résident en cours de traitement à base d’iode radioactif?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129" y="2768957"/>
            <a:ext cx="11217498" cy="3322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DASRIA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Autre filière</a:t>
            </a:r>
          </a:p>
          <a:p>
            <a:endParaRPr lang="fr-FR" dirty="0"/>
          </a:p>
          <a:p>
            <a:r>
              <a:rPr lang="fr-FR" dirty="0" smtClean="0"/>
              <a:t>Décroissance + DASRIA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95" y="3343133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63" y="5199596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02" y="4305699"/>
            <a:ext cx="774259" cy="780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21" y="5352843"/>
            <a:ext cx="503819" cy="4871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660" y="3463788"/>
            <a:ext cx="584563" cy="5372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64" y="3049438"/>
            <a:ext cx="4509412" cy="28433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699" y="4435537"/>
            <a:ext cx="585267" cy="5364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763" y="2456406"/>
            <a:ext cx="780356" cy="7803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413" y="2594128"/>
            <a:ext cx="585267" cy="536494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43814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52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425" y="131649"/>
            <a:ext cx="11603865" cy="2569805"/>
          </a:xfrm>
        </p:spPr>
        <p:txBody>
          <a:bodyPr>
            <a:normAutofit/>
          </a:bodyPr>
          <a:lstStyle/>
          <a:p>
            <a:r>
              <a:rPr lang="fr-FR" dirty="0" smtClean="0"/>
              <a:t>Un pansement issu d’une plaie purulente?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853" y="3503054"/>
            <a:ext cx="11217498" cy="2234060"/>
          </a:xfrm>
        </p:spPr>
        <p:txBody>
          <a:bodyPr>
            <a:normAutofit lnSpcReduction="10000"/>
          </a:bodyPr>
          <a:lstStyle/>
          <a:p>
            <a:pPr algn="l"/>
            <a:r>
              <a:rPr lang="fr-FR" dirty="0" smtClean="0"/>
              <a:t>DASRIA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DASND = DAOM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Autre Filière</a:t>
            </a:r>
            <a:endParaRPr lang="fr-FR" dirty="0"/>
          </a:p>
        </p:txBody>
      </p:sp>
      <p:sp>
        <p:nvSpPr>
          <p:cNvPr id="4" name="AutoShape 2" descr="Case à cocher vide - Icônes interface gratuites"/>
          <p:cNvSpPr>
            <a:spLocks noChangeAspect="1" noChangeArrowheads="1"/>
          </p:cNvSpPr>
          <p:nvPr/>
        </p:nvSpPr>
        <p:spPr bwMode="auto">
          <a:xfrm>
            <a:off x="167425" y="334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3260372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1" y="4856259"/>
            <a:ext cx="778568" cy="7785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46" y="3406093"/>
            <a:ext cx="503819" cy="4871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21" y="4984124"/>
            <a:ext cx="584563" cy="5372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1" y="4066353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20" y="4197660"/>
            <a:ext cx="584563" cy="537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602" y="3147338"/>
            <a:ext cx="3822523" cy="2511770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066800" y="632334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6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La poche de stomie 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87250" y="2814130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21" y="2424846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548288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671730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33" y="2047474"/>
            <a:ext cx="2011854" cy="348111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425" y="334852"/>
            <a:ext cx="11603865" cy="1390918"/>
          </a:xfrm>
        </p:spPr>
        <p:txBody>
          <a:bodyPr>
            <a:normAutofit/>
          </a:bodyPr>
          <a:lstStyle/>
          <a:p>
            <a:r>
              <a:rPr lang="fr-FR" dirty="0" smtClean="0"/>
              <a:t>La poche de stomie?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608" y="3058829"/>
            <a:ext cx="11217498" cy="2710906"/>
          </a:xfrm>
        </p:spPr>
        <p:txBody>
          <a:bodyPr/>
          <a:lstStyle/>
          <a:p>
            <a:pPr algn="l"/>
            <a:r>
              <a:rPr lang="fr-FR" dirty="0" smtClean="0"/>
              <a:t>Autre filière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DASND = DAOM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DASRIA</a:t>
            </a:r>
            <a:endParaRPr lang="fr-FR" dirty="0"/>
          </a:p>
        </p:txBody>
      </p:sp>
      <p:sp>
        <p:nvSpPr>
          <p:cNvPr id="4" name="AutoShape 2" descr="Case à cocher vide - Icônes interface gratuites"/>
          <p:cNvSpPr>
            <a:spLocks noChangeAspect="1" noChangeArrowheads="1"/>
          </p:cNvSpPr>
          <p:nvPr/>
        </p:nvSpPr>
        <p:spPr bwMode="auto">
          <a:xfrm>
            <a:off x="167425" y="334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3692068"/>
            <a:ext cx="778568" cy="778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2" y="4714591"/>
            <a:ext cx="778568" cy="7785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46" y="3861925"/>
            <a:ext cx="503819" cy="4871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71" y="2791915"/>
            <a:ext cx="778568" cy="7785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973" y="2910855"/>
            <a:ext cx="584563" cy="5372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19" y="4837756"/>
            <a:ext cx="584563" cy="5372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33" y="2047474"/>
            <a:ext cx="2011854" cy="3481118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8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335" y="365125"/>
            <a:ext cx="11706896" cy="2081861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Le dispositif urinaire (sonde; étui pénien; poche vidée) issu d’un résident avec une infection urinaire?</a:t>
            </a:r>
            <a:endParaRPr lang="fr-FR" sz="6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87251" y="3419437"/>
            <a:ext cx="11217498" cy="271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 filière</a:t>
            </a:r>
          </a:p>
          <a:p>
            <a:endParaRPr lang="fr-FR" dirty="0" smtClean="0"/>
          </a:p>
          <a:p>
            <a:r>
              <a:rPr lang="fr-FR" dirty="0" smtClean="0"/>
              <a:t>DASND = DAOM</a:t>
            </a:r>
          </a:p>
          <a:p>
            <a:endParaRPr lang="fr-FR" dirty="0" smtClean="0"/>
          </a:p>
          <a:p>
            <a:r>
              <a:rPr lang="fr-FR" dirty="0" smtClean="0"/>
              <a:t>DASRIA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3106761"/>
            <a:ext cx="778568" cy="778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4198005"/>
            <a:ext cx="778568" cy="778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4" y="5186885"/>
            <a:ext cx="778568" cy="7785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29" y="3106761"/>
            <a:ext cx="4231565" cy="279934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66800" y="6340655"/>
            <a:ext cx="2743200" cy="365125"/>
          </a:xfrm>
        </p:spPr>
        <p:txBody>
          <a:bodyPr/>
          <a:lstStyle/>
          <a:p>
            <a:r>
              <a:rPr lang="fr-FR" dirty="0" smtClean="0"/>
              <a:t>Version décembre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Traitement des déchets en EHPAD - EMH ARA/CPias 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B2E8-4A34-4774-AB12-D2EFB3385D34}" type="slidenum">
              <a:rPr lang="fr-FR" smtClean="0"/>
              <a:t>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" y="6249986"/>
            <a:ext cx="758266" cy="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1612</Words>
  <Application>Microsoft Office PowerPoint</Application>
  <PresentationFormat>Grand écran</PresentationFormat>
  <Paragraphs>466</Paragraphs>
  <Slides>52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Thème Office</vt:lpstr>
      <vt:lpstr>Quizz sur le tri des déchets en EMS  </vt:lpstr>
      <vt:lpstr>Présentation PowerPoint</vt:lpstr>
      <vt:lpstr>Les gants visiblement souillés par des liquides biologiques infectés s’éliminent en DASND?</vt:lpstr>
      <vt:lpstr>Les gants visiblement souillés par des liquides biologiques infectés s’éliminent en DASND?</vt:lpstr>
      <vt:lpstr>Un pansement issu d’une plaie purulente ?</vt:lpstr>
      <vt:lpstr>Un pansement issu d’une plaie purulente?</vt:lpstr>
      <vt:lpstr>La poche de stomie ?</vt:lpstr>
      <vt:lpstr>La poche de stomie?</vt:lpstr>
      <vt:lpstr>Le dispositif urinaire (sonde; étui pénien; poche vidée) issu d’un résident avec une infection urinaire?</vt:lpstr>
      <vt:lpstr>Le dispositif urinaire (sonde; étui pénien; poche vidée) issu d’un résident avec une infection urinaire?</vt:lpstr>
      <vt:lpstr>Les cartonnettes de médicaments ?</vt:lpstr>
      <vt:lpstr>Les cartonnettes de médicaments ?</vt:lpstr>
      <vt:lpstr>Le masque porté par un résident infecté au niveau de la sphère respiratoire et souillé par des sécrétion ORL?</vt:lpstr>
      <vt:lpstr>Le masque porté par un résident infecté au niveau de la sphère respiratoire et souillé par des sécrétion ORL?</vt:lpstr>
      <vt:lpstr>Le cathéter sous-cutané s’élimine en DASRIA ?</vt:lpstr>
      <vt:lpstr>Le cathéter sous-cutané s’élimine en DASRIA ?</vt:lpstr>
      <vt:lpstr>Les gants souillés par du sang s’éliminent en DASRIA ?</vt:lpstr>
      <vt:lpstr>Les gants souillés par du sang s’éliminent en DASRIA ?</vt:lpstr>
      <vt:lpstr>Le tablier/surblouse à usage unique souillé par un liquide biologique infecté (ex: selles diarrhéiques à Norovirus) ?</vt:lpstr>
      <vt:lpstr>Le tablier/surblouse à usage unique souillé par un liquide biologique infecté (ex: selles diarrhéiques à Norovirus) ?</vt:lpstr>
      <vt:lpstr>La protection souillée par les urines d’un résident colonisé par une BMR ?</vt:lpstr>
      <vt:lpstr>La protection souillée par les urines d’un résident colonisé par une BMR ?</vt:lpstr>
      <vt:lpstr>Le haricot contenant des vomissures d’un résident non infecté ?</vt:lpstr>
      <vt:lpstr>Le haricot contenant des vomissures d’un résident non infecté ?</vt:lpstr>
      <vt:lpstr>Une protection souillée d’un résident ayant la covid ?</vt:lpstr>
      <vt:lpstr>Une protection souillée d’un résident ayant la covid ?</vt:lpstr>
      <vt:lpstr>Les tubulures et poches de sérum physiologique vides utilisées chez un résident présentant une infection urinaire à BMR ?</vt:lpstr>
      <vt:lpstr>Les tubulures et poches de sérum physiologique vides utilisées chez un résident présentant une infection urinaire à BMR ?</vt:lpstr>
      <vt:lpstr>Une protection souillée de selles d’un résident porteur d’une infection à Clostridioides difficile (Clostridium)?</vt:lpstr>
      <vt:lpstr>Une protection souillée de selles d’un résident porteur d’une infection à Clostridioides difficile (Clostridium)?</vt:lpstr>
      <vt:lpstr>Un flacon d’antiseptique périmé s’élimine en DASND ?</vt:lpstr>
      <vt:lpstr>Un flacon d’antiseptique périmé s’élimine en DASND ?</vt:lpstr>
      <vt:lpstr>Une seringue avec un résidu médicamenteux ?</vt:lpstr>
      <vt:lpstr>Une seringue avec un résidu médicamenteux ?</vt:lpstr>
      <vt:lpstr>Un tube de pommade type vaseline vide ?</vt:lpstr>
      <vt:lpstr>Un tube de pommade type vaseline vide ?</vt:lpstr>
      <vt:lpstr>Un patch usagé s’élimine en DASND ?</vt:lpstr>
      <vt:lpstr>Un patch usagé s’élimine en DASND ?</vt:lpstr>
      <vt:lpstr>Un masque s’élimine en DASRIA ?</vt:lpstr>
      <vt:lpstr>Un masque s’élimine en DASRIA ?</vt:lpstr>
      <vt:lpstr>La bandelette de contrôle glycémique?</vt:lpstr>
      <vt:lpstr>La bandelette de contrôle glycémique?</vt:lpstr>
      <vt:lpstr>Une seringue vide qui a contenu du sérum physiologique?</vt:lpstr>
      <vt:lpstr>Une seringue vide qui a contenu du sérum physiologique?</vt:lpstr>
      <vt:lpstr>Le flacon de sirop médicamenteux non entièrement utilisé s’élimine en DASRIA ?</vt:lpstr>
      <vt:lpstr>Le flacon de sirop médicamenteux non entièrement utilisé s’élimine en DASRIA ?</vt:lpstr>
      <vt:lpstr>Le flacon d’antiseptique complètement vide?</vt:lpstr>
      <vt:lpstr>Le flacon d’antiseptique complètement vide ?</vt:lpstr>
      <vt:lpstr>Les gants non visiblement souillés?</vt:lpstr>
      <vt:lpstr>Les gants non visiblement souillés?</vt:lpstr>
      <vt:lpstr>La protection souillée par un résident en cours de traitement à base d’iode radioactif?</vt:lpstr>
      <vt:lpstr>La protection souillée par un résident en cours de traitement à base d’iode radioactif?</vt:lpstr>
    </vt:vector>
  </TitlesOfParts>
  <Company>CH VICHY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gants visiblement souillés par des liquides biologiques infectés s’éliminent en DASND?</dc:title>
  <dc:creator>Duroux Aurelie</dc:creator>
  <cp:lastModifiedBy>SANLAVILLE, Nathalie</cp:lastModifiedBy>
  <cp:revision>28</cp:revision>
  <dcterms:created xsi:type="dcterms:W3CDTF">2022-12-02T11:02:14Z</dcterms:created>
  <dcterms:modified xsi:type="dcterms:W3CDTF">2023-01-03T10:05:37Z</dcterms:modified>
</cp:coreProperties>
</file>