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9"/>
  </p:notesMasterIdLst>
  <p:sldIdLst>
    <p:sldId id="256" r:id="rId3"/>
    <p:sldId id="262" r:id="rId4"/>
    <p:sldId id="278" r:id="rId5"/>
    <p:sldId id="283" r:id="rId6"/>
    <p:sldId id="284" r:id="rId7"/>
    <p:sldId id="285" r:id="rId8"/>
    <p:sldId id="286" r:id="rId9"/>
    <p:sldId id="305" r:id="rId10"/>
    <p:sldId id="288" r:id="rId11"/>
    <p:sldId id="308" r:id="rId12"/>
    <p:sldId id="289" r:id="rId13"/>
    <p:sldId id="290" r:id="rId14"/>
    <p:sldId id="291" r:id="rId15"/>
    <p:sldId id="292" r:id="rId16"/>
    <p:sldId id="293" r:id="rId17"/>
    <p:sldId id="294" r:id="rId18"/>
    <p:sldId id="306" r:id="rId19"/>
    <p:sldId id="296" r:id="rId20"/>
    <p:sldId id="297" r:id="rId21"/>
    <p:sldId id="307" r:id="rId22"/>
    <p:sldId id="299" r:id="rId23"/>
    <p:sldId id="300" r:id="rId24"/>
    <p:sldId id="301" r:id="rId25"/>
    <p:sldId id="302" r:id="rId26"/>
    <p:sldId id="303" r:id="rId27"/>
    <p:sldId id="304" r:id="rId28"/>
  </p:sldIdLst>
  <p:sldSz cx="6858000" cy="9144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bajole2" initials="CH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2"/>
    <a:srgbClr val="3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3" autoAdjust="0"/>
    <p:restoredTop sz="99543" autoAdjust="0"/>
  </p:normalViewPr>
  <p:slideViewPr>
    <p:cSldViewPr showGuides="1">
      <p:cViewPr varScale="1">
        <p:scale>
          <a:sx n="87" d="100"/>
          <a:sy n="87" d="100"/>
        </p:scale>
        <p:origin x="-3114" y="-90"/>
      </p:cViewPr>
      <p:guideLst>
        <p:guide orient="horz" pos="2880"/>
        <p:guide orient="horz" pos="1912"/>
        <p:guide orient="horz" pos="5239"/>
        <p:guide pos="2160"/>
        <p:guide pos="4065"/>
        <p:guide pos="800"/>
        <p:guide pos="2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2EE944-DBC6-48B8-952C-8FB10392E0C5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50E4E6-94D3-460A-8A47-9FA5C82D1F08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A09441-D480-402C-89A5-87724CB4CBF7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41874C-DF32-4E5C-88EB-9B5F5815C7CB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2B84FD-C7AF-4E13-94FC-514F20C7658E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4EBEA-E68F-4485-988C-75B9CC5AF9F0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F75A5-7594-4CE2-A998-A3C0048C7654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E09A06-2D15-4327-8F4C-43429AF62F27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457956-7DD1-4B26-BF6C-10F47DA84B9C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8919EC-989D-41FB-836A-DA4494AFC5D1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8919EC-989D-41FB-836A-DA4494AFC5D1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0DF15E-002D-402F-A4E9-41C683DCBA4C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F8B9DF-0654-4F75-8795-EB708676958A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2F9171-BB80-42C8-925C-B54D90D954B8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3425" y="74453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8730" y="2927656"/>
            <a:ext cx="5454457" cy="250844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8356" y="6530165"/>
            <a:ext cx="5435502" cy="1248139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32" y="683794"/>
            <a:ext cx="1291665" cy="12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730" y="4571998"/>
            <a:ext cx="5454457" cy="1728193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98730" y="6492213"/>
            <a:ext cx="5454457" cy="1824171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998261" y="3731342"/>
            <a:ext cx="5454928" cy="648637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58" y="539553"/>
            <a:ext cx="810089" cy="8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04664" y="1883702"/>
            <a:ext cx="5670630" cy="6432713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04664" y="1787690"/>
            <a:ext cx="5184576" cy="6432683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3" y="3035830"/>
            <a:ext cx="5662613" cy="508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3189" y="539553"/>
            <a:ext cx="2980355" cy="794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58" y="539553"/>
            <a:ext cx="810089" cy="81275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6932154" y="80626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691648" y="798860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209112" y="8598061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160748" y="2459765"/>
          <a:ext cx="4572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8331200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331200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68965-5D26-4B82-BE61-C1F9A485ED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773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8331200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331200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9509-FB5E-40A2-9233-A075B27AA7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960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2314"/>
            <a:ext cx="6669360" cy="12473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664" y="1787691"/>
            <a:ext cx="5562619" cy="65287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09112" y="8598061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53" y="539637"/>
            <a:ext cx="765489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2314"/>
            <a:ext cx="6669360" cy="12473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664" y="1787691"/>
            <a:ext cx="5562619" cy="65287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09112" y="8598061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53" y="539637"/>
            <a:ext cx="765489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dirty="0" smtClean="0"/>
              <a:t>ENP 2017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études de cas cliniques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Formation des enquêteurs</a:t>
            </a:r>
            <a:endParaRPr lang="fr-FR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6" descr="S:\USERS\CCLIN\EQUIPE\LOGOs\RAISIN\BUREAUTIQUE\RAISIN_vcal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78" y="799039"/>
            <a:ext cx="1703149" cy="10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2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10253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itchFamily="34" charset="0"/>
              </a:rPr>
              <a:t>Traitement(s) anti-infectieux (AI)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 </a:t>
            </a:r>
          </a:p>
        </p:txBody>
      </p:sp>
      <p:sp>
        <p:nvSpPr>
          <p:cNvPr id="10254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55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CHIDIG	</a:t>
            </a:r>
          </a:p>
        </p:txBody>
      </p:sp>
      <p:sp>
        <p:nvSpPr>
          <p:cNvPr id="10256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0257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258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59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60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H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F </a:t>
            </a: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63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64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10265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Tumeur solide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Hémopathie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10266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</a:t>
            </a:r>
          </a:p>
        </p:txBody>
      </p:sp>
      <p:sp>
        <p:nvSpPr>
          <p:cNvPr id="10267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0268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10269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0270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		</a:t>
            </a:r>
          </a:p>
        </p:txBody>
      </p:sp>
      <p:sp>
        <p:nvSpPr>
          <p:cNvPr id="10271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72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73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74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0275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>
                <a:latin typeface="Arial Narrow" pitchFamily="34" charset="0"/>
              </a:rPr>
              <a:t> </a:t>
            </a:r>
          </a:p>
        </p:txBody>
      </p:sp>
      <p:sp>
        <p:nvSpPr>
          <p:cNvPr id="10276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 dirty="0" err="1">
                <a:latin typeface="Arial" charset="0"/>
              </a:rPr>
              <a:t>CHIURO</a:t>
            </a:r>
            <a:r>
              <a:rPr lang="fr-FR" altLang="fr-FR" sz="1100" dirty="0">
                <a:latin typeface="Arial" charset="0"/>
              </a:rPr>
              <a:t>	</a:t>
            </a:r>
          </a:p>
        </p:txBody>
      </p:sp>
      <p:sp>
        <p:nvSpPr>
          <p:cNvPr id="10277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70</a:t>
            </a:r>
          </a:p>
        </p:txBody>
      </p:sp>
      <p:sp>
        <p:nvSpPr>
          <p:cNvPr id="10278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279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0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1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2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3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10284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5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10286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10287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10288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0289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290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291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SANBAC</a:t>
            </a:r>
          </a:p>
        </p:txBody>
      </p:sp>
      <p:sp>
        <p:nvSpPr>
          <p:cNvPr id="10292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10293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15/05/2017</a:t>
            </a:r>
          </a:p>
        </p:txBody>
      </p:sp>
      <p:sp>
        <p:nvSpPr>
          <p:cNvPr id="10294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 charset="0"/>
              </a:rPr>
              <a:t>ISO</a:t>
            </a:r>
          </a:p>
        </p:txBody>
      </p:sp>
      <p:sp>
        <p:nvSpPr>
          <p:cNvPr id="10295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 err="1">
                <a:latin typeface="Arial" charset="0"/>
              </a:rPr>
              <a:t>ESCCOL</a:t>
            </a:r>
            <a:endParaRPr lang="fr-FR" altLang="fr-FR" sz="1100" dirty="0">
              <a:latin typeface="Arial" charset="0"/>
            </a:endParaRPr>
          </a:p>
        </p:txBody>
      </p:sp>
      <p:sp>
        <p:nvSpPr>
          <p:cNvPr id="10296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0</a:t>
            </a:r>
          </a:p>
        </p:txBody>
      </p:sp>
      <p:sp>
        <p:nvSpPr>
          <p:cNvPr id="10297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0298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299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300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URIN1</a:t>
            </a:r>
          </a:p>
        </p:txBody>
      </p:sp>
      <p:sp>
        <p:nvSpPr>
          <p:cNvPr id="10301" name="Rectangle 236"/>
          <p:cNvSpPr>
            <a:spLocks noChangeArrowheads="1"/>
          </p:cNvSpPr>
          <p:nvPr/>
        </p:nvSpPr>
        <p:spPr bwMode="auto">
          <a:xfrm>
            <a:off x="4237038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10302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15/05/2017</a:t>
            </a:r>
          </a:p>
        </p:txBody>
      </p:sp>
      <p:sp>
        <p:nvSpPr>
          <p:cNvPr id="10303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04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05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10306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307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10308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0309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10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11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312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10313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4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10315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16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10317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10427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28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TAVANIC</a:t>
              </a:r>
            </a:p>
          </p:txBody>
        </p:sp>
        <p:sp>
          <p:nvSpPr>
            <p:cNvPr id="10429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10430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31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18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10422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23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10424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0425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26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19" name="Groupe 1"/>
          <p:cNvGrpSpPr>
            <a:grpSpLocks/>
          </p:cNvGrpSpPr>
          <p:nvPr/>
        </p:nvGrpSpPr>
        <p:grpSpPr bwMode="auto">
          <a:xfrm>
            <a:off x="3157538" y="5076825"/>
            <a:ext cx="806450" cy="1257300"/>
            <a:chOff x="1335088" y="5513388"/>
            <a:chExt cx="806450" cy="1417637"/>
          </a:xfrm>
        </p:grpSpPr>
        <p:sp>
          <p:nvSpPr>
            <p:cNvPr id="10417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18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ICS</a:t>
              </a:r>
            </a:p>
          </p:txBody>
        </p:sp>
        <p:sp>
          <p:nvSpPr>
            <p:cNvPr id="10419" name="Rectangle 207"/>
            <p:cNvSpPr>
              <a:spLocks noChangeArrowheads="1"/>
            </p:cNvSpPr>
            <p:nvPr/>
          </p:nvSpPr>
          <p:spPr bwMode="auto">
            <a:xfrm>
              <a:off x="1335088" y="6110288"/>
              <a:ext cx="8064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20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21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0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10412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13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GEN</a:t>
              </a:r>
            </a:p>
          </p:txBody>
        </p:sp>
        <p:sp>
          <p:nvSpPr>
            <p:cNvPr id="10414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15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16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1" name="Groupe 3"/>
          <p:cNvGrpSpPr>
            <a:grpSpLocks/>
          </p:cNvGrpSpPr>
          <p:nvPr/>
        </p:nvGrpSpPr>
        <p:grpSpPr bwMode="auto">
          <a:xfrm>
            <a:off x="4697413" y="5084763"/>
            <a:ext cx="503237" cy="1249362"/>
            <a:chOff x="4737100" y="5508625"/>
            <a:chExt cx="503237" cy="1408113"/>
          </a:xfrm>
        </p:grpSpPr>
        <p:sp>
          <p:nvSpPr>
            <p:cNvPr id="10408" name="Rectangle 132"/>
            <p:cNvSpPr>
              <a:spLocks noChangeArrowheads="1"/>
            </p:cNvSpPr>
            <p:nvPr/>
          </p:nvSpPr>
          <p:spPr bwMode="auto">
            <a:xfrm>
              <a:off x="4737100" y="5508625"/>
              <a:ext cx="503237" cy="27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Justification dossier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9386" name="Rectangle 207"/>
            <p:cNvSpPr>
              <a:spLocks noChangeArrowheads="1"/>
            </p:cNvSpPr>
            <p:nvPr/>
          </p:nvSpPr>
          <p:spPr bwMode="auto">
            <a:xfrm>
              <a:off x="4845050" y="5782375"/>
              <a:ext cx="300037" cy="223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050" dirty="0" smtClean="0">
                  <a:latin typeface="Arial" charset="0"/>
                </a:rPr>
                <a:t>Oui</a:t>
              </a:r>
            </a:p>
          </p:txBody>
        </p:sp>
        <p:sp>
          <p:nvSpPr>
            <p:cNvPr id="10410" name="Rectangle 207"/>
            <p:cNvSpPr>
              <a:spLocks noChangeArrowheads="1"/>
            </p:cNvSpPr>
            <p:nvPr/>
          </p:nvSpPr>
          <p:spPr bwMode="auto">
            <a:xfrm>
              <a:off x="4845844" y="6403976"/>
              <a:ext cx="29924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11" name="Rectangle 207"/>
            <p:cNvSpPr>
              <a:spLocks noChangeArrowheads="1"/>
            </p:cNvSpPr>
            <p:nvPr/>
          </p:nvSpPr>
          <p:spPr bwMode="auto">
            <a:xfrm>
              <a:off x="4845050" y="6694488"/>
              <a:ext cx="30083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2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10403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04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15/05/2017</a:t>
              </a:r>
            </a:p>
          </p:txBody>
        </p:sp>
        <p:sp>
          <p:nvSpPr>
            <p:cNvPr id="10405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10406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07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3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10398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399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00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01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02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4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10393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 dirty="0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Arial Narrow" pitchFamily="34" charset="0"/>
                </a:rPr>
                <a:t>date début 1</a:t>
              </a:r>
              <a:r>
                <a:rPr lang="fr-FR" altLang="fr-FR" sz="800" baseline="30000" dirty="0">
                  <a:latin typeface="Arial Narrow" pitchFamily="34" charset="0"/>
                </a:rPr>
                <a:t>er</a:t>
              </a:r>
              <a:r>
                <a:rPr lang="fr-FR" altLang="fr-FR" sz="800" dirty="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10394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95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96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97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5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10388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10389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10390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0391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92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pic>
        <p:nvPicPr>
          <p:cNvPr id="10326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7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10328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N</a:t>
            </a:r>
          </a:p>
        </p:txBody>
      </p:sp>
      <p:sp>
        <p:nvSpPr>
          <p:cNvPr id="10329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330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331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2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3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4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5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6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7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ESCCOL</a:t>
            </a:r>
          </a:p>
        </p:txBody>
      </p:sp>
      <p:sp>
        <p:nvSpPr>
          <p:cNvPr id="10338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0</a:t>
            </a:r>
          </a:p>
        </p:txBody>
      </p:sp>
      <p:sp>
        <p:nvSpPr>
          <p:cNvPr id="10339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N</a:t>
            </a:r>
          </a:p>
        </p:txBody>
      </p:sp>
      <p:sp>
        <p:nvSpPr>
          <p:cNvPr id="10340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1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2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3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4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5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6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47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48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49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50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10351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52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53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10354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10386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87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24/ 05 / </a:t>
              </a:r>
              <a:r>
                <a:rPr lang="fr-FR" altLang="fr-FR" sz="100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10355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356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0357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58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10359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35800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10360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10384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85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>
                  <a:latin typeface="Arial Narrow" pitchFamily="34" charset="0"/>
                </a:rPr>
                <a:t>10 / 05 / 2017</a:t>
              </a:r>
            </a:p>
          </p:txBody>
        </p:sp>
      </p:grpSp>
      <p:sp>
        <p:nvSpPr>
          <p:cNvPr id="10361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10362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3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135774" y="2393951"/>
            <a:ext cx="114468" cy="131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05001" y="3032484"/>
            <a:ext cx="136524" cy="1266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2516982" y="3232620"/>
            <a:ext cx="119856" cy="12970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3" y="3473400"/>
            <a:ext cx="152399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403600" y="4832350"/>
            <a:ext cx="125413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60738" y="6510338"/>
            <a:ext cx="136524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2516982" y="2614054"/>
            <a:ext cx="116681" cy="13867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" name="Bouton d'action : Personnalisé 173">
            <a:hlinkClick r:id="" action="ppaction://noaction" highlightClick="1"/>
          </p:cNvPr>
          <p:cNvSpPr/>
          <p:nvPr/>
        </p:nvSpPr>
        <p:spPr>
          <a:xfrm>
            <a:off x="4557713" y="3671889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73" name="Rectangle 207"/>
          <p:cNvSpPr>
            <a:spLocks noChangeArrowheads="1"/>
          </p:cNvSpPr>
          <p:nvPr/>
        </p:nvSpPr>
        <p:spPr bwMode="auto">
          <a:xfrm>
            <a:off x="4799013" y="5586413"/>
            <a:ext cx="300037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900">
              <a:latin typeface="Arial" charset="0"/>
            </a:endParaRPr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910557" y="7070055"/>
            <a:ext cx="125412" cy="12290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1900238" y="7283450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1915319" y="9023573"/>
            <a:ext cx="125413" cy="120427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4468013" y="7070055"/>
            <a:ext cx="125413" cy="11985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4464832" y="7283450"/>
            <a:ext cx="125413" cy="12620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Bouton d'action : Personnalisé 184">
            <a:hlinkClick r:id="" action="ppaction://noaction" highlightClick="1"/>
          </p:cNvPr>
          <p:cNvSpPr/>
          <p:nvPr/>
        </p:nvSpPr>
        <p:spPr>
          <a:xfrm>
            <a:off x="4465638" y="8991600"/>
            <a:ext cx="125412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6" name="Bouton d'action : Personnalisé 185">
            <a:hlinkClick r:id="" action="ppaction://noaction" highlightClick="1"/>
          </p:cNvPr>
          <p:cNvSpPr/>
          <p:nvPr/>
        </p:nvSpPr>
        <p:spPr>
          <a:xfrm>
            <a:off x="1329532" y="4171949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Bouton d'action : Personnalisé 186">
            <a:hlinkClick r:id="" action="ppaction://noaction" highlightClick="1"/>
          </p:cNvPr>
          <p:cNvSpPr/>
          <p:nvPr/>
        </p:nvSpPr>
        <p:spPr>
          <a:xfrm>
            <a:off x="1895281" y="3973822"/>
            <a:ext cx="125413" cy="12858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8" name="Bouton d'action : Personnalisé 187">
            <a:hlinkClick r:id="" action="ppaction://noaction" highlightClick="1"/>
          </p:cNvPr>
          <p:cNvSpPr/>
          <p:nvPr/>
        </p:nvSpPr>
        <p:spPr>
          <a:xfrm>
            <a:off x="1903413" y="3763590"/>
            <a:ext cx="125413" cy="12181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9" name="Bouton d'action : Personnalisé 188">
            <a:hlinkClick r:id="" action="ppaction://noaction" highlightClick="1"/>
          </p:cNvPr>
          <p:cNvSpPr/>
          <p:nvPr/>
        </p:nvSpPr>
        <p:spPr>
          <a:xfrm>
            <a:off x="1905001" y="2821198"/>
            <a:ext cx="122237" cy="112291"/>
          </a:xfrm>
          <a:prstGeom prst="actionButtonBlank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5" name="Rectangle 207"/>
          <p:cNvSpPr>
            <a:spLocks noChangeArrowheads="1"/>
          </p:cNvSpPr>
          <p:nvPr/>
        </p:nvSpPr>
        <p:spPr bwMode="auto">
          <a:xfrm>
            <a:off x="5326062" y="533848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pic>
        <p:nvPicPr>
          <p:cNvPr id="192" name="Picture 1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6081713"/>
            <a:ext cx="5736962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4" name="Rectangle 193"/>
          <p:cNvSpPr/>
          <p:nvPr/>
        </p:nvSpPr>
        <p:spPr>
          <a:xfrm>
            <a:off x="820034" y="6873081"/>
            <a:ext cx="2212886" cy="1550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6" name="Bouton d'action : Personnalisé 195">
            <a:hlinkClick r:id="" action="ppaction://noaction" highlightClick="1"/>
          </p:cNvPr>
          <p:cNvSpPr/>
          <p:nvPr/>
        </p:nvSpPr>
        <p:spPr>
          <a:xfrm>
            <a:off x="4557713" y="3671889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7" name="Bouton d'action : Personnalisé 196">
            <a:hlinkClick r:id="" action="ppaction://noaction" highlightClick="1"/>
          </p:cNvPr>
          <p:cNvSpPr/>
          <p:nvPr/>
        </p:nvSpPr>
        <p:spPr>
          <a:xfrm>
            <a:off x="5103788" y="3833814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8" name="Bouton d'action : Personnalisé 197">
            <a:hlinkClick r:id="" action="ppaction://noaction" highlightClick="1"/>
          </p:cNvPr>
          <p:cNvSpPr/>
          <p:nvPr/>
        </p:nvSpPr>
        <p:spPr>
          <a:xfrm>
            <a:off x="5103656" y="4005172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9" name="Bouton d'action : Personnalisé 198">
            <a:hlinkClick r:id="" action="ppaction://noaction" highlightClick="1"/>
          </p:cNvPr>
          <p:cNvSpPr/>
          <p:nvPr/>
        </p:nvSpPr>
        <p:spPr>
          <a:xfrm>
            <a:off x="5103524" y="4176896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0" name="Bouton d'action : Personnalisé 199">
            <a:hlinkClick r:id="" action="ppaction://noaction" highlightClick="1"/>
          </p:cNvPr>
          <p:cNvSpPr/>
          <p:nvPr/>
        </p:nvSpPr>
        <p:spPr>
          <a:xfrm>
            <a:off x="5094420" y="4346740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1" name="Bouton d'action : Personnalisé 200">
            <a:hlinkClick r:id="" action="ppaction://noaction" highlightClick="1"/>
          </p:cNvPr>
          <p:cNvSpPr/>
          <p:nvPr/>
        </p:nvSpPr>
        <p:spPr>
          <a:xfrm>
            <a:off x="5094420" y="4508376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2" name="Bouton d'action : Personnalisé 201">
            <a:hlinkClick r:id="" action="ppaction://noaction" highlightClick="1"/>
          </p:cNvPr>
          <p:cNvSpPr/>
          <p:nvPr/>
        </p:nvSpPr>
        <p:spPr>
          <a:xfrm>
            <a:off x="5103656" y="4679248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1" name="Picture 1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9" y="4353930"/>
            <a:ext cx="5732462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3" name="Rectangle 192"/>
          <p:cNvSpPr/>
          <p:nvPr/>
        </p:nvSpPr>
        <p:spPr>
          <a:xfrm>
            <a:off x="1727862" y="4832350"/>
            <a:ext cx="3779837" cy="2047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457200" y="1882800"/>
            <a:ext cx="60198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Date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enquête : 24/05/2017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Madame B., née le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09/07/1926 et habitant à Boussac (Creuse)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a été hospitalisée il y a 2 mois pour septicémie à E. coli en médecine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interne.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Un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mois après son hospitalisation, on découvre un abcès axillaire qui est </a:t>
            </a:r>
            <a:r>
              <a:rPr lang="fr-FR" altLang="fr-FR" sz="1600" b="1" dirty="0" err="1">
                <a:solidFill>
                  <a:srgbClr val="373739"/>
                </a:solidFill>
                <a:latin typeface="+mn-lt"/>
              </a:rPr>
              <a:t>biopsié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 au bloc opératoire. La culture isole une mycobactérie du complexe </a:t>
            </a:r>
            <a:r>
              <a:rPr lang="fr-FR" altLang="fr-FR" sz="1600" b="1" dirty="0" err="1" smtClean="0">
                <a:solidFill>
                  <a:srgbClr val="373739"/>
                </a:solidFill>
                <a:latin typeface="+mn-lt"/>
              </a:rPr>
              <a:t>tuberculosis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Un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traitement anti tuberculeux oral par ISONIAZIDE, RIFAMPICINE, ETHAMBUTOL, PYRAZINAMIDE  a été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instauré.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Une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sonde urinaire est présente le jour de l’enquête.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fr-FR" altLang="fr-FR" sz="2200" b="1" dirty="0">
              <a:latin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4 </a:t>
            </a:r>
            <a:endParaRPr lang="fr-FR" b="0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itchFamily="34" charset="0"/>
              </a:rPr>
              <a:t>Infection(s) nosocomiale(s) (IN)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</a:t>
            </a:r>
            <a:endParaRPr lang="fr-FR" altLang="fr-FR" sz="1200" b="1" dirty="0">
              <a:latin typeface="Arial Narrow" pitchFamily="34" charset="0"/>
            </a:endParaRPr>
          </a:p>
        </p:txBody>
      </p:sp>
      <p:sp>
        <p:nvSpPr>
          <p:cNvPr id="12301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itchFamily="34" charset="0"/>
              </a:rPr>
              <a:t>Traitement(s) anti-infectieux (AI)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 </a:t>
            </a:r>
          </a:p>
        </p:txBody>
      </p:sp>
      <p:sp>
        <p:nvSpPr>
          <p:cNvPr id="12302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MEDINT 	</a:t>
            </a:r>
          </a:p>
        </p:txBody>
      </p:sp>
      <p:sp>
        <p:nvSpPr>
          <p:cNvPr id="12304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2305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06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307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308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309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12310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311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312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12313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2314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</a:t>
            </a:r>
          </a:p>
        </p:txBody>
      </p:sp>
      <p:sp>
        <p:nvSpPr>
          <p:cNvPr id="12315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Score de </a:t>
            </a:r>
            <a:r>
              <a:rPr lang="fr-FR" altLang="fr-FR" sz="1000" dirty="0" err="1">
                <a:solidFill>
                  <a:srgbClr val="000000"/>
                </a:solidFill>
                <a:latin typeface="Arial Narrow" pitchFamily="34" charset="0"/>
              </a:rPr>
              <a:t>McCabe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(MC)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MC0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MC1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MC2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12316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12317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2318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2319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320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321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322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2323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 dirty="0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 dirty="0">
                <a:latin typeface="Arial Narrow" pitchFamily="34" charset="0"/>
              </a:rPr>
              <a:t> </a:t>
            </a:r>
          </a:p>
        </p:txBody>
      </p:sp>
      <p:sp>
        <p:nvSpPr>
          <p:cNvPr id="12324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MEDINT 	</a:t>
            </a:r>
          </a:p>
        </p:txBody>
      </p:sp>
      <p:sp>
        <p:nvSpPr>
          <p:cNvPr id="12325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91</a:t>
            </a:r>
          </a:p>
        </p:txBody>
      </p:sp>
      <p:sp>
        <p:nvSpPr>
          <p:cNvPr id="12326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27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2328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2329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2330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2331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12332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2333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12334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12335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12336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2337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2338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2339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2340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2341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2342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43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2344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2345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2346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2347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2348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49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50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51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52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53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12354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355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12356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2357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58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59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2360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12361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62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12363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64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12365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12467" name="Rectangle 132"/>
            <p:cNvSpPr>
              <a:spLocks noChangeArrowheads="1"/>
            </p:cNvSpPr>
            <p:nvPr/>
          </p:nvSpPr>
          <p:spPr bwMode="auto">
            <a:xfrm>
              <a:off x="255047" y="5589588"/>
              <a:ext cx="562099" cy="1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2468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ISONIA</a:t>
              </a:r>
              <a:r>
                <a:rPr lang="fr-FR" altLang="fr-FR" sz="900" b="1">
                  <a:latin typeface="Arial" charset="0"/>
                </a:rPr>
                <a:t>Z</a:t>
              </a:r>
              <a:r>
                <a:rPr lang="fr-FR" altLang="fr-FR" sz="900">
                  <a:latin typeface="Arial" charset="0"/>
                </a:rPr>
                <a:t>IDE</a:t>
              </a:r>
            </a:p>
          </p:txBody>
        </p:sp>
        <p:sp>
          <p:nvSpPr>
            <p:cNvPr id="12469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RIFAMPICINE</a:t>
              </a:r>
            </a:p>
          </p:txBody>
        </p:sp>
        <p:sp>
          <p:nvSpPr>
            <p:cNvPr id="12470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ETHAMBUTOL</a:t>
              </a:r>
            </a:p>
          </p:txBody>
        </p:sp>
        <p:sp>
          <p:nvSpPr>
            <p:cNvPr id="12471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PYRAZINAMIDE</a:t>
              </a:r>
            </a:p>
          </p:txBody>
        </p:sp>
      </p:grpSp>
      <p:grpSp>
        <p:nvGrpSpPr>
          <p:cNvPr id="12366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12462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2463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O</a:t>
              </a:r>
            </a:p>
          </p:txBody>
        </p:sp>
        <p:sp>
          <p:nvSpPr>
            <p:cNvPr id="12464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O</a:t>
              </a:r>
            </a:p>
          </p:txBody>
        </p:sp>
        <p:sp>
          <p:nvSpPr>
            <p:cNvPr id="12465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O</a:t>
              </a:r>
            </a:p>
          </p:txBody>
        </p:sp>
        <p:sp>
          <p:nvSpPr>
            <p:cNvPr id="12466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O</a:t>
              </a:r>
            </a:p>
          </p:txBody>
        </p:sp>
      </p:grpSp>
      <p:sp>
        <p:nvSpPr>
          <p:cNvPr id="12367" name="Rectangle 132"/>
          <p:cNvSpPr>
            <a:spLocks noChangeArrowheads="1"/>
          </p:cNvSpPr>
          <p:nvPr/>
        </p:nvSpPr>
        <p:spPr bwMode="auto">
          <a:xfrm>
            <a:off x="3286125" y="5076825"/>
            <a:ext cx="549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Contexte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de prescription</a:t>
            </a:r>
            <a:endParaRPr lang="fr-FR" altLang="fr-FR" sz="800">
              <a:latin typeface="Arial" charset="0"/>
            </a:endParaRPr>
          </a:p>
        </p:txBody>
      </p:sp>
      <p:sp>
        <p:nvSpPr>
          <p:cNvPr id="12368" name="Rectangle 207"/>
          <p:cNvSpPr>
            <a:spLocks noChangeArrowheads="1"/>
          </p:cNvSpPr>
          <p:nvPr/>
        </p:nvSpPr>
        <p:spPr bwMode="auto">
          <a:xfrm>
            <a:off x="3159125" y="5329238"/>
            <a:ext cx="801688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IC</a:t>
            </a:r>
          </a:p>
        </p:txBody>
      </p:sp>
      <p:sp>
        <p:nvSpPr>
          <p:cNvPr id="12369" name="Rectangle 207"/>
          <p:cNvSpPr>
            <a:spLocks noChangeArrowheads="1"/>
          </p:cNvSpPr>
          <p:nvPr/>
        </p:nvSpPr>
        <p:spPr bwMode="auto">
          <a:xfrm>
            <a:off x="3157538" y="5605463"/>
            <a:ext cx="806450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IC</a:t>
            </a:r>
          </a:p>
        </p:txBody>
      </p:sp>
      <p:sp>
        <p:nvSpPr>
          <p:cNvPr id="12370" name="Rectangle 207"/>
          <p:cNvSpPr>
            <a:spLocks noChangeArrowheads="1"/>
          </p:cNvSpPr>
          <p:nvPr/>
        </p:nvSpPr>
        <p:spPr bwMode="auto">
          <a:xfrm>
            <a:off x="3162300" y="5880100"/>
            <a:ext cx="79692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IC</a:t>
            </a:r>
          </a:p>
        </p:txBody>
      </p:sp>
      <p:sp>
        <p:nvSpPr>
          <p:cNvPr id="12371" name="Rectangle 207"/>
          <p:cNvSpPr>
            <a:spLocks noChangeArrowheads="1"/>
          </p:cNvSpPr>
          <p:nvPr/>
        </p:nvSpPr>
        <p:spPr bwMode="auto">
          <a:xfrm>
            <a:off x="3159125" y="6137275"/>
            <a:ext cx="801688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IC</a:t>
            </a:r>
          </a:p>
        </p:txBody>
      </p:sp>
      <p:grpSp>
        <p:nvGrpSpPr>
          <p:cNvPr id="12372" name="Groupe 4"/>
          <p:cNvGrpSpPr>
            <a:grpSpLocks/>
          </p:cNvGrpSpPr>
          <p:nvPr/>
        </p:nvGrpSpPr>
        <p:grpSpPr bwMode="auto">
          <a:xfrm>
            <a:off x="3995738" y="5145088"/>
            <a:ext cx="771525" cy="1189037"/>
            <a:chOff x="2186830" y="5592763"/>
            <a:chExt cx="772270" cy="1339850"/>
          </a:xfrm>
        </p:grpSpPr>
        <p:sp>
          <p:nvSpPr>
            <p:cNvPr id="12457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2458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PNE</a:t>
              </a:r>
            </a:p>
          </p:txBody>
        </p:sp>
        <p:sp>
          <p:nvSpPr>
            <p:cNvPr id="12459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PNE</a:t>
              </a:r>
            </a:p>
          </p:txBody>
        </p:sp>
        <p:sp>
          <p:nvSpPr>
            <p:cNvPr id="12460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PNE</a:t>
              </a:r>
            </a:p>
          </p:txBody>
        </p:sp>
        <p:sp>
          <p:nvSpPr>
            <p:cNvPr id="12461" name="Rectangle 207"/>
            <p:cNvSpPr>
              <a:spLocks noChangeArrowheads="1"/>
            </p:cNvSpPr>
            <p:nvPr/>
          </p:nvSpPr>
          <p:spPr bwMode="auto">
            <a:xfrm>
              <a:off x="2186830" y="6117822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PNE</a:t>
              </a:r>
            </a:p>
          </p:txBody>
        </p:sp>
      </p:grpSp>
      <p:grpSp>
        <p:nvGrpSpPr>
          <p:cNvPr id="12373" name="Groupe 3"/>
          <p:cNvGrpSpPr>
            <a:grpSpLocks/>
          </p:cNvGrpSpPr>
          <p:nvPr/>
        </p:nvGrpSpPr>
        <p:grpSpPr bwMode="auto">
          <a:xfrm>
            <a:off x="4697413" y="5084763"/>
            <a:ext cx="503237" cy="1249362"/>
            <a:chOff x="4737100" y="5508625"/>
            <a:chExt cx="503237" cy="1408113"/>
          </a:xfrm>
        </p:grpSpPr>
        <p:sp>
          <p:nvSpPr>
            <p:cNvPr id="12453" name="Rectangle 132"/>
            <p:cNvSpPr>
              <a:spLocks noChangeArrowheads="1"/>
            </p:cNvSpPr>
            <p:nvPr/>
          </p:nvSpPr>
          <p:spPr bwMode="auto">
            <a:xfrm>
              <a:off x="4737100" y="5508625"/>
              <a:ext cx="503237" cy="27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Justification dossier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2454" name="Rectangle 207"/>
            <p:cNvSpPr>
              <a:spLocks noChangeArrowheads="1"/>
            </p:cNvSpPr>
            <p:nvPr/>
          </p:nvSpPr>
          <p:spPr bwMode="auto">
            <a:xfrm>
              <a:off x="4845050" y="5783262"/>
              <a:ext cx="3000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Oui</a:t>
              </a:r>
            </a:p>
          </p:txBody>
        </p:sp>
        <p:sp>
          <p:nvSpPr>
            <p:cNvPr id="12455" name="Rectangle 207"/>
            <p:cNvSpPr>
              <a:spLocks noChangeArrowheads="1"/>
            </p:cNvSpPr>
            <p:nvPr/>
          </p:nvSpPr>
          <p:spPr bwMode="auto">
            <a:xfrm>
              <a:off x="4845844" y="6403976"/>
              <a:ext cx="29924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Oui</a:t>
              </a:r>
            </a:p>
          </p:txBody>
        </p:sp>
        <p:sp>
          <p:nvSpPr>
            <p:cNvPr id="12456" name="Rectangle 207"/>
            <p:cNvSpPr>
              <a:spLocks noChangeArrowheads="1"/>
            </p:cNvSpPr>
            <p:nvPr/>
          </p:nvSpPr>
          <p:spPr bwMode="auto">
            <a:xfrm>
              <a:off x="4845050" y="6694488"/>
              <a:ext cx="30083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Oui</a:t>
              </a:r>
            </a:p>
          </p:txBody>
        </p:sp>
      </p:grpSp>
      <p:grpSp>
        <p:nvGrpSpPr>
          <p:cNvPr id="12374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12448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2449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24/04/2017</a:t>
              </a:r>
            </a:p>
          </p:txBody>
        </p:sp>
        <p:sp>
          <p:nvSpPr>
            <p:cNvPr id="12450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24/04/2017</a:t>
              </a:r>
            </a:p>
          </p:txBody>
        </p:sp>
        <p:sp>
          <p:nvSpPr>
            <p:cNvPr id="12451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24/04/2017</a:t>
              </a:r>
            </a:p>
          </p:txBody>
        </p:sp>
        <p:sp>
          <p:nvSpPr>
            <p:cNvPr id="12452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24/04/2017</a:t>
              </a:r>
            </a:p>
          </p:txBody>
        </p:sp>
      </p:grpSp>
      <p:grpSp>
        <p:nvGrpSpPr>
          <p:cNvPr id="12375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12443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2444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2445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2446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2447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2376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12438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date début 1</a:t>
              </a:r>
              <a:r>
                <a:rPr lang="fr-FR" altLang="fr-FR" sz="800" baseline="30000">
                  <a:latin typeface="Arial Narrow" pitchFamily="34" charset="0"/>
                </a:rPr>
                <a:t>er</a:t>
              </a:r>
              <a:r>
                <a:rPr lang="fr-FR" altLang="fr-FR" sz="80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12439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2440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2441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2442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2377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12433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12434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12435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12436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12437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>
                  <a:latin typeface="Arial" charset="0"/>
                </a:rPr>
                <a:t>9999</a:t>
              </a:r>
            </a:p>
          </p:txBody>
        </p:sp>
      </p:grpSp>
      <p:pic>
        <p:nvPicPr>
          <p:cNvPr id="12378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9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12380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2381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2382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2383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84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85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86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87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88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89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0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1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2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3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4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5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6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7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398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12399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2400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2401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2402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</a:t>
            </a:r>
          </a:p>
        </p:txBody>
      </p:sp>
      <p:sp>
        <p:nvSpPr>
          <p:cNvPr id="12403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2404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2405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12406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12431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2432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24/ 05 / </a:t>
              </a:r>
              <a:r>
                <a:rPr lang="fr-FR" altLang="fr-FR" sz="100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12407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2408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2409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410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12411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23600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12412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12429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2430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_24 / 03 / 2017</a:t>
              </a:r>
            </a:p>
          </p:txBody>
        </p:sp>
      </p:grpSp>
      <p:sp>
        <p:nvSpPr>
          <p:cNvPr id="12413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12414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15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2510235" y="2822873"/>
            <a:ext cx="126206" cy="13146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741488" y="2395538"/>
            <a:ext cx="116681" cy="12779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08958" y="3018810"/>
            <a:ext cx="129392" cy="1266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1907380" y="3227857"/>
            <a:ext cx="130969" cy="13446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4" y="3478213"/>
            <a:ext cx="153974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387725" y="4843613"/>
            <a:ext cx="15557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1907381" y="2614054"/>
            <a:ext cx="130969" cy="13867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423" name="Rectangle 207"/>
          <p:cNvSpPr>
            <a:spLocks noChangeArrowheads="1"/>
          </p:cNvSpPr>
          <p:nvPr/>
        </p:nvSpPr>
        <p:spPr bwMode="auto">
          <a:xfrm>
            <a:off x="4799013" y="5607050"/>
            <a:ext cx="300037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charset="0"/>
              </a:rPr>
              <a:t>Oui</a:t>
            </a:r>
            <a:endParaRPr lang="fr-FR" altLang="fr-FR" sz="900">
              <a:latin typeface="Arial" charset="0"/>
            </a:endParaRPr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1329530" y="3768327"/>
            <a:ext cx="125413" cy="117079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1895475" y="3978274"/>
            <a:ext cx="125412" cy="12541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Bouton d'action : Personnalisé 184">
            <a:hlinkClick r:id="" action="ppaction://noaction" highlightClick="1"/>
          </p:cNvPr>
          <p:cNvSpPr/>
          <p:nvPr/>
        </p:nvSpPr>
        <p:spPr>
          <a:xfrm>
            <a:off x="1899442" y="4171255"/>
            <a:ext cx="125413" cy="130869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" name="Bouton d'action : Personnalisé 173">
            <a:hlinkClick r:id="" action="ppaction://noaction" highlightClick="1"/>
          </p:cNvPr>
          <p:cNvSpPr/>
          <p:nvPr/>
        </p:nvSpPr>
        <p:spPr>
          <a:xfrm>
            <a:off x="2544764" y="6505575"/>
            <a:ext cx="152400" cy="152400"/>
          </a:xfrm>
          <a:prstGeom prst="actionButtonBlank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176" name="Rectangle 207"/>
          <p:cNvSpPr>
            <a:spLocks noChangeArrowheads="1"/>
          </p:cNvSpPr>
          <p:nvPr/>
        </p:nvSpPr>
        <p:spPr bwMode="auto">
          <a:xfrm>
            <a:off x="5326062" y="533848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177" name="Rectangle 207"/>
          <p:cNvSpPr>
            <a:spLocks noChangeArrowheads="1"/>
          </p:cNvSpPr>
          <p:nvPr/>
        </p:nvSpPr>
        <p:spPr bwMode="auto">
          <a:xfrm>
            <a:off x="5326062" y="5590100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179" name="Rectangle 207"/>
          <p:cNvSpPr>
            <a:spLocks noChangeArrowheads="1"/>
          </p:cNvSpPr>
          <p:nvPr/>
        </p:nvSpPr>
        <p:spPr bwMode="auto">
          <a:xfrm>
            <a:off x="5334794" y="5875969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180" name="Rectangle 207"/>
          <p:cNvSpPr>
            <a:spLocks noChangeArrowheads="1"/>
          </p:cNvSpPr>
          <p:nvPr/>
        </p:nvSpPr>
        <p:spPr bwMode="auto">
          <a:xfrm>
            <a:off x="5341144" y="614604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23484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57200" y="1882800"/>
            <a:ext cx="5638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Date enquête : 24/05/2017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Un patient de 46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ans résidant à </a:t>
            </a:r>
            <a:r>
              <a:rPr lang="fr-FR" altLang="fr-FR" sz="1600" b="1" dirty="0" err="1" smtClean="0">
                <a:solidFill>
                  <a:srgbClr val="373739"/>
                </a:solidFill>
                <a:latin typeface="+mn-lt"/>
              </a:rPr>
              <a:t>Mérouville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 est entré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en hématologie le 24/04/2017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et présente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depuis 72 h une aplasie fébrile à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39°C.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Les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prélèvements bactériologiques, mycologiques et virologiques sont tous revenus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négatifs.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Son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traitement anti-infectieux comprend depuis 48 h </a:t>
            </a:r>
            <a:r>
              <a:rPr lang="fr-FR" altLang="fr-FR" sz="1600" b="1" dirty="0" err="1">
                <a:solidFill>
                  <a:srgbClr val="373739"/>
                </a:solidFill>
                <a:latin typeface="+mn-lt"/>
              </a:rPr>
              <a:t>TAZOCILLINE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 et </a:t>
            </a:r>
            <a:r>
              <a:rPr lang="fr-FR" altLang="fr-FR" sz="1600" b="1" dirty="0" err="1" smtClean="0">
                <a:solidFill>
                  <a:srgbClr val="373739"/>
                </a:solidFill>
                <a:latin typeface="+mn-lt"/>
              </a:rPr>
              <a:t>AMIKLIN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Il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est porteur d’un cathéter veineux central.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5</a:t>
            </a:r>
            <a:endParaRPr lang="fr-FR" b="0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207"/>
          <p:cNvSpPr>
            <a:spLocks noChangeArrowheads="1"/>
          </p:cNvSpPr>
          <p:nvPr/>
        </p:nvSpPr>
        <p:spPr bwMode="auto">
          <a:xfrm>
            <a:off x="5326062" y="533848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191" name="Rectangle 207"/>
          <p:cNvSpPr>
            <a:spLocks noChangeArrowheads="1"/>
          </p:cNvSpPr>
          <p:nvPr/>
        </p:nvSpPr>
        <p:spPr bwMode="auto">
          <a:xfrm>
            <a:off x="5326062" y="5590100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8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14349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Traitement(s) anti-infectieux (AI)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 </a:t>
            </a:r>
          </a:p>
        </p:txBody>
      </p:sp>
      <p:sp>
        <p:nvSpPr>
          <p:cNvPr id="14350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351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MEDHEM	</a:t>
            </a:r>
          </a:p>
        </p:txBody>
      </p:sp>
      <p:sp>
        <p:nvSpPr>
          <p:cNvPr id="14352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4353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354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355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356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357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14358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359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360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14361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4362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</a:t>
            </a:r>
          </a:p>
        </p:txBody>
      </p:sp>
      <p:sp>
        <p:nvSpPr>
          <p:cNvPr id="14363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4364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4365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4366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4367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368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369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370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4371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 dirty="0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 dirty="0">
                <a:latin typeface="Arial Narrow" pitchFamily="34" charset="0"/>
              </a:rPr>
              <a:t> </a:t>
            </a:r>
          </a:p>
        </p:txBody>
      </p:sp>
      <p:sp>
        <p:nvSpPr>
          <p:cNvPr id="14372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MEDHEM	</a:t>
            </a:r>
          </a:p>
        </p:txBody>
      </p:sp>
      <p:sp>
        <p:nvSpPr>
          <p:cNvPr id="14373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46</a:t>
            </a:r>
          </a:p>
        </p:txBody>
      </p:sp>
      <p:sp>
        <p:nvSpPr>
          <p:cNvPr id="14374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375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4376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4377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4378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4379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14380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4381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14382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14383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14384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4385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4386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4387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SEPSIS</a:t>
            </a:r>
          </a:p>
        </p:txBody>
      </p:sp>
      <p:sp>
        <p:nvSpPr>
          <p:cNvPr id="14388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14389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21/05/2017</a:t>
            </a:r>
          </a:p>
        </p:txBody>
      </p:sp>
      <p:sp>
        <p:nvSpPr>
          <p:cNvPr id="14390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391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EXASTEL</a:t>
            </a:r>
          </a:p>
        </p:txBody>
      </p:sp>
      <p:sp>
        <p:nvSpPr>
          <p:cNvPr id="14392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393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4394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4395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4396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397" name="Rectangle 236"/>
          <p:cNvSpPr>
            <a:spLocks noChangeArrowheads="1"/>
          </p:cNvSpPr>
          <p:nvPr/>
        </p:nvSpPr>
        <p:spPr bwMode="auto">
          <a:xfrm>
            <a:off x="4217988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398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399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00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01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14402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403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14404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4405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06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07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14409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10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14411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12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14413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14519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4520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latin typeface="Arial" charset="0"/>
                </a:rPr>
                <a:t>TAZOCILLINE</a:t>
              </a:r>
            </a:p>
          </p:txBody>
        </p:sp>
        <p:sp>
          <p:nvSpPr>
            <p:cNvPr id="14521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dirty="0">
                  <a:latin typeface="Arial" charset="0"/>
                </a:rPr>
                <a:t>AMIKLIN</a:t>
              </a:r>
            </a:p>
          </p:txBody>
        </p:sp>
        <p:sp>
          <p:nvSpPr>
            <p:cNvPr id="14522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523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4414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14514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4515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14516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14517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518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4415" name="Groupe 1"/>
          <p:cNvGrpSpPr>
            <a:grpSpLocks/>
          </p:cNvGrpSpPr>
          <p:nvPr/>
        </p:nvGrpSpPr>
        <p:grpSpPr bwMode="auto">
          <a:xfrm>
            <a:off x="3159125" y="5076825"/>
            <a:ext cx="801688" cy="1257300"/>
            <a:chOff x="1336675" y="5513388"/>
            <a:chExt cx="801688" cy="1417637"/>
          </a:xfrm>
        </p:grpSpPr>
        <p:sp>
          <p:nvSpPr>
            <p:cNvPr id="14510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4511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ICS</a:t>
              </a:r>
            </a:p>
          </p:txBody>
        </p:sp>
        <p:sp>
          <p:nvSpPr>
            <p:cNvPr id="14512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513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4416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14505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4506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NEF</a:t>
              </a:r>
            </a:p>
          </p:txBody>
        </p:sp>
        <p:sp>
          <p:nvSpPr>
            <p:cNvPr id="14507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NEF</a:t>
              </a:r>
            </a:p>
          </p:txBody>
        </p:sp>
        <p:sp>
          <p:nvSpPr>
            <p:cNvPr id="14508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509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4417" name="Groupe 3"/>
          <p:cNvGrpSpPr>
            <a:grpSpLocks/>
          </p:cNvGrpSpPr>
          <p:nvPr/>
        </p:nvGrpSpPr>
        <p:grpSpPr bwMode="auto">
          <a:xfrm>
            <a:off x="4697413" y="5084763"/>
            <a:ext cx="503237" cy="1249362"/>
            <a:chOff x="4737100" y="5508625"/>
            <a:chExt cx="503237" cy="1408113"/>
          </a:xfrm>
        </p:grpSpPr>
        <p:sp>
          <p:nvSpPr>
            <p:cNvPr id="14500" name="Rectangle 132"/>
            <p:cNvSpPr>
              <a:spLocks noChangeArrowheads="1"/>
            </p:cNvSpPr>
            <p:nvPr/>
          </p:nvSpPr>
          <p:spPr bwMode="auto">
            <a:xfrm>
              <a:off x="4737100" y="5508625"/>
              <a:ext cx="503237" cy="27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Justification dossier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4501" name="Rectangle 207"/>
            <p:cNvSpPr>
              <a:spLocks noChangeArrowheads="1"/>
            </p:cNvSpPr>
            <p:nvPr/>
          </p:nvSpPr>
          <p:spPr bwMode="auto">
            <a:xfrm>
              <a:off x="4845050" y="5783262"/>
              <a:ext cx="3000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OUI</a:t>
              </a:r>
            </a:p>
          </p:txBody>
        </p:sp>
        <p:sp>
          <p:nvSpPr>
            <p:cNvPr id="14502" name="Rectangle 207"/>
            <p:cNvSpPr>
              <a:spLocks noChangeArrowheads="1"/>
            </p:cNvSpPr>
            <p:nvPr/>
          </p:nvSpPr>
          <p:spPr bwMode="auto">
            <a:xfrm>
              <a:off x="4845844" y="6094412"/>
              <a:ext cx="3000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OU</a:t>
              </a:r>
              <a:r>
                <a:rPr lang="fr-FR" altLang="fr-FR" sz="1100">
                  <a:latin typeface="Arial" charset="0"/>
                </a:rPr>
                <a:t>I</a:t>
              </a:r>
            </a:p>
          </p:txBody>
        </p:sp>
        <p:sp>
          <p:nvSpPr>
            <p:cNvPr id="14503" name="Rectangle 207"/>
            <p:cNvSpPr>
              <a:spLocks noChangeArrowheads="1"/>
            </p:cNvSpPr>
            <p:nvPr/>
          </p:nvSpPr>
          <p:spPr bwMode="auto">
            <a:xfrm>
              <a:off x="4845844" y="6403976"/>
              <a:ext cx="29924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504" name="Rectangle 207"/>
            <p:cNvSpPr>
              <a:spLocks noChangeArrowheads="1"/>
            </p:cNvSpPr>
            <p:nvPr/>
          </p:nvSpPr>
          <p:spPr bwMode="auto">
            <a:xfrm>
              <a:off x="4845050" y="6694488"/>
              <a:ext cx="30083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4418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14495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4496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21/05/2017</a:t>
              </a:r>
            </a:p>
          </p:txBody>
        </p:sp>
        <p:sp>
          <p:nvSpPr>
            <p:cNvPr id="14497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21/05/2017</a:t>
              </a:r>
            </a:p>
          </p:txBody>
        </p:sp>
        <p:sp>
          <p:nvSpPr>
            <p:cNvPr id="14498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99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4419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14490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4491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92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93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94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4420" name="Groupe 8"/>
          <p:cNvGrpSpPr>
            <a:grpSpLocks/>
          </p:cNvGrpSpPr>
          <p:nvPr/>
        </p:nvGrpSpPr>
        <p:grpSpPr bwMode="auto">
          <a:xfrm>
            <a:off x="5893906" y="5108680"/>
            <a:ext cx="785813" cy="1227137"/>
            <a:chOff x="4872306" y="5545746"/>
            <a:chExt cx="833916" cy="1382104"/>
          </a:xfrm>
        </p:grpSpPr>
        <p:sp>
          <p:nvSpPr>
            <p:cNvPr id="14485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 dirty="0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Arial Narrow" pitchFamily="34" charset="0"/>
                </a:rPr>
                <a:t>date début 1</a:t>
              </a:r>
              <a:r>
                <a:rPr lang="fr-FR" altLang="fr-FR" sz="800" baseline="30000" dirty="0">
                  <a:latin typeface="Arial Narrow" pitchFamily="34" charset="0"/>
                </a:rPr>
                <a:t>er</a:t>
              </a:r>
              <a:r>
                <a:rPr lang="fr-FR" altLang="fr-FR" sz="800" dirty="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14486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87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88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89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4421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14480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14481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14482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14483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84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pic>
        <p:nvPicPr>
          <p:cNvPr id="14422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23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14424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425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4426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4427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28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29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30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31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32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33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434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435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4436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37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38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39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40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41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42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4443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14444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4445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4446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14447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4448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4449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14450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14478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79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24/ 05 / </a:t>
              </a:r>
              <a:r>
                <a:rPr lang="fr-FR" altLang="fr-FR" sz="100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14451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4452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4453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454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14455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Arial" charset="0"/>
              </a:rPr>
              <a:t>2</a:t>
            </a:r>
            <a:r>
              <a:rPr lang="fr-FR" altLang="fr-FR" sz="1200" dirty="0" smtClean="0">
                <a:latin typeface="Arial" charset="0"/>
              </a:rPr>
              <a:t>8310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14456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14476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4477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24 / 04 / 2017</a:t>
              </a:r>
            </a:p>
          </p:txBody>
        </p:sp>
      </p:grpSp>
      <p:sp>
        <p:nvSpPr>
          <p:cNvPr id="14457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14458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59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2513012" y="2822872"/>
            <a:ext cx="134937" cy="13146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144046" y="2395538"/>
            <a:ext cx="114127" cy="131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2513011" y="3032484"/>
            <a:ext cx="134937" cy="1266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3586310" y="3232621"/>
            <a:ext cx="136377" cy="12970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3" y="3478163"/>
            <a:ext cx="155959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387725" y="4847109"/>
            <a:ext cx="147638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57563" y="6505575"/>
            <a:ext cx="139699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1909762" y="2627784"/>
            <a:ext cx="115887" cy="12494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" name="Bouton d'action : Personnalisé 173">
            <a:hlinkClick r:id="" action="ppaction://noaction" highlightClick="1"/>
          </p:cNvPr>
          <p:cNvSpPr/>
          <p:nvPr/>
        </p:nvSpPr>
        <p:spPr>
          <a:xfrm>
            <a:off x="4557713" y="4171950"/>
            <a:ext cx="125412" cy="1255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469" name="Rectangle 207"/>
          <p:cNvSpPr>
            <a:spLocks noChangeArrowheads="1"/>
          </p:cNvSpPr>
          <p:nvPr/>
        </p:nvSpPr>
        <p:spPr bwMode="auto">
          <a:xfrm>
            <a:off x="3149600" y="5597525"/>
            <a:ext cx="80168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ICS</a:t>
            </a:r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897062" y="7077919"/>
            <a:ext cx="141287" cy="12774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1897856" y="7280275"/>
            <a:ext cx="140494" cy="13335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1909762" y="9011047"/>
            <a:ext cx="125413" cy="13414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6" name="Bouton d'action : Personnalisé 185">
            <a:hlinkClick r:id="" action="ppaction://noaction" highlightClick="1"/>
          </p:cNvPr>
          <p:cNvSpPr/>
          <p:nvPr/>
        </p:nvSpPr>
        <p:spPr>
          <a:xfrm>
            <a:off x="1329532" y="4167287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Bouton d'action : Personnalisé 186">
            <a:hlinkClick r:id="" action="ppaction://noaction" highlightClick="1"/>
          </p:cNvPr>
          <p:cNvSpPr/>
          <p:nvPr/>
        </p:nvSpPr>
        <p:spPr>
          <a:xfrm>
            <a:off x="1898650" y="3971132"/>
            <a:ext cx="123825" cy="13255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8" name="Bouton d'action : Personnalisé 187">
            <a:hlinkClick r:id="" action="ppaction://noaction" highlightClick="1"/>
          </p:cNvPr>
          <p:cNvSpPr/>
          <p:nvPr/>
        </p:nvSpPr>
        <p:spPr>
          <a:xfrm>
            <a:off x="1882775" y="3771143"/>
            <a:ext cx="141288" cy="12934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Rectangle 184"/>
          <p:cNvSpPr/>
          <p:nvPr/>
        </p:nvSpPr>
        <p:spPr>
          <a:xfrm>
            <a:off x="769969" y="6176435"/>
            <a:ext cx="309357" cy="1932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08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192" name="Bouton d'action : Personnalisé 191">
            <a:hlinkClick r:id="" action="ppaction://noaction" highlightClick="1"/>
          </p:cNvPr>
          <p:cNvSpPr/>
          <p:nvPr/>
        </p:nvSpPr>
        <p:spPr>
          <a:xfrm>
            <a:off x="5098748" y="3657550"/>
            <a:ext cx="125412" cy="1255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3" name="Bouton d'action : Personnalisé 192">
            <a:hlinkClick r:id="" action="ppaction://noaction" highlightClick="1"/>
          </p:cNvPr>
          <p:cNvSpPr/>
          <p:nvPr/>
        </p:nvSpPr>
        <p:spPr>
          <a:xfrm>
            <a:off x="5098748" y="3822650"/>
            <a:ext cx="125412" cy="1255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" name="Bouton d'action : Personnalisé 193">
            <a:hlinkClick r:id="" action="ppaction://noaction" highlightClick="1"/>
          </p:cNvPr>
          <p:cNvSpPr/>
          <p:nvPr/>
        </p:nvSpPr>
        <p:spPr>
          <a:xfrm>
            <a:off x="5098748" y="3998814"/>
            <a:ext cx="125412" cy="1255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5" name="Bouton d'action : Personnalisé 194">
            <a:hlinkClick r:id="" action="ppaction://noaction" highlightClick="1"/>
          </p:cNvPr>
          <p:cNvSpPr/>
          <p:nvPr/>
        </p:nvSpPr>
        <p:spPr>
          <a:xfrm>
            <a:off x="5099542" y="4333081"/>
            <a:ext cx="125412" cy="1255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6" name="Bouton d'action : Personnalisé 195">
            <a:hlinkClick r:id="" action="ppaction://noaction" highlightClick="1"/>
          </p:cNvPr>
          <p:cNvSpPr/>
          <p:nvPr/>
        </p:nvSpPr>
        <p:spPr>
          <a:xfrm>
            <a:off x="5098748" y="4500513"/>
            <a:ext cx="125412" cy="1255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7" name="Bouton d'action : Personnalisé 196">
            <a:hlinkClick r:id="" action="ppaction://noaction" highlightClick="1"/>
          </p:cNvPr>
          <p:cNvSpPr/>
          <p:nvPr/>
        </p:nvSpPr>
        <p:spPr>
          <a:xfrm>
            <a:off x="5099845" y="4678313"/>
            <a:ext cx="125412" cy="1255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6" y="5831761"/>
            <a:ext cx="5734050" cy="21621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26" y="1112137"/>
            <a:ext cx="5695950" cy="56197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741512" y="995933"/>
            <a:ext cx="4495800" cy="7104459"/>
            <a:chOff x="7461448" y="1115616"/>
            <a:chExt cx="4495800" cy="710445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448" y="1524000"/>
              <a:ext cx="4495800" cy="6696075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448" y="1115616"/>
              <a:ext cx="4495800" cy="333375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35" y="1391587"/>
            <a:ext cx="5762625" cy="38766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57200" y="1882800"/>
            <a:ext cx="56388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eaLnBrk="0" hangingPunct="0">
              <a:spcBef>
                <a:spcPct val="20000"/>
              </a:spcBef>
              <a:buChar char="•"/>
              <a:defRPr sz="3200">
                <a:latin typeface="Times New Roman" pitchFamily="18" charset="0"/>
              </a:defRPr>
            </a:lvl1pPr>
            <a:lvl2pPr marL="0" lvl="1" indent="0">
              <a:lnSpc>
                <a:spcPct val="150000"/>
              </a:lnSpc>
              <a:spcBef>
                <a:spcPts val="1800"/>
              </a:spcBef>
              <a:buNone/>
              <a:defRPr sz="1600" b="1">
                <a:solidFill>
                  <a:srgbClr val="373739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</a:defRPr>
            </a:lvl9pPr>
          </a:lstStyle>
          <a:p>
            <a:pPr lvl="1"/>
            <a:r>
              <a:rPr lang="fr-FR" altLang="fr-FR" dirty="0" smtClean="0"/>
              <a:t>Date </a:t>
            </a:r>
            <a:r>
              <a:rPr lang="fr-FR" altLang="fr-FR" dirty="0"/>
              <a:t>enquête : 19/05/2017</a:t>
            </a:r>
          </a:p>
          <a:p>
            <a:pPr lvl="1"/>
            <a:r>
              <a:rPr lang="fr-FR" altLang="fr-FR" dirty="0"/>
              <a:t>Une patiente de 56 </a:t>
            </a:r>
            <a:r>
              <a:rPr lang="fr-FR" altLang="fr-FR" dirty="0" smtClean="0"/>
              <a:t>ans habitant à Fumel a été </a:t>
            </a:r>
            <a:r>
              <a:rPr lang="fr-FR" altLang="fr-FR" dirty="0"/>
              <a:t>admise en réanimation suite à un AVP le </a:t>
            </a:r>
            <a:r>
              <a:rPr lang="fr-FR" altLang="fr-FR" dirty="0" smtClean="0"/>
              <a:t>14/04/2017. Elle </a:t>
            </a:r>
            <a:r>
              <a:rPr lang="fr-FR" altLang="fr-FR" dirty="0"/>
              <a:t>a présenté une hyperthermie à </a:t>
            </a:r>
            <a:r>
              <a:rPr lang="fr-FR" altLang="fr-FR" dirty="0" smtClean="0"/>
              <a:t>38,5°C </a:t>
            </a:r>
            <a:r>
              <a:rPr lang="fr-FR" altLang="fr-FR" dirty="0"/>
              <a:t>le </a:t>
            </a:r>
            <a:r>
              <a:rPr lang="fr-FR" altLang="fr-FR" dirty="0" smtClean="0"/>
              <a:t>17/05/2017.</a:t>
            </a:r>
          </a:p>
          <a:p>
            <a:pPr lvl="1"/>
            <a:r>
              <a:rPr lang="fr-FR" altLang="fr-FR" dirty="0" smtClean="0"/>
              <a:t>Une </a:t>
            </a:r>
            <a:r>
              <a:rPr lang="fr-FR" altLang="fr-FR" dirty="0"/>
              <a:t>des hémocultures réalisées est revenue positive à Staphylococcus aureus sensible à la méticilline (SASM), le cathéter central a été changé et son extrémité distale mise en culture. Celle-ci est positive à 250 UFC/ml à SASM.</a:t>
            </a:r>
          </a:p>
          <a:p>
            <a:pPr lvl="1"/>
            <a:r>
              <a:rPr lang="fr-FR" altLang="fr-FR" dirty="0"/>
              <a:t>La patiente est apyrétique depuis l’ablation du cathéter. </a:t>
            </a:r>
          </a:p>
          <a:p>
            <a:pPr lvl="1"/>
            <a:r>
              <a:rPr lang="fr-FR" altLang="fr-FR" dirty="0"/>
              <a:t>Lors de votre passage en réanimation, le 19/05/2017, la patiente est toujours sous ventilation mécanique, un nouveau cathéter central a été reposé.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6</a:t>
            </a:r>
            <a:endParaRPr lang="fr-FR" b="0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6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itchFamily="34" charset="0"/>
              </a:rPr>
              <a:t>Infection(s) nosocomiale(s) (IN)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</a:t>
            </a:r>
            <a:endParaRPr lang="fr-FR" altLang="fr-FR" sz="1200" b="1" dirty="0">
              <a:latin typeface="Arial Narrow" pitchFamily="34" charset="0"/>
            </a:endParaRPr>
          </a:p>
        </p:txBody>
      </p:sp>
      <p:sp>
        <p:nvSpPr>
          <p:cNvPr id="16397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Traitement(s) anti-infectieux (AI)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 </a:t>
            </a:r>
          </a:p>
        </p:txBody>
      </p:sp>
      <p:sp>
        <p:nvSpPr>
          <p:cNvPr id="16398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</a:t>
            </a:r>
            <a:endParaRPr lang="fr-FR" altLang="fr-FR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399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REAPOL 	</a:t>
            </a:r>
          </a:p>
        </p:txBody>
      </p:sp>
      <p:sp>
        <p:nvSpPr>
          <p:cNvPr id="16400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6401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02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403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404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405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16406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407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408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16409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6410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</a:t>
            </a:r>
          </a:p>
        </p:txBody>
      </p:sp>
      <p:sp>
        <p:nvSpPr>
          <p:cNvPr id="16411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6412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6413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6414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6415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416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417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418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6419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 dirty="0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 dirty="0">
                <a:latin typeface="Arial Narrow" pitchFamily="34" charset="0"/>
              </a:rPr>
              <a:t> </a:t>
            </a:r>
          </a:p>
        </p:txBody>
      </p:sp>
      <p:sp>
        <p:nvSpPr>
          <p:cNvPr id="16420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REAPOL	</a:t>
            </a:r>
          </a:p>
        </p:txBody>
      </p:sp>
      <p:sp>
        <p:nvSpPr>
          <p:cNvPr id="16421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56</a:t>
            </a:r>
          </a:p>
        </p:txBody>
      </p:sp>
      <p:sp>
        <p:nvSpPr>
          <p:cNvPr id="16422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23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424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425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426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427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16428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429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16430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16431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16432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6433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6434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6435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SANBAC</a:t>
            </a:r>
          </a:p>
        </p:txBody>
      </p:sp>
      <p:sp>
        <p:nvSpPr>
          <p:cNvPr id="16436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16437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17/05/2017</a:t>
            </a:r>
          </a:p>
        </p:txBody>
      </p:sp>
      <p:sp>
        <p:nvSpPr>
          <p:cNvPr id="16438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800" smtClean="0">
              <a:latin typeface="Arial" charset="0"/>
            </a:endParaRPr>
          </a:p>
        </p:txBody>
      </p:sp>
      <p:sp>
        <p:nvSpPr>
          <p:cNvPr id="16439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STAAUR</a:t>
            </a:r>
          </a:p>
        </p:txBody>
      </p:sp>
      <p:sp>
        <p:nvSpPr>
          <p:cNvPr id="16440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0</a:t>
            </a:r>
          </a:p>
        </p:txBody>
      </p:sp>
      <p:sp>
        <p:nvSpPr>
          <p:cNvPr id="16441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6442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6443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6444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45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46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47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800" smtClean="0">
              <a:latin typeface="Arial" charset="0"/>
            </a:endParaRPr>
          </a:p>
        </p:txBody>
      </p:sp>
      <p:sp>
        <p:nvSpPr>
          <p:cNvPr id="16448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49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16450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6451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16452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6453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54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55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456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16457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16459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60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16461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16577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6578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79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16580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16581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</p:grpSp>
      <p:grpSp>
        <p:nvGrpSpPr>
          <p:cNvPr id="16462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16572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5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75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76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16463" name="Groupe 1"/>
          <p:cNvGrpSpPr>
            <a:grpSpLocks/>
          </p:cNvGrpSpPr>
          <p:nvPr/>
        </p:nvGrpSpPr>
        <p:grpSpPr bwMode="auto">
          <a:xfrm>
            <a:off x="3159125" y="5076825"/>
            <a:ext cx="801688" cy="1257300"/>
            <a:chOff x="1336675" y="5513388"/>
            <a:chExt cx="801688" cy="1417637"/>
          </a:xfrm>
        </p:grpSpPr>
        <p:sp>
          <p:nvSpPr>
            <p:cNvPr id="16568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6569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70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71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16464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16563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6564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65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66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67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16465" name="Groupe 3"/>
          <p:cNvGrpSpPr>
            <a:grpSpLocks/>
          </p:cNvGrpSpPr>
          <p:nvPr/>
        </p:nvGrpSpPr>
        <p:grpSpPr bwMode="auto">
          <a:xfrm>
            <a:off x="4697413" y="5084763"/>
            <a:ext cx="503237" cy="1249362"/>
            <a:chOff x="4737100" y="5508625"/>
            <a:chExt cx="503237" cy="1408113"/>
          </a:xfrm>
        </p:grpSpPr>
        <p:sp>
          <p:nvSpPr>
            <p:cNvPr id="16559" name="Rectangle 132"/>
            <p:cNvSpPr>
              <a:spLocks noChangeArrowheads="1"/>
            </p:cNvSpPr>
            <p:nvPr/>
          </p:nvSpPr>
          <p:spPr bwMode="auto">
            <a:xfrm>
              <a:off x="4737100" y="5508625"/>
              <a:ext cx="503237" cy="27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Justification dossier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6560" name="Rectangle 207"/>
            <p:cNvSpPr>
              <a:spLocks noChangeArrowheads="1"/>
            </p:cNvSpPr>
            <p:nvPr/>
          </p:nvSpPr>
          <p:spPr bwMode="auto">
            <a:xfrm>
              <a:off x="4845050" y="5783262"/>
              <a:ext cx="3000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16561" name="Rectangle 207"/>
            <p:cNvSpPr>
              <a:spLocks noChangeArrowheads="1"/>
            </p:cNvSpPr>
            <p:nvPr/>
          </p:nvSpPr>
          <p:spPr bwMode="auto">
            <a:xfrm>
              <a:off x="4845844" y="6403976"/>
              <a:ext cx="29924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62" name="Rectangle 207"/>
            <p:cNvSpPr>
              <a:spLocks noChangeArrowheads="1"/>
            </p:cNvSpPr>
            <p:nvPr/>
          </p:nvSpPr>
          <p:spPr bwMode="auto">
            <a:xfrm>
              <a:off x="4845050" y="6694488"/>
              <a:ext cx="30083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</p:grpSp>
      <p:grpSp>
        <p:nvGrpSpPr>
          <p:cNvPr id="16466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16554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6555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16556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16557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16558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</p:grpSp>
      <p:grpSp>
        <p:nvGrpSpPr>
          <p:cNvPr id="16467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16549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6550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51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52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53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6468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16544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date début 1</a:t>
              </a:r>
              <a:r>
                <a:rPr lang="fr-FR" altLang="fr-FR" sz="800" baseline="30000">
                  <a:latin typeface="Arial Narrow" pitchFamily="34" charset="0"/>
                </a:rPr>
                <a:t>er</a:t>
              </a:r>
              <a:r>
                <a:rPr lang="fr-FR" altLang="fr-FR" sz="80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16545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46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47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48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6469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16539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16540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41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42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6543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pic>
        <p:nvPicPr>
          <p:cNvPr id="16470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71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16472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N</a:t>
            </a:r>
          </a:p>
        </p:txBody>
      </p:sp>
      <p:sp>
        <p:nvSpPr>
          <p:cNvPr id="16473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6474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6475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76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77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78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79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0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1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2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3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4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5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6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7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8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89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490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6491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16492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6493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6494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16495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6496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 err="1">
                <a:solidFill>
                  <a:srgbClr val="000000"/>
                </a:solidFill>
                <a:latin typeface="Arial Narrow" pitchFamily="34" charset="0"/>
              </a:rPr>
              <a:t>PICC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: 		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16497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16498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16537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38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 smtClean="0">
                  <a:latin typeface="Arial Narrow" pitchFamily="34" charset="0"/>
                </a:rPr>
                <a:t>19 / </a:t>
              </a:r>
              <a:r>
                <a:rPr lang="fr-FR" altLang="fr-FR" sz="1100" dirty="0">
                  <a:latin typeface="Arial Narrow" pitchFamily="34" charset="0"/>
                </a:rPr>
                <a:t>05 / </a:t>
              </a:r>
              <a:r>
                <a:rPr lang="fr-FR" altLang="fr-FR" sz="1000" dirty="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16499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6500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6501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502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16503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47500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16504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16535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6536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 14 / 04 / 2017</a:t>
              </a:r>
            </a:p>
          </p:txBody>
        </p:sp>
      </p:grpSp>
      <p:sp>
        <p:nvSpPr>
          <p:cNvPr id="16505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16506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07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1912144" y="2827338"/>
            <a:ext cx="113506" cy="1270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741488" y="2395538"/>
            <a:ext cx="109537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03412" y="3033713"/>
            <a:ext cx="122237" cy="1254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1912144" y="3235660"/>
            <a:ext cx="113506" cy="11220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3" y="3478213"/>
            <a:ext cx="153193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2582704" y="4845745"/>
            <a:ext cx="152721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52800" y="6505575"/>
            <a:ext cx="163512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2515394" y="2627784"/>
            <a:ext cx="115888" cy="1249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516" name="Rectangle 207"/>
          <p:cNvSpPr>
            <a:spLocks noChangeArrowheads="1"/>
          </p:cNvSpPr>
          <p:nvPr/>
        </p:nvSpPr>
        <p:spPr bwMode="auto">
          <a:xfrm>
            <a:off x="3149600" y="5597525"/>
            <a:ext cx="80168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6517" name="Rectangle 207"/>
          <p:cNvSpPr>
            <a:spLocks noChangeArrowheads="1"/>
          </p:cNvSpPr>
          <p:nvPr/>
        </p:nvSpPr>
        <p:spPr bwMode="auto">
          <a:xfrm>
            <a:off x="4799013" y="5607050"/>
            <a:ext cx="300037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900">
              <a:latin typeface="Arial" charset="0"/>
            </a:endParaRPr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1329531" y="3764830"/>
            <a:ext cx="125413" cy="12057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6" name="Bouton d'action : Personnalisé 175">
            <a:hlinkClick r:id="" action="ppaction://noaction" highlightClick="1"/>
          </p:cNvPr>
          <p:cNvSpPr/>
          <p:nvPr/>
        </p:nvSpPr>
        <p:spPr>
          <a:xfrm>
            <a:off x="1326356" y="3978275"/>
            <a:ext cx="125413" cy="13652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326355" y="4180681"/>
            <a:ext cx="125413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4557713" y="4171950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2515394" y="7079121"/>
            <a:ext cx="115888" cy="12654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1906191" y="7283450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Bouton d'action : Personnalisé 184">
            <a:hlinkClick r:id="" action="ppaction://noaction" highlightClick="1"/>
          </p:cNvPr>
          <p:cNvSpPr/>
          <p:nvPr/>
        </p:nvSpPr>
        <p:spPr>
          <a:xfrm>
            <a:off x="1900237" y="9024366"/>
            <a:ext cx="125412" cy="11963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Rectangle 186"/>
          <p:cNvSpPr/>
          <p:nvPr/>
        </p:nvSpPr>
        <p:spPr>
          <a:xfrm>
            <a:off x="972347" y="4941094"/>
            <a:ext cx="4562475" cy="16668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1746250" y="7537450"/>
            <a:ext cx="2360613" cy="644525"/>
            <a:chOff x="1746250" y="7536790"/>
            <a:chExt cx="2360613" cy="645185"/>
          </a:xfrm>
        </p:grpSpPr>
        <p:sp>
          <p:nvSpPr>
            <p:cNvPr id="16531" name="Rectangle 5"/>
            <p:cNvSpPr>
              <a:spLocks noChangeArrowheads="1"/>
            </p:cNvSpPr>
            <p:nvPr/>
          </p:nvSpPr>
          <p:spPr bwMode="auto">
            <a:xfrm>
              <a:off x="1746250" y="7970837"/>
              <a:ext cx="2360613" cy="211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 err="1">
                  <a:solidFill>
                    <a:schemeClr val="tx2"/>
                  </a:solidFill>
                  <a:latin typeface="Arial" charset="0"/>
                </a:rPr>
                <a:t>KTC</a:t>
              </a:r>
              <a:endParaRPr lang="fr-FR" altLang="fr-FR" sz="2000" b="1" dirty="0">
                <a:solidFill>
                  <a:schemeClr val="tx2"/>
                </a:solidFill>
                <a:latin typeface="Arial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>
              <a:off x="2287588" y="7536790"/>
              <a:ext cx="998538" cy="53633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2720975" y="6705600"/>
            <a:ext cx="3883025" cy="831850"/>
            <a:chOff x="2720975" y="6705793"/>
            <a:chExt cx="3882341" cy="830997"/>
          </a:xfrm>
        </p:grpSpPr>
        <p:sp>
          <p:nvSpPr>
            <p:cNvPr id="16533" name="ZoneTexte 185"/>
            <p:cNvSpPr txBox="1">
              <a:spLocks noChangeArrowheads="1"/>
            </p:cNvSpPr>
            <p:nvPr/>
          </p:nvSpPr>
          <p:spPr bwMode="auto">
            <a:xfrm>
              <a:off x="3273529" y="6705793"/>
              <a:ext cx="3329787" cy="83099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Choisir &lt;KTC&gt;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(dans le menu déroulant)</a:t>
              </a:r>
            </a:p>
          </p:txBody>
        </p:sp>
        <p:sp>
          <p:nvSpPr>
            <p:cNvPr id="2" name="Accolade fermante 1"/>
            <p:cNvSpPr/>
            <p:nvPr/>
          </p:nvSpPr>
          <p:spPr>
            <a:xfrm>
              <a:off x="2720975" y="6772400"/>
              <a:ext cx="393631" cy="458318"/>
            </a:xfrm>
            <a:prstGeom prst="rightBrac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90" name="Bouton d'action : Personnalisé 189">
            <a:hlinkClick r:id="" action="ppaction://noaction" highlightClick="1"/>
          </p:cNvPr>
          <p:cNvSpPr/>
          <p:nvPr/>
        </p:nvSpPr>
        <p:spPr>
          <a:xfrm>
            <a:off x="5099050" y="3658394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1" name="Bouton d'action : Personnalisé 190">
            <a:hlinkClick r:id="" action="ppaction://noaction" highlightClick="1"/>
          </p:cNvPr>
          <p:cNvSpPr/>
          <p:nvPr/>
        </p:nvSpPr>
        <p:spPr>
          <a:xfrm>
            <a:off x="5098748" y="3823494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Bouton d'action : Personnalisé 191">
            <a:hlinkClick r:id="" action="ppaction://noaction" highlightClick="1"/>
          </p:cNvPr>
          <p:cNvSpPr/>
          <p:nvPr/>
        </p:nvSpPr>
        <p:spPr>
          <a:xfrm>
            <a:off x="5098748" y="3991769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3" name="Bouton d'action : Personnalisé 192">
            <a:hlinkClick r:id="" action="ppaction://noaction" highlightClick="1"/>
          </p:cNvPr>
          <p:cNvSpPr/>
          <p:nvPr/>
        </p:nvSpPr>
        <p:spPr>
          <a:xfrm>
            <a:off x="5098748" y="4336257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" name="Bouton d'action : Personnalisé 193">
            <a:hlinkClick r:id="" action="ppaction://noaction" highlightClick="1"/>
          </p:cNvPr>
          <p:cNvSpPr/>
          <p:nvPr/>
        </p:nvSpPr>
        <p:spPr>
          <a:xfrm>
            <a:off x="5099050" y="4498181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5" name="Bouton d'action : Personnalisé 194">
            <a:hlinkClick r:id="" action="ppaction://noaction" highlightClick="1"/>
          </p:cNvPr>
          <p:cNvSpPr/>
          <p:nvPr/>
        </p:nvSpPr>
        <p:spPr>
          <a:xfrm>
            <a:off x="5098748" y="4678363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573" name="Picture 1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735513"/>
            <a:ext cx="5699125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574" name="Picture 1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419350"/>
            <a:ext cx="5732462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6263" y="2903538"/>
            <a:ext cx="3779837" cy="1793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Codage des infections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sur cathéter</a:t>
            </a:r>
            <a:endParaRPr lang="fr-FR" b="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846"/>
            <a:ext cx="6858000" cy="517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16632" y="3337780"/>
            <a:ext cx="504056" cy="288032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300622" y="3378322"/>
            <a:ext cx="504056" cy="288032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33056" y="3418864"/>
            <a:ext cx="1080120" cy="638996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877272" y="3738362"/>
            <a:ext cx="252028" cy="288032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940800" y="4057860"/>
            <a:ext cx="1223700" cy="360040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UFC/ml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499658"/>
            <a:ext cx="6868281" cy="1002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57200" y="1882800"/>
            <a:ext cx="56388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Date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enquête : 19/05/2017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Une patiente de 56 ans habitant à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Fumel a été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admise en réanimation suite à un AVP le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14/04/2017. Elle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a présenté une hyperthermie à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38,5°C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le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17/05/2017.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Les </a:t>
            </a:r>
            <a:r>
              <a:rPr lang="fr-FR" altLang="fr-FR" sz="1600" b="1" dirty="0">
                <a:solidFill>
                  <a:schemeClr val="tx2"/>
                </a:solidFill>
                <a:latin typeface="+mn-lt"/>
              </a:rPr>
              <a:t>hémocultures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 réalisées sont revenues </a:t>
            </a:r>
            <a:r>
              <a:rPr lang="fr-FR" altLang="fr-FR" sz="1600" b="1" dirty="0">
                <a:solidFill>
                  <a:schemeClr val="tx2"/>
                </a:solidFill>
                <a:latin typeface="+mn-lt"/>
              </a:rPr>
              <a:t>stériles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, le </a:t>
            </a:r>
            <a:r>
              <a:rPr lang="fr-FR" altLang="fr-FR" sz="1600" b="1" dirty="0">
                <a:solidFill>
                  <a:schemeClr val="tx2"/>
                </a:solidFill>
                <a:latin typeface="+mn-lt"/>
              </a:rPr>
              <a:t>cathéter central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a été changé et son extrémité distale mise en culture. Celle-ci est positive à </a:t>
            </a:r>
            <a:r>
              <a:rPr lang="fr-FR" altLang="fr-FR" sz="1600" b="1" dirty="0">
                <a:solidFill>
                  <a:schemeClr val="tx2"/>
                </a:solidFill>
                <a:latin typeface="+mn-lt"/>
              </a:rPr>
              <a:t>1000 UFC/ml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à Staphylococcus aureus sensible à la </a:t>
            </a:r>
            <a:r>
              <a:rPr lang="fr-FR" altLang="fr-FR" sz="1600" b="1" dirty="0" err="1">
                <a:solidFill>
                  <a:srgbClr val="373739"/>
                </a:solidFill>
                <a:latin typeface="+mn-lt"/>
              </a:rPr>
              <a:t>méticilline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La patiente est apyrétique depuis l’ablation du cathéter.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Lors de votre passage en réanimation, le 19/05/2017, la patiente est toujours sous ventilation mécanique, un nouveau cathéter central a été reposé.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6 </a:t>
            </a:r>
            <a:r>
              <a:rPr lang="fr-FR" altLang="fr-FR" dirty="0" smtClean="0">
                <a:solidFill>
                  <a:schemeClr val="tx2"/>
                </a:solidFill>
              </a:rPr>
              <a:t>bis</a:t>
            </a:r>
            <a:endParaRPr lang="fr-FR" b="0" dirty="0">
              <a:solidFill>
                <a:schemeClr val="tx2"/>
              </a:solidFill>
            </a:endParaRPr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4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18445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Traitement(s) anti-infectieux (AI)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 </a:t>
            </a:r>
          </a:p>
        </p:txBody>
      </p:sp>
      <p:sp>
        <p:nvSpPr>
          <p:cNvPr id="18446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447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REAPOL 	</a:t>
            </a:r>
          </a:p>
        </p:txBody>
      </p:sp>
      <p:sp>
        <p:nvSpPr>
          <p:cNvPr id="18448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8449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450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451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452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453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H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F </a:t>
            </a:r>
          </a:p>
        </p:txBody>
      </p:sp>
      <p:sp>
        <p:nvSpPr>
          <p:cNvPr id="18454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455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456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18457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8458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</a:t>
            </a:r>
          </a:p>
        </p:txBody>
      </p:sp>
      <p:sp>
        <p:nvSpPr>
          <p:cNvPr id="18459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8460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8461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8462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		</a:t>
            </a:r>
          </a:p>
        </p:txBody>
      </p:sp>
      <p:sp>
        <p:nvSpPr>
          <p:cNvPr id="18463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464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465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466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8467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 dirty="0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 dirty="0">
                <a:latin typeface="Arial Narrow" pitchFamily="34" charset="0"/>
              </a:rPr>
              <a:t> </a:t>
            </a:r>
          </a:p>
        </p:txBody>
      </p:sp>
      <p:sp>
        <p:nvSpPr>
          <p:cNvPr id="18468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REAPOL	</a:t>
            </a:r>
          </a:p>
        </p:txBody>
      </p:sp>
      <p:sp>
        <p:nvSpPr>
          <p:cNvPr id="18469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56</a:t>
            </a:r>
          </a:p>
        </p:txBody>
      </p:sp>
      <p:sp>
        <p:nvSpPr>
          <p:cNvPr id="18470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471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8472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8473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8474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8475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18476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8477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18478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18479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18480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8481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8482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8483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1" dirty="0" err="1">
                <a:solidFill>
                  <a:schemeClr val="tx2"/>
                </a:solidFill>
                <a:latin typeface="Arial" charset="0"/>
              </a:rPr>
              <a:t>KTCGEN</a:t>
            </a:r>
            <a:endParaRPr lang="fr-FR" altLang="fr-FR" sz="11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84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18485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17/05/2017</a:t>
            </a:r>
          </a:p>
        </p:txBody>
      </p:sp>
      <p:sp>
        <p:nvSpPr>
          <p:cNvPr id="18486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800" smtClean="0">
              <a:latin typeface="Arial" charset="0"/>
            </a:endParaRPr>
          </a:p>
        </p:txBody>
      </p:sp>
      <p:sp>
        <p:nvSpPr>
          <p:cNvPr id="18487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STAAUR</a:t>
            </a:r>
          </a:p>
        </p:txBody>
      </p:sp>
      <p:sp>
        <p:nvSpPr>
          <p:cNvPr id="18488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0</a:t>
            </a:r>
          </a:p>
        </p:txBody>
      </p:sp>
      <p:sp>
        <p:nvSpPr>
          <p:cNvPr id="18489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8490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8491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8492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493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494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495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800" smtClean="0">
              <a:latin typeface="Arial" charset="0"/>
            </a:endParaRPr>
          </a:p>
        </p:txBody>
      </p:sp>
      <p:sp>
        <p:nvSpPr>
          <p:cNvPr id="18496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497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18498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8499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18500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8501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02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503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8504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18505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6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18507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08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18509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18616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8617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18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18619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18620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</p:grpSp>
      <p:grpSp>
        <p:nvGrpSpPr>
          <p:cNvPr id="18510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18611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8612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13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14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15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18511" name="Groupe 1"/>
          <p:cNvGrpSpPr>
            <a:grpSpLocks/>
          </p:cNvGrpSpPr>
          <p:nvPr/>
        </p:nvGrpSpPr>
        <p:grpSpPr bwMode="auto">
          <a:xfrm>
            <a:off x="3159125" y="5076825"/>
            <a:ext cx="801688" cy="1257300"/>
            <a:chOff x="1336675" y="5513388"/>
            <a:chExt cx="801688" cy="1417637"/>
          </a:xfrm>
        </p:grpSpPr>
        <p:sp>
          <p:nvSpPr>
            <p:cNvPr id="18607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8608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09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10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18512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18602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8603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04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605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06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18513" name="Groupe 3"/>
          <p:cNvGrpSpPr>
            <a:grpSpLocks/>
          </p:cNvGrpSpPr>
          <p:nvPr/>
        </p:nvGrpSpPr>
        <p:grpSpPr bwMode="auto">
          <a:xfrm>
            <a:off x="4697413" y="5084763"/>
            <a:ext cx="503237" cy="1249362"/>
            <a:chOff x="4737100" y="5508625"/>
            <a:chExt cx="503237" cy="1408113"/>
          </a:xfrm>
        </p:grpSpPr>
        <p:sp>
          <p:nvSpPr>
            <p:cNvPr id="18598" name="Rectangle 132"/>
            <p:cNvSpPr>
              <a:spLocks noChangeArrowheads="1"/>
            </p:cNvSpPr>
            <p:nvPr/>
          </p:nvSpPr>
          <p:spPr bwMode="auto">
            <a:xfrm>
              <a:off x="4737100" y="5508625"/>
              <a:ext cx="503237" cy="27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Justification dossier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8599" name="Rectangle 207"/>
            <p:cNvSpPr>
              <a:spLocks noChangeArrowheads="1"/>
            </p:cNvSpPr>
            <p:nvPr/>
          </p:nvSpPr>
          <p:spPr bwMode="auto">
            <a:xfrm>
              <a:off x="4845050" y="5783262"/>
              <a:ext cx="3000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18600" name="Rectangle 207"/>
            <p:cNvSpPr>
              <a:spLocks noChangeArrowheads="1"/>
            </p:cNvSpPr>
            <p:nvPr/>
          </p:nvSpPr>
          <p:spPr bwMode="auto">
            <a:xfrm>
              <a:off x="4845844" y="6403976"/>
              <a:ext cx="29924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601" name="Rectangle 207"/>
            <p:cNvSpPr>
              <a:spLocks noChangeArrowheads="1"/>
            </p:cNvSpPr>
            <p:nvPr/>
          </p:nvSpPr>
          <p:spPr bwMode="auto">
            <a:xfrm>
              <a:off x="4845050" y="6694488"/>
              <a:ext cx="30083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</p:grpSp>
      <p:grpSp>
        <p:nvGrpSpPr>
          <p:cNvPr id="18514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18593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8594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18595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18596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18597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</p:grpSp>
      <p:grpSp>
        <p:nvGrpSpPr>
          <p:cNvPr id="18515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18588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8589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590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591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592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8516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18583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date début 1</a:t>
              </a:r>
              <a:r>
                <a:rPr lang="fr-FR" altLang="fr-FR" sz="800" baseline="30000">
                  <a:latin typeface="Arial Narrow" pitchFamily="34" charset="0"/>
                </a:rPr>
                <a:t>er</a:t>
              </a:r>
              <a:r>
                <a:rPr lang="fr-FR" altLang="fr-FR" sz="80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18584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585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586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587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8517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18578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18579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580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581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8582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pic>
        <p:nvPicPr>
          <p:cNvPr id="18518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19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18520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N</a:t>
            </a:r>
          </a:p>
        </p:txBody>
      </p:sp>
      <p:sp>
        <p:nvSpPr>
          <p:cNvPr id="18521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8522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8523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24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25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26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27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28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29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0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1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2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3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4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5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6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7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38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18539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8540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8541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18542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</a:t>
            </a:r>
          </a:p>
        </p:txBody>
      </p:sp>
      <p:sp>
        <p:nvSpPr>
          <p:cNvPr id="18543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18544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 err="1">
                <a:solidFill>
                  <a:srgbClr val="000000"/>
                </a:solidFill>
                <a:latin typeface="Arial Narrow" pitchFamily="34" charset="0"/>
              </a:rPr>
              <a:t>PICC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: 		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18545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18546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18576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577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 smtClean="0">
                  <a:latin typeface="Arial Narrow" pitchFamily="34" charset="0"/>
                </a:rPr>
                <a:t>19 / </a:t>
              </a:r>
              <a:r>
                <a:rPr lang="fr-FR" altLang="fr-FR" sz="1100" dirty="0">
                  <a:latin typeface="Arial Narrow" pitchFamily="34" charset="0"/>
                </a:rPr>
                <a:t>05 / </a:t>
              </a:r>
              <a:r>
                <a:rPr lang="fr-FR" altLang="fr-FR" sz="1000" dirty="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18547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8548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8549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8550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18551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47500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18552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18574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575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 14 / 04 / 2017</a:t>
              </a:r>
            </a:p>
          </p:txBody>
        </p:sp>
      </p:grpSp>
      <p:sp>
        <p:nvSpPr>
          <p:cNvPr id="18553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18554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55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1912144" y="2827338"/>
            <a:ext cx="126206" cy="1270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741489" y="2395537"/>
            <a:ext cx="117474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12144" y="3033713"/>
            <a:ext cx="113506" cy="1254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1907380" y="3235659"/>
            <a:ext cx="118269" cy="12666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4" y="3478213"/>
            <a:ext cx="158352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2581672" y="4843711"/>
            <a:ext cx="151209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52800" y="6505575"/>
            <a:ext cx="14922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2515394" y="2624287"/>
            <a:ext cx="132556" cy="12843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64" name="Rectangle 207"/>
          <p:cNvSpPr>
            <a:spLocks noChangeArrowheads="1"/>
          </p:cNvSpPr>
          <p:nvPr/>
        </p:nvSpPr>
        <p:spPr bwMode="auto">
          <a:xfrm>
            <a:off x="3149600" y="5597525"/>
            <a:ext cx="80168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8565" name="Rectangle 207"/>
          <p:cNvSpPr>
            <a:spLocks noChangeArrowheads="1"/>
          </p:cNvSpPr>
          <p:nvPr/>
        </p:nvSpPr>
        <p:spPr bwMode="auto">
          <a:xfrm>
            <a:off x="4799013" y="5607050"/>
            <a:ext cx="300037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900">
              <a:latin typeface="Arial" charset="0"/>
            </a:endParaRPr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1329531" y="3769159"/>
            <a:ext cx="125413" cy="131329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6" name="Bouton d'action : Personnalisé 175">
            <a:hlinkClick r:id="" action="ppaction://noaction" highlightClick="1"/>
          </p:cNvPr>
          <p:cNvSpPr/>
          <p:nvPr/>
        </p:nvSpPr>
        <p:spPr>
          <a:xfrm>
            <a:off x="1329530" y="3967163"/>
            <a:ext cx="125413" cy="13652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326355" y="4172744"/>
            <a:ext cx="125413" cy="12938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4557713" y="4171950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2510632" y="7073615"/>
            <a:ext cx="125412" cy="1320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1908970" y="7283449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Bouton d'action : Personnalisé 184">
            <a:hlinkClick r:id="" action="ppaction://noaction" highlightClick="1"/>
          </p:cNvPr>
          <p:cNvSpPr/>
          <p:nvPr/>
        </p:nvSpPr>
        <p:spPr>
          <a:xfrm>
            <a:off x="1907380" y="9024366"/>
            <a:ext cx="125412" cy="11963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412750" y="8101013"/>
            <a:ext cx="11525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Bouton d'action : Personnalisé 186">
            <a:hlinkClick r:id="" action="ppaction://noaction" highlightClick="1"/>
          </p:cNvPr>
          <p:cNvSpPr/>
          <p:nvPr/>
        </p:nvSpPr>
        <p:spPr>
          <a:xfrm>
            <a:off x="5097153" y="3667125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8" name="Bouton d'action : Personnalisé 187">
            <a:hlinkClick r:id="" action="ppaction://noaction" highlightClick="1"/>
          </p:cNvPr>
          <p:cNvSpPr/>
          <p:nvPr/>
        </p:nvSpPr>
        <p:spPr>
          <a:xfrm>
            <a:off x="5098748" y="3832225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9" name="Bouton d'action : Personnalisé 188">
            <a:hlinkClick r:id="" action="ppaction://noaction" highlightClick="1"/>
          </p:cNvPr>
          <p:cNvSpPr/>
          <p:nvPr/>
        </p:nvSpPr>
        <p:spPr>
          <a:xfrm>
            <a:off x="5097947" y="4002088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0" name="Bouton d'action : Personnalisé 189">
            <a:hlinkClick r:id="" action="ppaction://noaction" highlightClick="1"/>
          </p:cNvPr>
          <p:cNvSpPr/>
          <p:nvPr/>
        </p:nvSpPr>
        <p:spPr>
          <a:xfrm>
            <a:off x="5097947" y="4506913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1" name="Bouton d'action : Personnalisé 190">
            <a:hlinkClick r:id="" action="ppaction://noaction" highlightClick="1"/>
          </p:cNvPr>
          <p:cNvSpPr/>
          <p:nvPr/>
        </p:nvSpPr>
        <p:spPr>
          <a:xfrm>
            <a:off x="5099844" y="4336257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Bouton d'action : Personnalisé 191">
            <a:hlinkClick r:id="" action="ppaction://noaction" highlightClick="1"/>
          </p:cNvPr>
          <p:cNvSpPr/>
          <p:nvPr/>
        </p:nvSpPr>
        <p:spPr>
          <a:xfrm>
            <a:off x="5096669" y="4678363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</a:t>
            </a:r>
            <a:r>
              <a:rPr lang="fr-FR" altLang="fr-FR" dirty="0" smtClean="0"/>
              <a:t>clinique n</a:t>
            </a:r>
            <a:r>
              <a:rPr lang="fr-FR" altLang="fr-FR" dirty="0"/>
              <a:t>° 1 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8670" y="1883702"/>
            <a:ext cx="6210691" cy="6432713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altLang="fr-FR" b="1" dirty="0" smtClean="0"/>
              <a:t>Date </a:t>
            </a:r>
            <a:r>
              <a:rPr lang="fr-FR" altLang="fr-FR" b="1" dirty="0"/>
              <a:t>enquête : </a:t>
            </a:r>
            <a:r>
              <a:rPr lang="fr-FR" altLang="fr-FR" b="1" dirty="0" smtClean="0"/>
              <a:t>22/05/2017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altLang="fr-FR" b="1" dirty="0"/>
              <a:t>Dans le service de maternité, une femme de 27 </a:t>
            </a:r>
            <a:r>
              <a:rPr lang="fr-FR" altLang="fr-FR" b="1" dirty="0" smtClean="0"/>
              <a:t>ans habitant Brest </a:t>
            </a:r>
            <a:r>
              <a:rPr lang="fr-FR" altLang="fr-FR" b="1" dirty="0"/>
              <a:t>est entrée le 19/05/2017 pour un accouchement par voie basse. La mère était fébrile pendant l’accouchement ; les prélèvements vaginaux sont positifs à streptocoque du </a:t>
            </a:r>
            <a:r>
              <a:rPr lang="fr-FR" altLang="fr-FR" b="1" dirty="0" smtClean="0"/>
              <a:t>  groupe </a:t>
            </a:r>
            <a:r>
              <a:rPr lang="fr-FR" altLang="fr-FR" b="1" dirty="0"/>
              <a:t>B.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altLang="fr-FR" b="1" dirty="0"/>
              <a:t>Au passage de l’enquêteur le 22/05, la mère est apyrétique et n’a aucun dispositif invasif.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altLang="fr-FR" b="1" dirty="0"/>
              <a:t>L’hémoculture prélevée le 19/5 sur le garçon de 3,250kg était positive à streptocoque du groupe B.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altLang="fr-FR" b="1" dirty="0"/>
              <a:t>Le traitement du bébé est </a:t>
            </a:r>
            <a:r>
              <a:rPr lang="fr-FR" altLang="fr-FR" b="1" dirty="0" err="1"/>
              <a:t>CLAMOXYL</a:t>
            </a:r>
            <a:r>
              <a:rPr lang="fr-FR" altLang="fr-FR" b="1" dirty="0"/>
              <a:t>, Il a reçu du 19 au </a:t>
            </a:r>
            <a:r>
              <a:rPr lang="fr-FR" altLang="fr-FR" b="1" dirty="0" smtClean="0"/>
              <a:t>21/05/2017 : </a:t>
            </a:r>
            <a:r>
              <a:rPr lang="fr-FR" altLang="fr-FR" b="1" dirty="0" err="1"/>
              <a:t>CLAFORAN</a:t>
            </a:r>
            <a:r>
              <a:rPr lang="fr-FR" altLang="fr-FR" b="1" dirty="0"/>
              <a:t> + </a:t>
            </a:r>
            <a:r>
              <a:rPr lang="fr-FR" altLang="fr-FR" b="1" dirty="0" err="1"/>
              <a:t>CLAMOXYL</a:t>
            </a:r>
            <a:r>
              <a:rPr lang="fr-FR" altLang="fr-FR" b="1" dirty="0"/>
              <a:t>. Un transfert dans le service de pédiatrie est prévu dans la journée</a:t>
            </a:r>
            <a:r>
              <a:rPr lang="fr-FR" altLang="fr-FR" b="1" dirty="0" smtClean="0"/>
              <a:t>.</a:t>
            </a:r>
            <a:endParaRPr lang="fr-FR" altLang="fr-FR" b="1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0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163"/>
            <a:ext cx="6858000" cy="517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499658"/>
            <a:ext cx="6868281" cy="84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Codage des infections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sur cathéter</a:t>
            </a:r>
            <a:endParaRPr lang="fr-FR" b="0" dirty="0">
              <a:solidFill>
                <a:schemeClr val="tx2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8531" y="5284962"/>
            <a:ext cx="504056" cy="288032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300622" y="4914289"/>
            <a:ext cx="504056" cy="288032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33056" y="4371809"/>
            <a:ext cx="1080120" cy="638996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553615" y="4547291"/>
            <a:ext cx="504056" cy="288032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931026" y="5346337"/>
            <a:ext cx="1330207" cy="360040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fr-FR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UFC/ml</a:t>
            </a:r>
          </a:p>
        </p:txBody>
      </p:sp>
      <p:pic>
        <p:nvPicPr>
          <p:cNvPr id="13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463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32" y="1882800"/>
            <a:ext cx="6552728" cy="708168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Date de l’enquête : </a:t>
            </a:r>
            <a:r>
              <a:rPr lang="fr-FR" altLang="fr-FR" sz="1400" b="1" dirty="0" smtClean="0">
                <a:solidFill>
                  <a:srgbClr val="373739"/>
                </a:solidFill>
              </a:rPr>
              <a:t>24/05/2017 </a:t>
            </a:r>
            <a:r>
              <a:rPr lang="fr-FR" altLang="fr-FR" sz="1400" b="1" dirty="0">
                <a:solidFill>
                  <a:srgbClr val="373739"/>
                </a:solidFill>
              </a:rPr>
              <a:t>à 14h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Un homme de 75 </a:t>
            </a:r>
            <a:r>
              <a:rPr lang="fr-FR" altLang="fr-FR" sz="1400" b="1" dirty="0" smtClean="0">
                <a:solidFill>
                  <a:srgbClr val="373739"/>
                </a:solidFill>
              </a:rPr>
              <a:t>ans habitant à 	Amiens, </a:t>
            </a:r>
            <a:r>
              <a:rPr lang="fr-FR" altLang="fr-FR" sz="1400" b="1" dirty="0">
                <a:solidFill>
                  <a:srgbClr val="373739"/>
                </a:solidFill>
              </a:rPr>
              <a:t>avec une BPCO connue, a été hospitalisé le </a:t>
            </a:r>
            <a:r>
              <a:rPr lang="fr-FR" altLang="fr-FR" sz="1400" b="1" dirty="0" smtClean="0">
                <a:solidFill>
                  <a:srgbClr val="373739"/>
                </a:solidFill>
              </a:rPr>
              <a:t>21/05/17 </a:t>
            </a:r>
            <a:r>
              <a:rPr lang="fr-FR" altLang="fr-FR" sz="1400" b="1" dirty="0">
                <a:solidFill>
                  <a:srgbClr val="373739"/>
                </a:solidFill>
              </a:rPr>
              <a:t>dans une unité de médecine générale avec les signes suivants : toux depuis 3 jours, expectorations verdâtres et dyspnée.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A l’examen, il était fébrile, avait une dyspnée inspiratoire, des crépitations de la base droite et un </a:t>
            </a:r>
            <a:r>
              <a:rPr lang="fr-FR" altLang="fr-FR" sz="1400" b="1" dirty="0" err="1">
                <a:solidFill>
                  <a:srgbClr val="373739"/>
                </a:solidFill>
              </a:rPr>
              <a:t>wheezing</a:t>
            </a:r>
            <a:r>
              <a:rPr lang="fr-FR" altLang="fr-FR" sz="1400" b="1" dirty="0">
                <a:solidFill>
                  <a:srgbClr val="373739"/>
                </a:solidFill>
              </a:rPr>
              <a:t> bilatéral. La radiographie </a:t>
            </a:r>
            <a:r>
              <a:rPr lang="fr-FR" altLang="fr-FR" sz="1400" b="1" dirty="0" err="1">
                <a:solidFill>
                  <a:srgbClr val="373739"/>
                </a:solidFill>
              </a:rPr>
              <a:t>plumonaire</a:t>
            </a:r>
            <a:r>
              <a:rPr lang="fr-FR" altLang="fr-FR" sz="1400" b="1" dirty="0">
                <a:solidFill>
                  <a:srgbClr val="373739"/>
                </a:solidFill>
              </a:rPr>
              <a:t> (RP) était normale à l’admission. Le diagnostic de pneumonie est noté dans le dossier médical.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La NFS rapportait des GB à 10.106 /ml et la CRP était à 54 mg/l. Il n’a pas eu de prélèvement des crachats.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Un cathéter périphérique a été posé à l’admission. Pas de sonde à demeure.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Un traitement par CEFUROXIME IV 1,5g x 3/j + CLARITHROMYCINE 500mg x 2/j a été débuté après ces résultats.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Il a été revu le 24 mai 2017 à 9h. Le traitement antibiotique a été changé pour CEFUROXIME per os 750 mg x 3/j. La CLARITHROMYCINE a été arrêtée.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Au site d’insertion du KTVP, on notait une rougeur et du pus. Le KTVP a été retiré. Des hémocultures ont été prélevées. La NFS rapportait des GB à 13.106 /ml et la CRP était à 44 mg/l.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Il n’a pas eu d’autre RP et aucun crachat n’a été envoyé en microbiologie pour examen direct + mise culture</a:t>
            </a:r>
            <a:r>
              <a:rPr lang="fr-FR" altLang="fr-FR" sz="1400" b="1" dirty="0" smtClean="0">
                <a:solidFill>
                  <a:srgbClr val="373739"/>
                </a:solidFill>
              </a:rPr>
              <a:t>.</a:t>
            </a:r>
            <a:endParaRPr lang="fr-FR" altLang="fr-FR" sz="1400" b="1" dirty="0">
              <a:solidFill>
                <a:srgbClr val="373739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7</a:t>
            </a:r>
            <a:endParaRPr lang="fr-FR" b="0" dirty="0">
              <a:solidFill>
                <a:schemeClr val="tx2"/>
              </a:solidFill>
            </a:endParaRPr>
          </a:p>
        </p:txBody>
      </p:sp>
      <p:pic>
        <p:nvPicPr>
          <p:cNvPr id="7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48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6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21517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Traitement(s) anti-infectieux (AI)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 </a:t>
            </a:r>
          </a:p>
        </p:txBody>
      </p:sp>
      <p:sp>
        <p:nvSpPr>
          <p:cNvPr id="21518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519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MEDGEN	</a:t>
            </a:r>
          </a:p>
        </p:txBody>
      </p:sp>
      <p:sp>
        <p:nvSpPr>
          <p:cNvPr id="21520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21521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22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523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524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H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F </a:t>
            </a: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527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528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21529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21530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</a:t>
            </a:r>
          </a:p>
        </p:txBody>
      </p:sp>
      <p:sp>
        <p:nvSpPr>
          <p:cNvPr id="21531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21532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21533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1534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		</a:t>
            </a:r>
          </a:p>
        </p:txBody>
      </p:sp>
      <p:sp>
        <p:nvSpPr>
          <p:cNvPr id="21535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536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537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538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21539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 dirty="0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 dirty="0">
                <a:latin typeface="Arial Narrow" pitchFamily="34" charset="0"/>
              </a:rPr>
              <a:t> </a:t>
            </a:r>
          </a:p>
        </p:txBody>
      </p:sp>
      <p:sp>
        <p:nvSpPr>
          <p:cNvPr id="21540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MEDGEN	</a:t>
            </a:r>
          </a:p>
        </p:txBody>
      </p:sp>
      <p:sp>
        <p:nvSpPr>
          <p:cNvPr id="21541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75</a:t>
            </a:r>
          </a:p>
        </p:txBody>
      </p:sp>
      <p:sp>
        <p:nvSpPr>
          <p:cNvPr id="21542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43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1544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1545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1546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1547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21548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1549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21550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21551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21552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21553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1554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1555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556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21557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24/05/2017</a:t>
            </a:r>
          </a:p>
        </p:txBody>
      </p:sp>
      <p:sp>
        <p:nvSpPr>
          <p:cNvPr id="21558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559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560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561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21562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1563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1564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565" name="Rectangle 236"/>
          <p:cNvSpPr>
            <a:spLocks noChangeArrowheads="1"/>
          </p:cNvSpPr>
          <p:nvPr/>
        </p:nvSpPr>
        <p:spPr bwMode="auto">
          <a:xfrm>
            <a:off x="4237038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566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567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68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69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21570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1571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21572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1573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74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75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1576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pic>
        <p:nvPicPr>
          <p:cNvPr id="21577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8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21579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80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21581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21689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1690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CEFUROXIME</a:t>
              </a:r>
            </a:p>
          </p:txBody>
        </p:sp>
        <p:sp>
          <p:nvSpPr>
            <p:cNvPr id="21691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700">
                <a:latin typeface="Arial" charset="0"/>
              </a:endParaRPr>
            </a:p>
          </p:txBody>
        </p:sp>
        <p:sp>
          <p:nvSpPr>
            <p:cNvPr id="21692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93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1582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21684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1685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O</a:t>
              </a:r>
            </a:p>
          </p:txBody>
        </p:sp>
        <p:sp>
          <p:nvSpPr>
            <p:cNvPr id="21686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1687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88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1583" name="Groupe 1"/>
          <p:cNvGrpSpPr>
            <a:grpSpLocks/>
          </p:cNvGrpSpPr>
          <p:nvPr/>
        </p:nvGrpSpPr>
        <p:grpSpPr bwMode="auto">
          <a:xfrm>
            <a:off x="3157538" y="5076825"/>
            <a:ext cx="806450" cy="1257300"/>
            <a:chOff x="1335088" y="5513388"/>
            <a:chExt cx="806450" cy="1417637"/>
          </a:xfrm>
        </p:grpSpPr>
        <p:sp>
          <p:nvSpPr>
            <p:cNvPr id="21679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 dirty="0">
                <a:latin typeface="Arial" charset="0"/>
              </a:endParaRPr>
            </a:p>
          </p:txBody>
        </p:sp>
        <p:sp>
          <p:nvSpPr>
            <p:cNvPr id="21680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</a:t>
              </a:r>
            </a:p>
          </p:txBody>
        </p:sp>
        <p:sp>
          <p:nvSpPr>
            <p:cNvPr id="21681" name="Rectangle 207"/>
            <p:cNvSpPr>
              <a:spLocks noChangeArrowheads="1"/>
            </p:cNvSpPr>
            <p:nvPr/>
          </p:nvSpPr>
          <p:spPr bwMode="auto">
            <a:xfrm>
              <a:off x="1335088" y="6110288"/>
              <a:ext cx="8064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1682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83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1584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21674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1675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PNE</a:t>
              </a:r>
            </a:p>
          </p:txBody>
        </p:sp>
        <p:sp>
          <p:nvSpPr>
            <p:cNvPr id="21676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1677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78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1585" name="Groupe 3"/>
          <p:cNvGrpSpPr>
            <a:grpSpLocks/>
          </p:cNvGrpSpPr>
          <p:nvPr/>
        </p:nvGrpSpPr>
        <p:grpSpPr bwMode="auto">
          <a:xfrm>
            <a:off x="4697413" y="5084763"/>
            <a:ext cx="503237" cy="1249362"/>
            <a:chOff x="4737100" y="5508625"/>
            <a:chExt cx="503237" cy="1408113"/>
          </a:xfrm>
        </p:grpSpPr>
        <p:sp>
          <p:nvSpPr>
            <p:cNvPr id="21670" name="Rectangle 132"/>
            <p:cNvSpPr>
              <a:spLocks noChangeArrowheads="1"/>
            </p:cNvSpPr>
            <p:nvPr/>
          </p:nvSpPr>
          <p:spPr bwMode="auto">
            <a:xfrm>
              <a:off x="4737100" y="5508625"/>
              <a:ext cx="503237" cy="27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Justification dossier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7575" name="Rectangle 207"/>
            <p:cNvSpPr>
              <a:spLocks noChangeArrowheads="1"/>
            </p:cNvSpPr>
            <p:nvPr/>
          </p:nvSpPr>
          <p:spPr bwMode="auto">
            <a:xfrm>
              <a:off x="4845050" y="5782375"/>
              <a:ext cx="300037" cy="223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050" dirty="0" smtClean="0">
                  <a:latin typeface="Arial" charset="0"/>
                </a:rPr>
                <a:t>Oui</a:t>
              </a:r>
            </a:p>
          </p:txBody>
        </p:sp>
        <p:sp>
          <p:nvSpPr>
            <p:cNvPr id="21672" name="Rectangle 207"/>
            <p:cNvSpPr>
              <a:spLocks noChangeArrowheads="1"/>
            </p:cNvSpPr>
            <p:nvPr/>
          </p:nvSpPr>
          <p:spPr bwMode="auto">
            <a:xfrm>
              <a:off x="4845844" y="6403976"/>
              <a:ext cx="29924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73" name="Rectangle 207"/>
            <p:cNvSpPr>
              <a:spLocks noChangeArrowheads="1"/>
            </p:cNvSpPr>
            <p:nvPr/>
          </p:nvSpPr>
          <p:spPr bwMode="auto">
            <a:xfrm>
              <a:off x="4845050" y="6694488"/>
              <a:ext cx="30083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1586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21665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1666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21/05/2017</a:t>
              </a:r>
            </a:p>
          </p:txBody>
        </p:sp>
        <p:sp>
          <p:nvSpPr>
            <p:cNvPr id="21667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668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69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1587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21660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1661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CHG</a:t>
              </a:r>
            </a:p>
          </p:txBody>
        </p:sp>
        <p:sp>
          <p:nvSpPr>
            <p:cNvPr id="21662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63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64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1588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21655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date début 1</a:t>
              </a:r>
              <a:r>
                <a:rPr lang="fr-FR" altLang="fr-FR" sz="800" baseline="30000">
                  <a:latin typeface="Arial Narrow" pitchFamily="34" charset="0"/>
                </a:rPr>
                <a:t>er</a:t>
              </a:r>
              <a:r>
                <a:rPr lang="fr-FR" altLang="fr-FR" sz="80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21656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21/05/2017</a:t>
              </a:r>
            </a:p>
          </p:txBody>
        </p:sp>
        <p:sp>
          <p:nvSpPr>
            <p:cNvPr id="21657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58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59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1589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21650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21651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2,25g</a:t>
              </a:r>
            </a:p>
          </p:txBody>
        </p:sp>
        <p:sp>
          <p:nvSpPr>
            <p:cNvPr id="21652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1653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54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pic>
        <p:nvPicPr>
          <p:cNvPr id="21590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91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21592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593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1594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1595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96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97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98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599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00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01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602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603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1604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05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06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07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08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09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10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1611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1612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1613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1614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21615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1616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1617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21618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21648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49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24/ 05 / </a:t>
              </a:r>
              <a:r>
                <a:rPr lang="fr-FR" altLang="fr-FR" sz="100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21619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1620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1621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1622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21623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80000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21624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21646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1647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21 / 05 / 2017</a:t>
              </a:r>
            </a:p>
          </p:txBody>
        </p:sp>
      </p:grpSp>
      <p:sp>
        <p:nvSpPr>
          <p:cNvPr id="21625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21626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7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2511424" y="2822872"/>
            <a:ext cx="123825" cy="13146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138805" y="2393951"/>
            <a:ext cx="115094" cy="131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09763" y="3019425"/>
            <a:ext cx="120650" cy="1254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1909763" y="3232620"/>
            <a:ext cx="121444" cy="12970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3" y="3478213"/>
            <a:ext cx="153193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386932" y="4847903"/>
            <a:ext cx="156368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57563" y="6505575"/>
            <a:ext cx="144463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1909763" y="2627784"/>
            <a:ext cx="120650" cy="1249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636" name="Rectangle 207"/>
          <p:cNvSpPr>
            <a:spLocks noChangeArrowheads="1"/>
          </p:cNvSpPr>
          <p:nvPr/>
        </p:nvSpPr>
        <p:spPr bwMode="auto">
          <a:xfrm>
            <a:off x="4799013" y="5607050"/>
            <a:ext cx="300037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2511425" y="7078663"/>
            <a:ext cx="123825" cy="1270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1905001" y="7280275"/>
            <a:ext cx="125412" cy="13335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2511425" y="9025955"/>
            <a:ext cx="123825" cy="11804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6" name="Bouton d'action : Personnalisé 185">
            <a:hlinkClick r:id="" action="ppaction://noaction" highlightClick="1"/>
          </p:cNvPr>
          <p:cNvSpPr/>
          <p:nvPr/>
        </p:nvSpPr>
        <p:spPr>
          <a:xfrm>
            <a:off x="1900837" y="4171156"/>
            <a:ext cx="125413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1895474" y="3763206"/>
            <a:ext cx="125413" cy="13728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1900237" y="3964781"/>
            <a:ext cx="125413" cy="12541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2659063" y="8485188"/>
            <a:ext cx="4140200" cy="504826"/>
            <a:chOff x="2658425" y="8485188"/>
            <a:chExt cx="4141043" cy="504666"/>
          </a:xfrm>
        </p:grpSpPr>
        <p:sp>
          <p:nvSpPr>
            <p:cNvPr id="21644" name="ZoneTexte 1"/>
            <p:cNvSpPr txBox="1">
              <a:spLocks noChangeArrowheads="1"/>
            </p:cNvSpPr>
            <p:nvPr/>
          </p:nvSpPr>
          <p:spPr bwMode="auto">
            <a:xfrm>
              <a:off x="2937577" y="8485188"/>
              <a:ext cx="3861891" cy="461665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Résultats des Hémocultures ?</a:t>
              </a:r>
            </a:p>
          </p:txBody>
        </p:sp>
        <p:cxnSp>
          <p:nvCxnSpPr>
            <p:cNvPr id="185" name="Connecteur droit avec flèche 184"/>
            <p:cNvCxnSpPr/>
            <p:nvPr/>
          </p:nvCxnSpPr>
          <p:spPr>
            <a:xfrm flipV="1">
              <a:off x="2658425" y="8873995"/>
              <a:ext cx="279152" cy="11585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2439986" y="6706951"/>
            <a:ext cx="2944516" cy="1809192"/>
            <a:chOff x="2439986" y="6706951"/>
            <a:chExt cx="2944516" cy="1809192"/>
          </a:xfrm>
        </p:grpSpPr>
        <p:sp>
          <p:nvSpPr>
            <p:cNvPr id="188" name="Flèche droite rayée 187"/>
            <p:cNvSpPr/>
            <p:nvPr/>
          </p:nvSpPr>
          <p:spPr>
            <a:xfrm rot="10800000">
              <a:off x="2439986" y="8191500"/>
              <a:ext cx="493713" cy="324643"/>
            </a:xfrm>
            <a:prstGeom prst="striped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Flèche droite rayée 188"/>
            <p:cNvSpPr/>
            <p:nvPr/>
          </p:nvSpPr>
          <p:spPr>
            <a:xfrm rot="10800000">
              <a:off x="2443162" y="6706951"/>
              <a:ext cx="493713" cy="332259"/>
            </a:xfrm>
            <a:prstGeom prst="striped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ZoneTexte 1"/>
            <p:cNvSpPr txBox="1">
              <a:spLocks noChangeArrowheads="1"/>
            </p:cNvSpPr>
            <p:nvPr/>
          </p:nvSpPr>
          <p:spPr bwMode="auto">
            <a:xfrm>
              <a:off x="2940241" y="6817102"/>
              <a:ext cx="2444261" cy="156966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Compléter une fois les résultats des hémocultures obtenus</a:t>
              </a:r>
              <a:endParaRPr lang="fr-FR" altLang="fr-F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2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1882800"/>
            <a:ext cx="6625480" cy="727280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Date de l’enquête : 29/05/2017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 smtClean="0">
                <a:solidFill>
                  <a:srgbClr val="373739"/>
                </a:solidFill>
              </a:rPr>
              <a:t>Résidant à Flers dans l’Orne, une </a:t>
            </a:r>
            <a:r>
              <a:rPr lang="fr-FR" altLang="fr-FR" sz="1400" b="1" dirty="0">
                <a:solidFill>
                  <a:srgbClr val="373739"/>
                </a:solidFill>
              </a:rPr>
              <a:t>femme de 81 </a:t>
            </a:r>
            <a:r>
              <a:rPr lang="fr-FR" altLang="fr-FR" sz="1400" b="1" dirty="0" smtClean="0">
                <a:solidFill>
                  <a:srgbClr val="373739"/>
                </a:solidFill>
              </a:rPr>
              <a:t>ans a </a:t>
            </a:r>
            <a:r>
              <a:rPr lang="fr-FR" altLang="fr-FR" sz="1400" b="1" dirty="0">
                <a:solidFill>
                  <a:srgbClr val="373739"/>
                </a:solidFill>
              </a:rPr>
              <a:t>été admise en réanimation médicale le 18 mai 2017 avec un AVC sévère. A l’admission, ont été posés et gardés pendant tout le séjour, un KTVC,  une sonde à demeure et un cathéter artériel périphérique.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19/05/2017 : un traitement IV par PIPÉRACILLINE-TAZOBACTAM était débuté pour une suspicion de pneumopathie nosocomiale sur dégradation des gaz du sang. Sa température maximale était 37,2°C. Les GB étaient à 11.106 /ml . Sa CRP était à 62. Sa RP montrait des atélectasies bilatérales et un œdème pulmonaire. La culture d’un prélèvement bronchique protégé (</a:t>
            </a:r>
            <a:r>
              <a:rPr lang="fr-FR" altLang="fr-FR" sz="1400" b="1" dirty="0" err="1">
                <a:solidFill>
                  <a:srgbClr val="373739"/>
                </a:solidFill>
              </a:rPr>
              <a:t>Wimberley</a:t>
            </a:r>
            <a:r>
              <a:rPr lang="fr-FR" altLang="fr-FR" sz="1400" b="1" dirty="0">
                <a:solidFill>
                  <a:srgbClr val="373739"/>
                </a:solidFill>
              </a:rPr>
              <a:t>) a identifié un E. coli à 104 UFC/ml.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21/05/2017 : poursuite des ATB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27/05/2017 : arrêt des ATB. Fièvre 12h plus tard. Des hémocultures ont été prélevées en 2 sites différents dans les 6h suivantes. Le KTVC a été retiré et son extrémité </a:t>
            </a:r>
            <a:r>
              <a:rPr lang="fr-FR" altLang="fr-FR" sz="1400" b="1" dirty="0" smtClean="0">
                <a:solidFill>
                  <a:srgbClr val="373739"/>
                </a:solidFill>
              </a:rPr>
              <a:t>mise </a:t>
            </a:r>
            <a:r>
              <a:rPr lang="fr-FR" altLang="fr-FR" sz="1400" b="1" dirty="0">
                <a:solidFill>
                  <a:srgbClr val="373739"/>
                </a:solidFill>
              </a:rPr>
              <a:t>en culture. Un traitement par TEICOPLANINE IV 400mg a été débuté pour une suspicion de BLC. Un nouveau KTVC a été posé.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29/05/2017 : 3 des 4 hémocultures poussent à </a:t>
            </a:r>
            <a:r>
              <a:rPr lang="fr-FR" altLang="fr-FR" sz="1400" b="1" dirty="0" err="1">
                <a:solidFill>
                  <a:srgbClr val="373739"/>
                </a:solidFill>
              </a:rPr>
              <a:t>Micrococcus</a:t>
            </a:r>
            <a:r>
              <a:rPr lang="fr-FR" altLang="fr-FR" sz="1400" b="1" dirty="0">
                <a:solidFill>
                  <a:srgbClr val="373739"/>
                </a:solidFill>
              </a:rPr>
              <a:t> </a:t>
            </a:r>
            <a:r>
              <a:rPr lang="fr-FR" altLang="fr-FR" sz="1400" b="1" dirty="0" err="1">
                <a:solidFill>
                  <a:srgbClr val="373739"/>
                </a:solidFill>
              </a:rPr>
              <a:t>spp</a:t>
            </a:r>
            <a:r>
              <a:rPr lang="fr-FR" altLang="fr-FR" sz="1400" b="1" dirty="0">
                <a:solidFill>
                  <a:srgbClr val="373739"/>
                </a:solidFill>
              </a:rPr>
              <a:t>. et à staphylocoque à </a:t>
            </a:r>
            <a:r>
              <a:rPr lang="fr-FR" altLang="fr-FR" sz="1400" b="1" dirty="0" err="1">
                <a:solidFill>
                  <a:srgbClr val="373739"/>
                </a:solidFill>
              </a:rPr>
              <a:t>coagulase</a:t>
            </a:r>
            <a:r>
              <a:rPr lang="fr-FR" altLang="fr-FR" sz="1400" b="1" dirty="0">
                <a:solidFill>
                  <a:srgbClr val="373739"/>
                </a:solidFill>
              </a:rPr>
              <a:t> négative (SCN), antibiogramme en cours. L’extrémité du KTVC est lui positif  à SCN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Le nouveau KTVC est toujours en place. La patiente est apyrétique et toujours traitée par </a:t>
            </a:r>
            <a:r>
              <a:rPr lang="fr-FR" altLang="fr-FR" sz="1400" b="1" dirty="0" err="1">
                <a:solidFill>
                  <a:srgbClr val="373739"/>
                </a:solidFill>
              </a:rPr>
              <a:t>TEICOPLANINE</a:t>
            </a:r>
            <a:r>
              <a:rPr lang="fr-FR" altLang="fr-FR" sz="1400" b="1" dirty="0" smtClean="0">
                <a:solidFill>
                  <a:srgbClr val="373739"/>
                </a:solidFill>
              </a:rPr>
              <a:t>.</a:t>
            </a:r>
            <a:endParaRPr lang="fr-FR" altLang="fr-FR" sz="1400" b="1" dirty="0">
              <a:solidFill>
                <a:srgbClr val="373739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8</a:t>
            </a:r>
            <a:endParaRPr lang="fr-FR" b="0" dirty="0">
              <a:solidFill>
                <a:schemeClr val="tx2"/>
              </a:solidFill>
            </a:endParaRPr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2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4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23565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Traitement(s) anti-infectieux (AI)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 </a:t>
            </a:r>
          </a:p>
        </p:txBody>
      </p:sp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3567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REAMED 	</a:t>
            </a:r>
          </a:p>
        </p:txBody>
      </p:sp>
      <p:sp>
        <p:nvSpPr>
          <p:cNvPr id="23568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23569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570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571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572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573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23574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575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576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23577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23578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</a:t>
            </a:r>
          </a:p>
        </p:txBody>
      </p:sp>
      <p:sp>
        <p:nvSpPr>
          <p:cNvPr id="23579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23580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23581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3582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23583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584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585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586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23587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 dirty="0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 dirty="0">
                <a:latin typeface="Arial Narrow" pitchFamily="34" charset="0"/>
              </a:rPr>
              <a:t> </a:t>
            </a:r>
          </a:p>
        </p:txBody>
      </p:sp>
      <p:sp>
        <p:nvSpPr>
          <p:cNvPr id="23588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REAMED	</a:t>
            </a:r>
          </a:p>
        </p:txBody>
      </p:sp>
      <p:sp>
        <p:nvSpPr>
          <p:cNvPr id="23589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81</a:t>
            </a:r>
          </a:p>
        </p:txBody>
      </p:sp>
      <p:sp>
        <p:nvSpPr>
          <p:cNvPr id="23590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591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3592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3593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3594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3595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23596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3597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23598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23599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23600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23601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3602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3603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SANBAC</a:t>
            </a:r>
          </a:p>
        </p:txBody>
      </p:sp>
      <p:sp>
        <p:nvSpPr>
          <p:cNvPr id="23604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23605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27/05/2017</a:t>
            </a:r>
          </a:p>
        </p:txBody>
      </p:sp>
      <p:sp>
        <p:nvSpPr>
          <p:cNvPr id="23606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 err="1" smtClean="0">
                <a:latin typeface="Arial" charset="0"/>
              </a:rPr>
              <a:t>KTC</a:t>
            </a:r>
            <a:endParaRPr lang="fr-FR" altLang="fr-FR" sz="1100" dirty="0">
              <a:latin typeface="Arial" charset="0"/>
            </a:endParaRPr>
          </a:p>
        </p:txBody>
      </p:sp>
      <p:sp>
        <p:nvSpPr>
          <p:cNvPr id="23607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STANSP</a:t>
            </a:r>
          </a:p>
        </p:txBody>
      </p:sp>
      <p:sp>
        <p:nvSpPr>
          <p:cNvPr id="23608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3609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23610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3611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3612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13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14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15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16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17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23618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3619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23620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3621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22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23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3624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23625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26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23627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28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23629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23737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3738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 err="1">
                  <a:latin typeface="Arial" charset="0"/>
                </a:rPr>
                <a:t>TEICO</a:t>
              </a:r>
              <a:endParaRPr lang="fr-FR" altLang="fr-FR" sz="1100" dirty="0">
                <a:latin typeface="Arial" charset="0"/>
              </a:endParaRPr>
            </a:p>
          </p:txBody>
        </p:sp>
        <p:sp>
          <p:nvSpPr>
            <p:cNvPr id="23739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23740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23741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</p:grpSp>
      <p:grpSp>
        <p:nvGrpSpPr>
          <p:cNvPr id="23630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23732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3733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23734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3735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3736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23631" name="Groupe 1"/>
          <p:cNvGrpSpPr>
            <a:grpSpLocks/>
          </p:cNvGrpSpPr>
          <p:nvPr/>
        </p:nvGrpSpPr>
        <p:grpSpPr bwMode="auto">
          <a:xfrm>
            <a:off x="3157538" y="5076825"/>
            <a:ext cx="806450" cy="1257300"/>
            <a:chOff x="1335088" y="5513388"/>
            <a:chExt cx="806450" cy="1417637"/>
          </a:xfrm>
        </p:grpSpPr>
        <p:sp>
          <p:nvSpPr>
            <p:cNvPr id="23727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3728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ICS</a:t>
              </a:r>
            </a:p>
          </p:txBody>
        </p:sp>
        <p:sp>
          <p:nvSpPr>
            <p:cNvPr id="23729" name="Rectangle 207"/>
            <p:cNvSpPr>
              <a:spLocks noChangeArrowheads="1"/>
            </p:cNvSpPr>
            <p:nvPr/>
          </p:nvSpPr>
          <p:spPr bwMode="auto">
            <a:xfrm>
              <a:off x="1335088" y="6110288"/>
              <a:ext cx="8064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730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3731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23632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23723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3724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BAC</a:t>
              </a:r>
            </a:p>
          </p:txBody>
        </p:sp>
        <p:sp>
          <p:nvSpPr>
            <p:cNvPr id="23725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3726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23633" name="Groupe 3"/>
          <p:cNvGrpSpPr>
            <a:grpSpLocks/>
          </p:cNvGrpSpPr>
          <p:nvPr/>
        </p:nvGrpSpPr>
        <p:grpSpPr bwMode="auto">
          <a:xfrm>
            <a:off x="4697413" y="5084763"/>
            <a:ext cx="503237" cy="1249362"/>
            <a:chOff x="4737100" y="5508625"/>
            <a:chExt cx="503237" cy="1408113"/>
          </a:xfrm>
        </p:grpSpPr>
        <p:sp>
          <p:nvSpPr>
            <p:cNvPr id="23718" name="Rectangle 132"/>
            <p:cNvSpPr>
              <a:spLocks noChangeArrowheads="1"/>
            </p:cNvSpPr>
            <p:nvPr/>
          </p:nvSpPr>
          <p:spPr bwMode="auto">
            <a:xfrm>
              <a:off x="4737100" y="5508625"/>
              <a:ext cx="503237" cy="27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Justification dossier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3719" name="Rectangle 207"/>
            <p:cNvSpPr>
              <a:spLocks noChangeArrowheads="1"/>
            </p:cNvSpPr>
            <p:nvPr/>
          </p:nvSpPr>
          <p:spPr bwMode="auto">
            <a:xfrm>
              <a:off x="4845050" y="5783262"/>
              <a:ext cx="3000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OUI</a:t>
              </a:r>
            </a:p>
          </p:txBody>
        </p:sp>
        <p:sp>
          <p:nvSpPr>
            <p:cNvPr id="23720" name="Rectangle 207"/>
            <p:cNvSpPr>
              <a:spLocks noChangeArrowheads="1"/>
            </p:cNvSpPr>
            <p:nvPr/>
          </p:nvSpPr>
          <p:spPr bwMode="auto">
            <a:xfrm>
              <a:off x="4845844" y="6094412"/>
              <a:ext cx="3000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721" name="Rectangle 207"/>
            <p:cNvSpPr>
              <a:spLocks noChangeArrowheads="1"/>
            </p:cNvSpPr>
            <p:nvPr/>
          </p:nvSpPr>
          <p:spPr bwMode="auto">
            <a:xfrm>
              <a:off x="4845844" y="6403976"/>
              <a:ext cx="29924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3722" name="Rectangle 207"/>
            <p:cNvSpPr>
              <a:spLocks noChangeArrowheads="1"/>
            </p:cNvSpPr>
            <p:nvPr/>
          </p:nvSpPr>
          <p:spPr bwMode="auto">
            <a:xfrm>
              <a:off x="4845050" y="6694488"/>
              <a:ext cx="30083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</p:grpSp>
      <p:grpSp>
        <p:nvGrpSpPr>
          <p:cNvPr id="23634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23713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3714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27/05/2017</a:t>
              </a:r>
            </a:p>
          </p:txBody>
        </p:sp>
        <p:sp>
          <p:nvSpPr>
            <p:cNvPr id="23715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23716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23717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</p:grpSp>
      <p:grpSp>
        <p:nvGrpSpPr>
          <p:cNvPr id="23635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23708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3709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710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711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712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3636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23703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date début 1</a:t>
              </a:r>
              <a:r>
                <a:rPr lang="fr-FR" altLang="fr-FR" sz="800" baseline="30000">
                  <a:latin typeface="Arial Narrow" pitchFamily="34" charset="0"/>
                </a:rPr>
                <a:t>er</a:t>
              </a:r>
              <a:r>
                <a:rPr lang="fr-FR" altLang="fr-FR" sz="80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23704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705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706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707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3637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23698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23699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400 MG</a:t>
              </a:r>
            </a:p>
          </p:txBody>
        </p:sp>
        <p:sp>
          <p:nvSpPr>
            <p:cNvPr id="23700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3701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3702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pic>
        <p:nvPicPr>
          <p:cNvPr id="23638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39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23640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INC</a:t>
            </a:r>
          </a:p>
        </p:txBody>
      </p:sp>
      <p:sp>
        <p:nvSpPr>
          <p:cNvPr id="23641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3642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3643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44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45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46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47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48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49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0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1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2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3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4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5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6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7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58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3659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23660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3661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3662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23663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3664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3665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23666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23696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697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29/ 05 / </a:t>
              </a:r>
              <a:r>
                <a:rPr lang="fr-FR" altLang="fr-FR" sz="100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23667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3668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3669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670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23671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61100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23672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23694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3695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 18 / 05 / 2017</a:t>
              </a:r>
            </a:p>
          </p:txBody>
        </p:sp>
      </p:grpSp>
      <p:sp>
        <p:nvSpPr>
          <p:cNvPr id="23673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23674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75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1908969" y="2813844"/>
            <a:ext cx="133350" cy="1270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741489" y="2395537"/>
            <a:ext cx="119062" cy="126999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08969" y="3026709"/>
            <a:ext cx="122237" cy="125847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1903413" y="3235002"/>
            <a:ext cx="127000" cy="12732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3" y="3478213"/>
            <a:ext cx="153193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387725" y="4838700"/>
            <a:ext cx="15557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B0F0"/>
              </a:solidFill>
            </a:endParaRPr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57564" y="6505575"/>
            <a:ext cx="151606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2500314" y="2627782"/>
            <a:ext cx="131268" cy="1249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684" name="Rectangle 207"/>
          <p:cNvSpPr>
            <a:spLocks noChangeArrowheads="1"/>
          </p:cNvSpPr>
          <p:nvPr/>
        </p:nvSpPr>
        <p:spPr bwMode="auto">
          <a:xfrm>
            <a:off x="3997325" y="5613400"/>
            <a:ext cx="76517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1329532" y="3765550"/>
            <a:ext cx="125412" cy="12541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6" name="Bouton d'action : Personnalisé 175">
            <a:hlinkClick r:id="" action="ppaction://noaction" highlightClick="1"/>
          </p:cNvPr>
          <p:cNvSpPr/>
          <p:nvPr/>
        </p:nvSpPr>
        <p:spPr>
          <a:xfrm>
            <a:off x="1895282" y="3968750"/>
            <a:ext cx="125412" cy="12620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326356" y="4174331"/>
            <a:ext cx="125413" cy="12779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4557713" y="4171949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2516982" y="7065963"/>
            <a:ext cx="125412" cy="1397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1912938" y="7283970"/>
            <a:ext cx="125412" cy="12965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Bouton d'action : Personnalisé 184">
            <a:hlinkClick r:id="" action="ppaction://noaction" highlightClick="1"/>
          </p:cNvPr>
          <p:cNvSpPr/>
          <p:nvPr/>
        </p:nvSpPr>
        <p:spPr>
          <a:xfrm>
            <a:off x="1900238" y="8991600"/>
            <a:ext cx="125412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6" name="Bouton d'action : Personnalisé 185">
            <a:hlinkClick r:id="" action="ppaction://noaction" highlightClick="1"/>
          </p:cNvPr>
          <p:cNvSpPr/>
          <p:nvPr/>
        </p:nvSpPr>
        <p:spPr>
          <a:xfrm>
            <a:off x="4557712" y="3832225"/>
            <a:ext cx="125413" cy="1174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Rectangle 211"/>
          <p:cNvSpPr>
            <a:spLocks noChangeArrowheads="1"/>
          </p:cNvSpPr>
          <p:nvPr/>
        </p:nvSpPr>
        <p:spPr bwMode="auto">
          <a:xfrm>
            <a:off x="1741489" y="8509000"/>
            <a:ext cx="758824" cy="200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chemeClr val="bg1"/>
                </a:solidFill>
                <a:latin typeface="Arial" charset="0"/>
              </a:rPr>
              <a:t>Non demandé</a:t>
            </a:r>
          </a:p>
        </p:txBody>
      </p:sp>
      <p:sp>
        <p:nvSpPr>
          <p:cNvPr id="189" name="Bouton d'action : Personnalisé 188">
            <a:hlinkClick r:id="" action="ppaction://noaction" highlightClick="1"/>
          </p:cNvPr>
          <p:cNvSpPr/>
          <p:nvPr/>
        </p:nvSpPr>
        <p:spPr>
          <a:xfrm>
            <a:off x="5098748" y="3657600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0" name="Bouton d'action : Personnalisé 189">
            <a:hlinkClick r:id="" action="ppaction://noaction" highlightClick="1"/>
          </p:cNvPr>
          <p:cNvSpPr/>
          <p:nvPr/>
        </p:nvSpPr>
        <p:spPr>
          <a:xfrm>
            <a:off x="5098748" y="3990578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1" name="Bouton d'action : Personnalisé 190">
            <a:hlinkClick r:id="" action="ppaction://noaction" highlightClick="1"/>
          </p:cNvPr>
          <p:cNvSpPr/>
          <p:nvPr/>
        </p:nvSpPr>
        <p:spPr>
          <a:xfrm>
            <a:off x="5094780" y="4341019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Bouton d'action : Personnalisé 191">
            <a:hlinkClick r:id="" action="ppaction://noaction" highlightClick="1"/>
          </p:cNvPr>
          <p:cNvSpPr/>
          <p:nvPr/>
        </p:nvSpPr>
        <p:spPr>
          <a:xfrm>
            <a:off x="5094780" y="4510088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3" name="Rectangle 207"/>
          <p:cNvSpPr>
            <a:spLocks noChangeArrowheads="1"/>
          </p:cNvSpPr>
          <p:nvPr/>
        </p:nvSpPr>
        <p:spPr bwMode="auto">
          <a:xfrm>
            <a:off x="5326062" y="533848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194" name="Bouton d'action : Personnalisé 193">
            <a:hlinkClick r:id="" action="ppaction://noaction" highlightClick="1"/>
          </p:cNvPr>
          <p:cNvSpPr/>
          <p:nvPr/>
        </p:nvSpPr>
        <p:spPr>
          <a:xfrm>
            <a:off x="5098748" y="4669631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882800"/>
            <a:ext cx="5996136" cy="7369719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Date de l’enquête : 31/05/2017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Une femme de 48 </a:t>
            </a:r>
            <a:r>
              <a:rPr lang="fr-FR" altLang="fr-FR" sz="1400" b="1" dirty="0" smtClean="0">
                <a:solidFill>
                  <a:srgbClr val="373739"/>
                </a:solidFill>
              </a:rPr>
              <a:t>ans, habitante de Dole dans le Jura, </a:t>
            </a:r>
            <a:r>
              <a:rPr lang="fr-FR" altLang="fr-FR" sz="1400" b="1" dirty="0">
                <a:solidFill>
                  <a:srgbClr val="373739"/>
                </a:solidFill>
              </a:rPr>
              <a:t>a été hospitalisée en chirurgie digestive le 24/05/2017 pour colectomie pour un cancer de l’intestin.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La colectomie a été réalisée le 25/05/2017. Elle a reçu comme prophylaxie chirurgicale 1 dose de CEFRADINE, arrêtée le 27/05/2017 à 14h.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Le 28/05/2017 en fin de journée, elle présente une hyperthermie montant à 38°9. Son bilan du jour montre une augmentation des leucocytes à 18000/mm3 et de la CRP à 68 mg/l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Elle est mise le 28/05 sous PIPERACILLINE/TAZOBACTAM;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Le 30/05 elle est toujours hyperthermique à 39,2°C, elle baisse sa tension artérielle  à 99/72 et est tachycarde à 120/mn. L’interne notait une douleur abdominale importante, renforcée à la palpation et une défense.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Le chirurgien de garde, en sortie de bloc, suspectant une péritonite par perforation a fait débuter un traitement par MÉROPÉNÈME : 1g x 3/j IV, et AMIKACINE 1,8g en dose unique, un remplissage IV et fait passer la patiente en réanimation. Une exploration chirurgicale par laparotomie a été prévue dès stabilisation de la patiente.</a:t>
            </a:r>
          </a:p>
          <a:p>
            <a:pPr lvl="1">
              <a:lnSpc>
                <a:spcPct val="150000"/>
              </a:lnSpc>
            </a:pPr>
            <a:r>
              <a:rPr lang="fr-FR" altLang="fr-FR" sz="1400" b="1" dirty="0">
                <a:solidFill>
                  <a:srgbClr val="373739"/>
                </a:solidFill>
              </a:rPr>
              <a:t>Vous voyez le dossier le 31/05/2017 le lendemain à 11h.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8</a:t>
            </a:r>
            <a:endParaRPr lang="fr-FR" b="0" dirty="0">
              <a:solidFill>
                <a:schemeClr val="tx2"/>
              </a:solidFill>
            </a:endParaRPr>
          </a:p>
        </p:txBody>
      </p:sp>
      <p:pic>
        <p:nvPicPr>
          <p:cNvPr id="7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21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2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25613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Traitement(s) anti-infectieux (AI)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 </a:t>
            </a:r>
          </a:p>
        </p:txBody>
      </p:sp>
      <p:sp>
        <p:nvSpPr>
          <p:cNvPr id="25614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615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REACHI 	</a:t>
            </a:r>
          </a:p>
        </p:txBody>
      </p:sp>
      <p:sp>
        <p:nvSpPr>
          <p:cNvPr id="25616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25617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18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619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620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621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25622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623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624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25625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25626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</a:t>
            </a:r>
          </a:p>
        </p:txBody>
      </p:sp>
      <p:sp>
        <p:nvSpPr>
          <p:cNvPr id="25627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Score de </a:t>
            </a:r>
            <a:r>
              <a:rPr lang="fr-FR" altLang="fr-FR" sz="1000" dirty="0" err="1">
                <a:solidFill>
                  <a:srgbClr val="000000"/>
                </a:solidFill>
                <a:latin typeface="Arial Narrow" pitchFamily="34" charset="0"/>
              </a:rPr>
              <a:t>McCabe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(MC)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MC0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MC1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MC2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25628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25629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5630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25631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632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633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634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25635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>
                <a:latin typeface="Arial Narrow" pitchFamily="34" charset="0"/>
              </a:rPr>
              <a:t> </a:t>
            </a:r>
          </a:p>
        </p:txBody>
      </p:sp>
      <p:sp>
        <p:nvSpPr>
          <p:cNvPr id="25636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 dirty="0" err="1">
                <a:solidFill>
                  <a:schemeClr val="tx2"/>
                </a:solidFill>
                <a:latin typeface="Arial" charset="0"/>
              </a:rPr>
              <a:t>CHIDIG</a:t>
            </a:r>
            <a:r>
              <a:rPr lang="fr-FR" altLang="fr-FR" sz="1100" dirty="0">
                <a:latin typeface="Arial" charset="0"/>
              </a:rPr>
              <a:t> 	</a:t>
            </a:r>
          </a:p>
        </p:txBody>
      </p:sp>
      <p:sp>
        <p:nvSpPr>
          <p:cNvPr id="25637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48</a:t>
            </a:r>
          </a:p>
        </p:txBody>
      </p:sp>
      <p:sp>
        <p:nvSpPr>
          <p:cNvPr id="25638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39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5640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5641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5642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5643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25644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5645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25646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25647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25648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25649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5650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5651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ISOORG</a:t>
            </a:r>
          </a:p>
        </p:txBody>
      </p:sp>
      <p:sp>
        <p:nvSpPr>
          <p:cNvPr id="25652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25653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28/05/2017</a:t>
            </a:r>
          </a:p>
        </p:txBody>
      </p:sp>
      <p:sp>
        <p:nvSpPr>
          <p:cNvPr id="25654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5655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5656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5657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25658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5659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5660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61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62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63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64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65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25666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5667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25668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5669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70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71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25672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25673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74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25675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76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25677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25788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5789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MEROPEN</a:t>
              </a:r>
            </a:p>
          </p:txBody>
        </p:sp>
        <p:sp>
          <p:nvSpPr>
            <p:cNvPr id="25790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25791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25792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</p:grpSp>
      <p:grpSp>
        <p:nvGrpSpPr>
          <p:cNvPr id="25678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25783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5784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25785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5786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5787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25679" name="Groupe 1"/>
          <p:cNvGrpSpPr>
            <a:grpSpLocks/>
          </p:cNvGrpSpPr>
          <p:nvPr/>
        </p:nvGrpSpPr>
        <p:grpSpPr bwMode="auto">
          <a:xfrm>
            <a:off x="3159125" y="5076825"/>
            <a:ext cx="801688" cy="1257300"/>
            <a:chOff x="1336675" y="5513388"/>
            <a:chExt cx="801688" cy="1417637"/>
          </a:xfrm>
        </p:grpSpPr>
        <p:sp>
          <p:nvSpPr>
            <p:cNvPr id="25779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5780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ICS</a:t>
              </a:r>
            </a:p>
          </p:txBody>
        </p:sp>
        <p:sp>
          <p:nvSpPr>
            <p:cNvPr id="25781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5782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grpSp>
        <p:nvGrpSpPr>
          <p:cNvPr id="25680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25774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5775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>
                  <a:latin typeface="Arial" charset="0"/>
                </a:rPr>
                <a:t>ABD</a:t>
              </a:r>
            </a:p>
          </p:txBody>
        </p:sp>
        <p:sp>
          <p:nvSpPr>
            <p:cNvPr id="25776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5777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5778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sp>
        <p:nvSpPr>
          <p:cNvPr id="25769" name="Rectangle 132"/>
          <p:cNvSpPr>
            <a:spLocks noChangeArrowheads="1"/>
          </p:cNvSpPr>
          <p:nvPr/>
        </p:nvSpPr>
        <p:spPr bwMode="auto">
          <a:xfrm>
            <a:off x="4697413" y="5084763"/>
            <a:ext cx="503237" cy="24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Justification dossier</a:t>
            </a:r>
            <a:endParaRPr lang="fr-FR" altLang="fr-FR" sz="800">
              <a:latin typeface="Arial" charset="0"/>
            </a:endParaRPr>
          </a:p>
        </p:txBody>
      </p:sp>
      <p:sp>
        <p:nvSpPr>
          <p:cNvPr id="25770" name="Rectangle 207"/>
          <p:cNvSpPr>
            <a:spLocks noChangeArrowheads="1"/>
          </p:cNvSpPr>
          <p:nvPr/>
        </p:nvSpPr>
        <p:spPr bwMode="auto">
          <a:xfrm>
            <a:off x="4805363" y="5328437"/>
            <a:ext cx="300037" cy="197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 b="1" dirty="0">
                <a:latin typeface="Arial" charset="0"/>
              </a:rPr>
              <a:t>Oui</a:t>
            </a:r>
          </a:p>
        </p:txBody>
      </p:sp>
      <p:sp>
        <p:nvSpPr>
          <p:cNvPr id="25771" name="Rectangle 207"/>
          <p:cNvSpPr>
            <a:spLocks noChangeArrowheads="1"/>
          </p:cNvSpPr>
          <p:nvPr/>
        </p:nvSpPr>
        <p:spPr bwMode="auto">
          <a:xfrm>
            <a:off x="4806157" y="5604508"/>
            <a:ext cx="300037" cy="197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72" name="Rectangle 207"/>
          <p:cNvSpPr>
            <a:spLocks noChangeArrowheads="1"/>
          </p:cNvSpPr>
          <p:nvPr/>
        </p:nvSpPr>
        <p:spPr bwMode="auto">
          <a:xfrm>
            <a:off x="4806157" y="5879172"/>
            <a:ext cx="299243" cy="197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5773" name="Rectangle 207"/>
          <p:cNvSpPr>
            <a:spLocks noChangeArrowheads="1"/>
          </p:cNvSpPr>
          <p:nvPr/>
        </p:nvSpPr>
        <p:spPr bwMode="auto">
          <a:xfrm>
            <a:off x="4805363" y="6136932"/>
            <a:ext cx="300831" cy="197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900">
              <a:latin typeface="Arial" charset="0"/>
            </a:endParaRPr>
          </a:p>
        </p:txBody>
      </p:sp>
      <p:grpSp>
        <p:nvGrpSpPr>
          <p:cNvPr id="25682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25764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5765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 smtClean="0">
                  <a:latin typeface="Arial" charset="0"/>
                </a:rPr>
                <a:t>30/05/2017</a:t>
              </a:r>
              <a:endParaRPr lang="fr-FR" altLang="fr-FR" sz="800" dirty="0">
                <a:latin typeface="Arial" charset="0"/>
              </a:endParaRPr>
            </a:p>
          </p:txBody>
        </p:sp>
        <p:sp>
          <p:nvSpPr>
            <p:cNvPr id="25766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25767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25768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</p:grpSp>
      <p:sp>
        <p:nvSpPr>
          <p:cNvPr id="25759" name="Rectangle 132"/>
          <p:cNvSpPr>
            <a:spLocks noChangeArrowheads="1"/>
          </p:cNvSpPr>
          <p:nvPr/>
        </p:nvSpPr>
        <p:spPr bwMode="auto">
          <a:xfrm>
            <a:off x="5224160" y="5078413"/>
            <a:ext cx="721028" cy="2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Changement d’AI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+ Raison</a:t>
            </a:r>
            <a:endParaRPr lang="fr-FR" altLang="fr-FR" sz="800">
              <a:latin typeface="Arial" charset="0"/>
            </a:endParaRPr>
          </a:p>
        </p:txBody>
      </p:sp>
      <p:sp>
        <p:nvSpPr>
          <p:cNvPr id="25760" name="Rectangle 207"/>
          <p:cNvSpPr>
            <a:spLocks noChangeArrowheads="1"/>
          </p:cNvSpPr>
          <p:nvPr/>
        </p:nvSpPr>
        <p:spPr bwMode="auto">
          <a:xfrm>
            <a:off x="5146675" y="5328879"/>
            <a:ext cx="794194" cy="19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 charset="0"/>
              </a:rPr>
              <a:t>ESC</a:t>
            </a:r>
          </a:p>
        </p:txBody>
      </p:sp>
      <p:sp>
        <p:nvSpPr>
          <p:cNvPr id="25761" name="Rectangle 207"/>
          <p:cNvSpPr>
            <a:spLocks noChangeArrowheads="1"/>
          </p:cNvSpPr>
          <p:nvPr/>
        </p:nvSpPr>
        <p:spPr bwMode="auto">
          <a:xfrm>
            <a:off x="5149845" y="5599198"/>
            <a:ext cx="787853" cy="19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62" name="Rectangle 207"/>
          <p:cNvSpPr>
            <a:spLocks noChangeArrowheads="1"/>
          </p:cNvSpPr>
          <p:nvPr/>
        </p:nvSpPr>
        <p:spPr bwMode="auto">
          <a:xfrm>
            <a:off x="5149845" y="5879371"/>
            <a:ext cx="787853" cy="19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63" name="Rectangle 207"/>
          <p:cNvSpPr>
            <a:spLocks noChangeArrowheads="1"/>
          </p:cNvSpPr>
          <p:nvPr/>
        </p:nvSpPr>
        <p:spPr bwMode="auto">
          <a:xfrm>
            <a:off x="5151430" y="6137018"/>
            <a:ext cx="783098" cy="19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54" name="Rectangle 132"/>
          <p:cNvSpPr>
            <a:spLocks noChangeArrowheads="1"/>
          </p:cNvSpPr>
          <p:nvPr/>
        </p:nvSpPr>
        <p:spPr bwMode="auto">
          <a:xfrm>
            <a:off x="5876925" y="5106988"/>
            <a:ext cx="785813" cy="23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700" i="1" dirty="0">
                <a:latin typeface="Arial Narrow" pitchFamily="34" charset="0"/>
              </a:rPr>
              <a:t>Si changement,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 Narrow" pitchFamily="34" charset="0"/>
              </a:rPr>
              <a:t>date début 1</a:t>
            </a:r>
            <a:r>
              <a:rPr lang="fr-FR" altLang="fr-FR" sz="800" baseline="30000" dirty="0">
                <a:latin typeface="Arial Narrow" pitchFamily="34" charset="0"/>
              </a:rPr>
              <a:t>er</a:t>
            </a:r>
            <a:r>
              <a:rPr lang="fr-FR" altLang="fr-FR" sz="800" dirty="0">
                <a:latin typeface="Arial Narrow" pitchFamily="34" charset="0"/>
              </a:rPr>
              <a:t> AI</a:t>
            </a:r>
          </a:p>
        </p:txBody>
      </p:sp>
      <p:sp>
        <p:nvSpPr>
          <p:cNvPr id="25755" name="Rectangle 207"/>
          <p:cNvSpPr>
            <a:spLocks noChangeArrowheads="1"/>
          </p:cNvSpPr>
          <p:nvPr/>
        </p:nvSpPr>
        <p:spPr bwMode="auto">
          <a:xfrm>
            <a:off x="5976899" y="5330559"/>
            <a:ext cx="576212" cy="19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28/05/2017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5756" name="Rectangle 207"/>
          <p:cNvSpPr>
            <a:spLocks noChangeArrowheads="1"/>
          </p:cNvSpPr>
          <p:nvPr/>
        </p:nvSpPr>
        <p:spPr bwMode="auto">
          <a:xfrm>
            <a:off x="5975404" y="5599774"/>
            <a:ext cx="577707" cy="19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57" name="Rectangle 207"/>
          <p:cNvSpPr>
            <a:spLocks noChangeArrowheads="1"/>
          </p:cNvSpPr>
          <p:nvPr/>
        </p:nvSpPr>
        <p:spPr bwMode="auto">
          <a:xfrm>
            <a:off x="5969419" y="5878856"/>
            <a:ext cx="583691" cy="19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58" name="Rectangle 215"/>
          <p:cNvSpPr>
            <a:spLocks noChangeArrowheads="1"/>
          </p:cNvSpPr>
          <p:nvPr/>
        </p:nvSpPr>
        <p:spPr bwMode="auto">
          <a:xfrm>
            <a:off x="5972412" y="6136795"/>
            <a:ext cx="580699" cy="19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grpSp>
        <p:nvGrpSpPr>
          <p:cNvPr id="25685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25749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25750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3g</a:t>
              </a:r>
            </a:p>
          </p:txBody>
        </p:sp>
        <p:sp>
          <p:nvSpPr>
            <p:cNvPr id="25751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5752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25753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</p:grpSp>
      <p:pic>
        <p:nvPicPr>
          <p:cNvPr id="25686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87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25688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25689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5690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25691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92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93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94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95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96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97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98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699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00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01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02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03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04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05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06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5707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5708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5709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5710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25711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25712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25713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25714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25747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5748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 smtClean="0">
                  <a:latin typeface="Arial Narrow" pitchFamily="34" charset="0"/>
                </a:rPr>
                <a:t>31/ </a:t>
              </a:r>
              <a:r>
                <a:rPr lang="fr-FR" altLang="fr-FR" sz="1100" dirty="0">
                  <a:latin typeface="Arial Narrow" pitchFamily="34" charset="0"/>
                </a:rPr>
                <a:t>05 / </a:t>
              </a:r>
              <a:r>
                <a:rPr lang="fr-FR" altLang="fr-FR" sz="1000" dirty="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25715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25716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25717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718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25719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39100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25720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25745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5746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 24 / 05 / 2017</a:t>
              </a:r>
            </a:p>
          </p:txBody>
        </p:sp>
      </p:grpSp>
      <p:sp>
        <p:nvSpPr>
          <p:cNvPr id="25721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25722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23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741489" y="2395538"/>
            <a:ext cx="117474" cy="128587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00238" y="3032484"/>
            <a:ext cx="138112" cy="1266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2514600" y="3235660"/>
            <a:ext cx="120650" cy="11220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808288" y="3478213"/>
            <a:ext cx="139489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387725" y="4832350"/>
            <a:ext cx="15557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57563" y="6505575"/>
            <a:ext cx="158750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2514600" y="2613496"/>
            <a:ext cx="128588" cy="126777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732" name="Rectangle 207"/>
          <p:cNvSpPr>
            <a:spLocks noChangeArrowheads="1"/>
          </p:cNvSpPr>
          <p:nvPr/>
        </p:nvSpPr>
        <p:spPr bwMode="auto">
          <a:xfrm>
            <a:off x="3149600" y="5597525"/>
            <a:ext cx="80168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charset="0"/>
            </a:endParaRPr>
          </a:p>
        </p:txBody>
      </p:sp>
      <p:sp>
        <p:nvSpPr>
          <p:cNvPr id="176" name="Bouton d'action : Personnalisé 175">
            <a:hlinkClick r:id="" action="ppaction://noaction" highlightClick="1"/>
          </p:cNvPr>
          <p:cNvSpPr/>
          <p:nvPr/>
        </p:nvSpPr>
        <p:spPr>
          <a:xfrm>
            <a:off x="1309688" y="3943350"/>
            <a:ext cx="12382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301750" y="4171950"/>
            <a:ext cx="125413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1308100" y="3748088"/>
            <a:ext cx="125413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1906587" y="7074693"/>
            <a:ext cx="125413" cy="130969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1912938" y="7280795"/>
            <a:ext cx="125412" cy="13283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Bouton d'action : Personnalisé 184">
            <a:hlinkClick r:id="" action="ppaction://noaction" highlightClick="1"/>
          </p:cNvPr>
          <p:cNvSpPr/>
          <p:nvPr/>
        </p:nvSpPr>
        <p:spPr>
          <a:xfrm>
            <a:off x="2514600" y="9018810"/>
            <a:ext cx="123825" cy="12519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6" name="Bouton d'action : Personnalisé 185">
            <a:hlinkClick r:id="" action="ppaction://noaction" highlightClick="1"/>
          </p:cNvPr>
          <p:cNvSpPr/>
          <p:nvPr/>
        </p:nvSpPr>
        <p:spPr>
          <a:xfrm>
            <a:off x="4557712" y="3666332"/>
            <a:ext cx="125413" cy="13096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2515806" y="2808350"/>
            <a:ext cx="141671" cy="145988"/>
          </a:xfrm>
          <a:prstGeom prst="actionButtonBlank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2659063" y="8124825"/>
            <a:ext cx="3073400" cy="865189"/>
            <a:chOff x="2659063" y="8124763"/>
            <a:chExt cx="3073400" cy="865251"/>
          </a:xfrm>
        </p:grpSpPr>
        <p:sp>
          <p:nvSpPr>
            <p:cNvPr id="25743" name="ZoneTexte 187"/>
            <p:cNvSpPr txBox="1">
              <a:spLocks noChangeArrowheads="1"/>
            </p:cNvSpPr>
            <p:nvPr/>
          </p:nvSpPr>
          <p:spPr bwMode="auto">
            <a:xfrm>
              <a:off x="2927350" y="8124763"/>
              <a:ext cx="2805113" cy="83026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Prélèvements per-op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Hémocultures</a:t>
              </a:r>
            </a:p>
          </p:txBody>
        </p:sp>
        <p:cxnSp>
          <p:nvCxnSpPr>
            <p:cNvPr id="189" name="Connecteur droit avec flèche 188"/>
            <p:cNvCxnSpPr/>
            <p:nvPr/>
          </p:nvCxnSpPr>
          <p:spPr bwMode="auto">
            <a:xfrm flipV="1">
              <a:off x="2659063" y="8860622"/>
              <a:ext cx="270668" cy="12939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Bouton d'action : Personnalisé 187">
            <a:hlinkClick r:id="" action="ppaction://noaction" highlightClick="1"/>
          </p:cNvPr>
          <p:cNvSpPr/>
          <p:nvPr/>
        </p:nvSpPr>
        <p:spPr>
          <a:xfrm>
            <a:off x="1884364" y="2800351"/>
            <a:ext cx="141286" cy="153988"/>
          </a:xfrm>
          <a:prstGeom prst="actionButtonBlank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2921000" y="2431315"/>
            <a:ext cx="3618509" cy="830997"/>
            <a:chOff x="2921000" y="2431315"/>
            <a:chExt cx="3618509" cy="830997"/>
          </a:xfrm>
        </p:grpSpPr>
        <p:sp>
          <p:nvSpPr>
            <p:cNvPr id="191" name="ZoneTexte 187"/>
            <p:cNvSpPr txBox="1">
              <a:spLocks noChangeArrowheads="1"/>
            </p:cNvSpPr>
            <p:nvPr/>
          </p:nvSpPr>
          <p:spPr bwMode="auto">
            <a:xfrm>
              <a:off x="4191794" y="2431315"/>
              <a:ext cx="2347715" cy="83099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Etat au moment de l’admission</a:t>
              </a:r>
              <a:endParaRPr lang="fr-FR" altLang="fr-F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95" name="Connecteur droit avec flèche 194"/>
            <p:cNvCxnSpPr/>
            <p:nvPr/>
          </p:nvCxnSpPr>
          <p:spPr bwMode="auto">
            <a:xfrm>
              <a:off x="2921000" y="2954338"/>
              <a:ext cx="126730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2852936" y="257441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Rectangle 207"/>
          <p:cNvSpPr>
            <a:spLocks noChangeArrowheads="1"/>
          </p:cNvSpPr>
          <p:nvPr/>
        </p:nvSpPr>
        <p:spPr bwMode="auto">
          <a:xfrm>
            <a:off x="6010680" y="5343122"/>
            <a:ext cx="519187" cy="1649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Arial" charset="0"/>
            </a:endParaRPr>
          </a:p>
        </p:txBody>
      </p:sp>
      <p:sp>
        <p:nvSpPr>
          <p:cNvPr id="192" name="Rectangle 207"/>
          <p:cNvSpPr>
            <a:spLocks noChangeArrowheads="1"/>
          </p:cNvSpPr>
          <p:nvPr/>
        </p:nvSpPr>
        <p:spPr bwMode="auto">
          <a:xfrm>
            <a:off x="5306995" y="5353755"/>
            <a:ext cx="519187" cy="1649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Arial" charset="0"/>
            </a:endParaRPr>
          </a:p>
        </p:txBody>
      </p:sp>
      <p:sp>
        <p:nvSpPr>
          <p:cNvPr id="193" name="Rectangle 207"/>
          <p:cNvSpPr>
            <a:spLocks noChangeArrowheads="1"/>
          </p:cNvSpPr>
          <p:nvPr/>
        </p:nvSpPr>
        <p:spPr bwMode="auto">
          <a:xfrm>
            <a:off x="4847895" y="5344304"/>
            <a:ext cx="236240" cy="1756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7263" y="5316791"/>
            <a:ext cx="1816100" cy="2114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Bouton d'action : Personnalisé 193">
            <a:hlinkClick r:id="" action="ppaction://noaction" highlightClick="1"/>
          </p:cNvPr>
          <p:cNvSpPr/>
          <p:nvPr/>
        </p:nvSpPr>
        <p:spPr>
          <a:xfrm>
            <a:off x="5101432" y="3819922"/>
            <a:ext cx="125413" cy="13096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6" name="Bouton d'action : Personnalisé 195">
            <a:hlinkClick r:id="" action="ppaction://noaction" highlightClick="1"/>
          </p:cNvPr>
          <p:cNvSpPr/>
          <p:nvPr/>
        </p:nvSpPr>
        <p:spPr>
          <a:xfrm>
            <a:off x="5098747" y="3989785"/>
            <a:ext cx="125413" cy="13096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7" name="Bouton d'action : Personnalisé 196">
            <a:hlinkClick r:id="" action="ppaction://noaction" highlightClick="1"/>
          </p:cNvPr>
          <p:cNvSpPr/>
          <p:nvPr/>
        </p:nvSpPr>
        <p:spPr>
          <a:xfrm>
            <a:off x="4556901" y="4159647"/>
            <a:ext cx="125413" cy="13096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8" name="Bouton d'action : Personnalisé 197">
            <a:hlinkClick r:id="" action="ppaction://noaction" highlightClick="1"/>
          </p:cNvPr>
          <p:cNvSpPr/>
          <p:nvPr/>
        </p:nvSpPr>
        <p:spPr>
          <a:xfrm>
            <a:off x="5098747" y="4329510"/>
            <a:ext cx="125413" cy="13096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9" name="Bouton d'action : Personnalisé 198">
            <a:hlinkClick r:id="" action="ppaction://noaction" highlightClick="1"/>
          </p:cNvPr>
          <p:cNvSpPr/>
          <p:nvPr/>
        </p:nvSpPr>
        <p:spPr>
          <a:xfrm>
            <a:off x="5098747" y="4497785"/>
            <a:ext cx="125413" cy="13096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1" name="Bouton d'action : Personnalisé 200">
            <a:hlinkClick r:id="" action="ppaction://noaction" highlightClick="1"/>
          </p:cNvPr>
          <p:cNvSpPr/>
          <p:nvPr/>
        </p:nvSpPr>
        <p:spPr>
          <a:xfrm>
            <a:off x="5095269" y="4674395"/>
            <a:ext cx="125413" cy="13096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lèche droite rayée 4"/>
          <p:cNvSpPr/>
          <p:nvPr/>
        </p:nvSpPr>
        <p:spPr>
          <a:xfrm rot="10800000">
            <a:off x="2419349" y="8235949"/>
            <a:ext cx="493713" cy="44608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1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188" grpId="0" animBg="1"/>
      <p:bldP spid="188" grpId="1" animBg="1"/>
      <p:bldP spid="9" grpId="0"/>
      <p:bldP spid="9" grpId="1"/>
      <p:bldP spid="200" grpId="0" animBg="1"/>
      <p:bldP spid="192" grpId="0" animBg="1"/>
      <p:bldP spid="193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8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4109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Traitement(s) anti-infectieux (AI)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 </a:t>
            </a:r>
          </a:p>
        </p:txBody>
      </p:sp>
      <p:sp>
        <p:nvSpPr>
          <p:cNvPr id="4110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</a:t>
            </a:r>
            <a:endParaRPr lang="fr-FR" altLang="fr-FR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OBSOBS</a:t>
            </a: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116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117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4118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119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120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4121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Tumeur solide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Hémopathie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4122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</a:t>
            </a:r>
          </a:p>
        </p:txBody>
      </p:sp>
      <p:sp>
        <p:nvSpPr>
          <p:cNvPr id="4123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4124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4125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4126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4127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128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129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130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		</a:t>
            </a:r>
          </a:p>
        </p:txBody>
      </p:sp>
      <p:sp>
        <p:nvSpPr>
          <p:cNvPr id="4131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>
                <a:latin typeface="Arial Narrow" pitchFamily="34" charset="0"/>
              </a:rPr>
              <a:t> </a:t>
            </a:r>
          </a:p>
        </p:txBody>
      </p:sp>
      <p:sp>
        <p:nvSpPr>
          <p:cNvPr id="4132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OBSOBS</a:t>
            </a:r>
          </a:p>
        </p:txBody>
      </p:sp>
      <p:sp>
        <p:nvSpPr>
          <p:cNvPr id="4133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27</a:t>
            </a:r>
          </a:p>
        </p:txBody>
      </p:sp>
      <p:sp>
        <p:nvSpPr>
          <p:cNvPr id="4134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35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4136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4137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4138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4139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4140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4141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4142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4143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4144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4145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4146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4147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48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49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50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51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52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53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4154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4155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4156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57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58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59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60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61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4162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163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4164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4165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66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67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4168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4169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0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4171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72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4173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4270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4271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72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73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74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4174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4265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4266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67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68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69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4175" name="Groupe 1"/>
          <p:cNvGrpSpPr>
            <a:grpSpLocks/>
          </p:cNvGrpSpPr>
          <p:nvPr/>
        </p:nvGrpSpPr>
        <p:grpSpPr bwMode="auto">
          <a:xfrm>
            <a:off x="3157538" y="5076825"/>
            <a:ext cx="806450" cy="1257300"/>
            <a:chOff x="1335088" y="5513388"/>
            <a:chExt cx="806450" cy="1417637"/>
          </a:xfrm>
        </p:grpSpPr>
        <p:sp>
          <p:nvSpPr>
            <p:cNvPr id="4260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4261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62" name="Rectangle 207"/>
            <p:cNvSpPr>
              <a:spLocks noChangeArrowheads="1"/>
            </p:cNvSpPr>
            <p:nvPr/>
          </p:nvSpPr>
          <p:spPr bwMode="auto">
            <a:xfrm>
              <a:off x="1335088" y="6110288"/>
              <a:ext cx="8064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63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64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4176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4255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4256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57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58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59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sp>
        <p:nvSpPr>
          <p:cNvPr id="4177" name="Rectangle 132"/>
          <p:cNvSpPr>
            <a:spLocks noChangeArrowheads="1"/>
          </p:cNvSpPr>
          <p:nvPr/>
        </p:nvSpPr>
        <p:spPr bwMode="auto">
          <a:xfrm>
            <a:off x="4697413" y="5084763"/>
            <a:ext cx="503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Justification dossier</a:t>
            </a:r>
            <a:endParaRPr lang="fr-FR" altLang="fr-FR" sz="800">
              <a:latin typeface="Arial" charset="0"/>
            </a:endParaRPr>
          </a:p>
        </p:txBody>
      </p:sp>
      <p:sp>
        <p:nvSpPr>
          <p:cNvPr id="4178" name="Rectangle 207"/>
          <p:cNvSpPr>
            <a:spLocks noChangeArrowheads="1"/>
          </p:cNvSpPr>
          <p:nvPr/>
        </p:nvSpPr>
        <p:spPr bwMode="auto">
          <a:xfrm>
            <a:off x="4805363" y="5327650"/>
            <a:ext cx="300037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79" name="Rectangle 207"/>
          <p:cNvSpPr>
            <a:spLocks noChangeArrowheads="1"/>
          </p:cNvSpPr>
          <p:nvPr/>
        </p:nvSpPr>
        <p:spPr bwMode="auto">
          <a:xfrm>
            <a:off x="4806950" y="5603875"/>
            <a:ext cx="30003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80" name="Rectangle 207"/>
          <p:cNvSpPr>
            <a:spLocks noChangeArrowheads="1"/>
          </p:cNvSpPr>
          <p:nvPr/>
        </p:nvSpPr>
        <p:spPr bwMode="auto">
          <a:xfrm>
            <a:off x="4806950" y="5878513"/>
            <a:ext cx="298450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81" name="Rectangle 207"/>
          <p:cNvSpPr>
            <a:spLocks noChangeArrowheads="1"/>
          </p:cNvSpPr>
          <p:nvPr/>
        </p:nvSpPr>
        <p:spPr bwMode="auto">
          <a:xfrm>
            <a:off x="4805363" y="6137275"/>
            <a:ext cx="30162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grpSp>
        <p:nvGrpSpPr>
          <p:cNvPr id="4182" name="Groupe 6"/>
          <p:cNvGrpSpPr>
            <a:grpSpLocks/>
          </p:cNvGrpSpPr>
          <p:nvPr/>
        </p:nvGrpSpPr>
        <p:grpSpPr bwMode="auto">
          <a:xfrm>
            <a:off x="1524000" y="5068888"/>
            <a:ext cx="630238" cy="1265237"/>
            <a:chOff x="3403601" y="5513388"/>
            <a:chExt cx="630238" cy="1423987"/>
          </a:xfrm>
        </p:grpSpPr>
        <p:sp>
          <p:nvSpPr>
            <p:cNvPr id="4250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4251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52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53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54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4183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4245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4246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47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48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49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4184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4240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date début 1</a:t>
              </a:r>
              <a:r>
                <a:rPr lang="fr-FR" altLang="fr-FR" sz="800" baseline="30000">
                  <a:latin typeface="Arial Narrow" pitchFamily="34" charset="0"/>
                </a:rPr>
                <a:t>er</a:t>
              </a:r>
              <a:r>
                <a:rPr lang="fr-FR" altLang="fr-FR" sz="80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4241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42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43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44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4185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4235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4236" name="Rectangle 207"/>
            <p:cNvSpPr>
              <a:spLocks noChangeArrowheads="1"/>
            </p:cNvSpPr>
            <p:nvPr/>
          </p:nvSpPr>
          <p:spPr bwMode="auto">
            <a:xfrm>
              <a:off x="5584825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37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38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4239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pic>
        <p:nvPicPr>
          <p:cNvPr id="4186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7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4188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89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4190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4191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92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93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94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95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96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97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98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199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00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01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02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03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04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05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06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4207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4208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4209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4210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4211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4212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4213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sp>
        <p:nvSpPr>
          <p:cNvPr id="4214" name="Rectangle 5"/>
          <p:cNvSpPr>
            <a:spLocks noChangeArrowheads="1"/>
          </p:cNvSpPr>
          <p:nvPr/>
        </p:nvSpPr>
        <p:spPr bwMode="auto">
          <a:xfrm>
            <a:off x="1497013" y="10795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15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4216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4217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18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4219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29200</a:t>
            </a:r>
            <a:endParaRPr lang="fr-FR" altLang="fr-FR" sz="1200" dirty="0">
              <a:latin typeface="Arial" charset="0"/>
            </a:endParaRPr>
          </a:p>
        </p:txBody>
      </p:sp>
      <p:sp>
        <p:nvSpPr>
          <p:cNvPr id="4220" name="Rectangle 5"/>
          <p:cNvSpPr>
            <a:spLocks noChangeArrowheads="1"/>
          </p:cNvSpPr>
          <p:nvPr/>
        </p:nvSpPr>
        <p:spPr bwMode="auto">
          <a:xfrm>
            <a:off x="3981450" y="1852613"/>
            <a:ext cx="92233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4221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4222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3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4224" name="Text Box 40"/>
          <p:cNvSpPr txBox="1">
            <a:spLocks noChangeArrowheads="1"/>
          </p:cNvSpPr>
          <p:nvPr/>
        </p:nvSpPr>
        <p:spPr bwMode="auto">
          <a:xfrm>
            <a:off x="2598737" y="527845"/>
            <a:ext cx="198230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u="sng" dirty="0">
                <a:solidFill>
                  <a:schemeClr val="tx2"/>
                </a:solidFill>
                <a:latin typeface="+mj-lt"/>
              </a:rPr>
              <a:t>CAS n°1 Maman</a:t>
            </a:r>
            <a:r>
              <a:rPr lang="fr-FR" altLang="fr-FR" sz="14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1903412" y="2817813"/>
            <a:ext cx="134937" cy="13652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741488" y="2395538"/>
            <a:ext cx="115887" cy="131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167" name="Bouton d'action : Personnalisé 166">
            <a:hlinkClick r:id="" action="ppaction://noaction" highlightClick="1"/>
          </p:cNvPr>
          <p:cNvSpPr/>
          <p:nvPr/>
        </p:nvSpPr>
        <p:spPr>
          <a:xfrm>
            <a:off x="1903413" y="2627783"/>
            <a:ext cx="134937" cy="1249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2551113" y="6505575"/>
            <a:ext cx="146411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4233" name="Rectangle 11"/>
          <p:cNvSpPr>
            <a:spLocks noChangeArrowheads="1"/>
          </p:cNvSpPr>
          <p:nvPr/>
        </p:nvSpPr>
        <p:spPr bwMode="auto">
          <a:xfrm>
            <a:off x="1570038" y="1103313"/>
            <a:ext cx="8731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1">
                <a:latin typeface="Calibri" pitchFamily="34" charset="0"/>
              </a:rPr>
              <a:t>22/05/2017</a:t>
            </a:r>
          </a:p>
        </p:txBody>
      </p:sp>
      <p:sp>
        <p:nvSpPr>
          <p:cNvPr id="4234" name="Rectangle 11"/>
          <p:cNvSpPr>
            <a:spLocks noChangeArrowheads="1"/>
          </p:cNvSpPr>
          <p:nvPr/>
        </p:nvSpPr>
        <p:spPr bwMode="auto">
          <a:xfrm>
            <a:off x="4029869" y="1876424"/>
            <a:ext cx="919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1" dirty="0">
                <a:latin typeface="Calibri" pitchFamily="34" charset="0"/>
              </a:rPr>
              <a:t>21/05/2017</a:t>
            </a:r>
          </a:p>
        </p:txBody>
      </p:sp>
      <p:sp>
        <p:nvSpPr>
          <p:cNvPr id="175" name="Bouton d'action : Personnalisé 174">
            <a:hlinkClick r:id="" action="ppaction://noaction" highlightClick="1"/>
          </p:cNvPr>
          <p:cNvSpPr/>
          <p:nvPr/>
        </p:nvSpPr>
        <p:spPr>
          <a:xfrm>
            <a:off x="2006600" y="3477704"/>
            <a:ext cx="154055" cy="165609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177" name="Bouton d'action : Personnalisé 176">
            <a:hlinkClick r:id="" action="ppaction://noaction" highlightClick="1"/>
          </p:cNvPr>
          <p:cNvSpPr/>
          <p:nvPr/>
        </p:nvSpPr>
        <p:spPr>
          <a:xfrm>
            <a:off x="1903412" y="3022600"/>
            <a:ext cx="134937" cy="13652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178" name="Bouton d'action : Personnalisé 177">
            <a:hlinkClick r:id="" action="ppaction://noaction" highlightClick="1"/>
          </p:cNvPr>
          <p:cNvSpPr/>
          <p:nvPr/>
        </p:nvSpPr>
        <p:spPr>
          <a:xfrm>
            <a:off x="1902619" y="3225800"/>
            <a:ext cx="134937" cy="13652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179" name="Bouton d'action : Personnalisé 178">
            <a:hlinkClick r:id="" action="ppaction://noaction" highlightClick="1"/>
          </p:cNvPr>
          <p:cNvSpPr/>
          <p:nvPr/>
        </p:nvSpPr>
        <p:spPr>
          <a:xfrm>
            <a:off x="2582037" y="4841837"/>
            <a:ext cx="154055" cy="16672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2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5133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itchFamily="34" charset="0"/>
              </a:rPr>
              <a:t>Traitement(s) anti-infectieux (AI)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 </a:t>
            </a:r>
          </a:p>
        </p:txBody>
      </p:sp>
      <p:sp>
        <p:nvSpPr>
          <p:cNvPr id="5134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</a:t>
            </a:r>
            <a:endParaRPr lang="fr-FR" altLang="fr-FR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35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OBSOBS</a:t>
            </a:r>
          </a:p>
        </p:txBody>
      </p:sp>
      <p:sp>
        <p:nvSpPr>
          <p:cNvPr id="5136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5137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38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139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141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5142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143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5145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Tumeur solide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Hémopathie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5146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</a:t>
            </a:r>
          </a:p>
        </p:txBody>
      </p:sp>
      <p:sp>
        <p:nvSpPr>
          <p:cNvPr id="5147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5148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5149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5150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5151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152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153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154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5155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>
                <a:latin typeface="Arial Narrow" pitchFamily="34" charset="0"/>
              </a:rPr>
              <a:t> </a:t>
            </a:r>
          </a:p>
        </p:txBody>
      </p:sp>
      <p:sp>
        <p:nvSpPr>
          <p:cNvPr id="5156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OBSOBS</a:t>
            </a:r>
          </a:p>
        </p:txBody>
      </p:sp>
      <p:sp>
        <p:nvSpPr>
          <p:cNvPr id="5157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 charset="0"/>
              </a:rPr>
              <a:t>0</a:t>
            </a:r>
          </a:p>
        </p:txBody>
      </p:sp>
      <p:sp>
        <p:nvSpPr>
          <p:cNvPr id="5158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 charset="0"/>
              </a:rPr>
              <a:t>0</a:t>
            </a:r>
          </a:p>
        </p:txBody>
      </p:sp>
      <p:sp>
        <p:nvSpPr>
          <p:cNvPr id="5159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5160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5161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5162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5163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5164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5165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5166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5167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5168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5169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5170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5171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72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73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74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75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76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77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5178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5179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5180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81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82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83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84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85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5186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5187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5188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5189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190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91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5192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5193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4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5195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 charset="0"/>
              </a:rPr>
              <a:t>3250</a:t>
            </a:r>
          </a:p>
        </p:txBody>
      </p:sp>
      <p:sp>
        <p:nvSpPr>
          <p:cNvPr id="5196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sp>
        <p:nvSpPr>
          <p:cNvPr id="5201" name="Rectangle 132"/>
          <p:cNvSpPr>
            <a:spLocks noChangeArrowheads="1"/>
          </p:cNvSpPr>
          <p:nvPr/>
        </p:nvSpPr>
        <p:spPr bwMode="auto">
          <a:xfrm>
            <a:off x="4697413" y="5084763"/>
            <a:ext cx="503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Justification dossier</a:t>
            </a:r>
            <a:endParaRPr lang="fr-FR" altLang="fr-FR" sz="800">
              <a:latin typeface="Arial" charset="0"/>
            </a:endParaRPr>
          </a:p>
        </p:txBody>
      </p:sp>
      <p:sp>
        <p:nvSpPr>
          <p:cNvPr id="5202" name="Rectangle 207"/>
          <p:cNvSpPr>
            <a:spLocks noChangeArrowheads="1"/>
          </p:cNvSpPr>
          <p:nvPr/>
        </p:nvSpPr>
        <p:spPr bwMode="auto">
          <a:xfrm>
            <a:off x="4806950" y="5878513"/>
            <a:ext cx="298450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03" name="Rectangle 207"/>
          <p:cNvSpPr>
            <a:spLocks noChangeArrowheads="1"/>
          </p:cNvSpPr>
          <p:nvPr/>
        </p:nvSpPr>
        <p:spPr bwMode="auto">
          <a:xfrm>
            <a:off x="4805363" y="6137275"/>
            <a:ext cx="30162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04" name="Rectangle 132"/>
          <p:cNvSpPr>
            <a:spLocks noChangeArrowheads="1"/>
          </p:cNvSpPr>
          <p:nvPr/>
        </p:nvSpPr>
        <p:spPr bwMode="auto">
          <a:xfrm>
            <a:off x="1685925" y="5068888"/>
            <a:ext cx="314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Date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début AI</a:t>
            </a:r>
            <a:endParaRPr lang="fr-FR" altLang="fr-FR" sz="800">
              <a:latin typeface="Arial" charset="0"/>
            </a:endParaRPr>
          </a:p>
        </p:txBody>
      </p:sp>
      <p:sp>
        <p:nvSpPr>
          <p:cNvPr id="5207" name="Rectangle 207"/>
          <p:cNvSpPr>
            <a:spLocks noChangeArrowheads="1"/>
          </p:cNvSpPr>
          <p:nvPr/>
        </p:nvSpPr>
        <p:spPr bwMode="auto">
          <a:xfrm>
            <a:off x="1527175" y="5878513"/>
            <a:ext cx="627063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08" name="Rectangle 207"/>
          <p:cNvSpPr>
            <a:spLocks noChangeArrowheads="1"/>
          </p:cNvSpPr>
          <p:nvPr/>
        </p:nvSpPr>
        <p:spPr bwMode="auto">
          <a:xfrm>
            <a:off x="1524000" y="6137275"/>
            <a:ext cx="630238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76" name="Rectangle 132"/>
          <p:cNvSpPr>
            <a:spLocks noChangeArrowheads="1"/>
          </p:cNvSpPr>
          <p:nvPr/>
        </p:nvSpPr>
        <p:spPr bwMode="auto">
          <a:xfrm>
            <a:off x="5224160" y="5078413"/>
            <a:ext cx="721028" cy="2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Changement d’AI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+ Raison</a:t>
            </a:r>
            <a:endParaRPr lang="fr-FR" altLang="fr-FR" sz="800">
              <a:latin typeface="Arial" charset="0"/>
            </a:endParaRPr>
          </a:p>
        </p:txBody>
      </p:sp>
      <p:sp>
        <p:nvSpPr>
          <p:cNvPr id="5277" name="Rectangle 207"/>
          <p:cNvSpPr>
            <a:spLocks noChangeArrowheads="1"/>
          </p:cNvSpPr>
          <p:nvPr/>
        </p:nvSpPr>
        <p:spPr bwMode="auto">
          <a:xfrm>
            <a:off x="5146675" y="5328879"/>
            <a:ext cx="794194" cy="19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Arial" charset="0"/>
              </a:rPr>
              <a:t>DES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5278" name="Rectangle 207"/>
          <p:cNvSpPr>
            <a:spLocks noChangeArrowheads="1"/>
          </p:cNvSpPr>
          <p:nvPr/>
        </p:nvSpPr>
        <p:spPr bwMode="auto">
          <a:xfrm>
            <a:off x="5149845" y="5599198"/>
            <a:ext cx="787853" cy="19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79" name="Rectangle 207"/>
          <p:cNvSpPr>
            <a:spLocks noChangeArrowheads="1"/>
          </p:cNvSpPr>
          <p:nvPr/>
        </p:nvSpPr>
        <p:spPr bwMode="auto">
          <a:xfrm>
            <a:off x="5149845" y="5879371"/>
            <a:ext cx="787853" cy="19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80" name="Rectangle 207"/>
          <p:cNvSpPr>
            <a:spLocks noChangeArrowheads="1"/>
          </p:cNvSpPr>
          <p:nvPr/>
        </p:nvSpPr>
        <p:spPr bwMode="auto">
          <a:xfrm>
            <a:off x="5151430" y="6137018"/>
            <a:ext cx="783098" cy="19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71" name="Rectangle 132"/>
          <p:cNvSpPr>
            <a:spLocks noChangeArrowheads="1"/>
          </p:cNvSpPr>
          <p:nvPr/>
        </p:nvSpPr>
        <p:spPr bwMode="auto">
          <a:xfrm>
            <a:off x="5876925" y="5106988"/>
            <a:ext cx="785813" cy="23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latin typeface="Arial Narrow" pitchFamily="34" charset="0"/>
              </a:rPr>
              <a:t>Si changement,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latin typeface="Arial Narrow" pitchFamily="34" charset="0"/>
              </a:rPr>
              <a:t>date début 1</a:t>
            </a:r>
            <a:r>
              <a:rPr lang="fr-FR" altLang="fr-FR" sz="800" baseline="30000">
                <a:latin typeface="Arial Narrow" pitchFamily="34" charset="0"/>
              </a:rPr>
              <a:t>er</a:t>
            </a:r>
            <a:r>
              <a:rPr lang="fr-FR" altLang="fr-FR" sz="800">
                <a:latin typeface="Arial Narrow" pitchFamily="34" charset="0"/>
              </a:rPr>
              <a:t> AI</a:t>
            </a:r>
          </a:p>
        </p:txBody>
      </p:sp>
      <p:sp>
        <p:nvSpPr>
          <p:cNvPr id="5272" name="Rectangle 207"/>
          <p:cNvSpPr>
            <a:spLocks noChangeArrowheads="1"/>
          </p:cNvSpPr>
          <p:nvPr/>
        </p:nvSpPr>
        <p:spPr bwMode="auto">
          <a:xfrm>
            <a:off x="5976899" y="5330559"/>
            <a:ext cx="576212" cy="19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 smtClean="0">
                <a:latin typeface="Arial" charset="0"/>
              </a:rPr>
              <a:t>19/05/2017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5273" name="Rectangle 207"/>
          <p:cNvSpPr>
            <a:spLocks noChangeArrowheads="1"/>
          </p:cNvSpPr>
          <p:nvPr/>
        </p:nvSpPr>
        <p:spPr bwMode="auto">
          <a:xfrm>
            <a:off x="5975404" y="5599774"/>
            <a:ext cx="577707" cy="19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74" name="Rectangle 207"/>
          <p:cNvSpPr>
            <a:spLocks noChangeArrowheads="1"/>
          </p:cNvSpPr>
          <p:nvPr/>
        </p:nvSpPr>
        <p:spPr bwMode="auto">
          <a:xfrm>
            <a:off x="5969419" y="5878856"/>
            <a:ext cx="583691" cy="19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75" name="Rectangle 215"/>
          <p:cNvSpPr>
            <a:spLocks noChangeArrowheads="1"/>
          </p:cNvSpPr>
          <p:nvPr/>
        </p:nvSpPr>
        <p:spPr bwMode="auto">
          <a:xfrm>
            <a:off x="5972412" y="6136795"/>
            <a:ext cx="580699" cy="19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11" name="Rectangle 132"/>
          <p:cNvSpPr>
            <a:spLocks noChangeArrowheads="1"/>
          </p:cNvSpPr>
          <p:nvPr/>
        </p:nvSpPr>
        <p:spPr bwMode="auto">
          <a:xfrm>
            <a:off x="2197100" y="5070475"/>
            <a:ext cx="915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latin typeface="Arial Narrow" pitchFamily="34" charset="0"/>
              </a:rPr>
              <a:t>Dose AI quotidienne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latin typeface="Arial Narrow" pitchFamily="34" charset="0"/>
              </a:rPr>
              <a:t>en mg, g ou UI par jour</a:t>
            </a:r>
          </a:p>
        </p:txBody>
      </p:sp>
      <p:sp>
        <p:nvSpPr>
          <p:cNvPr id="5214" name="Rectangle 224"/>
          <p:cNvSpPr>
            <a:spLocks noChangeArrowheads="1"/>
          </p:cNvSpPr>
          <p:nvPr/>
        </p:nvSpPr>
        <p:spPr bwMode="auto">
          <a:xfrm>
            <a:off x="2200275" y="5878513"/>
            <a:ext cx="91757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15" name="Rectangle 225"/>
          <p:cNvSpPr>
            <a:spLocks noChangeArrowheads="1"/>
          </p:cNvSpPr>
          <p:nvPr/>
        </p:nvSpPr>
        <p:spPr bwMode="auto">
          <a:xfrm>
            <a:off x="2197100" y="6135688"/>
            <a:ext cx="920750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5216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17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5218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19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5220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5221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22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23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24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25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26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27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28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29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30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31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32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33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34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35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36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5237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5238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5239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5240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5241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5242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5243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5244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5269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5270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100" b="1">
                  <a:latin typeface="Calibri" pitchFamily="34" charset="0"/>
                </a:rPr>
                <a:t>22/05/2017</a:t>
              </a:r>
            </a:p>
          </p:txBody>
        </p:sp>
      </p:grpSp>
      <p:sp>
        <p:nvSpPr>
          <p:cNvPr id="5245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5246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5247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5248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5249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29200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5250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5267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5268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100" b="1">
                  <a:latin typeface="Calibri" pitchFamily="34" charset="0"/>
                </a:rPr>
                <a:t>21/05/2017</a:t>
              </a:r>
            </a:p>
          </p:txBody>
        </p:sp>
      </p:grpSp>
      <p:sp>
        <p:nvSpPr>
          <p:cNvPr id="5251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5252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5254" name="Text Box 46"/>
          <p:cNvSpPr txBox="1">
            <a:spLocks noChangeArrowheads="1"/>
          </p:cNvSpPr>
          <p:nvPr/>
        </p:nvSpPr>
        <p:spPr bwMode="auto">
          <a:xfrm>
            <a:off x="2833688" y="509588"/>
            <a:ext cx="1528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eaLnBrk="0" hangingPunct="0">
              <a:spcBef>
                <a:spcPct val="0"/>
              </a:spcBef>
              <a:buFontTx/>
              <a:buNone/>
              <a:defRPr sz="1400" b="1" u="sng">
                <a:solidFill>
                  <a:schemeClr val="tx2"/>
                </a:solidFill>
                <a:latin typeface="+mj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</a:defRPr>
            </a:lvl9pPr>
          </a:lstStyle>
          <a:p>
            <a:r>
              <a:rPr lang="fr-FR" altLang="fr-FR" dirty="0"/>
              <a:t>CAS n°1 Bébé </a:t>
            </a: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1915324" y="2618997"/>
            <a:ext cx="110325" cy="12461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133247" y="2386410"/>
            <a:ext cx="130968" cy="12461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7" name="Bouton d'action : Personnalisé 166">
            <a:hlinkClick r:id="" action="ppaction://noaction" highlightClick="1"/>
          </p:cNvPr>
          <p:cNvSpPr/>
          <p:nvPr/>
        </p:nvSpPr>
        <p:spPr>
          <a:xfrm>
            <a:off x="1907386" y="2815035"/>
            <a:ext cx="126200" cy="12461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7856" y="3470432"/>
            <a:ext cx="153194" cy="150937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387724" y="4846240"/>
            <a:ext cx="155575" cy="157807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1329294" y="4179510"/>
            <a:ext cx="124924" cy="12461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5" name="Connecteur droit avec flèche 174"/>
          <p:cNvCxnSpPr/>
          <p:nvPr/>
        </p:nvCxnSpPr>
        <p:spPr bwMode="auto">
          <a:xfrm flipH="1" flipV="1">
            <a:off x="1391756" y="2232119"/>
            <a:ext cx="141286" cy="193675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/>
          <p:nvPr/>
        </p:nvCxnSpPr>
        <p:spPr bwMode="auto">
          <a:xfrm flipH="1" flipV="1">
            <a:off x="2867541" y="2229960"/>
            <a:ext cx="141286" cy="193675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 bwMode="auto">
          <a:xfrm flipH="1" flipV="1">
            <a:off x="5543712" y="2229960"/>
            <a:ext cx="141286" cy="193675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2565400" y="6503988"/>
            <a:ext cx="14287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81" name="Connecteur droit avec flèche 180"/>
          <p:cNvCxnSpPr/>
          <p:nvPr/>
        </p:nvCxnSpPr>
        <p:spPr bwMode="auto">
          <a:xfrm flipH="1">
            <a:off x="2741550" y="5525961"/>
            <a:ext cx="544299" cy="917764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183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84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 smtClean="0">
                  <a:latin typeface="Arial" charset="0"/>
                </a:rPr>
                <a:t>CLAMOXYL</a:t>
              </a:r>
              <a:endParaRPr lang="fr-FR" altLang="fr-FR" sz="1100" dirty="0">
                <a:latin typeface="Arial" charset="0"/>
              </a:endParaRPr>
            </a:p>
          </p:txBody>
        </p:sp>
        <p:sp>
          <p:nvSpPr>
            <p:cNvPr id="185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 dirty="0">
                <a:latin typeface="Arial" charset="0"/>
              </a:endParaRPr>
            </a:p>
          </p:txBody>
        </p:sp>
        <p:sp>
          <p:nvSpPr>
            <p:cNvPr id="186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87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88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189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90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191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 dirty="0">
                <a:latin typeface="Arial" charset="0"/>
              </a:endParaRPr>
            </a:p>
          </p:txBody>
        </p:sp>
        <p:sp>
          <p:nvSpPr>
            <p:cNvPr id="192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93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94" name="Groupe 1"/>
          <p:cNvGrpSpPr>
            <a:grpSpLocks/>
          </p:cNvGrpSpPr>
          <p:nvPr/>
        </p:nvGrpSpPr>
        <p:grpSpPr bwMode="auto">
          <a:xfrm>
            <a:off x="3157538" y="5076825"/>
            <a:ext cx="806450" cy="1257300"/>
            <a:chOff x="1335088" y="5513388"/>
            <a:chExt cx="806450" cy="1417637"/>
          </a:xfrm>
        </p:grpSpPr>
        <p:sp>
          <p:nvSpPr>
            <p:cNvPr id="195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96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</a:t>
              </a:r>
            </a:p>
          </p:txBody>
        </p:sp>
        <p:sp>
          <p:nvSpPr>
            <p:cNvPr id="197" name="Rectangle 207"/>
            <p:cNvSpPr>
              <a:spLocks noChangeArrowheads="1"/>
            </p:cNvSpPr>
            <p:nvPr/>
          </p:nvSpPr>
          <p:spPr bwMode="auto">
            <a:xfrm>
              <a:off x="1335088" y="6110288"/>
              <a:ext cx="8064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 dirty="0">
                <a:latin typeface="Arial" charset="0"/>
              </a:endParaRPr>
            </a:p>
          </p:txBody>
        </p:sp>
        <p:sp>
          <p:nvSpPr>
            <p:cNvPr id="198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99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200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201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202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BAC</a:t>
              </a: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 dirty="0">
                <a:latin typeface="Arial" charset="0"/>
              </a:endParaRPr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205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sp>
        <p:nvSpPr>
          <p:cNvPr id="206" name="Rectangle 207"/>
          <p:cNvSpPr>
            <a:spLocks noChangeArrowheads="1"/>
          </p:cNvSpPr>
          <p:nvPr/>
        </p:nvSpPr>
        <p:spPr bwMode="auto">
          <a:xfrm>
            <a:off x="1531938" y="5329238"/>
            <a:ext cx="622300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dirty="0" smtClean="0">
                <a:latin typeface="Arial" charset="0"/>
              </a:rPr>
              <a:t>19/05/2017</a:t>
            </a:r>
            <a:endParaRPr lang="fr-FR" altLang="fr-FR" sz="800" dirty="0">
              <a:latin typeface="Arial" charset="0"/>
            </a:endParaRPr>
          </a:p>
        </p:txBody>
      </p:sp>
      <p:sp>
        <p:nvSpPr>
          <p:cNvPr id="207" name="Rectangle 207"/>
          <p:cNvSpPr>
            <a:spLocks noChangeArrowheads="1"/>
          </p:cNvSpPr>
          <p:nvPr/>
        </p:nvSpPr>
        <p:spPr bwMode="auto">
          <a:xfrm>
            <a:off x="1531938" y="5599113"/>
            <a:ext cx="622300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900" dirty="0">
              <a:latin typeface="Arial" charset="0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2193925" y="5329238"/>
            <a:ext cx="919163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9999</a:t>
            </a:r>
          </a:p>
        </p:txBody>
      </p:sp>
      <p:sp>
        <p:nvSpPr>
          <p:cNvPr id="209" name="Rectangle 207"/>
          <p:cNvSpPr>
            <a:spLocks noChangeArrowheads="1"/>
          </p:cNvSpPr>
          <p:nvPr/>
        </p:nvSpPr>
        <p:spPr bwMode="auto">
          <a:xfrm>
            <a:off x="2192338" y="5599113"/>
            <a:ext cx="925512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100" dirty="0">
              <a:latin typeface="Arial" charset="0"/>
            </a:endParaRPr>
          </a:p>
        </p:txBody>
      </p:sp>
      <p:sp>
        <p:nvSpPr>
          <p:cNvPr id="210" name="Rectangle 207"/>
          <p:cNvSpPr>
            <a:spLocks noChangeArrowheads="1"/>
          </p:cNvSpPr>
          <p:nvPr/>
        </p:nvSpPr>
        <p:spPr bwMode="auto">
          <a:xfrm>
            <a:off x="4805363" y="5327650"/>
            <a:ext cx="300037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 charset="0"/>
              </a:rPr>
              <a:t>Oui</a:t>
            </a:r>
            <a:endParaRPr lang="fr-FR" altLang="fr-FR" sz="1200" dirty="0">
              <a:latin typeface="Arial" charset="0"/>
            </a:endParaRPr>
          </a:p>
        </p:txBody>
      </p:sp>
      <p:sp>
        <p:nvSpPr>
          <p:cNvPr id="211" name="Rectangle 207"/>
          <p:cNvSpPr>
            <a:spLocks noChangeArrowheads="1"/>
          </p:cNvSpPr>
          <p:nvPr/>
        </p:nvSpPr>
        <p:spPr bwMode="auto">
          <a:xfrm>
            <a:off x="4806950" y="5603875"/>
            <a:ext cx="30003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0288" y="5337935"/>
            <a:ext cx="244474" cy="18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Rectangle 213"/>
          <p:cNvSpPr/>
          <p:nvPr/>
        </p:nvSpPr>
        <p:spPr>
          <a:xfrm>
            <a:off x="5372894" y="5363070"/>
            <a:ext cx="380206" cy="15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Rectangle 216"/>
          <p:cNvSpPr/>
          <p:nvPr/>
        </p:nvSpPr>
        <p:spPr>
          <a:xfrm>
            <a:off x="6017749" y="5385353"/>
            <a:ext cx="524728" cy="1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Rectangle 217"/>
          <p:cNvSpPr/>
          <p:nvPr/>
        </p:nvSpPr>
        <p:spPr>
          <a:xfrm>
            <a:off x="4767263" y="5316791"/>
            <a:ext cx="1816100" cy="2114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Bouton d'action : Personnalisé 214">
            <a:hlinkClick r:id="" action="ppaction://noaction" highlightClick="1"/>
          </p:cNvPr>
          <p:cNvSpPr/>
          <p:nvPr/>
        </p:nvSpPr>
        <p:spPr>
          <a:xfrm>
            <a:off x="1909372" y="3029744"/>
            <a:ext cx="126200" cy="12461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6" name="Bouton d'action : Personnalisé 215">
            <a:hlinkClick r:id="" action="ppaction://noaction" highlightClick="1"/>
          </p:cNvPr>
          <p:cNvSpPr/>
          <p:nvPr/>
        </p:nvSpPr>
        <p:spPr>
          <a:xfrm>
            <a:off x="1907386" y="3228976"/>
            <a:ext cx="126200" cy="12461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" name="ZoneTexte 173"/>
          <p:cNvSpPr txBox="1">
            <a:spLocks noChangeArrowheads="1"/>
          </p:cNvSpPr>
          <p:nvPr/>
        </p:nvSpPr>
        <p:spPr bwMode="auto">
          <a:xfrm>
            <a:off x="4298950" y="3833813"/>
            <a:ext cx="1571625" cy="4619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à préciser !</a:t>
            </a:r>
          </a:p>
        </p:txBody>
      </p:sp>
      <p:sp>
        <p:nvSpPr>
          <p:cNvPr id="219" name="Bouton d'action : Personnalisé 218">
            <a:hlinkClick r:id="" action="ppaction://noaction" highlightClick="1"/>
          </p:cNvPr>
          <p:cNvSpPr/>
          <p:nvPr/>
        </p:nvSpPr>
        <p:spPr>
          <a:xfrm>
            <a:off x="1900726" y="3761185"/>
            <a:ext cx="124924" cy="12461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0" name="Bouton d'action : Personnalisé 219">
            <a:hlinkClick r:id="" action="ppaction://noaction" highlightClick="1"/>
          </p:cNvPr>
          <p:cNvSpPr/>
          <p:nvPr/>
        </p:nvSpPr>
        <p:spPr>
          <a:xfrm>
            <a:off x="1899450" y="3971131"/>
            <a:ext cx="124924" cy="12461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320584"/>
            <a:ext cx="5915025" cy="40005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6" y="6047169"/>
            <a:ext cx="5734050" cy="21621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4704" y="6186760"/>
            <a:ext cx="245269" cy="2566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3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4" grpId="0" animBg="1"/>
      <p:bldP spid="214" grpId="0" animBg="1"/>
      <p:bldP spid="217" grpId="0" animBg="1"/>
      <p:bldP spid="218" grpId="0" animBg="1"/>
      <p:bldP spid="174" grpId="0" animBg="1"/>
      <p:bldP spid="174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457200" y="1882800"/>
            <a:ext cx="57912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Date enquête : 22/05/2017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Madame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L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., résidant à Gramat dans le Lot et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née le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02/08/1956,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a été hospitalisée le 02/05/2017 en chirurgie digestive en raison d’un </a:t>
            </a:r>
            <a:r>
              <a:rPr lang="fr-FR" altLang="fr-FR" sz="1600" b="1" dirty="0" err="1" smtClean="0">
                <a:solidFill>
                  <a:srgbClr val="373739"/>
                </a:solidFill>
                <a:latin typeface="+mn-lt"/>
              </a:rPr>
              <a:t>RGO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. Durant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cette intervention la patiente subit une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splénectomie.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Au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10ème jour, le 12/05/2017 devant l’apparition d’une hyperthermie, une échographie abdominale montre un abcès sous phrénique. Une nouvelle intervention est réalisée pour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drainage. Le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prélèvement peropératoire est purulent, la culture est positive à Staphylococcus aureus sensible à la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méticilline.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Lors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du passage de l’enquêteur le 22/05/2017, la patiente est apyrétique et sous antibiothérapie IV (BRISTOPEN GENTALLINE) depuis le 12/05/2017.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endParaRPr lang="fr-FR" altLang="fr-FR" sz="1600" b="1" dirty="0">
              <a:solidFill>
                <a:srgbClr val="373739"/>
              </a:solidFill>
              <a:latin typeface="+mn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2 </a:t>
            </a:r>
            <a:endParaRPr lang="fr-FR" b="0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Bouton d'action : Personnalisé 190">
            <a:hlinkClick r:id="" action="ppaction://noaction" highlightClick="1"/>
          </p:cNvPr>
          <p:cNvSpPr/>
          <p:nvPr/>
        </p:nvSpPr>
        <p:spPr>
          <a:xfrm>
            <a:off x="5100054" y="3830638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Bouton d'action : Personnalisé 191">
            <a:hlinkClick r:id="" action="ppaction://noaction" highlightClick="1"/>
          </p:cNvPr>
          <p:cNvSpPr/>
          <p:nvPr/>
        </p:nvSpPr>
        <p:spPr>
          <a:xfrm>
            <a:off x="5099260" y="4002053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3" name="Bouton d'action : Personnalisé 192">
            <a:hlinkClick r:id="" action="ppaction://noaction" highlightClick="1"/>
          </p:cNvPr>
          <p:cNvSpPr/>
          <p:nvPr/>
        </p:nvSpPr>
        <p:spPr>
          <a:xfrm>
            <a:off x="5099260" y="4171915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" name="Bouton d'action : Personnalisé 193">
            <a:hlinkClick r:id="" action="ppaction://noaction" highlightClick="1"/>
          </p:cNvPr>
          <p:cNvSpPr/>
          <p:nvPr/>
        </p:nvSpPr>
        <p:spPr>
          <a:xfrm>
            <a:off x="5101760" y="4344177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5" name="Bouton d'action : Personnalisé 194">
            <a:hlinkClick r:id="" action="ppaction://noaction" highlightClick="1"/>
          </p:cNvPr>
          <p:cNvSpPr/>
          <p:nvPr/>
        </p:nvSpPr>
        <p:spPr>
          <a:xfrm>
            <a:off x="5101760" y="4503685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6" name="Bouton d'action : Personnalisé 195">
            <a:hlinkClick r:id="" action="ppaction://noaction" highlightClick="1"/>
          </p:cNvPr>
          <p:cNvSpPr/>
          <p:nvPr/>
        </p:nvSpPr>
        <p:spPr>
          <a:xfrm>
            <a:off x="5101760" y="4682718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Rectangle 186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0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itchFamily="34" charset="0"/>
              </a:rPr>
              <a:t>Infection(s) nosocomiale(s) (IN)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</a:t>
            </a:r>
            <a:endParaRPr lang="fr-FR" altLang="fr-FR" sz="1200" b="1" dirty="0">
              <a:latin typeface="Arial Narrow" pitchFamily="34" charset="0"/>
            </a:endParaRPr>
          </a:p>
        </p:txBody>
      </p:sp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Traitement(s) anti-infectieux (AI)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 </a:t>
            </a: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</a:t>
            </a:r>
            <a:endParaRPr lang="fr-FR" altLang="fr-FR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 dirty="0" err="1">
                <a:latin typeface="Arial" charset="0"/>
              </a:rPr>
              <a:t>CHIDIG</a:t>
            </a:r>
            <a:r>
              <a:rPr lang="fr-FR" altLang="fr-FR" sz="1100" dirty="0">
                <a:latin typeface="Arial" charset="0"/>
              </a:rPr>
              <a:t> 	</a:t>
            </a:r>
          </a:p>
        </p:txBody>
      </p:sp>
      <p:sp>
        <p:nvSpPr>
          <p:cNvPr id="7184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7185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186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187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188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189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7190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191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192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7193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7194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</a:t>
            </a:r>
          </a:p>
        </p:txBody>
      </p:sp>
      <p:sp>
        <p:nvSpPr>
          <p:cNvPr id="7195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7196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7197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7198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7199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200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201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202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7203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 dirty="0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 dirty="0">
                <a:latin typeface="Arial Narrow" pitchFamily="34" charset="0"/>
              </a:rPr>
              <a:t> </a:t>
            </a:r>
          </a:p>
        </p:txBody>
      </p:sp>
      <p:sp>
        <p:nvSpPr>
          <p:cNvPr id="7204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CHIDIG 	</a:t>
            </a:r>
          </a:p>
        </p:txBody>
      </p:sp>
      <p:sp>
        <p:nvSpPr>
          <p:cNvPr id="7205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60</a:t>
            </a:r>
          </a:p>
        </p:txBody>
      </p:sp>
      <p:sp>
        <p:nvSpPr>
          <p:cNvPr id="7206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07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7208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7209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7210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7211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7212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7213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7214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7215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7216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7217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7218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7219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ISOORG</a:t>
            </a:r>
          </a:p>
        </p:txBody>
      </p:sp>
      <p:sp>
        <p:nvSpPr>
          <p:cNvPr id="7220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7221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12/05/2017</a:t>
            </a:r>
          </a:p>
        </p:txBody>
      </p:sp>
      <p:sp>
        <p:nvSpPr>
          <p:cNvPr id="7222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23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 err="1">
                <a:latin typeface="Arial" charset="0"/>
              </a:rPr>
              <a:t>STAAUR</a:t>
            </a:r>
            <a:endParaRPr lang="fr-FR" altLang="fr-FR" sz="1100" dirty="0">
              <a:latin typeface="Arial" charset="0"/>
            </a:endParaRPr>
          </a:p>
        </p:txBody>
      </p:sp>
      <p:sp>
        <p:nvSpPr>
          <p:cNvPr id="7224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0</a:t>
            </a:r>
          </a:p>
        </p:txBody>
      </p:sp>
      <p:sp>
        <p:nvSpPr>
          <p:cNvPr id="7225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7226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7227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7228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29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30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31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32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33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7234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7235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7236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7237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38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39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7240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pic>
        <p:nvPicPr>
          <p:cNvPr id="7241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2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7243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44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7245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7351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7352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BRISTOPEN</a:t>
              </a:r>
            </a:p>
          </p:txBody>
        </p:sp>
        <p:sp>
          <p:nvSpPr>
            <p:cNvPr id="7353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GENTAMICINE</a:t>
              </a:r>
            </a:p>
          </p:txBody>
        </p:sp>
        <p:sp>
          <p:nvSpPr>
            <p:cNvPr id="7354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55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7246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7346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7347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7348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7349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50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7247" name="Groupe 1"/>
          <p:cNvGrpSpPr>
            <a:grpSpLocks/>
          </p:cNvGrpSpPr>
          <p:nvPr/>
        </p:nvGrpSpPr>
        <p:grpSpPr bwMode="auto">
          <a:xfrm>
            <a:off x="3159125" y="5076825"/>
            <a:ext cx="801688" cy="1257300"/>
            <a:chOff x="1336675" y="5513388"/>
            <a:chExt cx="801688" cy="1417637"/>
          </a:xfrm>
        </p:grpSpPr>
        <p:sp>
          <p:nvSpPr>
            <p:cNvPr id="7342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7343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ICS</a:t>
              </a:r>
            </a:p>
          </p:txBody>
        </p:sp>
        <p:sp>
          <p:nvSpPr>
            <p:cNvPr id="7344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45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sp>
        <p:nvSpPr>
          <p:cNvPr id="7248" name="Rectangle 132"/>
          <p:cNvSpPr>
            <a:spLocks noChangeArrowheads="1"/>
          </p:cNvSpPr>
          <p:nvPr/>
        </p:nvSpPr>
        <p:spPr bwMode="auto">
          <a:xfrm>
            <a:off x="4187825" y="5145088"/>
            <a:ext cx="393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Diagnostic</a:t>
            </a:r>
            <a:endParaRPr lang="fr-FR" altLang="fr-FR" sz="800">
              <a:latin typeface="Arial" charset="0"/>
            </a:endParaRPr>
          </a:p>
        </p:txBody>
      </p:sp>
      <p:sp>
        <p:nvSpPr>
          <p:cNvPr id="7249" name="Rectangle 207"/>
          <p:cNvSpPr>
            <a:spLocks noChangeArrowheads="1"/>
          </p:cNvSpPr>
          <p:nvPr/>
        </p:nvSpPr>
        <p:spPr bwMode="auto">
          <a:xfrm>
            <a:off x="4002088" y="5330825"/>
            <a:ext cx="76517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ABD</a:t>
            </a:r>
          </a:p>
        </p:txBody>
      </p:sp>
      <p:sp>
        <p:nvSpPr>
          <p:cNvPr id="7250" name="Rectangle 207"/>
          <p:cNvSpPr>
            <a:spLocks noChangeArrowheads="1"/>
          </p:cNvSpPr>
          <p:nvPr/>
        </p:nvSpPr>
        <p:spPr bwMode="auto">
          <a:xfrm>
            <a:off x="4002088" y="5603875"/>
            <a:ext cx="765175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ABD</a:t>
            </a:r>
          </a:p>
        </p:txBody>
      </p:sp>
      <p:sp>
        <p:nvSpPr>
          <p:cNvPr id="7251" name="Rectangle 207"/>
          <p:cNvSpPr>
            <a:spLocks noChangeArrowheads="1"/>
          </p:cNvSpPr>
          <p:nvPr/>
        </p:nvSpPr>
        <p:spPr bwMode="auto">
          <a:xfrm>
            <a:off x="4002088" y="5878513"/>
            <a:ext cx="765175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52" name="Rectangle 207"/>
          <p:cNvSpPr>
            <a:spLocks noChangeArrowheads="1"/>
          </p:cNvSpPr>
          <p:nvPr/>
        </p:nvSpPr>
        <p:spPr bwMode="auto">
          <a:xfrm>
            <a:off x="4002088" y="6137275"/>
            <a:ext cx="76517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53" name="Rectangle 132"/>
          <p:cNvSpPr>
            <a:spLocks noChangeArrowheads="1"/>
          </p:cNvSpPr>
          <p:nvPr/>
        </p:nvSpPr>
        <p:spPr bwMode="auto">
          <a:xfrm>
            <a:off x="4697413" y="5084763"/>
            <a:ext cx="503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Justification dossier</a:t>
            </a:r>
            <a:endParaRPr lang="fr-FR" altLang="fr-FR" sz="800">
              <a:latin typeface="Arial" charset="0"/>
            </a:endParaRPr>
          </a:p>
        </p:txBody>
      </p:sp>
      <p:sp>
        <p:nvSpPr>
          <p:cNvPr id="7254" name="Rectangle 207"/>
          <p:cNvSpPr>
            <a:spLocks noChangeArrowheads="1"/>
          </p:cNvSpPr>
          <p:nvPr/>
        </p:nvSpPr>
        <p:spPr bwMode="auto">
          <a:xfrm>
            <a:off x="4805363" y="5327650"/>
            <a:ext cx="300037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Oui</a:t>
            </a:r>
            <a:endParaRPr lang="fr-FR" altLang="fr-FR" sz="900">
              <a:latin typeface="Arial" charset="0"/>
            </a:endParaRPr>
          </a:p>
        </p:txBody>
      </p:sp>
      <p:sp>
        <p:nvSpPr>
          <p:cNvPr id="7255" name="Rectangle 207"/>
          <p:cNvSpPr>
            <a:spLocks noChangeArrowheads="1"/>
          </p:cNvSpPr>
          <p:nvPr/>
        </p:nvSpPr>
        <p:spPr bwMode="auto">
          <a:xfrm>
            <a:off x="4806950" y="5603875"/>
            <a:ext cx="30003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Oui</a:t>
            </a:r>
          </a:p>
        </p:txBody>
      </p:sp>
      <p:sp>
        <p:nvSpPr>
          <p:cNvPr id="7256" name="Rectangle 207"/>
          <p:cNvSpPr>
            <a:spLocks noChangeArrowheads="1"/>
          </p:cNvSpPr>
          <p:nvPr/>
        </p:nvSpPr>
        <p:spPr bwMode="auto">
          <a:xfrm>
            <a:off x="4806950" y="5878513"/>
            <a:ext cx="298450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57" name="Rectangle 207"/>
          <p:cNvSpPr>
            <a:spLocks noChangeArrowheads="1"/>
          </p:cNvSpPr>
          <p:nvPr/>
        </p:nvSpPr>
        <p:spPr bwMode="auto">
          <a:xfrm>
            <a:off x="4805363" y="6137275"/>
            <a:ext cx="30162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grpSp>
        <p:nvGrpSpPr>
          <p:cNvPr id="7258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7337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7338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12/05/2017</a:t>
              </a:r>
            </a:p>
          </p:txBody>
        </p:sp>
        <p:sp>
          <p:nvSpPr>
            <p:cNvPr id="7339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12/05/2017</a:t>
              </a:r>
            </a:p>
          </p:txBody>
        </p:sp>
        <p:sp>
          <p:nvSpPr>
            <p:cNvPr id="7340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41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7259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7332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7333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34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35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36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7260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7327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date début 1</a:t>
              </a:r>
              <a:r>
                <a:rPr lang="fr-FR" altLang="fr-FR" sz="800" baseline="30000">
                  <a:latin typeface="Arial Narrow" pitchFamily="34" charset="0"/>
                </a:rPr>
                <a:t>er</a:t>
              </a:r>
              <a:r>
                <a:rPr lang="fr-FR" altLang="fr-FR" sz="80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7328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29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30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31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7261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7322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7323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7324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7325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26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pic>
        <p:nvPicPr>
          <p:cNvPr id="7262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3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7264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N</a:t>
            </a:r>
          </a:p>
        </p:txBody>
      </p:sp>
      <p:sp>
        <p:nvSpPr>
          <p:cNvPr id="7265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7266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7267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68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69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0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1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2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3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4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5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6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7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8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79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80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81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82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7283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7284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7285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7286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</a:t>
            </a:r>
          </a:p>
        </p:txBody>
      </p:sp>
      <p:sp>
        <p:nvSpPr>
          <p:cNvPr id="7287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7288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7289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7290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7320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21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22/ 05 / </a:t>
              </a:r>
              <a:r>
                <a:rPr lang="fr-FR" altLang="fr-FR" sz="100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7291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7292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7293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294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7295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46500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7296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7318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319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02 / 05 / 2017</a:t>
              </a:r>
            </a:p>
          </p:txBody>
        </p:sp>
      </p:grpSp>
      <p:sp>
        <p:nvSpPr>
          <p:cNvPr id="7297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7298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99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1905002" y="2828342"/>
            <a:ext cx="119061" cy="1259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731962" y="2395538"/>
            <a:ext cx="119061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12937" y="3032484"/>
            <a:ext cx="119061" cy="1266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1912935" y="3227389"/>
            <a:ext cx="119061" cy="1204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3" y="3478213"/>
            <a:ext cx="14696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394639" y="4844604"/>
            <a:ext cx="138572" cy="15944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57564" y="6505575"/>
            <a:ext cx="155574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2513807" y="2627783"/>
            <a:ext cx="119061" cy="1249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" name="Bouton d'action : Personnalisé 173">
            <a:hlinkClick r:id="" action="ppaction://noaction" highlightClick="1"/>
          </p:cNvPr>
          <p:cNvSpPr/>
          <p:nvPr/>
        </p:nvSpPr>
        <p:spPr>
          <a:xfrm>
            <a:off x="4554338" y="3667919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09" name="Rectangle 207"/>
          <p:cNvSpPr>
            <a:spLocks noChangeArrowheads="1"/>
          </p:cNvSpPr>
          <p:nvPr/>
        </p:nvSpPr>
        <p:spPr bwMode="auto">
          <a:xfrm>
            <a:off x="3149600" y="5597525"/>
            <a:ext cx="80168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ICS</a:t>
            </a:r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905002" y="7071977"/>
            <a:ext cx="125406" cy="13368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1914924" y="7280274"/>
            <a:ext cx="117472" cy="13335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1904995" y="9024366"/>
            <a:ext cx="125413" cy="11963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1335096" y="4182750"/>
            <a:ext cx="113499" cy="1193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1898650" y="3767174"/>
            <a:ext cx="118272" cy="11823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Bouton d'action : Personnalisé 184">
            <a:hlinkClick r:id="" action="ppaction://noaction" highlightClick="1"/>
          </p:cNvPr>
          <p:cNvSpPr/>
          <p:nvPr/>
        </p:nvSpPr>
        <p:spPr>
          <a:xfrm>
            <a:off x="1898650" y="3978274"/>
            <a:ext cx="128549" cy="12382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7" name="ZoneTexte 176"/>
          <p:cNvSpPr txBox="1">
            <a:spLocks noChangeArrowheads="1"/>
          </p:cNvSpPr>
          <p:nvPr/>
        </p:nvSpPr>
        <p:spPr bwMode="auto">
          <a:xfrm>
            <a:off x="1204913" y="5165725"/>
            <a:ext cx="3157537" cy="83978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Choix dans l’application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sur un menu déroulant</a:t>
            </a:r>
          </a:p>
        </p:txBody>
      </p:sp>
      <p:sp>
        <p:nvSpPr>
          <p:cNvPr id="178" name="ZoneTexte 177"/>
          <p:cNvSpPr txBox="1">
            <a:spLocks noChangeArrowheads="1"/>
          </p:cNvSpPr>
          <p:nvPr/>
        </p:nvSpPr>
        <p:spPr bwMode="auto">
          <a:xfrm>
            <a:off x="4205288" y="5880100"/>
            <a:ext cx="2243137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DCI ou spécialité</a:t>
            </a:r>
          </a:p>
        </p:txBody>
      </p:sp>
      <p:sp>
        <p:nvSpPr>
          <p:cNvPr id="189" name="Rectangle 207"/>
          <p:cNvSpPr>
            <a:spLocks noChangeArrowheads="1"/>
          </p:cNvSpPr>
          <p:nvPr/>
        </p:nvSpPr>
        <p:spPr bwMode="auto">
          <a:xfrm>
            <a:off x="5326062" y="533848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190" name="Rectangle 207"/>
          <p:cNvSpPr>
            <a:spLocks noChangeArrowheads="1"/>
          </p:cNvSpPr>
          <p:nvPr/>
        </p:nvSpPr>
        <p:spPr bwMode="auto">
          <a:xfrm>
            <a:off x="5326062" y="561085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84288"/>
            <a:ext cx="5772150" cy="38862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0" y="6442075"/>
            <a:ext cx="5734050" cy="21621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6" name="Rectangle 185"/>
          <p:cNvSpPr/>
          <p:nvPr/>
        </p:nvSpPr>
        <p:spPr>
          <a:xfrm>
            <a:off x="678496" y="6756674"/>
            <a:ext cx="360040" cy="2566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7" grpId="1" animBg="1"/>
      <p:bldP spid="178" grpId="0" animBg="1"/>
      <p:bldP spid="178" grpId="1" animBg="1"/>
      <p:bldP spid="186" grpId="0" animBg="1"/>
      <p:bldP spid="18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8205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itchFamily="34" charset="0"/>
              </a:rPr>
              <a:t>Traitement(s) anti-infectieux (AI)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 </a:t>
            </a:r>
          </a:p>
        </p:txBody>
      </p:sp>
      <p:sp>
        <p:nvSpPr>
          <p:cNvPr id="8206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207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CHIDIG 	</a:t>
            </a:r>
          </a:p>
        </p:txBody>
      </p:sp>
      <p:sp>
        <p:nvSpPr>
          <p:cNvPr id="8208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8209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10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211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F </a:t>
            </a:r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215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216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8217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8218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</a:t>
            </a:r>
          </a:p>
        </p:txBody>
      </p:sp>
      <p:sp>
        <p:nvSpPr>
          <p:cNvPr id="8219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8220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8221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8222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8223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224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225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226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8227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>
                <a:latin typeface="Arial Narrow" pitchFamily="34" charset="0"/>
              </a:rPr>
              <a:t> </a:t>
            </a:r>
          </a:p>
        </p:txBody>
      </p:sp>
      <p:sp>
        <p:nvSpPr>
          <p:cNvPr id="8228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CHIDIG 	</a:t>
            </a:r>
          </a:p>
        </p:txBody>
      </p:sp>
      <p:sp>
        <p:nvSpPr>
          <p:cNvPr id="8229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60</a:t>
            </a:r>
          </a:p>
        </p:txBody>
      </p:sp>
      <p:sp>
        <p:nvSpPr>
          <p:cNvPr id="8230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31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8232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8233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8234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8235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8236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8237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8238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8239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8240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8241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8242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8243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ISOORG</a:t>
            </a:r>
          </a:p>
        </p:txBody>
      </p:sp>
      <p:sp>
        <p:nvSpPr>
          <p:cNvPr id="8244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8245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12/05/2017</a:t>
            </a:r>
          </a:p>
        </p:txBody>
      </p:sp>
      <p:sp>
        <p:nvSpPr>
          <p:cNvPr id="8246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47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 err="1">
                <a:latin typeface="Arial" charset="0"/>
              </a:rPr>
              <a:t>STAAUR</a:t>
            </a:r>
            <a:endParaRPr lang="fr-FR" altLang="fr-FR" sz="1100" dirty="0">
              <a:latin typeface="Arial" charset="0"/>
            </a:endParaRPr>
          </a:p>
        </p:txBody>
      </p:sp>
      <p:sp>
        <p:nvSpPr>
          <p:cNvPr id="8248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0</a:t>
            </a:r>
          </a:p>
        </p:txBody>
      </p:sp>
      <p:sp>
        <p:nvSpPr>
          <p:cNvPr id="8249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8250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8251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8252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53" name="Rectangle 236"/>
          <p:cNvSpPr>
            <a:spLocks noChangeArrowheads="1"/>
          </p:cNvSpPr>
          <p:nvPr/>
        </p:nvSpPr>
        <p:spPr bwMode="auto">
          <a:xfrm>
            <a:off x="4206875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54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55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56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57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8258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259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8260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8261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62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63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8264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8265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6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8267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68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8269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8377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8378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  <a:cs typeface="Arial" charset="0"/>
                </a:rPr>
                <a:t>OXACILLINE</a:t>
              </a:r>
            </a:p>
          </p:txBody>
        </p:sp>
        <p:sp>
          <p:nvSpPr>
            <p:cNvPr id="8379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Arial" charset="0"/>
                </a:rPr>
                <a:t>GENTALLINE</a:t>
              </a:r>
            </a:p>
          </p:txBody>
        </p:sp>
        <p:sp>
          <p:nvSpPr>
            <p:cNvPr id="8380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81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8270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8372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8373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8374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8375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76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8271" name="Groupe 1"/>
          <p:cNvGrpSpPr>
            <a:grpSpLocks/>
          </p:cNvGrpSpPr>
          <p:nvPr/>
        </p:nvGrpSpPr>
        <p:grpSpPr bwMode="auto">
          <a:xfrm>
            <a:off x="3159125" y="5076825"/>
            <a:ext cx="801688" cy="1257300"/>
            <a:chOff x="1336675" y="5513388"/>
            <a:chExt cx="801688" cy="1417637"/>
          </a:xfrm>
        </p:grpSpPr>
        <p:sp>
          <p:nvSpPr>
            <p:cNvPr id="8368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8369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ICS</a:t>
              </a:r>
            </a:p>
          </p:txBody>
        </p:sp>
        <p:sp>
          <p:nvSpPr>
            <p:cNvPr id="8370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71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sp>
        <p:nvSpPr>
          <p:cNvPr id="8272" name="Rectangle 132"/>
          <p:cNvSpPr>
            <a:spLocks noChangeArrowheads="1"/>
          </p:cNvSpPr>
          <p:nvPr/>
        </p:nvSpPr>
        <p:spPr bwMode="auto">
          <a:xfrm>
            <a:off x="4187825" y="5145088"/>
            <a:ext cx="393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Diagnostic</a:t>
            </a:r>
            <a:endParaRPr lang="fr-FR" altLang="fr-FR" sz="800">
              <a:latin typeface="Arial" charset="0"/>
            </a:endParaRPr>
          </a:p>
        </p:txBody>
      </p:sp>
      <p:sp>
        <p:nvSpPr>
          <p:cNvPr id="8273" name="Rectangle 207"/>
          <p:cNvSpPr>
            <a:spLocks noChangeArrowheads="1"/>
          </p:cNvSpPr>
          <p:nvPr/>
        </p:nvSpPr>
        <p:spPr bwMode="auto">
          <a:xfrm>
            <a:off x="4002088" y="5330825"/>
            <a:ext cx="76517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ABD</a:t>
            </a:r>
          </a:p>
        </p:txBody>
      </p:sp>
      <p:sp>
        <p:nvSpPr>
          <p:cNvPr id="8274" name="Rectangle 207"/>
          <p:cNvSpPr>
            <a:spLocks noChangeArrowheads="1"/>
          </p:cNvSpPr>
          <p:nvPr/>
        </p:nvSpPr>
        <p:spPr bwMode="auto">
          <a:xfrm>
            <a:off x="4002088" y="5603875"/>
            <a:ext cx="765175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ABD</a:t>
            </a:r>
          </a:p>
        </p:txBody>
      </p:sp>
      <p:sp>
        <p:nvSpPr>
          <p:cNvPr id="8275" name="Rectangle 207"/>
          <p:cNvSpPr>
            <a:spLocks noChangeArrowheads="1"/>
          </p:cNvSpPr>
          <p:nvPr/>
        </p:nvSpPr>
        <p:spPr bwMode="auto">
          <a:xfrm>
            <a:off x="4002088" y="5878513"/>
            <a:ext cx="765175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76" name="Rectangle 207"/>
          <p:cNvSpPr>
            <a:spLocks noChangeArrowheads="1"/>
          </p:cNvSpPr>
          <p:nvPr/>
        </p:nvSpPr>
        <p:spPr bwMode="auto">
          <a:xfrm>
            <a:off x="4002088" y="6137275"/>
            <a:ext cx="76517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77" name="Rectangle 132"/>
          <p:cNvSpPr>
            <a:spLocks noChangeArrowheads="1"/>
          </p:cNvSpPr>
          <p:nvPr/>
        </p:nvSpPr>
        <p:spPr bwMode="auto">
          <a:xfrm>
            <a:off x="4697413" y="5084763"/>
            <a:ext cx="503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Justification dossier</a:t>
            </a:r>
            <a:endParaRPr lang="fr-FR" altLang="fr-FR" sz="800">
              <a:latin typeface="Arial" charset="0"/>
            </a:endParaRPr>
          </a:p>
        </p:txBody>
      </p:sp>
      <p:sp>
        <p:nvSpPr>
          <p:cNvPr id="8278" name="Rectangle 207"/>
          <p:cNvSpPr>
            <a:spLocks noChangeArrowheads="1"/>
          </p:cNvSpPr>
          <p:nvPr/>
        </p:nvSpPr>
        <p:spPr bwMode="auto">
          <a:xfrm>
            <a:off x="4805363" y="5327650"/>
            <a:ext cx="300037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Oui</a:t>
            </a:r>
            <a:endParaRPr lang="fr-FR" altLang="fr-FR" sz="900">
              <a:latin typeface="Arial" charset="0"/>
            </a:endParaRPr>
          </a:p>
        </p:txBody>
      </p:sp>
      <p:sp>
        <p:nvSpPr>
          <p:cNvPr id="8279" name="Rectangle 207"/>
          <p:cNvSpPr>
            <a:spLocks noChangeArrowheads="1"/>
          </p:cNvSpPr>
          <p:nvPr/>
        </p:nvSpPr>
        <p:spPr bwMode="auto">
          <a:xfrm>
            <a:off x="4806950" y="5603875"/>
            <a:ext cx="30003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Oui</a:t>
            </a:r>
          </a:p>
        </p:txBody>
      </p:sp>
      <p:sp>
        <p:nvSpPr>
          <p:cNvPr id="8280" name="Rectangle 207"/>
          <p:cNvSpPr>
            <a:spLocks noChangeArrowheads="1"/>
          </p:cNvSpPr>
          <p:nvPr/>
        </p:nvSpPr>
        <p:spPr bwMode="auto">
          <a:xfrm>
            <a:off x="4806950" y="5878513"/>
            <a:ext cx="298450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81" name="Rectangle 207"/>
          <p:cNvSpPr>
            <a:spLocks noChangeArrowheads="1"/>
          </p:cNvSpPr>
          <p:nvPr/>
        </p:nvSpPr>
        <p:spPr bwMode="auto">
          <a:xfrm>
            <a:off x="4805363" y="6137275"/>
            <a:ext cx="30162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grpSp>
        <p:nvGrpSpPr>
          <p:cNvPr id="8282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8363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8364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12/05/2017</a:t>
              </a:r>
            </a:p>
          </p:txBody>
        </p:sp>
        <p:sp>
          <p:nvSpPr>
            <p:cNvPr id="8365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12/05/2017</a:t>
              </a:r>
            </a:p>
          </p:txBody>
        </p:sp>
        <p:sp>
          <p:nvSpPr>
            <p:cNvPr id="8366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67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8283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8358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8359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60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61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62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8284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8353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date début 1</a:t>
              </a:r>
              <a:r>
                <a:rPr lang="fr-FR" altLang="fr-FR" sz="800" baseline="30000">
                  <a:latin typeface="Arial Narrow" pitchFamily="34" charset="0"/>
                </a:rPr>
                <a:t>er</a:t>
              </a:r>
              <a:r>
                <a:rPr lang="fr-FR" altLang="fr-FR" sz="80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8354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55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56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57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8285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8348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8349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8350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8351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52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pic>
        <p:nvPicPr>
          <p:cNvPr id="8286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87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8288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N</a:t>
            </a:r>
          </a:p>
        </p:txBody>
      </p:sp>
      <p:sp>
        <p:nvSpPr>
          <p:cNvPr id="8289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8290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8291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92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93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94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95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96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97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98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299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300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301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302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303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304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305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306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</a:t>
            </a:r>
          </a:p>
        </p:txBody>
      </p:sp>
      <p:sp>
        <p:nvSpPr>
          <p:cNvPr id="8307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8308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8309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8310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8311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8312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8313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8314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8346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47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22/ 05 / </a:t>
              </a:r>
              <a:r>
                <a:rPr lang="fr-FR" altLang="fr-FR" sz="100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8315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8316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8317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8318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8319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46500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8320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8344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8345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02 / 05 / 2017</a:t>
              </a:r>
            </a:p>
          </p:txBody>
        </p:sp>
      </p:grpSp>
      <p:sp>
        <p:nvSpPr>
          <p:cNvPr id="8321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8322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23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61531" y="6505575"/>
            <a:ext cx="14922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333" name="Rectangle 207"/>
          <p:cNvSpPr>
            <a:spLocks noChangeArrowheads="1"/>
          </p:cNvSpPr>
          <p:nvPr/>
        </p:nvSpPr>
        <p:spPr bwMode="auto">
          <a:xfrm>
            <a:off x="3149600" y="5597525"/>
            <a:ext cx="801688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ICS</a:t>
            </a:r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903413" y="7077919"/>
            <a:ext cx="125412" cy="12774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1912938" y="7277893"/>
            <a:ext cx="114300" cy="13573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1907381" y="9024366"/>
            <a:ext cx="125413" cy="119633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913" y="5268913"/>
            <a:ext cx="1343025" cy="6111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8" name="ZoneTexte 187"/>
          <p:cNvSpPr txBox="1">
            <a:spLocks noChangeArrowheads="1"/>
          </p:cNvSpPr>
          <p:nvPr/>
        </p:nvSpPr>
        <p:spPr bwMode="auto">
          <a:xfrm>
            <a:off x="1592542" y="5739403"/>
            <a:ext cx="2243137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DCI ou spécialité</a:t>
            </a:r>
          </a:p>
        </p:txBody>
      </p:sp>
      <p:sp>
        <p:nvSpPr>
          <p:cNvPr id="187" name="Bouton d'action : Personnalisé 186">
            <a:hlinkClick r:id="" action="ppaction://noaction" highlightClick="1"/>
          </p:cNvPr>
          <p:cNvSpPr/>
          <p:nvPr/>
        </p:nvSpPr>
        <p:spPr>
          <a:xfrm>
            <a:off x="1905002" y="2828342"/>
            <a:ext cx="119061" cy="1259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9" name="Bouton d'action : Personnalisé 188">
            <a:hlinkClick r:id="" action="ppaction://noaction" highlightClick="1"/>
          </p:cNvPr>
          <p:cNvSpPr/>
          <p:nvPr/>
        </p:nvSpPr>
        <p:spPr>
          <a:xfrm>
            <a:off x="1731962" y="2395538"/>
            <a:ext cx="119061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0" name="Bouton d'action : Personnalisé 189">
            <a:hlinkClick r:id="" action="ppaction://noaction" highlightClick="1"/>
          </p:cNvPr>
          <p:cNvSpPr/>
          <p:nvPr/>
        </p:nvSpPr>
        <p:spPr>
          <a:xfrm>
            <a:off x="1912937" y="3032484"/>
            <a:ext cx="119061" cy="1266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1" name="Bouton d'action : Personnalisé 190">
            <a:hlinkClick r:id="" action="ppaction://noaction" highlightClick="1"/>
          </p:cNvPr>
          <p:cNvSpPr/>
          <p:nvPr/>
        </p:nvSpPr>
        <p:spPr>
          <a:xfrm>
            <a:off x="1912935" y="3227389"/>
            <a:ext cx="119061" cy="1204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Bouton d'action : Personnalisé 191">
            <a:hlinkClick r:id="" action="ppaction://noaction" highlightClick="1"/>
          </p:cNvPr>
          <p:cNvSpPr/>
          <p:nvPr/>
        </p:nvSpPr>
        <p:spPr>
          <a:xfrm>
            <a:off x="2792413" y="3478213"/>
            <a:ext cx="146965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3" name="Bouton d'action : Personnalisé 192">
            <a:hlinkClick r:id="" action="ppaction://noaction" highlightClick="1"/>
          </p:cNvPr>
          <p:cNvSpPr/>
          <p:nvPr/>
        </p:nvSpPr>
        <p:spPr>
          <a:xfrm>
            <a:off x="3394639" y="4844604"/>
            <a:ext cx="138572" cy="15944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" name="Bouton d'action : Personnalisé 193">
            <a:hlinkClick r:id="" action="ppaction://noaction" highlightClick="1"/>
          </p:cNvPr>
          <p:cNvSpPr/>
          <p:nvPr/>
        </p:nvSpPr>
        <p:spPr>
          <a:xfrm>
            <a:off x="2513807" y="2627783"/>
            <a:ext cx="119061" cy="1249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5" name="Bouton d'action : Personnalisé 194">
            <a:hlinkClick r:id="" action="ppaction://noaction" highlightClick="1"/>
          </p:cNvPr>
          <p:cNvSpPr/>
          <p:nvPr/>
        </p:nvSpPr>
        <p:spPr>
          <a:xfrm>
            <a:off x="4554338" y="3667919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6" name="Bouton d'action : Personnalisé 195">
            <a:hlinkClick r:id="" action="ppaction://noaction" highlightClick="1"/>
          </p:cNvPr>
          <p:cNvSpPr/>
          <p:nvPr/>
        </p:nvSpPr>
        <p:spPr>
          <a:xfrm>
            <a:off x="1335096" y="4182750"/>
            <a:ext cx="113499" cy="1193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7" name="Bouton d'action : Personnalisé 196">
            <a:hlinkClick r:id="" action="ppaction://noaction" highlightClick="1"/>
          </p:cNvPr>
          <p:cNvSpPr/>
          <p:nvPr/>
        </p:nvSpPr>
        <p:spPr>
          <a:xfrm>
            <a:off x="1898650" y="3767174"/>
            <a:ext cx="118272" cy="11823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8" name="Bouton d'action : Personnalisé 197">
            <a:hlinkClick r:id="" action="ppaction://noaction" highlightClick="1"/>
          </p:cNvPr>
          <p:cNvSpPr/>
          <p:nvPr/>
        </p:nvSpPr>
        <p:spPr>
          <a:xfrm>
            <a:off x="1898650" y="3978274"/>
            <a:ext cx="128549" cy="12382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9" name="Rectangle 207"/>
          <p:cNvSpPr>
            <a:spLocks noChangeArrowheads="1"/>
          </p:cNvSpPr>
          <p:nvPr/>
        </p:nvSpPr>
        <p:spPr bwMode="auto">
          <a:xfrm>
            <a:off x="5326062" y="533848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200" name="Rectangle 207"/>
          <p:cNvSpPr>
            <a:spLocks noChangeArrowheads="1"/>
          </p:cNvSpPr>
          <p:nvPr/>
        </p:nvSpPr>
        <p:spPr bwMode="auto">
          <a:xfrm>
            <a:off x="5326062" y="561085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201" name="Bouton d'action : Personnalisé 200">
            <a:hlinkClick r:id="" action="ppaction://noaction" highlightClick="1"/>
          </p:cNvPr>
          <p:cNvSpPr/>
          <p:nvPr/>
        </p:nvSpPr>
        <p:spPr>
          <a:xfrm>
            <a:off x="5100054" y="3830638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2" name="Bouton d'action : Personnalisé 201">
            <a:hlinkClick r:id="" action="ppaction://noaction" highlightClick="1"/>
          </p:cNvPr>
          <p:cNvSpPr/>
          <p:nvPr/>
        </p:nvSpPr>
        <p:spPr>
          <a:xfrm>
            <a:off x="5099260" y="4002053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3" name="Bouton d'action : Personnalisé 202">
            <a:hlinkClick r:id="" action="ppaction://noaction" highlightClick="1"/>
          </p:cNvPr>
          <p:cNvSpPr/>
          <p:nvPr/>
        </p:nvSpPr>
        <p:spPr>
          <a:xfrm>
            <a:off x="5099260" y="4171915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" name="Bouton d'action : Personnalisé 203">
            <a:hlinkClick r:id="" action="ppaction://noaction" highlightClick="1"/>
          </p:cNvPr>
          <p:cNvSpPr/>
          <p:nvPr/>
        </p:nvSpPr>
        <p:spPr>
          <a:xfrm>
            <a:off x="5101760" y="4344177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" name="Bouton d'action : Personnalisé 204">
            <a:hlinkClick r:id="" action="ppaction://noaction" highlightClick="1"/>
          </p:cNvPr>
          <p:cNvSpPr/>
          <p:nvPr/>
        </p:nvSpPr>
        <p:spPr>
          <a:xfrm>
            <a:off x="5101760" y="4503685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6" name="Bouton d'action : Personnalisé 205">
            <a:hlinkClick r:id="" action="ppaction://noaction" highlightClick="1"/>
          </p:cNvPr>
          <p:cNvSpPr/>
          <p:nvPr/>
        </p:nvSpPr>
        <p:spPr>
          <a:xfrm>
            <a:off x="5101760" y="4682718"/>
            <a:ext cx="122400" cy="12544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938034" y="6666399"/>
            <a:ext cx="4901710" cy="2331063"/>
            <a:chOff x="2446893" y="6998640"/>
            <a:chExt cx="4388641" cy="1988977"/>
          </a:xfrm>
        </p:grpSpPr>
        <p:pic>
          <p:nvPicPr>
            <p:cNvPr id="8342" name="Picture 1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994" y="6998640"/>
              <a:ext cx="4046540" cy="1988977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Connecteur droit avec flèche 2"/>
            <p:cNvCxnSpPr/>
            <p:nvPr/>
          </p:nvCxnSpPr>
          <p:spPr>
            <a:xfrm>
              <a:off x="2446893" y="8658884"/>
              <a:ext cx="312966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4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457200" y="1882800"/>
            <a:ext cx="5791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Date enquête :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24/05/2017</a:t>
            </a:r>
            <a:endParaRPr lang="fr-FR" altLang="fr-FR" sz="1600" b="1" dirty="0">
              <a:solidFill>
                <a:srgbClr val="373739"/>
              </a:solidFill>
              <a:latin typeface="+mn-lt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Monsieur D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., résidant à Dinard et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né le 14/11/1946 est hospitalisé depuis 2 semaines en chirurgie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digestive.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5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jours après sa résection endoscopique de prostate pour adénocarcinome réalisée en Urologie, il a présenté une bactériémie à E. coli souche sauvage sensible aux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antibiotiques,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la bactérie a également été isolée des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urines.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Ce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patient n’a pas été sondé depuis 7 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jours.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Il 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est sous </a:t>
            </a:r>
            <a:r>
              <a:rPr lang="fr-FR" altLang="fr-FR" sz="1600" b="1" dirty="0" err="1">
                <a:solidFill>
                  <a:srgbClr val="373739"/>
                </a:solidFill>
                <a:latin typeface="+mn-lt"/>
              </a:rPr>
              <a:t>TAVANIC</a:t>
            </a:r>
            <a:r>
              <a:rPr lang="fr-FR" altLang="fr-FR" sz="1600" b="1" dirty="0">
                <a:solidFill>
                  <a:srgbClr val="373739"/>
                </a:solidFill>
                <a:latin typeface="+mn-lt"/>
              </a:rPr>
              <a:t> lors de votre passage le 24/05/2017</a:t>
            </a:r>
            <a:r>
              <a:rPr lang="fr-FR" altLang="fr-FR" sz="1600" b="1" dirty="0" smtClean="0">
                <a:solidFill>
                  <a:srgbClr val="373739"/>
                </a:solidFill>
                <a:latin typeface="+mn-lt"/>
              </a:rPr>
              <a:t>.</a:t>
            </a:r>
            <a:endParaRPr lang="fr-FR" altLang="fr-FR" sz="1600" b="1" dirty="0">
              <a:solidFill>
                <a:srgbClr val="373739"/>
              </a:solidFill>
              <a:latin typeface="+mn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670" y="251519"/>
            <a:ext cx="5076564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Cas clinique n° 3 </a:t>
            </a:r>
            <a:endParaRPr lang="fr-FR" b="0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11560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0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5105400" y="444500"/>
            <a:ext cx="1477963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08" name="Group 320"/>
          <p:cNvGraphicFramePr>
            <a:graphicFrameLocks noGrp="1"/>
          </p:cNvGraphicFramePr>
          <p:nvPr/>
        </p:nvGraphicFramePr>
        <p:xfrm>
          <a:off x="0" y="12700"/>
          <a:ext cx="4460875" cy="555625"/>
        </p:xfrm>
        <a:graphic>
          <a:graphicData uri="http://schemas.openxmlformats.org/drawingml/2006/table">
            <a:tbl>
              <a:tblPr/>
              <a:tblGrid>
                <a:gridCol w="620688"/>
                <a:gridCol w="2700298"/>
                <a:gridCol w="1139889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Enquête nationale de prévalence 2017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Fiche patient</a:t>
                      </a:r>
                    </a:p>
                  </a:txBody>
                  <a:tcPr marT="42069" marB="4206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069" marB="4206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2" name="Rectangle 2"/>
          <p:cNvSpPr>
            <a:spLocks noChangeArrowheads="1"/>
          </p:cNvSpPr>
          <p:nvPr/>
        </p:nvSpPr>
        <p:spPr bwMode="auto">
          <a:xfrm>
            <a:off x="309563" y="6467475"/>
            <a:ext cx="6273800" cy="2016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itchFamily="34" charset="0"/>
              </a:rPr>
              <a:t>Infection(s) nosocomiale(s) (IN)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 b="1">
              <a:latin typeface="Arial Narrow" pitchFamily="34" charset="0"/>
            </a:endParaRPr>
          </a:p>
        </p:txBody>
      </p:sp>
      <p:sp>
        <p:nvSpPr>
          <p:cNvPr id="10253" name="Rectangle 3"/>
          <p:cNvSpPr>
            <a:spLocks noChangeArrowheads="1"/>
          </p:cNvSpPr>
          <p:nvPr/>
        </p:nvSpPr>
        <p:spPr bwMode="auto">
          <a:xfrm>
            <a:off x="296863" y="4808538"/>
            <a:ext cx="6243637" cy="200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itchFamily="34" charset="0"/>
              </a:rPr>
              <a:t>Traitement(s) anti-infectieux (AI) :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Non          </a:t>
            </a:r>
            <a:r>
              <a:rPr lang="fr-FR" altLang="fr-FR" sz="12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 dirty="0">
                <a:latin typeface="Arial Narrow" pitchFamily="34" charset="0"/>
              </a:rPr>
              <a:t>  Oui  </a:t>
            </a:r>
          </a:p>
        </p:txBody>
      </p:sp>
      <p:sp>
        <p:nvSpPr>
          <p:cNvPr id="10254" name="Rectangle 4"/>
          <p:cNvSpPr>
            <a:spLocks noChangeArrowheads="1"/>
          </p:cNvSpPr>
          <p:nvPr/>
        </p:nvSpPr>
        <p:spPr bwMode="auto">
          <a:xfrm>
            <a:off x="309563" y="3446463"/>
            <a:ext cx="6273800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Dispositif(s) invasif(s) :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Non          </a:t>
            </a:r>
            <a:r>
              <a:rPr lang="fr-FR" altLang="fr-FR" sz="12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200">
                <a:latin typeface="Arial Narrow" pitchFamily="34" charset="0"/>
              </a:rPr>
              <a:t>  Oui </a:t>
            </a:r>
            <a:endParaRPr lang="fr-FR" altLang="fr-FR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55" name="Rectangle 6"/>
          <p:cNvSpPr>
            <a:spLocks noChangeArrowheads="1"/>
          </p:cNvSpPr>
          <p:nvPr/>
        </p:nvSpPr>
        <p:spPr bwMode="auto">
          <a:xfrm>
            <a:off x="3744913" y="1071563"/>
            <a:ext cx="922337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>
                <a:latin typeface="Arial" charset="0"/>
              </a:rPr>
              <a:t>CHIDIG	</a:t>
            </a:r>
          </a:p>
        </p:txBody>
      </p:sp>
      <p:sp>
        <p:nvSpPr>
          <p:cNvPr id="10256" name="Rectangle 7"/>
          <p:cNvSpPr>
            <a:spLocks noChangeArrowheads="1"/>
          </p:cNvSpPr>
          <p:nvPr/>
        </p:nvSpPr>
        <p:spPr bwMode="auto">
          <a:xfrm>
            <a:off x="1497013" y="82232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0257" name="Rectangle 8"/>
          <p:cNvSpPr>
            <a:spLocks noChangeArrowheads="1"/>
          </p:cNvSpPr>
          <p:nvPr/>
        </p:nvSpPr>
        <p:spPr bwMode="auto">
          <a:xfrm>
            <a:off x="3744913" y="815975"/>
            <a:ext cx="922337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258" name="Rectangle 10"/>
          <p:cNvSpPr>
            <a:spLocks noChangeArrowheads="1"/>
          </p:cNvSpPr>
          <p:nvPr/>
        </p:nvSpPr>
        <p:spPr bwMode="auto">
          <a:xfrm>
            <a:off x="468313" y="838200"/>
            <a:ext cx="923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établissement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59" name="Rectangle 11"/>
          <p:cNvSpPr>
            <a:spLocks noChangeArrowheads="1"/>
          </p:cNvSpPr>
          <p:nvPr/>
        </p:nvSpPr>
        <p:spPr bwMode="auto">
          <a:xfrm>
            <a:off x="2708275" y="836613"/>
            <a:ext cx="7556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Code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60" name="Rectangle 15"/>
          <p:cNvSpPr>
            <a:spLocks noChangeArrowheads="1"/>
          </p:cNvSpPr>
          <p:nvPr/>
        </p:nvSpPr>
        <p:spPr bwMode="auto">
          <a:xfrm>
            <a:off x="468313" y="2132013"/>
            <a:ext cx="627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(années)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468313" y="2371725"/>
            <a:ext cx="155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Sexe :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H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F </a:t>
            </a: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581025" y="20447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63" name="Rectangle 33"/>
          <p:cNvSpPr>
            <a:spLocks noChangeArrowheads="1"/>
          </p:cNvSpPr>
          <p:nvPr/>
        </p:nvSpPr>
        <p:spPr bwMode="auto">
          <a:xfrm>
            <a:off x="468313" y="1093788"/>
            <a:ext cx="812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 l'enquête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64" name="Rectangle 34"/>
          <p:cNvSpPr>
            <a:spLocks noChangeArrowheads="1"/>
          </p:cNvSpPr>
          <p:nvPr/>
        </p:nvSpPr>
        <p:spPr bwMode="auto">
          <a:xfrm>
            <a:off x="1979613" y="2133600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Age (mois)</a:t>
            </a:r>
          </a:p>
        </p:txBody>
      </p:sp>
      <p:sp>
        <p:nvSpPr>
          <p:cNvPr id="10265" name="Rectangle 36"/>
          <p:cNvSpPr>
            <a:spLocks noChangeArrowheads="1"/>
          </p:cNvSpPr>
          <p:nvPr/>
        </p:nvSpPr>
        <p:spPr bwMode="auto">
          <a:xfrm>
            <a:off x="468313" y="3209925"/>
            <a:ext cx="464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Cancer évolutif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Tumeur solide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Hémopathie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0266" name="Rectangle 37"/>
          <p:cNvSpPr>
            <a:spLocks noChangeArrowheads="1"/>
          </p:cNvSpPr>
          <p:nvPr/>
        </p:nvSpPr>
        <p:spPr bwMode="auto">
          <a:xfrm>
            <a:off x="468313" y="260032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Chirurgie depuis l'admission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</a:t>
            </a:r>
          </a:p>
        </p:txBody>
      </p:sp>
      <p:sp>
        <p:nvSpPr>
          <p:cNvPr id="10267" name="Rectangle 38"/>
          <p:cNvSpPr>
            <a:spLocks noChangeArrowheads="1"/>
          </p:cNvSpPr>
          <p:nvPr/>
        </p:nvSpPr>
        <p:spPr bwMode="auto">
          <a:xfrm>
            <a:off x="468313" y="2800350"/>
            <a:ext cx="3894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Score de McCabe (MC)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MC0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MC1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MC2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</a:p>
        </p:txBody>
      </p:sp>
      <p:sp>
        <p:nvSpPr>
          <p:cNvPr id="10268" name="Rectangle 39"/>
          <p:cNvSpPr>
            <a:spLocks noChangeArrowheads="1"/>
          </p:cNvSpPr>
          <p:nvPr/>
        </p:nvSpPr>
        <p:spPr bwMode="auto">
          <a:xfrm>
            <a:off x="468313" y="3005138"/>
            <a:ext cx="32543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tabLst>
                <a:tab pos="719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91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Immunodépression :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</a:p>
        </p:txBody>
      </p:sp>
      <p:sp>
        <p:nvSpPr>
          <p:cNvPr id="10269" name="Rectangle 41"/>
          <p:cNvSpPr>
            <a:spLocks noChangeArrowheads="1"/>
          </p:cNvSpPr>
          <p:nvPr/>
        </p:nvSpPr>
        <p:spPr bwMode="auto">
          <a:xfrm>
            <a:off x="581025" y="1831975"/>
            <a:ext cx="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0270" name="Rectangle 42"/>
          <p:cNvSpPr>
            <a:spLocks noChangeArrowheads="1"/>
          </p:cNvSpPr>
          <p:nvPr/>
        </p:nvSpPr>
        <p:spPr bwMode="auto">
          <a:xfrm>
            <a:off x="468313" y="39497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Intubation :		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		</a:t>
            </a:r>
          </a:p>
        </p:txBody>
      </p:sp>
      <p:sp>
        <p:nvSpPr>
          <p:cNvPr id="10271" name="Rectangle 47"/>
          <p:cNvSpPr>
            <a:spLocks noChangeArrowheads="1"/>
          </p:cNvSpPr>
          <p:nvPr/>
        </p:nvSpPr>
        <p:spPr bwMode="auto">
          <a:xfrm>
            <a:off x="2717800" y="1095375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service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72" name="Rectangle 48"/>
          <p:cNvSpPr>
            <a:spLocks noChangeArrowheads="1"/>
          </p:cNvSpPr>
          <p:nvPr/>
        </p:nvSpPr>
        <p:spPr bwMode="auto">
          <a:xfrm>
            <a:off x="468313" y="1870075"/>
            <a:ext cx="9413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Spécialité du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73" name="Rectangle 49"/>
          <p:cNvSpPr>
            <a:spLocks noChangeArrowheads="1"/>
          </p:cNvSpPr>
          <p:nvPr/>
        </p:nvSpPr>
        <p:spPr bwMode="auto">
          <a:xfrm>
            <a:off x="2882900" y="1870075"/>
            <a:ext cx="9128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hospitalisation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274" name="Rectangle 51"/>
          <p:cNvSpPr>
            <a:spLocks noChangeArrowheads="1"/>
          </p:cNvSpPr>
          <p:nvPr/>
        </p:nvSpPr>
        <p:spPr bwMode="auto">
          <a:xfrm>
            <a:off x="468313" y="3746500"/>
            <a:ext cx="2019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Sonde urinaire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		</a:t>
            </a:r>
          </a:p>
        </p:txBody>
      </p:sp>
      <p:sp>
        <p:nvSpPr>
          <p:cNvPr id="10275" name="Rectangle 52"/>
          <p:cNvSpPr>
            <a:spLocks noChangeArrowheads="1"/>
          </p:cNvSpPr>
          <p:nvPr/>
        </p:nvSpPr>
        <p:spPr bwMode="auto">
          <a:xfrm>
            <a:off x="468313" y="4154488"/>
            <a:ext cx="181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42875" eaLnBrk="0" hangingPunct="0">
              <a:spcBef>
                <a:spcPct val="20000"/>
              </a:spcBef>
              <a:buChar char="•"/>
              <a:tabLst>
                <a:tab pos="358775" algn="l"/>
                <a:tab pos="539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42875" eaLnBrk="0" hangingPunct="0">
              <a:spcBef>
                <a:spcPct val="20000"/>
              </a:spcBef>
              <a:buChar char="–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42875" eaLnBrk="0" hangingPunct="0">
              <a:spcBef>
                <a:spcPct val="20000"/>
              </a:spcBef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539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Cathéters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(un ou plusieurs)</a:t>
            </a:r>
            <a:r>
              <a:rPr lang="fr-FR" altLang="fr-FR" sz="700">
                <a:latin typeface="Arial Narrow" pitchFamily="34" charset="0"/>
              </a:rPr>
              <a:t> </a:t>
            </a:r>
          </a:p>
        </p:txBody>
      </p:sp>
      <p:sp>
        <p:nvSpPr>
          <p:cNvPr id="10276" name="Rectangle 54"/>
          <p:cNvSpPr>
            <a:spLocks noChangeArrowheads="1"/>
          </p:cNvSpPr>
          <p:nvPr/>
        </p:nvSpPr>
        <p:spPr bwMode="auto">
          <a:xfrm>
            <a:off x="1641475" y="1851025"/>
            <a:ext cx="922338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1100" dirty="0" err="1">
                <a:latin typeface="Arial" charset="0"/>
              </a:rPr>
              <a:t>CHIURO</a:t>
            </a:r>
            <a:r>
              <a:rPr lang="fr-FR" altLang="fr-FR" sz="1100" dirty="0">
                <a:latin typeface="Arial" charset="0"/>
              </a:rPr>
              <a:t>	</a:t>
            </a:r>
          </a:p>
        </p:txBody>
      </p:sp>
      <p:sp>
        <p:nvSpPr>
          <p:cNvPr id="10277" name="Rectangle 57"/>
          <p:cNvSpPr>
            <a:spLocks noChangeArrowheads="1"/>
          </p:cNvSpPr>
          <p:nvPr/>
        </p:nvSpPr>
        <p:spPr bwMode="auto">
          <a:xfrm>
            <a:off x="1165225" y="2117725"/>
            <a:ext cx="493713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70</a:t>
            </a:r>
          </a:p>
        </p:txBody>
      </p:sp>
      <p:sp>
        <p:nvSpPr>
          <p:cNvPr id="10278" name="Rectangle 61"/>
          <p:cNvSpPr>
            <a:spLocks noChangeArrowheads="1"/>
          </p:cNvSpPr>
          <p:nvPr/>
        </p:nvSpPr>
        <p:spPr bwMode="auto">
          <a:xfrm>
            <a:off x="2652713" y="2117725"/>
            <a:ext cx="49371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279" name="Rectangle 131"/>
          <p:cNvSpPr>
            <a:spLocks noChangeArrowheads="1"/>
          </p:cNvSpPr>
          <p:nvPr/>
        </p:nvSpPr>
        <p:spPr bwMode="auto">
          <a:xfrm>
            <a:off x="468313" y="7754938"/>
            <a:ext cx="1244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Date des premiers signes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0" name="Rectangle 132"/>
          <p:cNvSpPr>
            <a:spLocks noChangeArrowheads="1"/>
          </p:cNvSpPr>
          <p:nvPr/>
        </p:nvSpPr>
        <p:spPr bwMode="auto">
          <a:xfrm>
            <a:off x="468313" y="7523163"/>
            <a:ext cx="1003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Origine de l'infection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1" name="Rectangle 133"/>
          <p:cNvSpPr>
            <a:spLocks noChangeArrowheads="1"/>
          </p:cNvSpPr>
          <p:nvPr/>
        </p:nvSpPr>
        <p:spPr bwMode="auto">
          <a:xfrm>
            <a:off x="468313" y="8010525"/>
            <a:ext cx="1095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 bactériémie, origine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2" name="Rectangle 135"/>
          <p:cNvSpPr>
            <a:spLocks noChangeArrowheads="1"/>
          </p:cNvSpPr>
          <p:nvPr/>
        </p:nvSpPr>
        <p:spPr bwMode="auto">
          <a:xfrm>
            <a:off x="468313" y="8331200"/>
            <a:ext cx="1109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Micro-organisme (MO)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3" name="Rectangle 138"/>
          <p:cNvSpPr>
            <a:spLocks noChangeArrowheads="1"/>
          </p:cNvSpPr>
          <p:nvPr/>
        </p:nvSpPr>
        <p:spPr bwMode="auto">
          <a:xfrm>
            <a:off x="468313" y="8555038"/>
            <a:ext cx="1038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Sensibilité MO (SIR) : </a:t>
            </a:r>
          </a:p>
        </p:txBody>
      </p:sp>
      <p:sp>
        <p:nvSpPr>
          <p:cNvPr id="10284" name="Rectangle 139"/>
          <p:cNvSpPr>
            <a:spLocks noChangeArrowheads="1"/>
          </p:cNvSpPr>
          <p:nvPr/>
        </p:nvSpPr>
        <p:spPr bwMode="auto">
          <a:xfrm>
            <a:off x="468313" y="6810375"/>
            <a:ext cx="962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Siège de l'infection : 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285" name="Rectangle 189"/>
          <p:cNvSpPr>
            <a:spLocks noChangeArrowheads="1"/>
          </p:cNvSpPr>
          <p:nvPr/>
        </p:nvSpPr>
        <p:spPr bwMode="auto">
          <a:xfrm>
            <a:off x="309563" y="1341438"/>
            <a:ext cx="5446712" cy="1984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Patient</a:t>
            </a:r>
          </a:p>
        </p:txBody>
      </p:sp>
      <p:sp>
        <p:nvSpPr>
          <p:cNvPr id="10286" name="Rectangle 190"/>
          <p:cNvSpPr>
            <a:spLocks noChangeArrowheads="1"/>
          </p:cNvSpPr>
          <p:nvPr/>
        </p:nvSpPr>
        <p:spPr bwMode="auto">
          <a:xfrm>
            <a:off x="309563" y="582613"/>
            <a:ext cx="4676775" cy="2016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Arial Narrow" pitchFamily="34" charset="0"/>
              </a:rPr>
              <a:t>Établissement et service</a:t>
            </a:r>
          </a:p>
        </p:txBody>
      </p:sp>
      <p:sp>
        <p:nvSpPr>
          <p:cNvPr id="10287" name="Rectangle 202"/>
          <p:cNvSpPr>
            <a:spLocks noChangeArrowheads="1"/>
          </p:cNvSpPr>
          <p:nvPr/>
        </p:nvSpPr>
        <p:spPr bwMode="auto">
          <a:xfrm>
            <a:off x="3143250" y="2130425"/>
            <a:ext cx="708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&lt;24 mois</a:t>
            </a:r>
          </a:p>
        </p:txBody>
      </p:sp>
      <p:sp>
        <p:nvSpPr>
          <p:cNvPr id="10288" name="Rectangle 124"/>
          <p:cNvSpPr>
            <a:spLocks noChangeArrowheads="1"/>
          </p:cNvSpPr>
          <p:nvPr/>
        </p:nvSpPr>
        <p:spPr bwMode="auto">
          <a:xfrm>
            <a:off x="1749425" y="6657975"/>
            <a:ext cx="233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1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0289" name="Rectangle 134"/>
          <p:cNvSpPr>
            <a:spLocks noChangeArrowheads="1"/>
          </p:cNvSpPr>
          <p:nvPr/>
        </p:nvSpPr>
        <p:spPr bwMode="auto">
          <a:xfrm>
            <a:off x="2025650" y="818832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290" name="Rectangle 178"/>
          <p:cNvSpPr>
            <a:spLocks noChangeArrowheads="1"/>
          </p:cNvSpPr>
          <p:nvPr/>
        </p:nvSpPr>
        <p:spPr bwMode="auto">
          <a:xfrm>
            <a:off x="28082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291" name="Rectangle 204"/>
          <p:cNvSpPr>
            <a:spLocks noChangeArrowheads="1"/>
          </p:cNvSpPr>
          <p:nvPr/>
        </p:nvSpPr>
        <p:spPr bwMode="auto">
          <a:xfrm>
            <a:off x="1746250" y="677227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SANBAC</a:t>
            </a:r>
          </a:p>
        </p:txBody>
      </p:sp>
      <p:sp>
        <p:nvSpPr>
          <p:cNvPr id="10292" name="Rectangle 207"/>
          <p:cNvSpPr>
            <a:spLocks noChangeArrowheads="1"/>
          </p:cNvSpPr>
          <p:nvPr/>
        </p:nvSpPr>
        <p:spPr bwMode="auto">
          <a:xfrm>
            <a:off x="1746250" y="7472363"/>
            <a:ext cx="2354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10293" name="Rectangle 208"/>
          <p:cNvSpPr>
            <a:spLocks noChangeArrowheads="1"/>
          </p:cNvSpPr>
          <p:nvPr/>
        </p:nvSpPr>
        <p:spPr bwMode="auto">
          <a:xfrm>
            <a:off x="1746250" y="7720013"/>
            <a:ext cx="2354263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15/05/2017</a:t>
            </a:r>
          </a:p>
        </p:txBody>
      </p:sp>
      <p:sp>
        <p:nvSpPr>
          <p:cNvPr id="10294" name="Rectangle 209"/>
          <p:cNvSpPr>
            <a:spLocks noChangeArrowheads="1"/>
          </p:cNvSpPr>
          <p:nvPr/>
        </p:nvSpPr>
        <p:spPr bwMode="auto">
          <a:xfrm>
            <a:off x="1746250" y="7972425"/>
            <a:ext cx="2359025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 charset="0"/>
              </a:rPr>
              <a:t>ISO</a:t>
            </a:r>
          </a:p>
        </p:txBody>
      </p:sp>
      <p:sp>
        <p:nvSpPr>
          <p:cNvPr id="10295" name="Rectangle 210"/>
          <p:cNvSpPr>
            <a:spLocks noChangeArrowheads="1"/>
          </p:cNvSpPr>
          <p:nvPr/>
        </p:nvSpPr>
        <p:spPr bwMode="auto">
          <a:xfrm>
            <a:off x="1746250" y="828833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 err="1">
                <a:latin typeface="Arial" charset="0"/>
              </a:rPr>
              <a:t>ESCCOL</a:t>
            </a:r>
            <a:endParaRPr lang="fr-FR" altLang="fr-FR" sz="1100" dirty="0">
              <a:latin typeface="Arial" charset="0"/>
            </a:endParaRPr>
          </a:p>
        </p:txBody>
      </p:sp>
      <p:sp>
        <p:nvSpPr>
          <p:cNvPr id="10296" name="Rectangle 211"/>
          <p:cNvSpPr>
            <a:spLocks noChangeArrowheads="1"/>
          </p:cNvSpPr>
          <p:nvPr/>
        </p:nvSpPr>
        <p:spPr bwMode="auto">
          <a:xfrm>
            <a:off x="1741488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0</a:t>
            </a:r>
          </a:p>
        </p:txBody>
      </p:sp>
      <p:sp>
        <p:nvSpPr>
          <p:cNvPr id="10297" name="Rectangle 230"/>
          <p:cNvSpPr>
            <a:spLocks noChangeArrowheads="1"/>
          </p:cNvSpPr>
          <p:nvPr/>
        </p:nvSpPr>
        <p:spPr bwMode="auto">
          <a:xfrm>
            <a:off x="4205288" y="6657975"/>
            <a:ext cx="2347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  <a:latin typeface="Arial Narrow" pitchFamily="34" charset="0"/>
              </a:rPr>
              <a:t>IN 2</a:t>
            </a:r>
            <a:endParaRPr lang="fr-FR" altLang="fr-FR" sz="900" b="1">
              <a:latin typeface="Arial Narrow" pitchFamily="34" charset="0"/>
            </a:endParaRPr>
          </a:p>
        </p:txBody>
      </p:sp>
      <p:sp>
        <p:nvSpPr>
          <p:cNvPr id="10298" name="Rectangle 231"/>
          <p:cNvSpPr>
            <a:spLocks noChangeArrowheads="1"/>
          </p:cNvSpPr>
          <p:nvPr/>
        </p:nvSpPr>
        <p:spPr bwMode="auto">
          <a:xfrm>
            <a:off x="44989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21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299" name="Rectangle 232"/>
          <p:cNvSpPr>
            <a:spLocks noChangeArrowheads="1"/>
          </p:cNvSpPr>
          <p:nvPr/>
        </p:nvSpPr>
        <p:spPr bwMode="auto">
          <a:xfrm>
            <a:off x="5286375" y="8186738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22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300" name="Rectangle 233"/>
          <p:cNvSpPr>
            <a:spLocks noChangeArrowheads="1"/>
          </p:cNvSpPr>
          <p:nvPr/>
        </p:nvSpPr>
        <p:spPr bwMode="auto">
          <a:xfrm>
            <a:off x="4206875" y="6772275"/>
            <a:ext cx="2351088" cy="20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URIN1</a:t>
            </a:r>
          </a:p>
        </p:txBody>
      </p:sp>
      <p:sp>
        <p:nvSpPr>
          <p:cNvPr id="10301" name="Rectangle 236"/>
          <p:cNvSpPr>
            <a:spLocks noChangeArrowheads="1"/>
          </p:cNvSpPr>
          <p:nvPr/>
        </p:nvSpPr>
        <p:spPr bwMode="auto">
          <a:xfrm>
            <a:off x="4237038" y="7470775"/>
            <a:ext cx="234632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</a:t>
            </a:r>
          </a:p>
        </p:txBody>
      </p:sp>
      <p:sp>
        <p:nvSpPr>
          <p:cNvPr id="10302" name="Rectangle 237"/>
          <p:cNvSpPr>
            <a:spLocks noChangeArrowheads="1"/>
          </p:cNvSpPr>
          <p:nvPr/>
        </p:nvSpPr>
        <p:spPr bwMode="auto">
          <a:xfrm>
            <a:off x="4206875" y="7718425"/>
            <a:ext cx="2351088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15/05/2017</a:t>
            </a:r>
          </a:p>
        </p:txBody>
      </p:sp>
      <p:sp>
        <p:nvSpPr>
          <p:cNvPr id="10303" name="Rectangle 238"/>
          <p:cNvSpPr>
            <a:spLocks noChangeArrowheads="1"/>
          </p:cNvSpPr>
          <p:nvPr/>
        </p:nvSpPr>
        <p:spPr bwMode="auto">
          <a:xfrm>
            <a:off x="4206875" y="7970838"/>
            <a:ext cx="2346325" cy="2047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04" name="Rectangle 259"/>
          <p:cNvSpPr>
            <a:spLocks noChangeArrowheads="1"/>
          </p:cNvSpPr>
          <p:nvPr/>
        </p:nvSpPr>
        <p:spPr bwMode="auto">
          <a:xfrm>
            <a:off x="5322888" y="4763"/>
            <a:ext cx="1474787" cy="879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05" name="Rectangle 257"/>
          <p:cNvSpPr>
            <a:spLocks noChangeArrowheads="1"/>
          </p:cNvSpPr>
          <p:nvPr/>
        </p:nvSpPr>
        <p:spPr bwMode="auto">
          <a:xfrm>
            <a:off x="5710238" y="288925"/>
            <a:ext cx="754062" cy="1539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Etiquette patient</a:t>
            </a:r>
          </a:p>
        </p:txBody>
      </p:sp>
      <p:sp>
        <p:nvSpPr>
          <p:cNvPr id="10306" name="Rectangle 270"/>
          <p:cNvSpPr>
            <a:spLocks noChangeArrowheads="1"/>
          </p:cNvSpPr>
          <p:nvPr/>
        </p:nvSpPr>
        <p:spPr bwMode="auto">
          <a:xfrm>
            <a:off x="468313" y="9001125"/>
            <a:ext cx="5022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Diagnostic différé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307" name="Rectangle 284"/>
          <p:cNvSpPr>
            <a:spLocks noChangeArrowheads="1"/>
          </p:cNvSpPr>
          <p:nvPr/>
        </p:nvSpPr>
        <p:spPr bwMode="auto">
          <a:xfrm>
            <a:off x="6000750" y="1169988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bg2"/>
                </a:solidFill>
                <a:latin typeface="Arial Narrow" pitchFamily="34" charset="0"/>
              </a:rPr>
              <a:t>N° Fiche patient</a:t>
            </a:r>
          </a:p>
        </p:txBody>
      </p:sp>
      <p:sp>
        <p:nvSpPr>
          <p:cNvPr id="10308" name="Rectangle 285"/>
          <p:cNvSpPr>
            <a:spLocks noChangeArrowheads="1"/>
          </p:cNvSpPr>
          <p:nvPr/>
        </p:nvSpPr>
        <p:spPr bwMode="auto">
          <a:xfrm>
            <a:off x="6061075" y="1565275"/>
            <a:ext cx="765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0309" name="Rectangle 286"/>
          <p:cNvSpPr>
            <a:spLocks noChangeArrowheads="1"/>
          </p:cNvSpPr>
          <p:nvPr/>
        </p:nvSpPr>
        <p:spPr bwMode="auto">
          <a:xfrm>
            <a:off x="5969000" y="1336675"/>
            <a:ext cx="828675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10" name="Line 287"/>
          <p:cNvSpPr>
            <a:spLocks noChangeShapeType="1"/>
          </p:cNvSpPr>
          <p:nvPr/>
        </p:nvSpPr>
        <p:spPr bwMode="auto">
          <a:xfrm>
            <a:off x="4467225" y="4763"/>
            <a:ext cx="2390775" cy="247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11" name="Rectangle 420"/>
          <p:cNvSpPr>
            <a:spLocks noChangeArrowheads="1"/>
          </p:cNvSpPr>
          <p:nvPr/>
        </p:nvSpPr>
        <p:spPr bwMode="auto">
          <a:xfrm>
            <a:off x="468313" y="7231063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Infection présente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à l'admission :</a:t>
            </a:r>
            <a:endParaRPr lang="fr-FR" altLang="fr-FR" sz="1000">
              <a:latin typeface="Arial" charset="0"/>
            </a:endParaRPr>
          </a:p>
        </p:txBody>
      </p:sp>
      <p:sp>
        <p:nvSpPr>
          <p:cNvPr id="10312" name="Rectangle 421"/>
          <p:cNvSpPr>
            <a:spLocks noChangeArrowheads="1"/>
          </p:cNvSpPr>
          <p:nvPr/>
        </p:nvSpPr>
        <p:spPr bwMode="auto">
          <a:xfrm>
            <a:off x="468313" y="7051675"/>
            <a:ext cx="5838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Dispositif invasif concerné :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 </a:t>
            </a: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          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Inconnu</a:t>
            </a:r>
            <a:endParaRPr lang="fr-FR" altLang="fr-FR" sz="1000">
              <a:latin typeface="Arial" charset="0"/>
            </a:endParaRPr>
          </a:p>
        </p:txBody>
      </p:sp>
      <p:pic>
        <p:nvPicPr>
          <p:cNvPr id="10313" name="Image 1" descr="logoSantePu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84138"/>
            <a:ext cx="720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4" name="Rectangle 34"/>
          <p:cNvSpPr>
            <a:spLocks noChangeArrowheads="1"/>
          </p:cNvSpPr>
          <p:nvPr/>
        </p:nvSpPr>
        <p:spPr bwMode="auto">
          <a:xfrm>
            <a:off x="3929063" y="2119313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Poids de naissance </a:t>
            </a: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(grammes)</a:t>
            </a:r>
          </a:p>
        </p:txBody>
      </p:sp>
      <p:sp>
        <p:nvSpPr>
          <p:cNvPr id="10315" name="Rectangle 61"/>
          <p:cNvSpPr>
            <a:spLocks noChangeArrowheads="1"/>
          </p:cNvSpPr>
          <p:nvPr/>
        </p:nvSpPr>
        <p:spPr bwMode="auto">
          <a:xfrm>
            <a:off x="5132388" y="2111375"/>
            <a:ext cx="493712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16" name="Rectangle 202"/>
          <p:cNvSpPr>
            <a:spLocks noChangeArrowheads="1"/>
          </p:cNvSpPr>
          <p:nvPr/>
        </p:nvSpPr>
        <p:spPr bwMode="auto">
          <a:xfrm>
            <a:off x="5661025" y="2116138"/>
            <a:ext cx="7254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Si âge &lt;28 jours</a:t>
            </a:r>
          </a:p>
        </p:txBody>
      </p:sp>
      <p:grpSp>
        <p:nvGrpSpPr>
          <p:cNvPr id="10317" name="Groupe 3"/>
          <p:cNvGrpSpPr>
            <a:grpSpLocks/>
          </p:cNvGrpSpPr>
          <p:nvPr/>
        </p:nvGrpSpPr>
        <p:grpSpPr bwMode="auto">
          <a:xfrm>
            <a:off x="301625" y="5164138"/>
            <a:ext cx="850900" cy="1169987"/>
            <a:chOff x="82549" y="5589588"/>
            <a:chExt cx="852489" cy="1333077"/>
          </a:xfrm>
        </p:grpSpPr>
        <p:sp>
          <p:nvSpPr>
            <p:cNvPr id="10427" name="Rectangle 132"/>
            <p:cNvSpPr>
              <a:spLocks noChangeArrowheads="1"/>
            </p:cNvSpPr>
            <p:nvPr/>
          </p:nvSpPr>
          <p:spPr bwMode="auto">
            <a:xfrm>
              <a:off x="228600" y="5589588"/>
              <a:ext cx="562099" cy="14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Molécule (DCI)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28" name="Rectangle 207"/>
            <p:cNvSpPr>
              <a:spLocks noChangeArrowheads="1"/>
            </p:cNvSpPr>
            <p:nvPr/>
          </p:nvSpPr>
          <p:spPr bwMode="auto">
            <a:xfrm>
              <a:off x="82550" y="5781675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TAVANIC</a:t>
              </a:r>
            </a:p>
          </p:txBody>
        </p:sp>
        <p:sp>
          <p:nvSpPr>
            <p:cNvPr id="10429" name="Rectangle 207"/>
            <p:cNvSpPr>
              <a:spLocks noChangeArrowheads="1"/>
            </p:cNvSpPr>
            <p:nvPr/>
          </p:nvSpPr>
          <p:spPr bwMode="auto">
            <a:xfrm>
              <a:off x="82550" y="6089650"/>
              <a:ext cx="8524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900">
                <a:latin typeface="Arial" charset="0"/>
              </a:endParaRPr>
            </a:p>
          </p:txBody>
        </p:sp>
        <p:sp>
          <p:nvSpPr>
            <p:cNvPr id="10430" name="Rectangle 207"/>
            <p:cNvSpPr>
              <a:spLocks noChangeArrowheads="1"/>
            </p:cNvSpPr>
            <p:nvPr/>
          </p:nvSpPr>
          <p:spPr bwMode="auto">
            <a:xfrm>
              <a:off x="82550" y="6406071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31" name="Rectangle 207"/>
            <p:cNvSpPr>
              <a:spLocks noChangeArrowheads="1"/>
            </p:cNvSpPr>
            <p:nvPr/>
          </p:nvSpPr>
          <p:spPr bwMode="auto">
            <a:xfrm>
              <a:off x="82549" y="6700415"/>
              <a:ext cx="85090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18" name="Groupe 2"/>
          <p:cNvGrpSpPr>
            <a:grpSpLocks/>
          </p:cNvGrpSpPr>
          <p:nvPr/>
        </p:nvGrpSpPr>
        <p:grpSpPr bwMode="auto">
          <a:xfrm>
            <a:off x="1081088" y="5081588"/>
            <a:ext cx="523875" cy="1252537"/>
            <a:chOff x="864882" y="5519738"/>
            <a:chExt cx="524488" cy="1406491"/>
          </a:xfrm>
        </p:grpSpPr>
        <p:sp>
          <p:nvSpPr>
            <p:cNvPr id="10422" name="Rectangle 132"/>
            <p:cNvSpPr>
              <a:spLocks noChangeArrowheads="1"/>
            </p:cNvSpPr>
            <p:nvPr/>
          </p:nvSpPr>
          <p:spPr bwMode="auto">
            <a:xfrm>
              <a:off x="864882" y="5519738"/>
              <a:ext cx="524488" cy="2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Voie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administration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23" name="Rectangle 207"/>
            <p:cNvSpPr>
              <a:spLocks noChangeArrowheads="1"/>
            </p:cNvSpPr>
            <p:nvPr/>
          </p:nvSpPr>
          <p:spPr bwMode="auto">
            <a:xfrm>
              <a:off x="984250" y="5797550"/>
              <a:ext cx="2857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IV</a:t>
              </a:r>
            </a:p>
          </p:txBody>
        </p:sp>
        <p:sp>
          <p:nvSpPr>
            <p:cNvPr id="10424" name="Rectangle 207"/>
            <p:cNvSpPr>
              <a:spLocks noChangeArrowheads="1"/>
            </p:cNvSpPr>
            <p:nvPr/>
          </p:nvSpPr>
          <p:spPr bwMode="auto">
            <a:xfrm>
              <a:off x="985044" y="6100763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0425" name="Rectangle 207"/>
            <p:cNvSpPr>
              <a:spLocks noChangeArrowheads="1"/>
            </p:cNvSpPr>
            <p:nvPr/>
          </p:nvSpPr>
          <p:spPr bwMode="auto">
            <a:xfrm>
              <a:off x="982663" y="6415088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26" name="Rectangle 207"/>
            <p:cNvSpPr>
              <a:spLocks noChangeArrowheads="1"/>
            </p:cNvSpPr>
            <p:nvPr/>
          </p:nvSpPr>
          <p:spPr bwMode="auto">
            <a:xfrm>
              <a:off x="980281" y="6703979"/>
              <a:ext cx="27781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19" name="Groupe 1"/>
          <p:cNvGrpSpPr>
            <a:grpSpLocks/>
          </p:cNvGrpSpPr>
          <p:nvPr/>
        </p:nvGrpSpPr>
        <p:grpSpPr bwMode="auto">
          <a:xfrm>
            <a:off x="3157538" y="5076825"/>
            <a:ext cx="806450" cy="1257300"/>
            <a:chOff x="1335088" y="5513388"/>
            <a:chExt cx="806450" cy="1417637"/>
          </a:xfrm>
        </p:grpSpPr>
        <p:sp>
          <p:nvSpPr>
            <p:cNvPr id="10417" name="Rectangle 132"/>
            <p:cNvSpPr>
              <a:spLocks noChangeArrowheads="1"/>
            </p:cNvSpPr>
            <p:nvPr/>
          </p:nvSpPr>
          <p:spPr bwMode="auto">
            <a:xfrm>
              <a:off x="1463399" y="5513388"/>
              <a:ext cx="549830" cy="2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Contexte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de prescription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18" name="Rectangle 207"/>
            <p:cNvSpPr>
              <a:spLocks noChangeArrowheads="1"/>
            </p:cNvSpPr>
            <p:nvPr/>
          </p:nvSpPr>
          <p:spPr bwMode="auto">
            <a:xfrm>
              <a:off x="1336675" y="5797550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ICS</a:t>
              </a:r>
            </a:p>
          </p:txBody>
        </p:sp>
        <p:sp>
          <p:nvSpPr>
            <p:cNvPr id="10419" name="Rectangle 207"/>
            <p:cNvSpPr>
              <a:spLocks noChangeArrowheads="1"/>
            </p:cNvSpPr>
            <p:nvPr/>
          </p:nvSpPr>
          <p:spPr bwMode="auto">
            <a:xfrm>
              <a:off x="1335088" y="6110288"/>
              <a:ext cx="80645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20" name="Rectangle 207"/>
            <p:cNvSpPr>
              <a:spLocks noChangeArrowheads="1"/>
            </p:cNvSpPr>
            <p:nvPr/>
          </p:nvSpPr>
          <p:spPr bwMode="auto">
            <a:xfrm>
              <a:off x="1339850" y="6418263"/>
              <a:ext cx="7969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21" name="Rectangle 207"/>
            <p:cNvSpPr>
              <a:spLocks noChangeArrowheads="1"/>
            </p:cNvSpPr>
            <p:nvPr/>
          </p:nvSpPr>
          <p:spPr bwMode="auto">
            <a:xfrm>
              <a:off x="1336675" y="6708775"/>
              <a:ext cx="80168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0" name="Groupe 4"/>
          <p:cNvGrpSpPr>
            <a:grpSpLocks/>
          </p:cNvGrpSpPr>
          <p:nvPr/>
        </p:nvGrpSpPr>
        <p:grpSpPr bwMode="auto">
          <a:xfrm>
            <a:off x="4002088" y="5145088"/>
            <a:ext cx="765175" cy="1189037"/>
            <a:chOff x="2193925" y="5592763"/>
            <a:chExt cx="765175" cy="1339850"/>
          </a:xfrm>
        </p:grpSpPr>
        <p:sp>
          <p:nvSpPr>
            <p:cNvPr id="10412" name="Rectangle 132"/>
            <p:cNvSpPr>
              <a:spLocks noChangeArrowheads="1"/>
            </p:cNvSpPr>
            <p:nvPr/>
          </p:nvSpPr>
          <p:spPr bwMode="auto">
            <a:xfrm>
              <a:off x="2380145" y="5592763"/>
              <a:ext cx="392735" cy="1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Diagnostic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13" name="Rectangle 207"/>
            <p:cNvSpPr>
              <a:spLocks noChangeArrowheads="1"/>
            </p:cNvSpPr>
            <p:nvPr/>
          </p:nvSpPr>
          <p:spPr bwMode="auto">
            <a:xfrm>
              <a:off x="2193925" y="580231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GEN</a:t>
              </a:r>
            </a:p>
          </p:txBody>
        </p:sp>
        <p:sp>
          <p:nvSpPr>
            <p:cNvPr id="10414" name="Rectangle 207"/>
            <p:cNvSpPr>
              <a:spLocks noChangeArrowheads="1"/>
            </p:cNvSpPr>
            <p:nvPr/>
          </p:nvSpPr>
          <p:spPr bwMode="auto">
            <a:xfrm>
              <a:off x="2193925" y="6110288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15" name="Rectangle 207"/>
            <p:cNvSpPr>
              <a:spLocks noChangeArrowheads="1"/>
            </p:cNvSpPr>
            <p:nvPr/>
          </p:nvSpPr>
          <p:spPr bwMode="auto">
            <a:xfrm>
              <a:off x="2193925" y="6419850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16" name="Rectangle 207"/>
            <p:cNvSpPr>
              <a:spLocks noChangeArrowheads="1"/>
            </p:cNvSpPr>
            <p:nvPr/>
          </p:nvSpPr>
          <p:spPr bwMode="auto">
            <a:xfrm>
              <a:off x="2193925" y="6710363"/>
              <a:ext cx="76517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1" name="Groupe 3"/>
          <p:cNvGrpSpPr>
            <a:grpSpLocks/>
          </p:cNvGrpSpPr>
          <p:nvPr/>
        </p:nvGrpSpPr>
        <p:grpSpPr bwMode="auto">
          <a:xfrm>
            <a:off x="4697413" y="5084763"/>
            <a:ext cx="503237" cy="1249362"/>
            <a:chOff x="4737100" y="5508625"/>
            <a:chExt cx="503237" cy="1408113"/>
          </a:xfrm>
        </p:grpSpPr>
        <p:sp>
          <p:nvSpPr>
            <p:cNvPr id="10408" name="Rectangle 132"/>
            <p:cNvSpPr>
              <a:spLocks noChangeArrowheads="1"/>
            </p:cNvSpPr>
            <p:nvPr/>
          </p:nvSpPr>
          <p:spPr bwMode="auto">
            <a:xfrm>
              <a:off x="4737100" y="5508625"/>
              <a:ext cx="503237" cy="27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Justification dossier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9386" name="Rectangle 207"/>
            <p:cNvSpPr>
              <a:spLocks noChangeArrowheads="1"/>
            </p:cNvSpPr>
            <p:nvPr/>
          </p:nvSpPr>
          <p:spPr bwMode="auto">
            <a:xfrm>
              <a:off x="4845050" y="5782375"/>
              <a:ext cx="300037" cy="223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050" dirty="0" smtClean="0">
                  <a:latin typeface="Arial" charset="0"/>
                </a:rPr>
                <a:t>Oui</a:t>
              </a:r>
            </a:p>
          </p:txBody>
        </p:sp>
        <p:sp>
          <p:nvSpPr>
            <p:cNvPr id="10410" name="Rectangle 207"/>
            <p:cNvSpPr>
              <a:spLocks noChangeArrowheads="1"/>
            </p:cNvSpPr>
            <p:nvPr/>
          </p:nvSpPr>
          <p:spPr bwMode="auto">
            <a:xfrm>
              <a:off x="4845844" y="6403976"/>
              <a:ext cx="29924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11" name="Rectangle 207"/>
            <p:cNvSpPr>
              <a:spLocks noChangeArrowheads="1"/>
            </p:cNvSpPr>
            <p:nvPr/>
          </p:nvSpPr>
          <p:spPr bwMode="auto">
            <a:xfrm>
              <a:off x="4845050" y="6694488"/>
              <a:ext cx="30083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2" name="Groupe 6"/>
          <p:cNvGrpSpPr>
            <a:grpSpLocks/>
          </p:cNvGrpSpPr>
          <p:nvPr/>
        </p:nvGrpSpPr>
        <p:grpSpPr bwMode="auto">
          <a:xfrm>
            <a:off x="1531938" y="5064125"/>
            <a:ext cx="630237" cy="1265238"/>
            <a:chOff x="3403601" y="5513388"/>
            <a:chExt cx="630238" cy="1423987"/>
          </a:xfrm>
        </p:grpSpPr>
        <p:sp>
          <p:nvSpPr>
            <p:cNvPr id="10403" name="Rectangle 132"/>
            <p:cNvSpPr>
              <a:spLocks noChangeArrowheads="1"/>
            </p:cNvSpPr>
            <p:nvPr/>
          </p:nvSpPr>
          <p:spPr bwMode="auto">
            <a:xfrm>
              <a:off x="3565594" y="5513388"/>
              <a:ext cx="314189" cy="27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Date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début AI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404" name="Rectangle 207"/>
            <p:cNvSpPr>
              <a:spLocks noChangeArrowheads="1"/>
            </p:cNvSpPr>
            <p:nvPr/>
          </p:nvSpPr>
          <p:spPr bwMode="auto">
            <a:xfrm>
              <a:off x="3411538" y="5807075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" charset="0"/>
                </a:rPr>
                <a:t>15/05/2017</a:t>
              </a:r>
            </a:p>
          </p:txBody>
        </p:sp>
        <p:sp>
          <p:nvSpPr>
            <p:cNvPr id="10405" name="Rectangle 207"/>
            <p:cNvSpPr>
              <a:spLocks noChangeArrowheads="1"/>
            </p:cNvSpPr>
            <p:nvPr/>
          </p:nvSpPr>
          <p:spPr bwMode="auto">
            <a:xfrm>
              <a:off x="3411538" y="6110288"/>
              <a:ext cx="622300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latin typeface="Arial" charset="0"/>
              </a:endParaRPr>
            </a:p>
          </p:txBody>
        </p:sp>
        <p:sp>
          <p:nvSpPr>
            <p:cNvPr id="10406" name="Rectangle 207"/>
            <p:cNvSpPr>
              <a:spLocks noChangeArrowheads="1"/>
            </p:cNvSpPr>
            <p:nvPr/>
          </p:nvSpPr>
          <p:spPr bwMode="auto">
            <a:xfrm>
              <a:off x="3406775" y="6424613"/>
              <a:ext cx="627063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07" name="Rectangle 207"/>
            <p:cNvSpPr>
              <a:spLocks noChangeArrowheads="1"/>
            </p:cNvSpPr>
            <p:nvPr/>
          </p:nvSpPr>
          <p:spPr bwMode="auto">
            <a:xfrm>
              <a:off x="3403601" y="6715125"/>
              <a:ext cx="63023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3" name="Groupe 7"/>
          <p:cNvGrpSpPr>
            <a:grpSpLocks/>
          </p:cNvGrpSpPr>
          <p:nvPr/>
        </p:nvGrpSpPr>
        <p:grpSpPr bwMode="auto">
          <a:xfrm>
            <a:off x="5146675" y="5078413"/>
            <a:ext cx="798513" cy="1255712"/>
            <a:chOff x="4106863" y="5523072"/>
            <a:chExt cx="799662" cy="1415891"/>
          </a:xfrm>
        </p:grpSpPr>
        <p:sp>
          <p:nvSpPr>
            <p:cNvPr id="10398" name="Rectangle 132"/>
            <p:cNvSpPr>
              <a:spLocks noChangeArrowheads="1"/>
            </p:cNvSpPr>
            <p:nvPr/>
          </p:nvSpPr>
          <p:spPr bwMode="auto">
            <a:xfrm>
              <a:off x="4184459" y="5523072"/>
              <a:ext cx="722066" cy="27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Changement d’AI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solidFill>
                    <a:srgbClr val="000000"/>
                  </a:solidFill>
                  <a:latin typeface="Arial Narrow" pitchFamily="34" charset="0"/>
                </a:rPr>
                <a:t>+ Raison</a:t>
              </a:r>
              <a:endParaRPr lang="fr-FR" altLang="fr-FR" sz="800">
                <a:latin typeface="Arial" charset="0"/>
              </a:endParaRPr>
            </a:p>
          </p:txBody>
        </p:sp>
        <p:sp>
          <p:nvSpPr>
            <p:cNvPr id="10399" name="Rectangle 207"/>
            <p:cNvSpPr>
              <a:spLocks noChangeArrowheads="1"/>
            </p:cNvSpPr>
            <p:nvPr/>
          </p:nvSpPr>
          <p:spPr bwMode="auto">
            <a:xfrm>
              <a:off x="4106863" y="5805488"/>
              <a:ext cx="79533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00" name="Rectangle 207"/>
            <p:cNvSpPr>
              <a:spLocks noChangeArrowheads="1"/>
            </p:cNvSpPr>
            <p:nvPr/>
          </p:nvSpPr>
          <p:spPr bwMode="auto">
            <a:xfrm>
              <a:off x="4110038" y="6110288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01" name="Rectangle 207"/>
            <p:cNvSpPr>
              <a:spLocks noChangeArrowheads="1"/>
            </p:cNvSpPr>
            <p:nvPr/>
          </p:nvSpPr>
          <p:spPr bwMode="auto">
            <a:xfrm>
              <a:off x="4110038" y="6426200"/>
              <a:ext cx="788987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402" name="Rectangle 207"/>
            <p:cNvSpPr>
              <a:spLocks noChangeArrowheads="1"/>
            </p:cNvSpPr>
            <p:nvPr/>
          </p:nvSpPr>
          <p:spPr bwMode="auto">
            <a:xfrm>
              <a:off x="4111625" y="6716713"/>
              <a:ext cx="784225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4" name="Groupe 8"/>
          <p:cNvGrpSpPr>
            <a:grpSpLocks/>
          </p:cNvGrpSpPr>
          <p:nvPr/>
        </p:nvGrpSpPr>
        <p:grpSpPr bwMode="auto">
          <a:xfrm>
            <a:off x="5876925" y="5106988"/>
            <a:ext cx="785813" cy="1227137"/>
            <a:chOff x="4872306" y="5545746"/>
            <a:chExt cx="833916" cy="1382104"/>
          </a:xfrm>
        </p:grpSpPr>
        <p:sp>
          <p:nvSpPr>
            <p:cNvPr id="10393" name="Rectangle 132"/>
            <p:cNvSpPr>
              <a:spLocks noChangeArrowheads="1"/>
            </p:cNvSpPr>
            <p:nvPr/>
          </p:nvSpPr>
          <p:spPr bwMode="auto">
            <a:xfrm>
              <a:off x="4872306" y="5545746"/>
              <a:ext cx="833916" cy="26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700" i="1" dirty="0">
                  <a:latin typeface="Arial Narrow" pitchFamily="34" charset="0"/>
                </a:rPr>
                <a:t>Si changement,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>
                  <a:latin typeface="Arial Narrow" pitchFamily="34" charset="0"/>
                </a:rPr>
                <a:t>date début 1</a:t>
              </a:r>
              <a:r>
                <a:rPr lang="fr-FR" altLang="fr-FR" sz="800" baseline="30000" dirty="0">
                  <a:latin typeface="Arial Narrow" pitchFamily="34" charset="0"/>
                </a:rPr>
                <a:t>er</a:t>
              </a:r>
              <a:r>
                <a:rPr lang="fr-FR" altLang="fr-FR" sz="800" dirty="0">
                  <a:latin typeface="Arial Narrow" pitchFamily="34" charset="0"/>
                </a:rPr>
                <a:t> AI</a:t>
              </a:r>
            </a:p>
          </p:txBody>
        </p:sp>
        <p:sp>
          <p:nvSpPr>
            <p:cNvPr id="10394" name="Rectangle 207"/>
            <p:cNvSpPr>
              <a:spLocks noChangeArrowheads="1"/>
            </p:cNvSpPr>
            <p:nvPr/>
          </p:nvSpPr>
          <p:spPr bwMode="auto">
            <a:xfrm>
              <a:off x="4978400" y="5797550"/>
              <a:ext cx="611484" cy="222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95" name="Rectangle 207"/>
            <p:cNvSpPr>
              <a:spLocks noChangeArrowheads="1"/>
            </p:cNvSpPr>
            <p:nvPr/>
          </p:nvSpPr>
          <p:spPr bwMode="auto">
            <a:xfrm>
              <a:off x="4976813" y="6100763"/>
              <a:ext cx="61307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96" name="Rectangle 207"/>
            <p:cNvSpPr>
              <a:spLocks noChangeArrowheads="1"/>
            </p:cNvSpPr>
            <p:nvPr/>
          </p:nvSpPr>
          <p:spPr bwMode="auto">
            <a:xfrm>
              <a:off x="4970462" y="6415088"/>
              <a:ext cx="619421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97" name="Rectangle 215"/>
            <p:cNvSpPr>
              <a:spLocks noChangeArrowheads="1"/>
            </p:cNvSpPr>
            <p:nvPr/>
          </p:nvSpPr>
          <p:spPr bwMode="auto">
            <a:xfrm>
              <a:off x="4973638" y="6705600"/>
              <a:ext cx="616246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grpSp>
        <p:nvGrpSpPr>
          <p:cNvPr id="10325" name="Groupe 9"/>
          <p:cNvGrpSpPr>
            <a:grpSpLocks/>
          </p:cNvGrpSpPr>
          <p:nvPr/>
        </p:nvGrpSpPr>
        <p:grpSpPr bwMode="auto">
          <a:xfrm>
            <a:off x="2192338" y="5070475"/>
            <a:ext cx="925512" cy="1263650"/>
            <a:chOff x="5583238" y="5511720"/>
            <a:chExt cx="924720" cy="1420893"/>
          </a:xfrm>
        </p:grpSpPr>
        <p:sp>
          <p:nvSpPr>
            <p:cNvPr id="10388" name="Rectangle 132"/>
            <p:cNvSpPr>
              <a:spLocks noChangeArrowheads="1"/>
            </p:cNvSpPr>
            <p:nvPr/>
          </p:nvSpPr>
          <p:spPr bwMode="auto">
            <a:xfrm>
              <a:off x="5587206" y="5511720"/>
              <a:ext cx="916782" cy="2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Dose AI quotidienne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>
                  <a:latin typeface="Arial Narrow" pitchFamily="34" charset="0"/>
                </a:rPr>
                <a:t>en mg, g ou UI par jour</a:t>
              </a:r>
            </a:p>
          </p:txBody>
        </p:sp>
        <p:sp>
          <p:nvSpPr>
            <p:cNvPr id="10389" name="Rectangle 207"/>
            <p:cNvSpPr>
              <a:spLocks noChangeArrowheads="1"/>
            </p:cNvSpPr>
            <p:nvPr/>
          </p:nvSpPr>
          <p:spPr bwMode="auto">
            <a:xfrm>
              <a:off x="5584824" y="5802313"/>
              <a:ext cx="919163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" charset="0"/>
                </a:rPr>
                <a:t>9999</a:t>
              </a:r>
            </a:p>
          </p:txBody>
        </p:sp>
        <p:sp>
          <p:nvSpPr>
            <p:cNvPr id="10390" name="Rectangle 207"/>
            <p:cNvSpPr>
              <a:spLocks noChangeArrowheads="1"/>
            </p:cNvSpPr>
            <p:nvPr/>
          </p:nvSpPr>
          <p:spPr bwMode="auto">
            <a:xfrm>
              <a:off x="5583238" y="6105525"/>
              <a:ext cx="924719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charset="0"/>
              </a:endParaRPr>
            </a:p>
          </p:txBody>
        </p:sp>
        <p:sp>
          <p:nvSpPr>
            <p:cNvPr id="10391" name="Rectangle 224"/>
            <p:cNvSpPr>
              <a:spLocks noChangeArrowheads="1"/>
            </p:cNvSpPr>
            <p:nvPr/>
          </p:nvSpPr>
          <p:spPr bwMode="auto">
            <a:xfrm>
              <a:off x="5591175" y="6419850"/>
              <a:ext cx="916782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92" name="Rectangle 225"/>
            <p:cNvSpPr>
              <a:spLocks noChangeArrowheads="1"/>
            </p:cNvSpPr>
            <p:nvPr/>
          </p:nvSpPr>
          <p:spPr bwMode="auto">
            <a:xfrm>
              <a:off x="5588000" y="6710363"/>
              <a:ext cx="919958" cy="22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</p:grpSp>
      <p:pic>
        <p:nvPicPr>
          <p:cNvPr id="10326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15888"/>
            <a:ext cx="4159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7" name="Rectangle 270"/>
          <p:cNvSpPr>
            <a:spLocks noChangeArrowheads="1"/>
          </p:cNvSpPr>
          <p:nvPr/>
        </p:nvSpPr>
        <p:spPr bwMode="auto">
          <a:xfrm>
            <a:off x="468313" y="8783638"/>
            <a:ext cx="7572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Pan-résistance :</a:t>
            </a:r>
          </a:p>
        </p:txBody>
      </p:sp>
      <p:sp>
        <p:nvSpPr>
          <p:cNvPr id="10328" name="Rectangle 211"/>
          <p:cNvSpPr>
            <a:spLocks noChangeArrowheads="1"/>
          </p:cNvSpPr>
          <p:nvPr/>
        </p:nvSpPr>
        <p:spPr bwMode="auto">
          <a:xfrm>
            <a:off x="1741488" y="874871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N</a:t>
            </a:r>
          </a:p>
        </p:txBody>
      </p:sp>
      <p:sp>
        <p:nvSpPr>
          <p:cNvPr id="10329" name="Rectangle 178"/>
          <p:cNvSpPr>
            <a:spLocks noChangeArrowheads="1"/>
          </p:cNvSpPr>
          <p:nvPr/>
        </p:nvSpPr>
        <p:spPr bwMode="auto">
          <a:xfrm>
            <a:off x="3633788" y="8188325"/>
            <a:ext cx="2428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13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330" name="Rectangle 178"/>
          <p:cNvSpPr>
            <a:spLocks noChangeArrowheads="1"/>
          </p:cNvSpPr>
          <p:nvPr/>
        </p:nvSpPr>
        <p:spPr bwMode="auto">
          <a:xfrm>
            <a:off x="6092825" y="8181975"/>
            <a:ext cx="242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b="1">
                <a:solidFill>
                  <a:srgbClr val="000000"/>
                </a:solidFill>
                <a:latin typeface="Arial Narrow" pitchFamily="34" charset="0"/>
              </a:rPr>
              <a:t>MO 23 </a:t>
            </a:r>
            <a:endParaRPr lang="fr-FR" altLang="fr-FR" sz="700" b="1">
              <a:latin typeface="Arial" charset="0"/>
            </a:endParaRPr>
          </a:p>
        </p:txBody>
      </p:sp>
      <p:sp>
        <p:nvSpPr>
          <p:cNvPr id="10331" name="Rectangle 210"/>
          <p:cNvSpPr>
            <a:spLocks noChangeArrowheads="1"/>
          </p:cNvSpPr>
          <p:nvPr/>
        </p:nvSpPr>
        <p:spPr bwMode="auto">
          <a:xfrm>
            <a:off x="2551113" y="82867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2" name="Rectangle 211"/>
          <p:cNvSpPr>
            <a:spLocks noChangeArrowheads="1"/>
          </p:cNvSpPr>
          <p:nvPr/>
        </p:nvSpPr>
        <p:spPr bwMode="auto">
          <a:xfrm>
            <a:off x="2546350" y="8513763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3" name="Rectangle 211"/>
          <p:cNvSpPr>
            <a:spLocks noChangeArrowheads="1"/>
          </p:cNvSpPr>
          <p:nvPr/>
        </p:nvSpPr>
        <p:spPr bwMode="auto">
          <a:xfrm>
            <a:off x="2544763" y="8747125"/>
            <a:ext cx="750887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4" name="Rectangle 210"/>
          <p:cNvSpPr>
            <a:spLocks noChangeArrowheads="1"/>
          </p:cNvSpPr>
          <p:nvPr/>
        </p:nvSpPr>
        <p:spPr bwMode="auto">
          <a:xfrm>
            <a:off x="3357563" y="828992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5" name="Rectangle 211"/>
          <p:cNvSpPr>
            <a:spLocks noChangeArrowheads="1"/>
          </p:cNvSpPr>
          <p:nvPr/>
        </p:nvSpPr>
        <p:spPr bwMode="auto">
          <a:xfrm>
            <a:off x="3352800" y="8515350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6" name="Rectangle 211"/>
          <p:cNvSpPr>
            <a:spLocks noChangeArrowheads="1"/>
          </p:cNvSpPr>
          <p:nvPr/>
        </p:nvSpPr>
        <p:spPr bwMode="auto">
          <a:xfrm>
            <a:off x="3348038" y="875030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37" name="Rectangle 210"/>
          <p:cNvSpPr>
            <a:spLocks noChangeArrowheads="1"/>
          </p:cNvSpPr>
          <p:nvPr/>
        </p:nvSpPr>
        <p:spPr bwMode="auto">
          <a:xfrm>
            <a:off x="4205288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ESCCOL</a:t>
            </a:r>
          </a:p>
        </p:txBody>
      </p:sp>
      <p:sp>
        <p:nvSpPr>
          <p:cNvPr id="10338" name="Rectangle 211"/>
          <p:cNvSpPr>
            <a:spLocks noChangeArrowheads="1"/>
          </p:cNvSpPr>
          <p:nvPr/>
        </p:nvSpPr>
        <p:spPr bwMode="auto">
          <a:xfrm>
            <a:off x="4200525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0</a:t>
            </a:r>
          </a:p>
        </p:txBody>
      </p:sp>
      <p:sp>
        <p:nvSpPr>
          <p:cNvPr id="10339" name="Rectangle 211"/>
          <p:cNvSpPr>
            <a:spLocks noChangeArrowheads="1"/>
          </p:cNvSpPr>
          <p:nvPr/>
        </p:nvSpPr>
        <p:spPr bwMode="auto">
          <a:xfrm>
            <a:off x="4197350" y="8743950"/>
            <a:ext cx="752475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charset="0"/>
              </a:rPr>
              <a:t>N</a:t>
            </a:r>
          </a:p>
        </p:txBody>
      </p:sp>
      <p:sp>
        <p:nvSpPr>
          <p:cNvPr id="10340" name="Rectangle 210"/>
          <p:cNvSpPr>
            <a:spLocks noChangeArrowheads="1"/>
          </p:cNvSpPr>
          <p:nvPr/>
        </p:nvSpPr>
        <p:spPr bwMode="auto">
          <a:xfrm>
            <a:off x="5006975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1" name="Rectangle 211"/>
          <p:cNvSpPr>
            <a:spLocks noChangeArrowheads="1"/>
          </p:cNvSpPr>
          <p:nvPr/>
        </p:nvSpPr>
        <p:spPr bwMode="auto">
          <a:xfrm>
            <a:off x="50038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2" name="Rectangle 211"/>
          <p:cNvSpPr>
            <a:spLocks noChangeArrowheads="1"/>
          </p:cNvSpPr>
          <p:nvPr/>
        </p:nvSpPr>
        <p:spPr bwMode="auto">
          <a:xfrm>
            <a:off x="49990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3" name="Rectangle 210"/>
          <p:cNvSpPr>
            <a:spLocks noChangeArrowheads="1"/>
          </p:cNvSpPr>
          <p:nvPr/>
        </p:nvSpPr>
        <p:spPr bwMode="auto">
          <a:xfrm>
            <a:off x="5808663" y="8283575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4" name="Rectangle 211"/>
          <p:cNvSpPr>
            <a:spLocks noChangeArrowheads="1"/>
          </p:cNvSpPr>
          <p:nvPr/>
        </p:nvSpPr>
        <p:spPr bwMode="auto">
          <a:xfrm>
            <a:off x="5803900" y="8510588"/>
            <a:ext cx="7493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5" name="Rectangle 211"/>
          <p:cNvSpPr>
            <a:spLocks noChangeArrowheads="1"/>
          </p:cNvSpPr>
          <p:nvPr/>
        </p:nvSpPr>
        <p:spPr bwMode="auto">
          <a:xfrm>
            <a:off x="5799138" y="8743950"/>
            <a:ext cx="754062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46" name="Rectangle 32"/>
          <p:cNvSpPr>
            <a:spLocks noChangeArrowheads="1"/>
          </p:cNvSpPr>
          <p:nvPr/>
        </p:nvSpPr>
        <p:spPr bwMode="auto">
          <a:xfrm>
            <a:off x="3298825" y="465772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Chambre implantable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47" name="Rectangle 35"/>
          <p:cNvSpPr>
            <a:spLocks noChangeArrowheads="1"/>
          </p:cNvSpPr>
          <p:nvPr/>
        </p:nvSpPr>
        <p:spPr bwMode="auto">
          <a:xfrm>
            <a:off x="3298825" y="4318000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ombilical :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48" name="Rectangle 43"/>
          <p:cNvSpPr>
            <a:spLocks noChangeArrowheads="1"/>
          </p:cNvSpPr>
          <p:nvPr/>
        </p:nvSpPr>
        <p:spPr bwMode="auto">
          <a:xfrm>
            <a:off x="3298825" y="3643313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périphérique :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49" name="Rectangle 44"/>
          <p:cNvSpPr>
            <a:spLocks noChangeArrowheads="1"/>
          </p:cNvSpPr>
          <p:nvPr/>
        </p:nvSpPr>
        <p:spPr bwMode="auto">
          <a:xfrm>
            <a:off x="3298825" y="3808413"/>
            <a:ext cx="2286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Artériel :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50" name="Rectangle 45"/>
          <p:cNvSpPr>
            <a:spLocks noChangeArrowheads="1"/>
          </p:cNvSpPr>
          <p:nvPr/>
        </p:nvSpPr>
        <p:spPr bwMode="auto">
          <a:xfrm>
            <a:off x="3298825" y="3978275"/>
            <a:ext cx="2220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Sous-cutané :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 </a:t>
            </a:r>
          </a:p>
        </p:txBody>
      </p:sp>
      <p:sp>
        <p:nvSpPr>
          <p:cNvPr id="10351" name="Rectangle 46"/>
          <p:cNvSpPr>
            <a:spLocks noChangeArrowheads="1"/>
          </p:cNvSpPr>
          <p:nvPr/>
        </p:nvSpPr>
        <p:spPr bwMode="auto">
          <a:xfrm>
            <a:off x="3298825" y="4148138"/>
            <a:ext cx="2190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Veineux central : 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52" name="Rectangle 50"/>
          <p:cNvSpPr>
            <a:spLocks noChangeArrowheads="1"/>
          </p:cNvSpPr>
          <p:nvPr/>
        </p:nvSpPr>
        <p:spPr bwMode="auto">
          <a:xfrm>
            <a:off x="3300413" y="4486275"/>
            <a:ext cx="2190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3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3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3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3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PICC : 				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Oui		</a:t>
            </a:r>
            <a:r>
              <a:rPr lang="fr-FR" altLang="fr-FR" sz="100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>
                <a:latin typeface="Arial Narrow" pitchFamily="34" charset="0"/>
              </a:rPr>
              <a:t>  Non</a:t>
            </a:r>
          </a:p>
        </p:txBody>
      </p:sp>
      <p:sp>
        <p:nvSpPr>
          <p:cNvPr id="10353" name="Rectangle 117"/>
          <p:cNvSpPr>
            <a:spLocks noChangeArrowheads="1"/>
          </p:cNvSpPr>
          <p:nvPr/>
        </p:nvSpPr>
        <p:spPr bwMode="auto">
          <a:xfrm rot="16200000" flipH="1">
            <a:off x="2507457" y="4160044"/>
            <a:ext cx="1100137" cy="123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0000"/>
                </a:solidFill>
                <a:latin typeface="Arial Narrow" pitchFamily="34" charset="0"/>
              </a:rPr>
              <a:t>Si cathéters : Oui, préciser</a:t>
            </a:r>
          </a:p>
        </p:txBody>
      </p:sp>
      <p:grpSp>
        <p:nvGrpSpPr>
          <p:cNvPr id="10354" name="Groupe 1"/>
          <p:cNvGrpSpPr>
            <a:grpSpLocks/>
          </p:cNvGrpSpPr>
          <p:nvPr/>
        </p:nvGrpSpPr>
        <p:grpSpPr bwMode="auto">
          <a:xfrm>
            <a:off x="1497013" y="1079500"/>
            <a:ext cx="946150" cy="204788"/>
            <a:chOff x="3973513" y="890588"/>
            <a:chExt cx="946547" cy="220662"/>
          </a:xfrm>
        </p:grpSpPr>
        <p:sp>
          <p:nvSpPr>
            <p:cNvPr id="10386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87" name="Rectangle 11"/>
            <p:cNvSpPr>
              <a:spLocks noChangeArrowheads="1"/>
            </p:cNvSpPr>
            <p:nvPr/>
          </p:nvSpPr>
          <p:spPr bwMode="auto">
            <a:xfrm>
              <a:off x="4046538" y="916280"/>
              <a:ext cx="873522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>
                  <a:latin typeface="Arial Narrow" pitchFamily="34" charset="0"/>
                </a:rPr>
                <a:t>24/ 05 / </a:t>
              </a:r>
              <a:r>
                <a:rPr lang="fr-FR" altLang="fr-FR" sz="1000">
                  <a:latin typeface="Arial Narrow" pitchFamily="34" charset="0"/>
                </a:rPr>
                <a:t>2017</a:t>
              </a:r>
            </a:p>
          </p:txBody>
        </p:sp>
      </p:grpSp>
      <p:sp>
        <p:nvSpPr>
          <p:cNvPr id="10355" name="Rectangle 12"/>
          <p:cNvSpPr>
            <a:spLocks noChangeArrowheads="1"/>
          </p:cNvSpPr>
          <p:nvPr/>
        </p:nvSpPr>
        <p:spPr bwMode="auto">
          <a:xfrm>
            <a:off x="3140075" y="1370013"/>
            <a:ext cx="7540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000000"/>
                </a:solidFill>
                <a:latin typeface="Arial Narrow" pitchFamily="34" charset="0"/>
              </a:rPr>
              <a:t>N° Fiche patient</a:t>
            </a:r>
            <a:endParaRPr lang="fr-FR" altLang="fr-FR" sz="1000">
              <a:latin typeface="Arial Narrow" pitchFamily="34" charset="0"/>
            </a:endParaRPr>
          </a:p>
        </p:txBody>
      </p:sp>
      <p:sp>
        <p:nvSpPr>
          <p:cNvPr id="10356" name="Rectangle 13"/>
          <p:cNvSpPr>
            <a:spLocks noChangeArrowheads="1"/>
          </p:cNvSpPr>
          <p:nvPr/>
        </p:nvSpPr>
        <p:spPr bwMode="auto">
          <a:xfrm>
            <a:off x="4897438" y="1389063"/>
            <a:ext cx="7762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Donné par l'application </a:t>
            </a:r>
            <a:endParaRPr lang="fr-FR" altLang="fr-FR" sz="700">
              <a:latin typeface="Arial Narrow" pitchFamily="34" charset="0"/>
            </a:endParaRPr>
          </a:p>
        </p:txBody>
      </p:sp>
      <p:sp>
        <p:nvSpPr>
          <p:cNvPr id="10357" name="Rectangle 56"/>
          <p:cNvSpPr>
            <a:spLocks noChangeArrowheads="1"/>
          </p:cNvSpPr>
          <p:nvPr/>
        </p:nvSpPr>
        <p:spPr bwMode="auto">
          <a:xfrm>
            <a:off x="4010025" y="1338263"/>
            <a:ext cx="830263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358" name="Rectangle 34"/>
          <p:cNvSpPr>
            <a:spLocks noChangeArrowheads="1"/>
          </p:cNvSpPr>
          <p:nvPr/>
        </p:nvSpPr>
        <p:spPr bwMode="auto">
          <a:xfrm>
            <a:off x="471488" y="1606550"/>
            <a:ext cx="555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Code postal</a:t>
            </a:r>
          </a:p>
        </p:txBody>
      </p:sp>
      <p:sp>
        <p:nvSpPr>
          <p:cNvPr id="10359" name="Rectangle 5"/>
          <p:cNvSpPr>
            <a:spLocks noChangeArrowheads="1"/>
          </p:cNvSpPr>
          <p:nvPr/>
        </p:nvSpPr>
        <p:spPr bwMode="auto">
          <a:xfrm>
            <a:off x="1116013" y="1574800"/>
            <a:ext cx="922337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atin typeface="Arial" charset="0"/>
              </a:rPr>
              <a:t>35800</a:t>
            </a:r>
            <a:endParaRPr lang="fr-FR" altLang="fr-FR" sz="1200" dirty="0">
              <a:latin typeface="Arial" charset="0"/>
            </a:endParaRPr>
          </a:p>
        </p:txBody>
      </p:sp>
      <p:grpSp>
        <p:nvGrpSpPr>
          <p:cNvPr id="10360" name="Groupe 229"/>
          <p:cNvGrpSpPr>
            <a:grpSpLocks/>
          </p:cNvGrpSpPr>
          <p:nvPr/>
        </p:nvGrpSpPr>
        <p:grpSpPr bwMode="auto">
          <a:xfrm>
            <a:off x="3981450" y="1852613"/>
            <a:ext cx="946150" cy="203200"/>
            <a:chOff x="3973513" y="890588"/>
            <a:chExt cx="946547" cy="220662"/>
          </a:xfrm>
        </p:grpSpPr>
        <p:sp>
          <p:nvSpPr>
            <p:cNvPr id="10384" name="Rectangle 5"/>
            <p:cNvSpPr>
              <a:spLocks noChangeArrowheads="1"/>
            </p:cNvSpPr>
            <p:nvPr/>
          </p:nvSpPr>
          <p:spPr bwMode="auto">
            <a:xfrm>
              <a:off x="3973513" y="890588"/>
              <a:ext cx="922337" cy="220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10385" name="Rectangle 11"/>
            <p:cNvSpPr>
              <a:spLocks noChangeArrowheads="1"/>
            </p:cNvSpPr>
            <p:nvPr/>
          </p:nvSpPr>
          <p:spPr bwMode="auto">
            <a:xfrm>
              <a:off x="4000500" y="916280"/>
              <a:ext cx="919560" cy="1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dirty="0">
                  <a:latin typeface="Arial Narrow" pitchFamily="34" charset="0"/>
                </a:rPr>
                <a:t>10 / 05 / 2017</a:t>
              </a:r>
            </a:p>
          </p:txBody>
        </p:sp>
      </p:grpSp>
      <p:sp>
        <p:nvSpPr>
          <p:cNvPr id="10361" name="Rectangle 13"/>
          <p:cNvSpPr>
            <a:spLocks noChangeArrowheads="1"/>
          </p:cNvSpPr>
          <p:nvPr/>
        </p:nvSpPr>
        <p:spPr bwMode="auto">
          <a:xfrm>
            <a:off x="4697413" y="819150"/>
            <a:ext cx="552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Code interne</a:t>
            </a:r>
            <a:b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</a:br>
            <a:r>
              <a:rPr lang="fr-FR" altLang="fr-FR" sz="700" i="1">
                <a:solidFill>
                  <a:srgbClr val="000000"/>
                </a:solidFill>
                <a:latin typeface="Arial Narrow" pitchFamily="34" charset="0"/>
              </a:rPr>
              <a:t>à l’établissement</a:t>
            </a:r>
            <a:endParaRPr lang="fr-FR" altLang="fr-FR" sz="700">
              <a:latin typeface="Arial Narrow" pitchFamily="34" charset="0"/>
            </a:endParaRPr>
          </a:p>
        </p:txBody>
      </p:sp>
      <p:pic>
        <p:nvPicPr>
          <p:cNvPr id="10362" name="Image 2" descr="RAISIN_vcal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4138"/>
            <a:ext cx="6048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3" name="Rectangle 421"/>
          <p:cNvSpPr>
            <a:spLocks noChangeArrowheads="1"/>
          </p:cNvSpPr>
          <p:nvPr/>
        </p:nvSpPr>
        <p:spPr bwMode="auto">
          <a:xfrm>
            <a:off x="468313" y="7259638"/>
            <a:ext cx="5838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91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191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191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191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191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rgbClr val="000000"/>
                </a:solidFill>
                <a:latin typeface="Arial Narrow" pitchFamily="34" charset="0"/>
              </a:rPr>
              <a:t>		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 </a:t>
            </a:r>
            <a:r>
              <a:rPr lang="fr-FR" altLang="fr-FR" sz="10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Non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Oui          </a:t>
            </a:r>
            <a:r>
              <a:rPr lang="fr-FR" altLang="fr-FR" sz="1000" dirty="0">
                <a:latin typeface="Arial Narrow" pitchFamily="34" charset="0"/>
                <a:sym typeface="Webdings" pitchFamily="18" charset="2"/>
              </a:rPr>
              <a:t></a:t>
            </a:r>
            <a:r>
              <a:rPr lang="fr-FR" altLang="fr-FR" sz="1000" dirty="0">
                <a:latin typeface="Arial Narrow" pitchFamily="34" charset="0"/>
              </a:rPr>
              <a:t>  Inconnu</a:t>
            </a:r>
            <a:endParaRPr lang="fr-FR" altLang="fr-FR" sz="1000" dirty="0">
              <a:latin typeface="Arial" charset="0"/>
            </a:endParaRPr>
          </a:p>
        </p:txBody>
      </p:sp>
      <p:sp>
        <p:nvSpPr>
          <p:cNvPr id="165" name="Bouton d'action : Personnalisé 164">
            <a:hlinkClick r:id="" action="ppaction://noaction" highlightClick="1"/>
          </p:cNvPr>
          <p:cNvSpPr/>
          <p:nvPr/>
        </p:nvSpPr>
        <p:spPr>
          <a:xfrm>
            <a:off x="2516982" y="2821198"/>
            <a:ext cx="119856" cy="133139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6" name="Bouton d'action : Personnalisé 165">
            <a:hlinkClick r:id="" action="ppaction://noaction" highlightClick="1"/>
          </p:cNvPr>
          <p:cNvSpPr/>
          <p:nvPr/>
        </p:nvSpPr>
        <p:spPr>
          <a:xfrm>
            <a:off x="1135774" y="2393951"/>
            <a:ext cx="114468" cy="131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Bouton d'action : Personnalisé 167">
            <a:hlinkClick r:id="" action="ppaction://noaction" highlightClick="1"/>
          </p:cNvPr>
          <p:cNvSpPr/>
          <p:nvPr/>
        </p:nvSpPr>
        <p:spPr>
          <a:xfrm>
            <a:off x="1905001" y="3032484"/>
            <a:ext cx="136524" cy="12664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" name="Bouton d'action : Personnalisé 168">
            <a:hlinkClick r:id="" action="ppaction://noaction" highlightClick="1"/>
          </p:cNvPr>
          <p:cNvSpPr/>
          <p:nvPr/>
        </p:nvSpPr>
        <p:spPr>
          <a:xfrm>
            <a:off x="2516982" y="3232620"/>
            <a:ext cx="119856" cy="12970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0" name="Bouton d'action : Personnalisé 169">
            <a:hlinkClick r:id="" action="ppaction://noaction" highlightClick="1"/>
          </p:cNvPr>
          <p:cNvSpPr/>
          <p:nvPr/>
        </p:nvSpPr>
        <p:spPr>
          <a:xfrm>
            <a:off x="2792413" y="3473400"/>
            <a:ext cx="152399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1" name="Bouton d'action : Personnalisé 170">
            <a:hlinkClick r:id="" action="ppaction://noaction" highlightClick="1"/>
          </p:cNvPr>
          <p:cNvSpPr/>
          <p:nvPr/>
        </p:nvSpPr>
        <p:spPr>
          <a:xfrm>
            <a:off x="3403600" y="4832350"/>
            <a:ext cx="125413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2" name="Bouton d'action : Personnalisé 171">
            <a:hlinkClick r:id="" action="ppaction://noaction" highlightClick="1"/>
          </p:cNvPr>
          <p:cNvSpPr/>
          <p:nvPr/>
        </p:nvSpPr>
        <p:spPr>
          <a:xfrm>
            <a:off x="3360738" y="6510338"/>
            <a:ext cx="136524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Bouton d'action : Personnalisé 172">
            <a:hlinkClick r:id="" action="ppaction://noaction" highlightClick="1"/>
          </p:cNvPr>
          <p:cNvSpPr/>
          <p:nvPr/>
        </p:nvSpPr>
        <p:spPr>
          <a:xfrm>
            <a:off x="2516982" y="2614054"/>
            <a:ext cx="116681" cy="138671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" name="Bouton d'action : Personnalisé 173">
            <a:hlinkClick r:id="" action="ppaction://noaction" highlightClick="1"/>
          </p:cNvPr>
          <p:cNvSpPr/>
          <p:nvPr/>
        </p:nvSpPr>
        <p:spPr>
          <a:xfrm>
            <a:off x="4557713" y="3671889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73" name="Rectangle 207"/>
          <p:cNvSpPr>
            <a:spLocks noChangeArrowheads="1"/>
          </p:cNvSpPr>
          <p:nvPr/>
        </p:nvSpPr>
        <p:spPr bwMode="auto">
          <a:xfrm>
            <a:off x="4799013" y="5586413"/>
            <a:ext cx="300037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900">
              <a:latin typeface="Arial" charset="0"/>
            </a:endParaRPr>
          </a:p>
        </p:txBody>
      </p:sp>
      <p:sp>
        <p:nvSpPr>
          <p:cNvPr id="180" name="Bouton d'action : Personnalisé 179">
            <a:hlinkClick r:id="" action="ppaction://noaction" highlightClick="1"/>
          </p:cNvPr>
          <p:cNvSpPr/>
          <p:nvPr/>
        </p:nvSpPr>
        <p:spPr>
          <a:xfrm>
            <a:off x="1910557" y="7070055"/>
            <a:ext cx="125412" cy="12290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Bouton d'action : Personnalisé 180">
            <a:hlinkClick r:id="" action="ppaction://noaction" highlightClick="1"/>
          </p:cNvPr>
          <p:cNvSpPr/>
          <p:nvPr/>
        </p:nvSpPr>
        <p:spPr>
          <a:xfrm>
            <a:off x="1900238" y="7283450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Bouton d'action : Personnalisé 181">
            <a:hlinkClick r:id="" action="ppaction://noaction" highlightClick="1"/>
          </p:cNvPr>
          <p:cNvSpPr/>
          <p:nvPr/>
        </p:nvSpPr>
        <p:spPr>
          <a:xfrm>
            <a:off x="1915319" y="9023573"/>
            <a:ext cx="125413" cy="120427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3" name="Bouton d'action : Personnalisé 182">
            <a:hlinkClick r:id="" action="ppaction://noaction" highlightClick="1"/>
          </p:cNvPr>
          <p:cNvSpPr/>
          <p:nvPr/>
        </p:nvSpPr>
        <p:spPr>
          <a:xfrm>
            <a:off x="4468013" y="7070055"/>
            <a:ext cx="125413" cy="11985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Bouton d'action : Personnalisé 183">
            <a:hlinkClick r:id="" action="ppaction://noaction" highlightClick="1"/>
          </p:cNvPr>
          <p:cNvSpPr/>
          <p:nvPr/>
        </p:nvSpPr>
        <p:spPr>
          <a:xfrm>
            <a:off x="4464832" y="7283450"/>
            <a:ext cx="125413" cy="12620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" name="Bouton d'action : Personnalisé 184">
            <a:hlinkClick r:id="" action="ppaction://noaction" highlightClick="1"/>
          </p:cNvPr>
          <p:cNvSpPr/>
          <p:nvPr/>
        </p:nvSpPr>
        <p:spPr>
          <a:xfrm>
            <a:off x="4465638" y="8991600"/>
            <a:ext cx="125412" cy="152400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6" name="Bouton d'action : Personnalisé 185">
            <a:hlinkClick r:id="" action="ppaction://noaction" highlightClick="1"/>
          </p:cNvPr>
          <p:cNvSpPr/>
          <p:nvPr/>
        </p:nvSpPr>
        <p:spPr>
          <a:xfrm>
            <a:off x="1329532" y="4171949"/>
            <a:ext cx="125412" cy="130175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Bouton d'action : Personnalisé 186">
            <a:hlinkClick r:id="" action="ppaction://noaction" highlightClick="1"/>
          </p:cNvPr>
          <p:cNvSpPr/>
          <p:nvPr/>
        </p:nvSpPr>
        <p:spPr>
          <a:xfrm>
            <a:off x="1895281" y="3973822"/>
            <a:ext cx="125413" cy="128588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8" name="Bouton d'action : Personnalisé 187">
            <a:hlinkClick r:id="" action="ppaction://noaction" highlightClick="1"/>
          </p:cNvPr>
          <p:cNvSpPr/>
          <p:nvPr/>
        </p:nvSpPr>
        <p:spPr>
          <a:xfrm>
            <a:off x="1903413" y="3763590"/>
            <a:ext cx="125413" cy="12181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9" name="Bouton d'action : Personnalisé 188">
            <a:hlinkClick r:id="" action="ppaction://noaction" highlightClick="1"/>
          </p:cNvPr>
          <p:cNvSpPr/>
          <p:nvPr/>
        </p:nvSpPr>
        <p:spPr>
          <a:xfrm>
            <a:off x="1905001" y="2821198"/>
            <a:ext cx="122237" cy="112291"/>
          </a:xfrm>
          <a:prstGeom prst="actionButtonBlank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5" name="Rectangle 207"/>
          <p:cNvSpPr>
            <a:spLocks noChangeArrowheads="1"/>
          </p:cNvSpPr>
          <p:nvPr/>
        </p:nvSpPr>
        <p:spPr bwMode="auto">
          <a:xfrm>
            <a:off x="5326062" y="5338481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dirty="0" smtClean="0">
                <a:latin typeface="Arial" charset="0"/>
              </a:rPr>
              <a:t>NON</a:t>
            </a:r>
          </a:p>
        </p:txBody>
      </p:sp>
      <p:sp>
        <p:nvSpPr>
          <p:cNvPr id="191" name="Bouton d'action : Personnalisé 190">
            <a:hlinkClick r:id="" action="ppaction://noaction" highlightClick="1"/>
          </p:cNvPr>
          <p:cNvSpPr/>
          <p:nvPr/>
        </p:nvSpPr>
        <p:spPr>
          <a:xfrm>
            <a:off x="5103788" y="3824289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Bouton d'action : Personnalisé 191">
            <a:hlinkClick r:id="" action="ppaction://noaction" highlightClick="1"/>
          </p:cNvPr>
          <p:cNvSpPr/>
          <p:nvPr/>
        </p:nvSpPr>
        <p:spPr>
          <a:xfrm>
            <a:off x="5103656" y="4005172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3" name="Bouton d'action : Personnalisé 192">
            <a:hlinkClick r:id="" action="ppaction://noaction" highlightClick="1"/>
          </p:cNvPr>
          <p:cNvSpPr/>
          <p:nvPr/>
        </p:nvSpPr>
        <p:spPr>
          <a:xfrm>
            <a:off x="5103524" y="4176896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" name="Bouton d'action : Personnalisé 193">
            <a:hlinkClick r:id="" action="ppaction://noaction" highlightClick="1"/>
          </p:cNvPr>
          <p:cNvSpPr/>
          <p:nvPr/>
        </p:nvSpPr>
        <p:spPr>
          <a:xfrm>
            <a:off x="5094420" y="4346740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6" name="Bouton d'action : Personnalisé 195">
            <a:hlinkClick r:id="" action="ppaction://noaction" highlightClick="1"/>
          </p:cNvPr>
          <p:cNvSpPr/>
          <p:nvPr/>
        </p:nvSpPr>
        <p:spPr>
          <a:xfrm>
            <a:off x="5094420" y="4508376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7" name="Bouton d'action : Personnalisé 196">
            <a:hlinkClick r:id="" action="ppaction://noaction" highlightClick="1"/>
          </p:cNvPr>
          <p:cNvSpPr/>
          <p:nvPr/>
        </p:nvSpPr>
        <p:spPr>
          <a:xfrm>
            <a:off x="5103656" y="4679248"/>
            <a:ext cx="125412" cy="117896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8" name="Bouton d'action : Personnalisé 197">
            <a:hlinkClick r:id="" action="ppaction://noaction" highlightClick="1"/>
          </p:cNvPr>
          <p:cNvSpPr/>
          <p:nvPr/>
        </p:nvSpPr>
        <p:spPr>
          <a:xfrm>
            <a:off x="1331532" y="4175016"/>
            <a:ext cx="122237" cy="112291"/>
          </a:xfrm>
          <a:prstGeom prst="actionButtonBlank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4" y="1402866"/>
            <a:ext cx="5791200" cy="38862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6" y="2981388"/>
            <a:ext cx="5695950" cy="37623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9" name="ZoneTexte 198"/>
          <p:cNvSpPr txBox="1">
            <a:spLocks noChangeArrowheads="1"/>
          </p:cNvSpPr>
          <p:nvPr/>
        </p:nvSpPr>
        <p:spPr bwMode="auto">
          <a:xfrm>
            <a:off x="4046363" y="3818012"/>
            <a:ext cx="2013917" cy="9233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À préciser systématiquement si cathéter</a:t>
            </a:r>
            <a:endParaRPr lang="fr-FR" altLang="fr-F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74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6" grpId="0" animBg="1"/>
      <p:bldP spid="197" grpId="0" animBg="1"/>
      <p:bldP spid="198" grpId="0" animBg="1"/>
      <p:bldP spid="199" grpId="0" animBg="1"/>
      <p:bldP spid="199" grpId="1" animBg="1"/>
    </p:bldLst>
  </p:timing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4935</Words>
  <Application>Microsoft Office PowerPoint</Application>
  <PresentationFormat>Affichage à l'écran (4:3)</PresentationFormat>
  <Paragraphs>1385</Paragraphs>
  <Slides>26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SPF_PPT_Test-v3</vt:lpstr>
      <vt:lpstr>1_SPF_PPT_Test-v3</vt:lpstr>
      <vt:lpstr>ENP 2017  études de cas cliniques </vt:lpstr>
      <vt:lpstr>Cas clinique n° 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DANIAU Côme</cp:lastModifiedBy>
  <cp:revision>90</cp:revision>
  <cp:lastPrinted>2016-06-29T13:12:28Z</cp:lastPrinted>
  <dcterms:created xsi:type="dcterms:W3CDTF">2016-06-03T12:31:51Z</dcterms:created>
  <dcterms:modified xsi:type="dcterms:W3CDTF">2017-04-26T09:45:24Z</dcterms:modified>
</cp:coreProperties>
</file>