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52" r:id="rId3"/>
    <p:sldId id="356" r:id="rId4"/>
    <p:sldId id="351" r:id="rId5"/>
    <p:sldId id="357" r:id="rId6"/>
    <p:sldId id="359" r:id="rId7"/>
    <p:sldId id="367" r:id="rId8"/>
    <p:sldId id="365" r:id="rId9"/>
    <p:sldId id="368" r:id="rId10"/>
    <p:sldId id="3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77F"/>
    <a:srgbClr val="CA4B2C"/>
    <a:srgbClr val="E30513"/>
    <a:srgbClr val="059CE0"/>
    <a:srgbClr val="B51157"/>
    <a:srgbClr val="D47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4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69853-92AC-43EC-998E-FA4F1E772469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E9083-9533-4404-87D6-09E00A499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21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C709-9C53-4A16-B36A-AA42F5EFD6DF}" type="datetime1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99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F76C-2F72-456A-B0CD-1DBBA9B4061D}" type="datetime1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72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C4FD-DF08-4F12-8145-8E4E4DB28648}" type="datetime1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32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D4AE-CBD5-4124-BAE0-E89783D0FDD6}" type="datetime1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35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F8D8-F1F8-43D4-B82F-B5A23D99CE97}" type="datetime1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4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8942-AD30-4237-B39D-8203920488AD}" type="datetime1">
              <a:rPr lang="fr-FR" smtClean="0"/>
              <a:t>16/10/2023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84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5BE3A-C090-4EA6-8138-4B5D62DDE8D7}" type="datetime1">
              <a:rPr lang="fr-FR" smtClean="0"/>
              <a:t>16/10/2023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85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3847A-6F52-4A46-844C-B4EBA9E49D3F}" type="datetime1">
              <a:rPr lang="fr-FR" smtClean="0"/>
              <a:t>16/10/2023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89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537F-9781-44F7-824F-A7F376511A0A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39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D9D0-93F7-4DC7-B355-2D3F31BECDB9}" type="datetime1">
              <a:rPr lang="fr-FR" smtClean="0"/>
              <a:t>16/10/2023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0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8B0B-8D7A-4D18-B562-17084B96824A}" type="datetime1">
              <a:rPr lang="fr-FR" smtClean="0"/>
              <a:t>16/10/2023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14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704D-E021-48B5-88FB-401C67F41A1B}" type="datetime1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E0E08-8E0F-4F9D-A631-97E5456E71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63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27DF014-C68B-594A-9840-D1AD0B1A0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922" y="1340746"/>
            <a:ext cx="9554750" cy="2261961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Surveillance </a:t>
            </a:r>
            <a:r>
              <a:rPr lang="fr-FR" sz="4400" b="1" dirty="0">
                <a:solidFill>
                  <a:srgbClr val="13377F"/>
                </a:solidFill>
                <a:latin typeface="+mn-lt"/>
              </a:rPr>
              <a:t>des consommations de </a:t>
            </a: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/>
            </a:r>
            <a:br>
              <a:rPr lang="fr-FR" sz="4400" b="1" dirty="0" smtClean="0">
                <a:solidFill>
                  <a:srgbClr val="13377F"/>
                </a:solidFill>
                <a:latin typeface="+mn-lt"/>
              </a:rPr>
            </a:b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Produits </a:t>
            </a:r>
            <a:r>
              <a:rPr lang="fr-FR" sz="4400" b="1" dirty="0">
                <a:solidFill>
                  <a:srgbClr val="13377F"/>
                </a:solidFill>
                <a:latin typeface="+mn-lt"/>
              </a:rPr>
              <a:t>Hydro-Alcooliques </a:t>
            </a: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en EHPAD</a:t>
            </a:r>
            <a:br>
              <a:rPr lang="fr-FR" sz="4400" b="1" dirty="0" smtClean="0">
                <a:solidFill>
                  <a:srgbClr val="13377F"/>
                </a:solidFill>
                <a:latin typeface="+mn-lt"/>
              </a:rPr>
            </a:b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Promotion de l’HDM en ESMS</a:t>
            </a:r>
            <a:endParaRPr lang="fr-FR" sz="2400" b="1" dirty="0">
              <a:solidFill>
                <a:srgbClr val="13377F"/>
              </a:solidFill>
              <a:latin typeface="+mn-lt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1350" y="3910905"/>
            <a:ext cx="9131894" cy="1436916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sz="4000" dirty="0" smtClean="0">
                <a:solidFill>
                  <a:srgbClr val="13377F"/>
                </a:solidFill>
              </a:rPr>
              <a:t>Mission PRIMO</a:t>
            </a:r>
            <a:endParaRPr lang="fr-FR" sz="4000" dirty="0">
              <a:solidFill>
                <a:srgbClr val="13377F"/>
              </a:solidFill>
            </a:endParaRPr>
          </a:p>
          <a:p>
            <a:endParaRPr lang="fr-FR" sz="4800" dirty="0">
              <a:solidFill>
                <a:srgbClr val="13377F"/>
              </a:solidFill>
              <a:latin typeface="Nunito ExtraBold" panose="000009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9332" y="186617"/>
            <a:ext cx="12430664" cy="414068"/>
          </a:xfrm>
          <a:prstGeom prst="rect">
            <a:avLst/>
          </a:prstGeom>
          <a:solidFill>
            <a:srgbClr val="E30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2F0A9986-786A-6B4B-9CF0-9B5366DD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5001" y="6257315"/>
            <a:ext cx="2743200" cy="365125"/>
          </a:xfrm>
        </p:spPr>
        <p:txBody>
          <a:bodyPr/>
          <a:lstStyle>
            <a:lvl1pPr algn="r">
              <a:defRPr sz="900" b="0" i="0">
                <a:latin typeface="Nunito" pitchFamily="2" charset="77"/>
              </a:defRPr>
            </a:lvl1pPr>
          </a:lstStyle>
          <a:p>
            <a:fld id="{6D849E8E-F6EA-4176-BFC5-D6EA94C947AC}" type="datetime1">
              <a:rPr lang="fr-FR" sz="1600" smtClean="0"/>
              <a:t>16/10/2023</a:t>
            </a:fld>
            <a:endParaRPr lang="fr-FR" sz="1600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5046452" y="3619799"/>
            <a:ext cx="386463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020ACEF4-F4D4-42C7-9670-9A4D0324204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78" b="29278"/>
          <a:stretch/>
        </p:blipFill>
        <p:spPr bwMode="auto">
          <a:xfrm>
            <a:off x="269862" y="5299920"/>
            <a:ext cx="5264485" cy="14369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1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EE17594-9B7D-B841-93C8-6DCE3E414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16108" y="792315"/>
            <a:ext cx="4541582" cy="606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27DF014-C68B-594A-9840-D1AD0B1A0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922" y="1340746"/>
            <a:ext cx="9554750" cy="2261961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Surveillance </a:t>
            </a:r>
            <a:r>
              <a:rPr lang="fr-FR" sz="4400" b="1" dirty="0">
                <a:solidFill>
                  <a:srgbClr val="13377F"/>
                </a:solidFill>
                <a:latin typeface="+mn-lt"/>
              </a:rPr>
              <a:t>des consommations de </a:t>
            </a: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/>
            </a:r>
            <a:br>
              <a:rPr lang="fr-FR" sz="4400" b="1" dirty="0" smtClean="0">
                <a:solidFill>
                  <a:srgbClr val="13377F"/>
                </a:solidFill>
                <a:latin typeface="+mn-lt"/>
              </a:rPr>
            </a:b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Produits </a:t>
            </a:r>
            <a:r>
              <a:rPr lang="fr-FR" sz="4400" b="1" dirty="0">
                <a:solidFill>
                  <a:srgbClr val="13377F"/>
                </a:solidFill>
                <a:latin typeface="+mn-lt"/>
              </a:rPr>
              <a:t>Hydro-Alcooliques </a:t>
            </a: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en EHPAD</a:t>
            </a:r>
            <a:br>
              <a:rPr lang="fr-FR" sz="4400" b="1" dirty="0" smtClean="0">
                <a:solidFill>
                  <a:srgbClr val="13377F"/>
                </a:solidFill>
                <a:latin typeface="+mn-lt"/>
              </a:rPr>
            </a:br>
            <a:r>
              <a:rPr lang="fr-FR" sz="4400" b="1" dirty="0" smtClean="0">
                <a:solidFill>
                  <a:srgbClr val="13377F"/>
                </a:solidFill>
                <a:latin typeface="+mn-lt"/>
              </a:rPr>
              <a:t>Promotion de l’HDM en ESMS</a:t>
            </a:r>
            <a:endParaRPr lang="fr-FR" sz="2400" b="1" dirty="0">
              <a:solidFill>
                <a:srgbClr val="13377F"/>
              </a:solidFill>
              <a:latin typeface="+mn-lt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1350" y="3910905"/>
            <a:ext cx="9131894" cy="1436916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sz="4000" smtClean="0">
                <a:solidFill>
                  <a:srgbClr val="13377F"/>
                </a:solidFill>
              </a:rPr>
              <a:t>Contact : </a:t>
            </a:r>
            <a:r>
              <a:rPr lang="fr-FR" sz="4000" dirty="0">
                <a:solidFill>
                  <a:srgbClr val="13377F"/>
                </a:solidFill>
              </a:rPr>
              <a:t>bp-primo@chu-nantes.fr</a:t>
            </a:r>
            <a:endParaRPr lang="fr-FR" sz="4000" dirty="0">
              <a:solidFill>
                <a:srgbClr val="13377F"/>
              </a:solidFill>
            </a:endParaRPr>
          </a:p>
          <a:p>
            <a:endParaRPr lang="fr-FR" sz="4800" dirty="0">
              <a:solidFill>
                <a:srgbClr val="13377F"/>
              </a:solidFill>
              <a:latin typeface="Nunito ExtraBold" panose="000009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9332" y="186617"/>
            <a:ext cx="12430664" cy="414068"/>
          </a:xfrm>
          <a:prstGeom prst="rect">
            <a:avLst/>
          </a:prstGeom>
          <a:solidFill>
            <a:srgbClr val="E30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2F0A9986-786A-6B4B-9CF0-9B5366DD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5001" y="6257315"/>
            <a:ext cx="2743200" cy="365125"/>
          </a:xfrm>
        </p:spPr>
        <p:txBody>
          <a:bodyPr/>
          <a:lstStyle>
            <a:lvl1pPr algn="r">
              <a:defRPr sz="900" b="0" i="0">
                <a:latin typeface="Nunito" pitchFamily="2" charset="77"/>
              </a:defRPr>
            </a:lvl1pPr>
          </a:lstStyle>
          <a:p>
            <a:fld id="{6D849E8E-F6EA-4176-BFC5-D6EA94C947AC}" type="datetime1">
              <a:rPr lang="fr-FR" sz="1600" smtClean="0"/>
              <a:t>16/10/2023</a:t>
            </a:fld>
            <a:endParaRPr lang="fr-FR" sz="1600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5046452" y="3619799"/>
            <a:ext cx="386463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020ACEF4-F4D4-42C7-9670-9A4D0324204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78" b="29278"/>
          <a:stretch/>
        </p:blipFill>
        <p:spPr bwMode="auto">
          <a:xfrm>
            <a:off x="269862" y="5299920"/>
            <a:ext cx="5264485" cy="14369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10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EE17594-9B7D-B841-93C8-6DCE3E414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16108" y="792315"/>
            <a:ext cx="4541582" cy="606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3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Objectifs de la surveillance conso PHA</a:t>
            </a:r>
            <a:endParaRPr lang="fr-FR" sz="4400" b="1" dirty="0">
              <a:solidFill>
                <a:srgbClr val="13377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2</a:t>
            </a:fld>
            <a:endParaRPr lang="fr-FR"/>
          </a:p>
        </p:txBody>
      </p:sp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2038181" y="1805305"/>
            <a:ext cx="9242265" cy="4525963"/>
          </a:xfrm>
        </p:spPr>
        <p:txBody>
          <a:bodyPr>
            <a:noAutofit/>
          </a:bodyPr>
          <a:lstStyle/>
          <a:p>
            <a:pPr lvl="0"/>
            <a:r>
              <a:rPr lang="fr-FR" dirty="0" smtClean="0"/>
              <a:t>Réaliser </a:t>
            </a:r>
            <a:r>
              <a:rPr lang="fr-FR" dirty="0"/>
              <a:t>un </a:t>
            </a:r>
            <a:r>
              <a:rPr lang="fr-FR" b="1" dirty="0">
                <a:solidFill>
                  <a:schemeClr val="tx2"/>
                </a:solidFill>
              </a:rPr>
              <a:t>état des lieux quantitatif de l’utilisation des </a:t>
            </a:r>
            <a:r>
              <a:rPr lang="fr-FR" b="1" dirty="0" smtClean="0">
                <a:solidFill>
                  <a:schemeClr val="tx2"/>
                </a:solidFill>
              </a:rPr>
              <a:t>PHA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fr-FR" dirty="0" smtClean="0"/>
              <a:t>Technique </a:t>
            </a:r>
            <a:r>
              <a:rPr lang="fr-FR" dirty="0"/>
              <a:t>de référence d’hygiène des mains en EHPAD.</a:t>
            </a:r>
          </a:p>
          <a:p>
            <a:pPr lvl="3"/>
            <a:endParaRPr lang="fr-FR" b="1" dirty="0" smtClean="0"/>
          </a:p>
          <a:p>
            <a:pPr lvl="0"/>
            <a:r>
              <a:rPr lang="fr-FR" b="1" dirty="0" smtClean="0">
                <a:solidFill>
                  <a:schemeClr val="tx2"/>
                </a:solidFill>
              </a:rPr>
              <a:t>Sensibiliser </a:t>
            </a:r>
            <a:r>
              <a:rPr lang="fr-FR" b="1" dirty="0">
                <a:solidFill>
                  <a:schemeClr val="tx2"/>
                </a:solidFill>
              </a:rPr>
              <a:t>les professionnels des EHPAD à l’utilisation des PHA</a:t>
            </a:r>
            <a:r>
              <a:rPr lang="fr-FR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fr-FR" dirty="0" smtClean="0"/>
              <a:t>Comparaisons </a:t>
            </a:r>
            <a:r>
              <a:rPr lang="fr-FR" dirty="0"/>
              <a:t>inter-établissements et </a:t>
            </a:r>
            <a:r>
              <a:rPr lang="fr-FR" dirty="0" smtClean="0"/>
              <a:t>interrégionales</a:t>
            </a:r>
            <a:endParaRPr lang="fr-FR" dirty="0"/>
          </a:p>
          <a:p>
            <a:pPr lvl="1"/>
            <a:r>
              <a:rPr lang="fr-FR" dirty="0" smtClean="0"/>
              <a:t>Tendances </a:t>
            </a:r>
            <a:r>
              <a:rPr lang="fr-FR" dirty="0"/>
              <a:t>évolutives d’utilisation des PHA.</a:t>
            </a:r>
          </a:p>
          <a:p>
            <a:pPr lvl="3"/>
            <a:endParaRPr lang="fr-FR" dirty="0" smtClean="0"/>
          </a:p>
          <a:p>
            <a:pPr lvl="0"/>
            <a:r>
              <a:rPr lang="fr-FR" dirty="0" smtClean="0"/>
              <a:t>Interpréter </a:t>
            </a:r>
            <a:r>
              <a:rPr lang="fr-FR" dirty="0"/>
              <a:t>les données obtenues à des fins </a:t>
            </a:r>
            <a:r>
              <a:rPr lang="fr-FR" b="1" dirty="0">
                <a:solidFill>
                  <a:schemeClr val="tx2"/>
                </a:solidFill>
              </a:rPr>
              <a:t>d’actions d’amélioration de l’hygiène des mains en EHPAD. </a:t>
            </a: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2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Méthode</a:t>
            </a:r>
            <a:endParaRPr lang="fr-FR" sz="4400" b="1" dirty="0">
              <a:solidFill>
                <a:srgbClr val="13377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3</a:t>
            </a:fld>
            <a:endParaRPr lang="fr-FR"/>
          </a:p>
        </p:txBody>
      </p:sp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669685" y="1450457"/>
            <a:ext cx="10067390" cy="4525963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Population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fr-FR" dirty="0" smtClean="0"/>
              <a:t>Toutes EHPAD volontaires en France</a:t>
            </a:r>
          </a:p>
          <a:p>
            <a:r>
              <a:rPr lang="fr-FR" b="1" dirty="0">
                <a:solidFill>
                  <a:schemeClr val="tx2"/>
                </a:solidFill>
              </a:rPr>
              <a:t>Définition des produits </a:t>
            </a:r>
            <a:r>
              <a:rPr lang="fr-FR" b="1" dirty="0" smtClean="0">
                <a:solidFill>
                  <a:schemeClr val="tx2"/>
                </a:solidFill>
              </a:rPr>
              <a:t>hydro-alcooliques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fr-FR" dirty="0" smtClean="0"/>
              <a:t>Produits </a:t>
            </a:r>
            <a:r>
              <a:rPr lang="fr-FR" dirty="0"/>
              <a:t>prêts à l’emploi sous forme de </a:t>
            </a:r>
            <a:r>
              <a:rPr lang="fr-FR" dirty="0" smtClean="0"/>
              <a:t>gel, de </a:t>
            </a:r>
            <a:r>
              <a:rPr lang="fr-FR" dirty="0"/>
              <a:t>liquide </a:t>
            </a:r>
            <a:r>
              <a:rPr lang="fr-FR" dirty="0" smtClean="0"/>
              <a:t>ou de mousse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Données collectées du 1</a:t>
            </a:r>
            <a:r>
              <a:rPr lang="fr-FR" b="1" baseline="30000" dirty="0" smtClean="0">
                <a:solidFill>
                  <a:schemeClr val="tx2"/>
                </a:solidFill>
              </a:rPr>
              <a:t>er</a:t>
            </a:r>
            <a:r>
              <a:rPr lang="fr-FR" b="1" dirty="0" smtClean="0">
                <a:solidFill>
                  <a:schemeClr val="tx2"/>
                </a:solidFill>
              </a:rPr>
              <a:t> Mars au 31 Mai 2022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fr-FR" dirty="0" smtClean="0"/>
              <a:t>Etablissement: statut, ressources en hygiène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fr-FR" b="1" dirty="0" smtClean="0">
                <a:solidFill>
                  <a:schemeClr val="tx2"/>
                </a:solidFill>
              </a:rPr>
              <a:t>Données </a:t>
            </a:r>
            <a:r>
              <a:rPr lang="fr-FR" b="1" dirty="0">
                <a:solidFill>
                  <a:schemeClr val="tx2"/>
                </a:solidFill>
              </a:rPr>
              <a:t>consommation de </a:t>
            </a:r>
            <a:r>
              <a:rPr lang="fr-FR" b="1" dirty="0" smtClean="0">
                <a:solidFill>
                  <a:schemeClr val="tx2"/>
                </a:solidFill>
              </a:rPr>
              <a:t>PHA en 2021 et 2022</a:t>
            </a:r>
          </a:p>
          <a:p>
            <a:pPr lvl="2"/>
            <a:r>
              <a:rPr lang="fr-FR" dirty="0" smtClean="0"/>
              <a:t>Nombre </a:t>
            </a:r>
            <a:r>
              <a:rPr lang="fr-FR" dirty="0"/>
              <a:t>de places </a:t>
            </a:r>
            <a:r>
              <a:rPr lang="fr-FR" dirty="0" smtClean="0"/>
              <a:t>d’hébergement</a:t>
            </a:r>
          </a:p>
          <a:p>
            <a:pPr lvl="2"/>
            <a:r>
              <a:rPr lang="fr-FR" dirty="0" smtClean="0"/>
              <a:t>Nombre </a:t>
            </a:r>
            <a:r>
              <a:rPr lang="fr-FR" dirty="0"/>
              <a:t>total de journées d'hébergement </a:t>
            </a:r>
            <a:r>
              <a:rPr lang="fr-FR" dirty="0" smtClean="0"/>
              <a:t>(</a:t>
            </a:r>
            <a:r>
              <a:rPr lang="fr-FR" dirty="0"/>
              <a:t>à temps complet, temporaire ou partiel) </a:t>
            </a:r>
            <a:endParaRPr lang="fr-FR" dirty="0" smtClean="0"/>
          </a:p>
          <a:p>
            <a:pPr lvl="2"/>
            <a:r>
              <a:rPr lang="fr-FR" dirty="0" smtClean="0"/>
              <a:t>Volume </a:t>
            </a:r>
            <a:r>
              <a:rPr lang="fr-FR" dirty="0"/>
              <a:t>en litre de produit hydro-alcoolique </a:t>
            </a:r>
            <a:r>
              <a:rPr lang="fr-FR" dirty="0" smtClean="0"/>
              <a:t>acheté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456597" y="6018661"/>
            <a:ext cx="7601803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10 items à renseigner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Méthode</a:t>
            </a:r>
            <a:endParaRPr lang="fr-FR" sz="4400" b="1" dirty="0">
              <a:solidFill>
                <a:srgbClr val="13377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4</a:t>
            </a:fld>
            <a:endParaRPr lang="fr-FR"/>
          </a:p>
        </p:txBody>
      </p:sp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669685" y="1477753"/>
            <a:ext cx="9767134" cy="4525963"/>
          </a:xfrm>
        </p:spPr>
        <p:txBody>
          <a:bodyPr>
            <a:noAutofit/>
          </a:bodyPr>
          <a:lstStyle/>
          <a:p>
            <a:pPr lvl="0"/>
            <a:r>
              <a:rPr lang="fr-FR" b="1" dirty="0">
                <a:solidFill>
                  <a:srgbClr val="13377F"/>
                </a:solidFill>
              </a:rPr>
              <a:t>Produits Hydro-Alcooliques pour l'hygiène des mains en </a:t>
            </a:r>
            <a:r>
              <a:rPr lang="fr-FR" b="1" dirty="0" smtClean="0">
                <a:solidFill>
                  <a:srgbClr val="13377F"/>
                </a:solidFill>
              </a:rPr>
              <a:t>EHPA</a:t>
            </a:r>
            <a:endParaRPr lang="fr-FR" sz="2400" dirty="0" smtClean="0"/>
          </a:p>
          <a:p>
            <a:pPr marL="0" indent="0">
              <a:buNone/>
            </a:pPr>
            <a:r>
              <a:rPr lang="fr-FR" dirty="0" smtClean="0"/>
              <a:t>Nombre </a:t>
            </a:r>
            <a:r>
              <a:rPr lang="fr-FR" dirty="0"/>
              <a:t>de frictions/résident /jour =  </a:t>
            </a:r>
            <a:r>
              <a:rPr lang="fr-FR" u="sng" dirty="0"/>
              <a:t>Volume SHA (L) x 1000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             Nombre </a:t>
            </a:r>
            <a:r>
              <a:rPr lang="fr-FR" dirty="0"/>
              <a:t>de journées d’hébergement x 3mL</a:t>
            </a:r>
          </a:p>
          <a:p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4309" y="3864629"/>
            <a:ext cx="3958545" cy="245069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76" y="3217653"/>
            <a:ext cx="6626146" cy="28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Résultats : Participation</a:t>
            </a:r>
          </a:p>
          <a:p>
            <a:endParaRPr lang="fr-FR" sz="4400" b="1" dirty="0">
              <a:solidFill>
                <a:srgbClr val="13377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5</a:t>
            </a:fld>
            <a:endParaRPr lang="fr-FR" dirty="0"/>
          </a:p>
        </p:txBody>
      </p:sp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669685" y="1450457"/>
            <a:ext cx="5617806" cy="594773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1 953 EHPAD participants en 2022</a:t>
            </a:r>
          </a:p>
        </p:txBody>
      </p:sp>
      <p:sp>
        <p:nvSpPr>
          <p:cNvPr id="6" name="AutoShape 2" descr="RÃ©sultat de recherche d'images pour &quot;carte rÃ©gion de fr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938" y="1829483"/>
            <a:ext cx="5605110" cy="481010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868" y="2795852"/>
            <a:ext cx="47720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Résultats :  consommation PHA</a:t>
            </a:r>
          </a:p>
          <a:p>
            <a:endParaRPr lang="fr-FR" sz="4400" b="1" dirty="0">
              <a:solidFill>
                <a:srgbClr val="13377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6</a:t>
            </a:fld>
            <a:endParaRPr lang="fr-FR" dirty="0"/>
          </a:p>
        </p:txBody>
      </p:sp>
      <p:sp>
        <p:nvSpPr>
          <p:cNvPr id="6" name="AutoShape 2" descr="RÃ©sultat de recherche d'images pour &quot;carte rÃ©gion de fr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199" y="2143567"/>
            <a:ext cx="6122041" cy="376042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861" y="1279565"/>
            <a:ext cx="3550097" cy="507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976" y="2189688"/>
            <a:ext cx="5391902" cy="357237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Résultats : </a:t>
            </a:r>
          </a:p>
          <a:p>
            <a:endParaRPr lang="fr-FR" sz="4400" b="1" dirty="0">
              <a:solidFill>
                <a:srgbClr val="13377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7</a:t>
            </a:fld>
            <a:endParaRPr lang="fr-FR" dirty="0"/>
          </a:p>
        </p:txBody>
      </p:sp>
      <p:sp>
        <p:nvSpPr>
          <p:cNvPr id="6" name="AutoShape 2" descr="RÃ©sultat de recherche d'images pour &quot;carte rÃ©gion de fr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4" name="Image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878" y="2351669"/>
            <a:ext cx="5248685" cy="348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6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136" y="1111025"/>
            <a:ext cx="7106642" cy="572532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Résultats : Tendances</a:t>
            </a:r>
          </a:p>
          <a:p>
            <a:endParaRPr lang="fr-FR" sz="4400" b="1" dirty="0">
              <a:solidFill>
                <a:srgbClr val="13377F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8</a:t>
            </a:fld>
            <a:endParaRPr lang="fr-FR" dirty="0"/>
          </a:p>
        </p:txBody>
      </p:sp>
      <p:sp>
        <p:nvSpPr>
          <p:cNvPr id="6" name="AutoShape 2" descr="RÃ©sultat de recherche d'images pour &quot;carte rÃ©gion de fr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868935" y="1388010"/>
            <a:ext cx="5784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Arial" panose="020B0604020202020204" pitchFamily="34" charset="0"/>
                <a:ea typeface="Calibri" panose="020F0502020204030204" pitchFamily="34" charset="0"/>
              </a:rPr>
              <a:t>cohorte de </a:t>
            </a:r>
            <a:r>
              <a:rPr lang="fr-FR" b="1" u="sng" dirty="0" smtClean="0">
                <a:latin typeface="Arial" panose="020B0604020202020204" pitchFamily="34" charset="0"/>
                <a:ea typeface="Calibri" panose="020F0502020204030204" pitchFamily="34" charset="0"/>
              </a:rPr>
              <a:t>853 </a:t>
            </a:r>
            <a:r>
              <a:rPr lang="fr-FR" b="1" u="sng" dirty="0">
                <a:latin typeface="Arial" panose="020B0604020202020204" pitchFamily="34" charset="0"/>
                <a:ea typeface="Calibri" panose="020F0502020204030204" pitchFamily="34" charset="0"/>
              </a:rPr>
              <a:t>EHPAD participants de </a:t>
            </a:r>
            <a:r>
              <a:rPr lang="fr-FR" b="1" u="sng" dirty="0" smtClean="0">
                <a:latin typeface="Arial" panose="020B0604020202020204" pitchFamily="34" charset="0"/>
                <a:ea typeface="Calibri" panose="020F0502020204030204" pitchFamily="34" charset="0"/>
              </a:rPr>
              <a:t>2019 </a:t>
            </a:r>
            <a:r>
              <a:rPr lang="fr-FR" b="1" u="sng" dirty="0">
                <a:latin typeface="Arial" panose="020B0604020202020204" pitchFamily="34" charset="0"/>
                <a:ea typeface="Calibri" panose="020F0502020204030204" pitchFamily="34" charset="0"/>
              </a:rPr>
              <a:t>à </a:t>
            </a:r>
            <a:r>
              <a:rPr lang="fr-FR" b="1" u="sng" dirty="0" smtClean="0">
                <a:latin typeface="Arial" panose="020B0604020202020204" pitchFamily="34" charset="0"/>
                <a:ea typeface="Calibri" panose="020F0502020204030204" pitchFamily="34" charset="0"/>
              </a:rPr>
              <a:t>2022 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72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621C27E-3B3D-2C47-BF65-B370AD7D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28" y="4972338"/>
            <a:ext cx="1410855" cy="1885662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1307976" y="759125"/>
            <a:ext cx="8627" cy="4917056"/>
          </a:xfrm>
          <a:prstGeom prst="straightConnector1">
            <a:avLst/>
          </a:prstGeom>
          <a:ln w="38100">
            <a:solidFill>
              <a:srgbClr val="05A1E5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2">
            <a:extLst>
              <a:ext uri="{FF2B5EF4-FFF2-40B4-BE49-F238E27FC236}">
                <a16:creationId xmlns:a16="http://schemas.microsoft.com/office/drawing/2014/main" id="{C92A1ABD-056C-284C-BAA4-DB7F463D6A7A}"/>
              </a:ext>
            </a:extLst>
          </p:cNvPr>
          <p:cNvSpPr txBox="1">
            <a:spLocks/>
          </p:cNvSpPr>
          <p:nvPr/>
        </p:nvSpPr>
        <p:spPr>
          <a:xfrm>
            <a:off x="1521510" y="392567"/>
            <a:ext cx="9131894" cy="1436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13377F"/>
                </a:solidFill>
              </a:rPr>
              <a:t>Résultats : Tendances</a:t>
            </a:r>
          </a:p>
          <a:p>
            <a:endParaRPr lang="fr-FR" sz="4400" b="1" dirty="0">
              <a:solidFill>
                <a:srgbClr val="13377F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8B4B-C129-42D3-9C7A-B630AF06E1BB}" type="datetime1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0E08-8E0F-4F9D-A631-97E5456E71CF}" type="slidenum">
              <a:rPr lang="fr-FR" smtClean="0"/>
              <a:t>9</a:t>
            </a:fld>
            <a:endParaRPr lang="fr-FR" dirty="0"/>
          </a:p>
        </p:txBody>
      </p:sp>
      <p:sp>
        <p:nvSpPr>
          <p:cNvPr id="6" name="AutoShape 2" descr="RÃ©sultat de recherche d'images pour &quot;carte rÃ©gion de fr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868935" y="1388010"/>
            <a:ext cx="712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/>
              <a:t>Evolution de la proportion d’EHPAD avec &lt;4 et ≥4 frictions/résident/jour sur une cohorte de 853 EHPAD participant de 2019 à 2022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-224287" y="1218898"/>
            <a:ext cx="10964174" cy="0"/>
          </a:xfrm>
          <a:prstGeom prst="line">
            <a:avLst/>
          </a:prstGeom>
          <a:ln w="38100">
            <a:solidFill>
              <a:srgbClr val="E30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013" y="2112419"/>
            <a:ext cx="7849187" cy="47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275</Words>
  <Application>Microsoft Office PowerPoint</Application>
  <PresentationFormat>Grand écran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Nunito</vt:lpstr>
      <vt:lpstr>Nunito ExtraBold</vt:lpstr>
      <vt:lpstr>Thème Office</vt:lpstr>
      <vt:lpstr>Surveillance des consommations de  Produits Hydro-Alcooliques en EHPAD Promotion de l’HDM en ESMS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Surveillance des consommations de  Produits Hydro-Alcooliques en EHPAD Promotion de l’HDM en ESMS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Romane Janice</dc:creator>
  <cp:lastModifiedBy>BIRGAND Gabriel</cp:lastModifiedBy>
  <cp:revision>140</cp:revision>
  <dcterms:created xsi:type="dcterms:W3CDTF">2019-04-03T15:03:28Z</dcterms:created>
  <dcterms:modified xsi:type="dcterms:W3CDTF">2023-10-16T16:39:51Z</dcterms:modified>
</cp:coreProperties>
</file>