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03"/>
  </p:notesMasterIdLst>
  <p:sldIdLst>
    <p:sldId id="256" r:id="rId3"/>
    <p:sldId id="276" r:id="rId4"/>
    <p:sldId id="259" r:id="rId5"/>
    <p:sldId id="279" r:id="rId6"/>
    <p:sldId id="471" r:id="rId7"/>
    <p:sldId id="281" r:id="rId8"/>
    <p:sldId id="474" r:id="rId9"/>
    <p:sldId id="476" r:id="rId10"/>
    <p:sldId id="475" r:id="rId11"/>
    <p:sldId id="557" r:id="rId12"/>
    <p:sldId id="513" r:id="rId13"/>
    <p:sldId id="519" r:id="rId14"/>
    <p:sldId id="515" r:id="rId15"/>
    <p:sldId id="516" r:id="rId16"/>
    <p:sldId id="517" r:id="rId17"/>
    <p:sldId id="518" r:id="rId18"/>
    <p:sldId id="290" r:id="rId19"/>
    <p:sldId id="291" r:id="rId20"/>
    <p:sldId id="299" r:id="rId21"/>
    <p:sldId id="477" r:id="rId22"/>
    <p:sldId id="479" r:id="rId23"/>
    <p:sldId id="294" r:id="rId24"/>
    <p:sldId id="520" r:id="rId25"/>
    <p:sldId id="295" r:id="rId26"/>
    <p:sldId id="469" r:id="rId27"/>
    <p:sldId id="306" r:id="rId28"/>
    <p:sldId id="312" r:id="rId29"/>
    <p:sldId id="480" r:id="rId30"/>
    <p:sldId id="522" r:id="rId31"/>
    <p:sldId id="524" r:id="rId32"/>
    <p:sldId id="523" r:id="rId33"/>
    <p:sldId id="486" r:id="rId34"/>
    <p:sldId id="487" r:id="rId35"/>
    <p:sldId id="488" r:id="rId36"/>
    <p:sldId id="493" r:id="rId37"/>
    <p:sldId id="323" r:id="rId38"/>
    <p:sldId id="325" r:id="rId39"/>
    <p:sldId id="328" r:id="rId40"/>
    <p:sldId id="335" r:id="rId41"/>
    <p:sldId id="333" r:id="rId42"/>
    <p:sldId id="334" r:id="rId43"/>
    <p:sldId id="338" r:id="rId44"/>
    <p:sldId id="521" r:id="rId45"/>
    <p:sldId id="339" r:id="rId46"/>
    <p:sldId id="340" r:id="rId47"/>
    <p:sldId id="490" r:id="rId48"/>
    <p:sldId id="342" r:id="rId49"/>
    <p:sldId id="492" r:id="rId50"/>
    <p:sldId id="491" r:id="rId51"/>
    <p:sldId id="494" r:id="rId52"/>
    <p:sldId id="495" r:id="rId53"/>
    <p:sldId id="496" r:id="rId54"/>
    <p:sldId id="497" r:id="rId55"/>
    <p:sldId id="498" r:id="rId56"/>
    <p:sldId id="345" r:id="rId57"/>
    <p:sldId id="499" r:id="rId58"/>
    <p:sldId id="386" r:id="rId59"/>
    <p:sldId id="387" r:id="rId60"/>
    <p:sldId id="398" r:id="rId61"/>
    <p:sldId id="500" r:id="rId62"/>
    <p:sldId id="501" r:id="rId63"/>
    <p:sldId id="502" r:id="rId64"/>
    <p:sldId id="532" r:id="rId65"/>
    <p:sldId id="503" r:id="rId66"/>
    <p:sldId id="504" r:id="rId67"/>
    <p:sldId id="505" r:id="rId68"/>
    <p:sldId id="507" r:id="rId69"/>
    <p:sldId id="506" r:id="rId70"/>
    <p:sldId id="508" r:id="rId71"/>
    <p:sldId id="509" r:id="rId72"/>
    <p:sldId id="510" r:id="rId73"/>
    <p:sldId id="511" r:id="rId74"/>
    <p:sldId id="512" r:id="rId75"/>
    <p:sldId id="527" r:id="rId76"/>
    <p:sldId id="529" r:id="rId77"/>
    <p:sldId id="528" r:id="rId78"/>
    <p:sldId id="530" r:id="rId79"/>
    <p:sldId id="533" r:id="rId80"/>
    <p:sldId id="534" r:id="rId81"/>
    <p:sldId id="535" r:id="rId82"/>
    <p:sldId id="536" r:id="rId83"/>
    <p:sldId id="538" r:id="rId84"/>
    <p:sldId id="539" r:id="rId85"/>
    <p:sldId id="540" r:id="rId86"/>
    <p:sldId id="541" r:id="rId87"/>
    <p:sldId id="544" r:id="rId88"/>
    <p:sldId id="542" r:id="rId89"/>
    <p:sldId id="545" r:id="rId90"/>
    <p:sldId id="546" r:id="rId91"/>
    <p:sldId id="547" r:id="rId92"/>
    <p:sldId id="548" r:id="rId93"/>
    <p:sldId id="549" r:id="rId94"/>
    <p:sldId id="551" r:id="rId95"/>
    <p:sldId id="552" r:id="rId96"/>
    <p:sldId id="553" r:id="rId97"/>
    <p:sldId id="555" r:id="rId98"/>
    <p:sldId id="556" r:id="rId99"/>
    <p:sldId id="550" r:id="rId100"/>
    <p:sldId id="558" r:id="rId101"/>
    <p:sldId id="526" r:id="rId102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434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2880">
          <p15:clr>
            <a:srgbClr val="A4A3A4"/>
          </p15:clr>
        </p15:guide>
        <p15:guide id="5" pos="5420">
          <p15:clr>
            <a:srgbClr val="A4A3A4"/>
          </p15:clr>
        </p15:guide>
        <p15:guide id="6" pos="1066">
          <p15:clr>
            <a:srgbClr val="A4A3A4"/>
          </p15:clr>
        </p15:guide>
        <p15:guide id="7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9"/>
    <a:srgbClr val="004192"/>
    <a:srgbClr val="E7E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7600" autoAdjust="0"/>
  </p:normalViewPr>
  <p:slideViewPr>
    <p:cSldViewPr showGuides="1">
      <p:cViewPr varScale="1">
        <p:scale>
          <a:sx n="65" d="100"/>
          <a:sy n="65" d="100"/>
        </p:scale>
        <p:origin x="1494" y="78"/>
      </p:cViewPr>
      <p:guideLst>
        <p:guide orient="horz" pos="2160"/>
        <p:guide orient="horz" pos="1434"/>
        <p:guide orient="horz" pos="3929"/>
        <p:guide pos="2880"/>
        <p:guide pos="5420"/>
        <p:guide pos="1066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ableStyles" Target="tableStyle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E-4D7C-A45C-01611832B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F876F-2394-434A-9B07-432DE19C105F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AC9FA-9DB2-48FB-B76A-EB55F6C2D3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47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77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029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152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358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722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45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434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93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50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856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768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95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78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447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177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66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79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512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924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77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928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735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064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84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195741"/>
            <a:ext cx="7272609" cy="1881331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141" y="4897624"/>
            <a:ext cx="7247336" cy="936104"/>
          </a:xfrm>
        </p:spPr>
        <p:txBody>
          <a:bodyPr/>
          <a:lstStyle>
            <a:lvl1pPr marL="0" indent="0" algn="r">
              <a:buNone/>
              <a:defRPr sz="1800" b="0" cap="none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43" y="512845"/>
            <a:ext cx="1722220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version de travail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2B121C-31A1-B64D-A05F-C47B23404EB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88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272609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31640" y="4869160"/>
            <a:ext cx="7272609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 b="0" cap="none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1014" y="2798506"/>
            <a:ext cx="7273237" cy="486478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Partie #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412776"/>
            <a:ext cx="7560840" cy="4824535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63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340768"/>
            <a:ext cx="6912768" cy="4824512"/>
          </a:xfrm>
        </p:spPr>
        <p:txBody>
          <a:bodyPr/>
          <a:lstStyle>
            <a:lvl1pPr>
              <a:defRPr b="1" u="none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99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78" y="2276872"/>
            <a:ext cx="75501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2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584" y="404664"/>
            <a:ext cx="3973807" cy="595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9242871" y="60470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22196" y="5991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42" name="ZoneTexte 41"/>
          <p:cNvSpPr txBox="1"/>
          <p:nvPr userDrawn="1"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2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graphicFrame>
        <p:nvGraphicFramePr>
          <p:cNvPr id="4" name="Graphique 3"/>
          <p:cNvGraphicFramePr/>
          <p:nvPr userDrawn="1">
            <p:extLst>
              <p:ext uri="{D42A27DB-BD31-4B8C-83A1-F6EECF244321}">
                <p14:modId xmlns:p14="http://schemas.microsoft.com/office/powerpoint/2010/main" val="1096079390"/>
              </p:ext>
            </p:extLst>
          </p:nvPr>
        </p:nvGraphicFramePr>
        <p:xfrm>
          <a:off x="1547664" y="18448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40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fr-FR" smtClean="0"/>
              <a:t>version de travail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02450" y="6408738"/>
            <a:ext cx="2133600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1DA9F5-AACB-4F46-9502-A3A726F3229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62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fr-FR" smtClean="0"/>
              <a:t>version de travail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02450" y="6453188"/>
            <a:ext cx="2133600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C61A64-3040-A54F-8DE6-5AEC51F5054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38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416825" cy="489654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04" y="404728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416825" cy="489654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rgbClr val="4D4D4F"/>
                </a:solidFill>
              </a:rPr>
              <a:pPr algn="r"/>
              <a:t>‹N°›</a:t>
            </a:fld>
            <a:endParaRPr lang="fr-FR" sz="750" b="1" dirty="0">
              <a:solidFill>
                <a:srgbClr val="4D4D4F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04" y="404728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9495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e.poirier@chru-nancy.fr" TargetMode="External"/><Relationship Id="rId13" Type="http://schemas.openxmlformats.org/officeDocument/2006/relationships/hyperlink" Target="mailto:catherine.morvan@chu-reunion.fr" TargetMode="External"/><Relationship Id="rId18" Type="http://schemas.openxmlformats.org/officeDocument/2006/relationships/hyperlink" Target="mailto:cepoulain@chu-nantes.fr" TargetMode="External"/><Relationship Id="rId3" Type="http://schemas.openxmlformats.org/officeDocument/2006/relationships/hyperlink" Target="mailto:anais.machut@chu-lyon.fr" TargetMode="External"/><Relationship Id="rId7" Type="http://schemas.openxmlformats.org/officeDocument/2006/relationships/hyperlink" Target="mailto:aba.mahamat@ch-ajaccio.fr" TargetMode="External"/><Relationship Id="rId12" Type="http://schemas.openxmlformats.org/officeDocument/2006/relationships/hyperlink" Target="mailto:herve.blanchard@aphp.fr" TargetMode="External"/><Relationship Id="rId17" Type="http://schemas.openxmlformats.org/officeDocument/2006/relationships/hyperlink" Target="mailto:c-mourlan@chu-montpellier.fr" TargetMode="External"/><Relationship Id="rId2" Type="http://schemas.openxmlformats.org/officeDocument/2006/relationships/image" Target="../media/image8.png"/><Relationship Id="rId16" Type="http://schemas.openxmlformats.org/officeDocument/2006/relationships/hyperlink" Target="mailto:muriel.pefau@chu-bordeaux.f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.santasouk@chu-tours.fr" TargetMode="External"/><Relationship Id="rId11" Type="http://schemas.openxmlformats.org/officeDocument/2006/relationships/hyperlink" Target="mailto:pierre.paroux@chu-lille.fr" TargetMode="External"/><Relationship Id="rId5" Type="http://schemas.openxmlformats.org/officeDocument/2006/relationships/hyperlink" Target="mailto:sitty.oumari@chu-rennes.fr" TargetMode="External"/><Relationship Id="rId15" Type="http://schemas.openxmlformats.org/officeDocument/2006/relationships/hyperlink" Target="mailto:thibon-p@chu-caen.fr" TargetMode="External"/><Relationship Id="rId10" Type="http://schemas.openxmlformats.org/officeDocument/2006/relationships/hyperlink" Target="mailto:petronille.kouassi@ch-cayenne.fr" TargetMode="External"/><Relationship Id="rId19" Type="http://schemas.openxmlformats.org/officeDocument/2006/relationships/hyperlink" Target="mailto:Jean-christophe.delaroziere@ap-hm.fr" TargetMode="External"/><Relationship Id="rId4" Type="http://schemas.openxmlformats.org/officeDocument/2006/relationships/hyperlink" Target="mailto:karine.astruc@chu-dijon.fr" TargetMode="External"/><Relationship Id="rId9" Type="http://schemas.openxmlformats.org/officeDocument/2006/relationships/hyperlink" Target="mailto:bruno.jarrige@chu-guadeloupe.fr" TargetMode="External"/><Relationship Id="rId14" Type="http://schemas.openxmlformats.org/officeDocument/2006/relationships/hyperlink" Target="mailto:karima.jeblaoui@chu-martinique.fr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dpo@santepubliquefrance.fr" TargetMode="External"/><Relationship Id="rId7" Type="http://schemas.openxmlformats.org/officeDocument/2006/relationships/hyperlink" Target="https://www.preventioninfection.fr/actualites/enquete-nationale-de-prevalence-des-infections-nosocomiales-et-des-traitements-anti-infectieux-en-es-2022" TargetMode="External"/><Relationship Id="rId2" Type="http://schemas.openxmlformats.org/officeDocument/2006/relationships/hyperlink" Target="mailto:come.daniau@santepubliquefrance.f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antepubliquefrance.fr/etudes-et-enquetes/enquete-nationale-de-prevalence-des-infections-nosocomiales-et-des-traitements-anti-infectieux-en-etablissement-de-sante-2022" TargetMode="External"/><Relationship Id="rId5" Type="http://schemas.openxmlformats.org/officeDocument/2006/relationships/hyperlink" Target="mailto:previas-support@santepubliquefrance.fr" TargetMode="External"/><Relationship Id="rId4" Type="http://schemas.openxmlformats.org/officeDocument/2006/relationships/hyperlink" Target="https://previas.santepubliquefrance.fr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antepubliquefrance.fr/maladies-et-traumatismes/infections-associees-aux-soins-et-resistance-aux-antibiotiques/infections-associees-aux-soins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704657" cy="2823338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u="none" dirty="0" smtClean="0"/>
              <a:t>ENP 2022</a:t>
            </a:r>
            <a:br>
              <a:rPr lang="fr-FR" u="none" dirty="0" smtClean="0"/>
            </a:br>
            <a:r>
              <a:rPr lang="fr-FR" u="none" dirty="0"/>
              <a:t/>
            </a:r>
            <a:br>
              <a:rPr lang="fr-FR" u="none" dirty="0"/>
            </a:br>
            <a:r>
              <a:rPr lang="fr-FR" u="none" dirty="0" smtClean="0"/>
              <a:t>Enquête </a:t>
            </a:r>
            <a:r>
              <a:rPr lang="fr-FR" u="none" dirty="0"/>
              <a:t>nationale de prévalence</a:t>
            </a:r>
            <a:br>
              <a:rPr lang="fr-FR" u="none" dirty="0"/>
            </a:br>
            <a:r>
              <a:rPr lang="fr-FR" u="none" dirty="0"/>
              <a:t>des infections </a:t>
            </a:r>
            <a:r>
              <a:rPr lang="fr-FR" u="none" dirty="0" smtClean="0"/>
              <a:t>nosocomiales et des traitements anti-infectieux</a:t>
            </a:r>
            <a:br>
              <a:rPr lang="fr-FR" u="none" dirty="0" smtClean="0"/>
            </a:br>
            <a:r>
              <a:rPr lang="fr-FR" u="none" dirty="0" smtClean="0"/>
              <a:t>en établissements de santé</a:t>
            </a:r>
            <a:endParaRPr lang="fr-FR" u="non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Présentation générale</a:t>
            </a:r>
          </a:p>
          <a:p>
            <a:r>
              <a:rPr lang="fr-FR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Formation des enquêteurs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Répias - Réseau de Prévention des Infections Associées aux S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6672"/>
            <a:ext cx="207923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uropean Centre for Disease Prevention and Cont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8582"/>
            <a:ext cx="1311978" cy="116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416824" cy="1296145"/>
          </a:xfrm>
        </p:spPr>
        <p:txBody>
          <a:bodyPr/>
          <a:lstStyle/>
          <a:p>
            <a:pPr algn="r"/>
            <a:r>
              <a:rPr lang="fr-FR" dirty="0" smtClean="0"/>
              <a:t>Nouveautés de l’ENP 2022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31014" y="2798506"/>
            <a:ext cx="7417450" cy="486478"/>
          </a:xfrm>
        </p:spPr>
        <p:txBody>
          <a:bodyPr/>
          <a:lstStyle/>
          <a:p>
            <a:pPr algn="r"/>
            <a:r>
              <a:rPr lang="fr-FR" dirty="0" smtClean="0"/>
              <a:t>ENP 2022 : PARTIE 1</a:t>
            </a:r>
            <a:endParaRPr lang="fr-FR" dirty="0"/>
          </a:p>
        </p:txBody>
      </p:sp>
      <p:pic>
        <p:nvPicPr>
          <p:cNvPr id="6" name="Picture 2" descr="Répias - Réseau de Prévention des Infections Associées aux S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316"/>
            <a:ext cx="1296144" cy="6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8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Groupe de travail et de pilotage</a:t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 err="1" smtClean="0"/>
              <a:t>l’eNP</a:t>
            </a:r>
            <a:r>
              <a:rPr lang="fr-FR" dirty="0" smtClean="0"/>
              <a:t> 2022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4964740" cy="28474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976824"/>
            <a:ext cx="5256584" cy="2862607"/>
          </a:xfrm>
          <a:prstGeom prst="rect">
            <a:avLst/>
          </a:prstGeom>
        </p:spPr>
      </p:pic>
      <p:pic>
        <p:nvPicPr>
          <p:cNvPr id="9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Quoi de neuf en 2022 ?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1" y="1412776"/>
            <a:ext cx="8280920" cy="4824535"/>
          </a:xfrm>
        </p:spPr>
        <p:txBody>
          <a:bodyPr/>
          <a:lstStyle/>
          <a:p>
            <a:r>
              <a:rPr lang="fr-FR" dirty="0"/>
              <a:t>Inclusion</a:t>
            </a:r>
          </a:p>
          <a:p>
            <a:pPr lvl="2">
              <a:spcBef>
                <a:spcPts val="1200"/>
              </a:spcBef>
            </a:pPr>
            <a:r>
              <a:rPr lang="fr-FR" dirty="0">
                <a:solidFill>
                  <a:schemeClr val="tx2"/>
                </a:solidFill>
              </a:rPr>
              <a:t>D</a:t>
            </a:r>
            <a:r>
              <a:rPr lang="fr-FR" dirty="0" smtClean="0">
                <a:solidFill>
                  <a:schemeClr val="tx2"/>
                </a:solidFill>
              </a:rPr>
              <a:t>es </a:t>
            </a:r>
            <a:r>
              <a:rPr lang="fr-FR" dirty="0">
                <a:solidFill>
                  <a:schemeClr val="tx2"/>
                </a:solidFill>
              </a:rPr>
              <a:t>établissements </a:t>
            </a:r>
            <a:r>
              <a:rPr lang="fr-FR" b="0" dirty="0" smtClean="0">
                <a:latin typeface="Arial" charset="0"/>
                <a:cs typeface="Arial" charset="0"/>
              </a:rPr>
              <a:t>:</a:t>
            </a:r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373739"/>
                </a:solidFill>
              </a:rPr>
              <a:t>Constitution </a:t>
            </a:r>
            <a:r>
              <a:rPr lang="fr-FR" b="1" dirty="0">
                <a:solidFill>
                  <a:srgbClr val="373739"/>
                </a:solidFill>
              </a:rPr>
              <a:t>d’un échantillon </a:t>
            </a:r>
            <a:r>
              <a:rPr lang="fr-FR" dirty="0">
                <a:solidFill>
                  <a:srgbClr val="373739"/>
                </a:solidFill>
              </a:rPr>
              <a:t>de 670 ES tirés au sort</a:t>
            </a:r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</a:rPr>
              <a:t>Mais </a:t>
            </a:r>
            <a:r>
              <a:rPr lang="fr-FR" b="1" dirty="0">
                <a:solidFill>
                  <a:srgbClr val="373739"/>
                </a:solidFill>
              </a:rPr>
              <a:t>intégration de l’ensemble des ES participants dans l’analyse des données</a:t>
            </a:r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</a:rPr>
              <a:t>Conduite </a:t>
            </a:r>
            <a:r>
              <a:rPr lang="fr-FR" dirty="0">
                <a:solidFill>
                  <a:srgbClr val="373739"/>
                </a:solidFill>
              </a:rPr>
              <a:t>d’une </a:t>
            </a:r>
            <a:r>
              <a:rPr lang="fr-FR" b="1" dirty="0">
                <a:solidFill>
                  <a:srgbClr val="373739"/>
                </a:solidFill>
              </a:rPr>
              <a:t>analyse de sensibilité </a:t>
            </a:r>
            <a:r>
              <a:rPr lang="fr-FR" dirty="0">
                <a:solidFill>
                  <a:srgbClr val="373739"/>
                </a:solidFill>
              </a:rPr>
              <a:t>du statut de l’ES TAS vs. non TAS sur les principaux indicateurs de prévalence </a:t>
            </a:r>
          </a:p>
          <a:p>
            <a:pPr marL="252000" lvl="2" indent="0">
              <a:spcBef>
                <a:spcPts val="600"/>
              </a:spcBef>
              <a:buNone/>
            </a:pPr>
            <a:r>
              <a:rPr lang="fr-FR" i="1" dirty="0" smtClean="0"/>
              <a:t>Objectifs</a:t>
            </a:r>
            <a:r>
              <a:rPr lang="fr-FR" b="0" i="1" dirty="0" smtClean="0"/>
              <a:t> : - exploitation de l’ensemble des données recueillies par les ES</a:t>
            </a:r>
            <a:br>
              <a:rPr lang="fr-FR" b="0" i="1" dirty="0" smtClean="0"/>
            </a:br>
            <a:r>
              <a:rPr lang="fr-FR" b="0" i="1" dirty="0" smtClean="0"/>
              <a:t>                  - améliorer la puissance des analyses notamment sur les analyses stratifiées au niveau régional </a:t>
            </a:r>
            <a:endParaRPr lang="fr-FR" b="0" i="1" dirty="0"/>
          </a:p>
          <a:p>
            <a:pPr lvl="2">
              <a:spcBef>
                <a:spcPts val="1200"/>
              </a:spcBef>
            </a:pPr>
            <a:r>
              <a:rPr lang="fr-FR" dirty="0">
                <a:solidFill>
                  <a:schemeClr val="tx2"/>
                </a:solidFill>
              </a:rPr>
              <a:t>D</a:t>
            </a:r>
            <a:r>
              <a:rPr lang="fr-FR" dirty="0" smtClean="0">
                <a:solidFill>
                  <a:schemeClr val="tx2"/>
                </a:solidFill>
              </a:rPr>
              <a:t>es </a:t>
            </a:r>
            <a:r>
              <a:rPr lang="fr-FR" dirty="0">
                <a:solidFill>
                  <a:schemeClr val="tx2"/>
                </a:solidFill>
              </a:rPr>
              <a:t>patients </a:t>
            </a:r>
            <a:r>
              <a:rPr lang="fr-FR" dirty="0"/>
              <a:t>: entrants du jour </a:t>
            </a:r>
            <a:r>
              <a:rPr lang="fr-FR" dirty="0" smtClean="0"/>
              <a:t>admis </a:t>
            </a:r>
            <a:r>
              <a:rPr lang="fr-FR" dirty="0"/>
              <a:t>avant </a:t>
            </a:r>
            <a:r>
              <a:rPr lang="fr-FR" dirty="0" smtClean="0"/>
              <a:t>8h</a:t>
            </a:r>
            <a:br>
              <a:rPr lang="fr-FR" dirty="0" smtClean="0"/>
            </a:br>
            <a:r>
              <a:rPr lang="fr-FR" b="0" dirty="0" smtClean="0"/>
              <a:t>(inchangé par rapport à 2017) et présent dans le</a:t>
            </a:r>
            <a:br>
              <a:rPr lang="fr-FR" b="0" dirty="0" smtClean="0"/>
            </a:br>
            <a:r>
              <a:rPr lang="fr-FR" b="0" dirty="0" smtClean="0"/>
              <a:t>service enquêté au moment de l’enquête</a:t>
            </a:r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95321"/>
            <a:ext cx="3456385" cy="244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115616" y="1296608"/>
            <a:ext cx="6732750" cy="3731597"/>
            <a:chOff x="1475656" y="692696"/>
            <a:chExt cx="4608512" cy="3024336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1475656" y="692696"/>
              <a:ext cx="4608512" cy="3024336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79712" y="708945"/>
              <a:ext cx="3672408" cy="42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smtClean="0"/>
                <a:t>Ensemble des établissement de santé (ES) français  </a:t>
              </a:r>
              <a:r>
                <a:rPr lang="fr-FR" sz="1400" b="1" dirty="0" smtClean="0"/>
                <a:t>(n=2 832)</a:t>
              </a:r>
              <a:r>
                <a:rPr lang="fr-FR" sz="1400" i="1" dirty="0" smtClean="0"/>
                <a:t>*</a:t>
              </a:r>
              <a:r>
                <a:rPr lang="fr-FR" sz="1400" b="1" dirty="0" smtClean="0"/>
                <a:t> </a:t>
              </a:r>
              <a:r>
                <a:rPr lang="fr-FR" sz="1400" i="1" dirty="0" smtClean="0"/>
                <a:t>base de sondage SAE 2020</a:t>
              </a:r>
              <a:endParaRPr lang="fr-FR" sz="1400" i="1" dirty="0"/>
            </a:p>
          </p:txBody>
        </p:sp>
        <p:sp>
          <p:nvSpPr>
            <p:cNvPr id="5" name="Rectangle à coins arrondis 4"/>
            <p:cNvSpPr/>
            <p:nvPr/>
          </p:nvSpPr>
          <p:spPr>
            <a:xfrm>
              <a:off x="1601275" y="1543148"/>
              <a:ext cx="2043092" cy="201622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2812" y="1527594"/>
              <a:ext cx="1971555" cy="42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/>
                <a:t>ES </a:t>
              </a:r>
              <a:r>
                <a:rPr lang="fr-FR" sz="1400" dirty="0" smtClean="0"/>
                <a:t>de l’échantillon</a:t>
              </a:r>
              <a:r>
                <a:rPr lang="fr-FR" sz="1400" dirty="0"/>
                <a:t>** </a:t>
              </a:r>
              <a:r>
                <a:rPr lang="fr-FR" sz="1400" dirty="0" smtClean="0"/>
                <a:t>de </a:t>
              </a:r>
              <a:r>
                <a:rPr lang="fr-FR" sz="1400" dirty="0" smtClean="0">
                  <a:latin typeface="+mn-lt"/>
                </a:rPr>
                <a:t>l’enquête nationale/régionale </a:t>
              </a:r>
              <a:r>
                <a:rPr lang="fr-FR" sz="1400" b="1" dirty="0" smtClean="0">
                  <a:latin typeface="+mn-lt"/>
                </a:rPr>
                <a:t>(n=670) </a:t>
              </a:r>
              <a:endParaRPr lang="fr-FR" sz="1400" b="1" dirty="0">
                <a:latin typeface="+mn-lt"/>
              </a:endParaRP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1907689" y="2420888"/>
              <a:ext cx="1293079" cy="859904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7688" y="2427759"/>
              <a:ext cx="1440176" cy="598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latin typeface="+mn-lt"/>
                </a:rPr>
                <a:t>Échantillon d’ES de l’enquête européenne </a:t>
              </a:r>
              <a:r>
                <a:rPr lang="fr-FR" sz="1400" b="1" dirty="0" smtClean="0">
                  <a:latin typeface="+mn-lt"/>
                </a:rPr>
                <a:t>(n=61)*** </a:t>
              </a:r>
              <a:endParaRPr lang="fr-FR" sz="1400" b="1" dirty="0">
                <a:latin typeface="+mn-lt"/>
              </a:endParaRPr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1773612" y="2032483"/>
              <a:ext cx="1722888" cy="1392325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19951" y="2068010"/>
              <a:ext cx="2041970" cy="249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latin typeface="+mn-lt"/>
                </a:rPr>
                <a:t>ES de courts séjours</a:t>
              </a:r>
              <a:r>
                <a:rPr lang="fr-FR" sz="1400" b="1" dirty="0" smtClean="0">
                  <a:latin typeface="+mn-lt"/>
                </a:rPr>
                <a:t> </a:t>
              </a:r>
              <a:endParaRPr lang="fr-FR" sz="1400" b="1" dirty="0">
                <a:latin typeface="+mn-lt"/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984776" cy="936104"/>
          </a:xfrm>
        </p:spPr>
        <p:txBody>
          <a:bodyPr/>
          <a:lstStyle/>
          <a:p>
            <a:r>
              <a:rPr lang="fr-FR" dirty="0" smtClean="0"/>
              <a:t>Échantillonnage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395536" y="5067288"/>
            <a:ext cx="8568953" cy="1465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200" dirty="0">
                <a:solidFill>
                  <a:srgbClr val="373739"/>
                </a:solidFill>
              </a:rPr>
              <a:t>* Sur les 3 994 ES sollicités pour participer à l’enquête de la Statistique annuelle des établissements de santé (SAE) pour l’année 2020, 3 120 ont participé à l’enquête, parmi lesquels 2 832 ont déclarés au moins un lit d’hospitalisation complète</a:t>
            </a:r>
          </a:p>
          <a:p>
            <a:pPr>
              <a:spcBef>
                <a:spcPts val="600"/>
              </a:spcBef>
            </a:pPr>
            <a:r>
              <a:rPr lang="fr-FR" sz="1200" dirty="0">
                <a:solidFill>
                  <a:srgbClr val="373739"/>
                </a:solidFill>
              </a:rPr>
              <a:t>** </a:t>
            </a:r>
            <a:r>
              <a:rPr lang="fr-FR" sz="1200" dirty="0" smtClean="0">
                <a:solidFill>
                  <a:srgbClr val="373739"/>
                </a:solidFill>
              </a:rPr>
              <a:t>Echantillonnage </a:t>
            </a:r>
            <a:r>
              <a:rPr lang="fr-FR" sz="1200" dirty="0">
                <a:solidFill>
                  <a:srgbClr val="373739"/>
                </a:solidFill>
              </a:rPr>
              <a:t>des établissements</a:t>
            </a:r>
            <a:r>
              <a:rPr lang="fr-FR" sz="1200" dirty="0" smtClean="0">
                <a:solidFill>
                  <a:srgbClr val="373739"/>
                </a:solidFill>
              </a:rPr>
              <a:t>, </a:t>
            </a:r>
            <a:r>
              <a:rPr lang="fr-FR" sz="1200" dirty="0">
                <a:solidFill>
                  <a:srgbClr val="373739"/>
                </a:solidFill>
              </a:rPr>
              <a:t>par sondage aléatoire simple à un </a:t>
            </a:r>
            <a:r>
              <a:rPr lang="fr-FR" sz="1200" dirty="0" smtClean="0">
                <a:solidFill>
                  <a:srgbClr val="373739"/>
                </a:solidFill>
              </a:rPr>
              <a:t>degré, stratifié sur </a:t>
            </a:r>
            <a:r>
              <a:rPr lang="fr-FR" sz="1200" dirty="0">
                <a:solidFill>
                  <a:srgbClr val="373739"/>
                </a:solidFill>
              </a:rPr>
              <a:t>la catégorie d’établissement, la taille </a:t>
            </a:r>
            <a:r>
              <a:rPr lang="fr-FR" sz="1200" dirty="0" smtClean="0">
                <a:solidFill>
                  <a:srgbClr val="373739"/>
                </a:solidFill>
              </a:rPr>
              <a:t>de l’établissement </a:t>
            </a:r>
            <a:r>
              <a:rPr lang="fr-FR" sz="1200" dirty="0">
                <a:solidFill>
                  <a:srgbClr val="373739"/>
                </a:solidFill>
              </a:rPr>
              <a:t>et la région (170 </a:t>
            </a:r>
            <a:r>
              <a:rPr lang="fr-FR" sz="1200" dirty="0" smtClean="0">
                <a:solidFill>
                  <a:srgbClr val="373739"/>
                </a:solidFill>
              </a:rPr>
              <a:t>strates)</a:t>
            </a:r>
          </a:p>
          <a:p>
            <a:pPr>
              <a:spcBef>
                <a:spcPts val="600"/>
              </a:spcBef>
            </a:pPr>
            <a:r>
              <a:rPr lang="fr-FR" sz="1200" dirty="0" smtClean="0">
                <a:solidFill>
                  <a:srgbClr val="373739"/>
                </a:solidFill>
              </a:rPr>
              <a:t>*** Echantillon d’ES pour la France estimé par l’ECDC (cf. PPS-3 Protocol) </a:t>
            </a:r>
            <a:endParaRPr lang="fr-FR" sz="1200" dirty="0">
              <a:solidFill>
                <a:srgbClr val="373739"/>
              </a:solidFill>
            </a:endParaRPr>
          </a:p>
          <a:p>
            <a:pPr marL="0" lvl="2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fr-FR" sz="1400" b="1" dirty="0" smtClean="0">
                <a:solidFill>
                  <a:srgbClr val="373739"/>
                </a:solidFill>
              </a:rPr>
              <a:t>NB : Pas d’enquête de validation prévue pour cette ENP</a:t>
            </a:r>
            <a:endParaRPr lang="fr-FR" sz="1400" b="1" dirty="0">
              <a:solidFill>
                <a:srgbClr val="373739"/>
              </a:solidFill>
            </a:endParaRPr>
          </a:p>
        </p:txBody>
      </p:sp>
      <p:pic>
        <p:nvPicPr>
          <p:cNvPr id="1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à coins arrondis 13"/>
          <p:cNvSpPr/>
          <p:nvPr/>
        </p:nvSpPr>
        <p:spPr>
          <a:xfrm>
            <a:off x="4467491" y="2345943"/>
            <a:ext cx="3204027" cy="2487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" name="Rectangle 16"/>
          <p:cNvSpPr/>
          <p:nvPr/>
        </p:nvSpPr>
        <p:spPr>
          <a:xfrm>
            <a:off x="4737781" y="2354796"/>
            <a:ext cx="28585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fr-FR" sz="1400" dirty="0" smtClean="0">
                <a:latin typeface="+mn-lt"/>
              </a:rPr>
              <a:t>ES participants ne faisant pas partie de l’échantillon</a:t>
            </a:r>
            <a:endParaRPr lang="fr-FR" sz="1400" b="1" dirty="0" smtClean="0">
              <a:latin typeface="+mn-lt"/>
            </a:endParaRPr>
          </a:p>
          <a:p>
            <a:pPr>
              <a:spcBef>
                <a:spcPts val="300"/>
              </a:spcBef>
            </a:pPr>
            <a:r>
              <a:rPr lang="fr-FR" sz="1400" i="1" dirty="0" smtClean="0">
                <a:sym typeface="Wingdings" panose="05000000000000000000" pitchFamily="2" charset="2"/>
              </a:rPr>
              <a:t> analyse de sensibilité</a:t>
            </a:r>
          </a:p>
          <a:p>
            <a:pPr>
              <a:spcBef>
                <a:spcPts val="300"/>
              </a:spcBef>
            </a:pPr>
            <a:r>
              <a:rPr lang="fr-FR" sz="1400" i="1" dirty="0" smtClean="0">
                <a:sym typeface="Wingdings" panose="05000000000000000000" pitchFamily="2" charset="2"/>
              </a:rPr>
              <a:t> ES intégrés </a:t>
            </a:r>
            <a:r>
              <a:rPr lang="fr-FR" sz="1400" i="1" dirty="0">
                <a:sym typeface="Wingdings" panose="05000000000000000000" pitchFamily="2" charset="2"/>
              </a:rPr>
              <a:t>à l’analyse des </a:t>
            </a:r>
            <a:r>
              <a:rPr lang="fr-FR" sz="1400" i="1" dirty="0" smtClean="0">
                <a:sym typeface="Wingdings" panose="05000000000000000000" pitchFamily="2" charset="2"/>
              </a:rPr>
              <a:t>données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6651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Quoi de neuf en 2022 ?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1" y="1412776"/>
            <a:ext cx="8280920" cy="4824535"/>
          </a:xfrm>
        </p:spPr>
        <p:txBody>
          <a:bodyPr/>
          <a:lstStyle/>
          <a:p>
            <a:r>
              <a:rPr lang="fr-FR" dirty="0" smtClean="0"/>
              <a:t>Évolution </a:t>
            </a:r>
            <a:r>
              <a:rPr lang="fr-FR" dirty="0"/>
              <a:t>du Recueil des données</a:t>
            </a:r>
          </a:p>
          <a:p>
            <a:pPr lvl="2">
              <a:spcBef>
                <a:spcPts val="600"/>
              </a:spcBef>
            </a:pPr>
            <a:r>
              <a:rPr lang="fr-FR" dirty="0">
                <a:solidFill>
                  <a:schemeClr val="tx2"/>
                </a:solidFill>
              </a:rPr>
              <a:t>Objectifs </a:t>
            </a:r>
            <a:r>
              <a:rPr lang="fr-FR" dirty="0"/>
              <a:t>: </a:t>
            </a:r>
            <a:r>
              <a:rPr lang="fr-FR" b="0" dirty="0">
                <a:latin typeface="Arial" charset="0"/>
                <a:cs typeface="Arial" charset="0"/>
              </a:rPr>
              <a:t>assurer la </a:t>
            </a:r>
            <a:r>
              <a:rPr lang="fr-FR" dirty="0">
                <a:latin typeface="Arial" charset="0"/>
                <a:cs typeface="Arial" charset="0"/>
              </a:rPr>
              <a:t>comparabilité des résultats avec ceux des ENP antérieures </a:t>
            </a:r>
            <a:r>
              <a:rPr lang="fr-FR" b="0" dirty="0">
                <a:latin typeface="Arial" charset="0"/>
                <a:cs typeface="Arial" charset="0"/>
              </a:rPr>
              <a:t>tout en </a:t>
            </a:r>
            <a:r>
              <a:rPr lang="fr-FR" dirty="0">
                <a:latin typeface="Arial" charset="0"/>
                <a:cs typeface="Arial" charset="0"/>
              </a:rPr>
              <a:t>tenant compte des nouvelles recommandations </a:t>
            </a:r>
            <a:r>
              <a:rPr lang="fr-FR" b="0" dirty="0">
                <a:latin typeface="Arial" charset="0"/>
                <a:cs typeface="Arial" charset="0"/>
              </a:rPr>
              <a:t>nationales et européennes répondant aux objectifs de </a:t>
            </a:r>
            <a:r>
              <a:rPr lang="fr-FR" b="0" dirty="0" smtClean="0">
                <a:latin typeface="Arial" charset="0"/>
                <a:cs typeface="Arial" charset="0"/>
              </a:rPr>
              <a:t>l’ENP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</a:rPr>
              <a:t>Questionnaire établissement</a:t>
            </a:r>
          </a:p>
          <a:p>
            <a:pPr lvl="2">
              <a:spcBef>
                <a:spcPts val="600"/>
              </a:spcBef>
            </a:pPr>
            <a:r>
              <a:rPr lang="fr-FR" b="0" dirty="0">
                <a:solidFill>
                  <a:schemeClr val="accent1"/>
                </a:solidFill>
                <a:cs typeface="Arial" charset="0"/>
              </a:rPr>
              <a:t>Suppression</a:t>
            </a:r>
            <a:r>
              <a:rPr lang="fr-FR" b="0" dirty="0">
                <a:cs typeface="Arial" charset="0"/>
              </a:rPr>
              <a:t> de questions 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</a:rPr>
              <a:t>Sections « Personnel en ETP » : nombre total d’IDE et d’IDE en réanimation ; nombre total d’AS et d’AS en réanimation</a:t>
            </a:r>
            <a:endParaRPr lang="fr-FR" dirty="0">
              <a:solidFill>
                <a:srgbClr val="373739"/>
              </a:solidFill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cs typeface="Arial" charset="0"/>
              </a:rPr>
              <a:t>Section </a:t>
            </a:r>
            <a:r>
              <a:rPr lang="fr-FR" dirty="0">
                <a:solidFill>
                  <a:srgbClr val="373739"/>
                </a:solidFill>
              </a:rPr>
              <a:t>« Prévention et contrôle des infections »</a:t>
            </a:r>
            <a:r>
              <a:rPr lang="fr-FR" dirty="0">
                <a:solidFill>
                  <a:srgbClr val="373739"/>
                </a:solidFill>
                <a:cs typeface="Arial" charset="0"/>
              </a:rPr>
              <a:t> : procédure de réévaluation des prescriptions ATB</a:t>
            </a:r>
          </a:p>
          <a:p>
            <a:pPr lvl="2">
              <a:spcBef>
                <a:spcPts val="600"/>
              </a:spcBef>
            </a:pPr>
            <a:r>
              <a:rPr lang="fr-FR" b="0" dirty="0">
                <a:solidFill>
                  <a:schemeClr val="accent1"/>
                </a:solidFill>
                <a:cs typeface="Arial" charset="0"/>
              </a:rPr>
              <a:t>Modification</a:t>
            </a:r>
            <a:r>
              <a:rPr lang="fr-FR" b="0" dirty="0">
                <a:cs typeface="Arial" charset="0"/>
              </a:rPr>
              <a:t> d’une question : 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cs typeface="Arial" charset="0"/>
              </a:rPr>
              <a:t>Participation à des réseaux de surveillance : </a:t>
            </a:r>
            <a:r>
              <a:rPr lang="fr-FR" b="1" dirty="0">
                <a:solidFill>
                  <a:srgbClr val="373739"/>
                </a:solidFill>
                <a:cs typeface="Arial" charset="0"/>
              </a:rPr>
              <a:t>adaptée aux missions nationales de surveillance des IAS en ES </a:t>
            </a:r>
            <a:r>
              <a:rPr lang="fr-FR" dirty="0">
                <a:solidFill>
                  <a:srgbClr val="373739"/>
                </a:solidFill>
                <a:cs typeface="Arial" charset="0"/>
              </a:rPr>
              <a:t>(SPICMI, SPIADI, SPARES, Autres)</a:t>
            </a:r>
          </a:p>
          <a:p>
            <a:pPr lvl="2">
              <a:spcBef>
                <a:spcPts val="600"/>
              </a:spcBef>
            </a:pPr>
            <a:r>
              <a:rPr lang="fr-FR" b="0" dirty="0">
                <a:solidFill>
                  <a:schemeClr val="accent1"/>
                </a:solidFill>
                <a:cs typeface="Arial" charset="0"/>
              </a:rPr>
              <a:t>Ajout </a:t>
            </a:r>
            <a:r>
              <a:rPr lang="fr-FR" b="0" dirty="0">
                <a:cs typeface="Arial" charset="0"/>
              </a:rPr>
              <a:t>des questions 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373739"/>
                </a:solidFill>
                <a:cs typeface="Arial" charset="0"/>
              </a:rPr>
              <a:t>Nombre de cas de </a:t>
            </a:r>
            <a:r>
              <a:rPr lang="fr-FR" b="1" dirty="0" smtClean="0">
                <a:solidFill>
                  <a:srgbClr val="373739"/>
                </a:solidFill>
                <a:cs typeface="Arial" charset="0"/>
              </a:rPr>
              <a:t>COVID-19 </a:t>
            </a:r>
            <a:r>
              <a:rPr lang="fr-FR" b="1" dirty="0">
                <a:solidFill>
                  <a:srgbClr val="373739"/>
                </a:solidFill>
                <a:cs typeface="Arial" charset="0"/>
              </a:rPr>
              <a:t>hospitalisés dans l’établissement et en réanimation au moment de l’enquête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373739"/>
                </a:solidFill>
                <a:cs typeface="Arial" charset="0"/>
              </a:rPr>
              <a:t>Pratique du laboratoire de microbiologie au moment de l’enquête : version du CA-SFM </a:t>
            </a:r>
            <a:r>
              <a:rPr lang="fr-FR" b="1" dirty="0" smtClean="0">
                <a:solidFill>
                  <a:srgbClr val="373739"/>
                </a:solidFill>
                <a:cs typeface="Arial" charset="0"/>
              </a:rPr>
              <a:t>utilisée</a:t>
            </a:r>
            <a:endParaRPr lang="fr-FR" b="1" dirty="0">
              <a:solidFill>
                <a:srgbClr val="373739"/>
              </a:solidFill>
              <a:cs typeface="Arial" charset="0"/>
            </a:endParaRPr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Quoi de neuf en </a:t>
            </a:r>
            <a:r>
              <a:rPr lang="fr-FR" dirty="0" smtClean="0">
                <a:latin typeface="Arial" charset="0"/>
                <a:cs typeface="Arial" charset="0"/>
              </a:rPr>
              <a:t>2022 ?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</a:rPr>
              <a:t>Questionnaire </a:t>
            </a:r>
            <a:r>
              <a:rPr lang="fr-FR" sz="1800" cap="all" dirty="0" smtClean="0">
                <a:solidFill>
                  <a:schemeClr val="tx2"/>
                </a:solidFill>
              </a:rPr>
              <a:t>patient</a:t>
            </a:r>
            <a:endParaRPr lang="fr-FR" sz="1800" cap="all" dirty="0">
              <a:solidFill>
                <a:schemeClr val="tx2"/>
              </a:solidFill>
            </a:endParaRPr>
          </a:p>
          <a:p>
            <a:pPr lvl="2">
              <a:spcBef>
                <a:spcPts val="300"/>
              </a:spcBef>
            </a:pPr>
            <a:r>
              <a:rPr lang="fr-FR" dirty="0">
                <a:latin typeface="Arial" charset="0"/>
                <a:cs typeface="Arial" charset="0"/>
              </a:rPr>
              <a:t>Définition des infections nosocomiales </a:t>
            </a:r>
            <a:r>
              <a:rPr lang="fr-FR" b="0" dirty="0" smtClean="0">
                <a:latin typeface="Arial" charset="0"/>
                <a:cs typeface="Arial" charset="0"/>
              </a:rPr>
              <a:t>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1"/>
                </a:solidFill>
                <a:latin typeface="Arial" charset="0"/>
                <a:cs typeface="Arial" charset="0"/>
              </a:rPr>
              <a:t>COVID-19 nosocomial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défini selon la sévérité des symptômes (COVASY, COVLAM, COVSEV,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COVINC)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Précision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des définitions des infections liées aux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cathéters (cf. logigramme)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dirty="0" smtClean="0">
                <a:latin typeface="Arial" charset="0"/>
                <a:cs typeface="Arial" charset="0"/>
              </a:rPr>
              <a:t>Codage de la </a:t>
            </a:r>
            <a:r>
              <a:rPr lang="fr-FR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sensibilité </a:t>
            </a:r>
            <a:r>
              <a:rPr lang="fr-FR" dirty="0" smtClean="0">
                <a:latin typeface="Arial" charset="0"/>
                <a:cs typeface="Arial" charset="0"/>
              </a:rPr>
              <a:t>aux ATB de certains micro-organismes (MO)</a:t>
            </a:r>
            <a:r>
              <a:rPr lang="fr-FR" b="0" dirty="0" smtClean="0">
                <a:latin typeface="Arial" charset="0"/>
                <a:cs typeface="Arial" charset="0"/>
              </a:rPr>
              <a:t> : </a:t>
            </a:r>
            <a:endParaRPr lang="fr-FR" b="0" dirty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Pour </a:t>
            </a:r>
            <a:r>
              <a:rPr lang="fr-FR" u="sng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chaque famille d’ATB séparément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Souche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de </a:t>
            </a:r>
            <a:r>
              <a:rPr lang="fr-FR" u="sng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sensibilité intermédiaire </a:t>
            </a:r>
            <a:r>
              <a:rPr lang="fr-FR" u="sng" dirty="0">
                <a:solidFill>
                  <a:srgbClr val="373739"/>
                </a:solidFill>
                <a:latin typeface="Arial" charset="0"/>
                <a:cs typeface="Arial" charset="0"/>
              </a:rPr>
              <a:t>(I</a:t>
            </a:r>
            <a:r>
              <a:rPr lang="fr-FR" u="sng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)</a:t>
            </a:r>
            <a:br>
              <a:rPr lang="fr-FR" u="sng" dirty="0" smtClean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n’est plus assimilée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à une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souche</a:t>
            </a:r>
            <a:b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résistante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(R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) (</a:t>
            </a:r>
            <a:r>
              <a:rPr lang="fr-FR" dirty="0" err="1" smtClean="0">
                <a:solidFill>
                  <a:srgbClr val="373739"/>
                </a:solidFill>
                <a:latin typeface="Arial" charset="0"/>
                <a:cs typeface="Arial" charset="0"/>
              </a:rPr>
              <a:t>reco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.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de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la SFM)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u="sng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Production </a:t>
            </a:r>
            <a:r>
              <a:rPr lang="fr-FR" u="sng" dirty="0">
                <a:solidFill>
                  <a:srgbClr val="373739"/>
                </a:solidFill>
                <a:latin typeface="Arial" charset="0"/>
                <a:cs typeface="Arial" charset="0"/>
              </a:rPr>
              <a:t>de </a:t>
            </a:r>
            <a:r>
              <a:rPr lang="fr-FR" u="sng" dirty="0" err="1">
                <a:solidFill>
                  <a:srgbClr val="373739"/>
                </a:solidFill>
                <a:latin typeface="Arial" charset="0"/>
                <a:cs typeface="Arial" charset="0"/>
              </a:rPr>
              <a:t>carbapénémase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chez</a:t>
            </a:r>
            <a:b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les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entérobactéries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résistantes aux</a:t>
            </a:r>
            <a:b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dirty="0" err="1" smtClean="0">
                <a:solidFill>
                  <a:srgbClr val="373739"/>
                </a:solidFill>
                <a:latin typeface="Arial" charset="0"/>
                <a:cs typeface="Arial" charset="0"/>
              </a:rPr>
              <a:t>carbapénèmes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dirty="0">
                <a:latin typeface="Arial" charset="0"/>
                <a:cs typeface="Arial" charset="0"/>
              </a:rPr>
              <a:t>Dispositifs invasifs </a:t>
            </a:r>
            <a:r>
              <a:rPr lang="fr-FR" b="0" dirty="0">
                <a:latin typeface="Arial" charset="0"/>
                <a:cs typeface="Arial" charset="0"/>
              </a:rPr>
              <a:t>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Ajout des </a:t>
            </a:r>
            <a:r>
              <a:rPr lang="fr-FR" b="1" dirty="0">
                <a:solidFill>
                  <a:schemeClr val="accent1"/>
                </a:solidFill>
                <a:latin typeface="Arial" charset="0"/>
                <a:cs typeface="Arial" charset="0"/>
              </a:rPr>
              <a:t>cathéter </a:t>
            </a:r>
            <a:r>
              <a:rPr lang="fr-FR" b="1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Midline</a:t>
            </a:r>
            <a:r>
              <a:rPr lang="fr-FR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parmi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les types de cathéter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Suppression de 4 questions </a:t>
            </a:r>
            <a:r>
              <a:rPr lang="fr-FR" b="0" dirty="0" smtClean="0"/>
              <a:t>: </a:t>
            </a:r>
            <a:r>
              <a:rPr lang="fr-FR" dirty="0" smtClean="0"/>
              <a:t>dose d’AI </a:t>
            </a:r>
            <a:r>
              <a:rPr lang="fr-FR" b="0" dirty="0" smtClean="0"/>
              <a:t>et de la </a:t>
            </a:r>
            <a:r>
              <a:rPr lang="fr-FR" dirty="0" smtClean="0"/>
              <a:t>date du premier AI prescrit</a:t>
            </a:r>
            <a:r>
              <a:rPr lang="fr-FR" b="0" dirty="0" smtClean="0"/>
              <a:t> s’il y a eu changement d’AI pour la même indication ; </a:t>
            </a:r>
            <a:r>
              <a:rPr lang="fr-FR" b="0" dirty="0"/>
              <a:t>notion de </a:t>
            </a:r>
            <a:r>
              <a:rPr lang="fr-FR" dirty="0"/>
              <a:t>pan-résistance</a:t>
            </a:r>
            <a:r>
              <a:rPr lang="fr-FR" b="0" dirty="0"/>
              <a:t> du micro-organisme ; </a:t>
            </a:r>
            <a:r>
              <a:rPr lang="fr-FR" dirty="0" smtClean="0"/>
              <a:t>code postal </a:t>
            </a:r>
            <a:r>
              <a:rPr lang="fr-FR" b="0" dirty="0" smtClean="0"/>
              <a:t>de résidence du patient</a:t>
            </a:r>
            <a:endParaRPr lang="fr-FR" b="0" dirty="0"/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4644000" y="3212976"/>
          <a:ext cx="4500000" cy="22322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5423">
                  <a:extLst>
                    <a:ext uri="{9D8B030D-6E8A-4147-A177-3AD203B41FA5}">
                      <a16:colId xmlns:a16="http://schemas.microsoft.com/office/drawing/2014/main" val="1099693743"/>
                    </a:ext>
                  </a:extLst>
                </a:gridCol>
                <a:gridCol w="567264">
                  <a:extLst>
                    <a:ext uri="{9D8B030D-6E8A-4147-A177-3AD203B41FA5}">
                      <a16:colId xmlns:a16="http://schemas.microsoft.com/office/drawing/2014/main" val="695902897"/>
                    </a:ext>
                  </a:extLst>
                </a:gridCol>
                <a:gridCol w="633234">
                  <a:extLst>
                    <a:ext uri="{9D8B030D-6E8A-4147-A177-3AD203B41FA5}">
                      <a16:colId xmlns:a16="http://schemas.microsoft.com/office/drawing/2014/main" val="304052299"/>
                    </a:ext>
                  </a:extLst>
                </a:gridCol>
                <a:gridCol w="1314079">
                  <a:extLst>
                    <a:ext uri="{9D8B030D-6E8A-4147-A177-3AD203B41FA5}">
                      <a16:colId xmlns:a16="http://schemas.microsoft.com/office/drawing/2014/main" val="3220860878"/>
                    </a:ext>
                  </a:extLst>
                </a:gridCol>
              </a:tblGrid>
              <a:tr h="270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Exemple pour les entérobactéries </a:t>
                      </a:r>
                    </a:p>
                  </a:txBody>
                  <a:tcPr marL="91432" marR="91432" marT="45756" marB="45756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1882056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2017</a:t>
                      </a:r>
                    </a:p>
                  </a:txBody>
                  <a:tcPr marL="91432" marR="91432" marT="45756" marB="45756" horzOverflow="overflow">
                    <a:solidFill>
                      <a:srgbClr val="004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Code</a:t>
                      </a:r>
                    </a:p>
                  </a:txBody>
                  <a:tcPr marL="91432" marR="91432" marT="45756" marB="45756" horzOverflow="overflow">
                    <a:solidFill>
                      <a:srgbClr val="004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2022</a:t>
                      </a:r>
                    </a:p>
                  </a:txBody>
                  <a:tcPr marL="91432" marR="91432" marT="45756" marB="45756" horzOverflow="overflow">
                    <a:solidFill>
                      <a:srgbClr val="004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Code</a:t>
                      </a:r>
                    </a:p>
                  </a:txBody>
                  <a:tcPr marL="91432" marR="91432" marT="45756" marB="45756" horzOverflow="overflow">
                    <a:solidFill>
                      <a:srgbClr val="004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44707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C3G-S, CAR-S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latin typeface="+mn-lt"/>
                      </a:endParaRP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280591150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C3G-R, non BSLE, CAR-S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C3G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 / I / R / INC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211195240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C3G-R, BLSE, CAR-S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BLSE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Non / Oui / INC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196695979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CAR-R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CAR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 / I / R / INC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146350056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EPC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Non / Oui / INC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2141483774"/>
                  </a:ext>
                </a:extLst>
              </a:tr>
              <a:tr h="31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Inconnu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1236343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9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Quoi de neuf en 2022 ?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328592"/>
          </a:xfrm>
        </p:spPr>
        <p:txBody>
          <a:bodyPr/>
          <a:lstStyle/>
          <a:p>
            <a:r>
              <a:rPr lang="fr-FR" dirty="0" smtClean="0"/>
              <a:t>Nouvelle Application de saisie           </a:t>
            </a:r>
            <a:r>
              <a:rPr lang="fr-FR" sz="1400" u="sng" cap="none" dirty="0"/>
              <a:t>https</a:t>
            </a:r>
            <a:r>
              <a:rPr lang="fr-FR" sz="1400" u="sng" cap="none" dirty="0" smtClean="0"/>
              <a:t>://previas.santepubliquefrance.fr</a:t>
            </a:r>
            <a:endParaRPr lang="fr-FR" sz="1400" u="sng" cap="none" dirty="0"/>
          </a:p>
          <a:p>
            <a:pPr lvl="2">
              <a:spcBef>
                <a:spcPts val="600"/>
              </a:spcBef>
            </a:pPr>
            <a:r>
              <a:rPr lang="fr-FR" dirty="0" smtClean="0"/>
              <a:t>Gérée </a:t>
            </a:r>
            <a:r>
              <a:rPr lang="fr-FR" dirty="0"/>
              <a:t>par </a:t>
            </a:r>
            <a:r>
              <a:rPr lang="fr-FR" dirty="0" smtClean="0"/>
              <a:t>Santé publique France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/>
              <a:t>Mise en production mi-mai (mail d’info)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Assure les fonctionnalités de 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Saisie des données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Edition de rapports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automatiques (ES)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Export de données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Gestion des utilisateurs par établissement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Suivi de l’enquête (</a:t>
            </a:r>
            <a:r>
              <a:rPr lang="fr-FR" dirty="0" err="1" smtClean="0">
                <a:solidFill>
                  <a:srgbClr val="373739"/>
                </a:solidFill>
                <a:latin typeface="Arial" charset="0"/>
                <a:cs typeface="Arial" charset="0"/>
              </a:rPr>
              <a:t>CPias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)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4 profils d’utilisateurs </a:t>
            </a:r>
            <a:r>
              <a:rPr lang="fr-FR" dirty="0"/>
              <a:t>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Un ou des utilisateurs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par établissement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au profil « </a:t>
            </a:r>
            <a:r>
              <a:rPr lang="fr-FR" b="1" dirty="0">
                <a:latin typeface="Arial" charset="0"/>
                <a:cs typeface="Arial" charset="0"/>
              </a:rPr>
              <a:t>établissement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 » pour la saisie des données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Un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utilisateur au profil « </a:t>
            </a:r>
            <a:r>
              <a:rPr lang="fr-FR" b="1" dirty="0">
                <a:latin typeface="Arial" charset="0"/>
                <a:cs typeface="Arial" charset="0"/>
              </a:rPr>
              <a:t>administrateur local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 »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dans chaque établissement avec des </a:t>
            </a:r>
            <a:r>
              <a:rPr lang="fr-FR" b="1" dirty="0">
                <a:solidFill>
                  <a:srgbClr val="373739"/>
                </a:solidFill>
                <a:latin typeface="Arial" charset="0"/>
                <a:cs typeface="Arial" charset="0"/>
              </a:rPr>
              <a:t>droits de gestion de l’établissement et des utilisateurs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Un ou plusieurs utilisateur au profil « </a:t>
            </a:r>
            <a:r>
              <a:rPr lang="fr-FR" b="1" dirty="0" err="1" smtClean="0">
                <a:latin typeface="Arial" charset="0"/>
                <a:cs typeface="Arial" charset="0"/>
              </a:rPr>
              <a:t>CPias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 »  avec des droit </a:t>
            </a:r>
            <a:r>
              <a:rPr lang="fr-FR" b="1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de suivi de l’enquête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dans leur région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Profil administrateur « </a:t>
            </a:r>
            <a:r>
              <a:rPr lang="fr-FR" b="1" dirty="0" err="1" smtClean="0">
                <a:latin typeface="Arial" charset="0"/>
                <a:cs typeface="Arial" charset="0"/>
              </a:rPr>
              <a:t>SpFrance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 »</a:t>
            </a:r>
            <a:endParaRPr lang="fr-FR" dirty="0"/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02024"/>
            <a:ext cx="1989647" cy="12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Quoi de neuf en </a:t>
            </a:r>
            <a:r>
              <a:rPr lang="fr-FR" dirty="0" smtClean="0">
                <a:latin typeface="Arial" charset="0"/>
                <a:cs typeface="Arial" charset="0"/>
              </a:rPr>
              <a:t>2022 ?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</a:rPr>
              <a:t>Périmètre de l’enquête</a:t>
            </a:r>
            <a:endParaRPr lang="fr-FR" sz="1800" cap="all" dirty="0">
              <a:solidFill>
                <a:schemeClr val="tx2"/>
              </a:solidFill>
            </a:endParaRPr>
          </a:p>
          <a:p>
            <a:pPr lvl="2">
              <a:spcBef>
                <a:spcPts val="1200"/>
              </a:spcBef>
            </a:pPr>
            <a:r>
              <a:rPr lang="fr-FR" b="0" dirty="0"/>
              <a:t>D</a:t>
            </a:r>
            <a:r>
              <a:rPr lang="fr-FR" b="0" dirty="0" smtClean="0"/>
              <a:t>éclarer </a:t>
            </a:r>
            <a:r>
              <a:rPr lang="fr-FR" b="0" dirty="0"/>
              <a:t>un questionnaire </a:t>
            </a:r>
            <a:r>
              <a:rPr lang="fr-FR" b="0" dirty="0" smtClean="0"/>
              <a:t>établissement (QE) </a:t>
            </a:r>
            <a:r>
              <a:rPr lang="fr-FR" b="0" dirty="0"/>
              <a:t>pour </a:t>
            </a:r>
            <a:r>
              <a:rPr lang="fr-FR" b="0" dirty="0" smtClean="0"/>
              <a:t>:</a:t>
            </a:r>
          </a:p>
          <a:p>
            <a:pPr lvl="4">
              <a:spcBef>
                <a:spcPts val="300"/>
              </a:spcBef>
            </a:pPr>
            <a:r>
              <a:rPr lang="fr-FR" sz="1600" b="1" dirty="0" smtClean="0"/>
              <a:t>Un </a:t>
            </a:r>
            <a:r>
              <a:rPr lang="fr-FR" sz="1600" b="1" dirty="0"/>
              <a:t>établissement au sens du </a:t>
            </a:r>
            <a:r>
              <a:rPr lang="fr-FR" sz="1600" b="1" dirty="0" err="1"/>
              <a:t>Finess</a:t>
            </a:r>
            <a:r>
              <a:rPr lang="fr-FR" sz="1600" b="1" dirty="0"/>
              <a:t> </a:t>
            </a:r>
            <a:r>
              <a:rPr lang="fr-FR" sz="1600" b="1" dirty="0" smtClean="0"/>
              <a:t>géographique (recommandation)</a:t>
            </a:r>
            <a:endParaRPr lang="fr-FR" sz="1600" b="1" dirty="0"/>
          </a:p>
          <a:p>
            <a:pPr lvl="4">
              <a:spcBef>
                <a:spcPts val="300"/>
              </a:spcBef>
            </a:pPr>
            <a:r>
              <a:rPr lang="fr-FR" sz="1600" dirty="0" smtClean="0"/>
              <a:t>Mais possibilité de compléter un QE </a:t>
            </a:r>
            <a:r>
              <a:rPr lang="fr-FR" sz="1600" b="1" dirty="0"/>
              <a:t>pour un groupe </a:t>
            </a:r>
            <a:r>
              <a:rPr lang="fr-FR" sz="1600" b="1" dirty="0" smtClean="0"/>
              <a:t>d’établissements </a:t>
            </a:r>
            <a:r>
              <a:rPr lang="fr-FR" sz="1600" dirty="0" smtClean="0"/>
              <a:t>(ex. groupe d’ES</a:t>
            </a:r>
            <a:r>
              <a:rPr lang="fr-FR" sz="1600" b="0" dirty="0" smtClean="0"/>
              <a:t> </a:t>
            </a:r>
            <a:r>
              <a:rPr lang="fr-FR" sz="1600" b="0" dirty="0"/>
              <a:t>appartenant à la même entité </a:t>
            </a:r>
            <a:r>
              <a:rPr lang="fr-FR" sz="1600" b="0" dirty="0" smtClean="0"/>
              <a:t>juridique)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I</a:t>
            </a:r>
            <a:r>
              <a:rPr lang="fr-FR" dirty="0" smtClean="0">
                <a:latin typeface="Arial" charset="0"/>
                <a:cs typeface="Arial" charset="0"/>
              </a:rPr>
              <a:t>ndiquer </a:t>
            </a:r>
            <a:r>
              <a:rPr lang="fr-FR" dirty="0">
                <a:latin typeface="Arial" charset="0"/>
                <a:cs typeface="Arial" charset="0"/>
              </a:rPr>
              <a:t>l’ensemble des établissements groupés dans le questionnaire </a:t>
            </a:r>
            <a:r>
              <a:rPr lang="fr-FR" dirty="0" smtClean="0">
                <a:latin typeface="Arial" charset="0"/>
                <a:cs typeface="Arial" charset="0"/>
              </a:rPr>
              <a:t>établissement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endParaRPr lang="fr-FR" b="1" dirty="0" smtClean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è"/>
            </a:pPr>
            <a:r>
              <a:rPr lang="fr-FR" b="1" dirty="0" smtClean="0">
                <a:latin typeface="Arial" charset="0"/>
                <a:cs typeface="Arial" charset="0"/>
              </a:rPr>
              <a:t>Les ES participants qui souhaitent regrouper des établissements pour la réalisation de l’ENP </a:t>
            </a:r>
            <a:r>
              <a:rPr lang="fr-FR" b="1" u="sng" dirty="0" smtClean="0">
                <a:latin typeface="Arial" charset="0"/>
                <a:cs typeface="Arial" charset="0"/>
              </a:rPr>
              <a:t>communiquent à Santé publique France la liste des ES regroupés</a:t>
            </a:r>
          </a:p>
          <a:p>
            <a:pPr marL="72000" lvl="3" indent="0">
              <a:buNone/>
            </a:pPr>
            <a:endParaRPr lang="fr-FR" b="1" u="sng" dirty="0">
              <a:latin typeface="Arial" charset="0"/>
              <a:cs typeface="Arial" charset="0"/>
            </a:endParaRPr>
          </a:p>
          <a:p>
            <a:pPr lvl="2">
              <a:spcBef>
                <a:spcPts val="1200"/>
              </a:spcBef>
            </a:pPr>
            <a:r>
              <a:rPr lang="fr-FR" b="0" dirty="0"/>
              <a:t>Enquête réalisée </a:t>
            </a:r>
            <a:r>
              <a:rPr lang="fr-FR" b="0" dirty="0" smtClean="0"/>
              <a:t>dans :</a:t>
            </a:r>
          </a:p>
          <a:p>
            <a:pPr lvl="4">
              <a:spcBef>
                <a:spcPts val="300"/>
              </a:spcBef>
            </a:pPr>
            <a:r>
              <a:rPr lang="fr-FR" sz="1600" b="1" dirty="0" smtClean="0"/>
              <a:t>Tous les services de l’établissement participant (recommandation)</a:t>
            </a:r>
          </a:p>
          <a:p>
            <a:pPr lvl="4">
              <a:spcBef>
                <a:spcPts val="300"/>
              </a:spcBef>
            </a:pPr>
            <a:r>
              <a:rPr lang="fr-FR" sz="1600" dirty="0" smtClean="0"/>
              <a:t>Mais possibilité d’</a:t>
            </a:r>
            <a:r>
              <a:rPr lang="fr-FR" sz="1600" b="1" dirty="0" smtClean="0"/>
              <a:t>exclure certains services de l’enquête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I</a:t>
            </a:r>
            <a:r>
              <a:rPr lang="fr-FR" dirty="0" smtClean="0">
                <a:latin typeface="Arial" charset="0"/>
                <a:cs typeface="Arial" charset="0"/>
              </a:rPr>
              <a:t>ndiquer </a:t>
            </a:r>
            <a:r>
              <a:rPr lang="fr-FR" dirty="0">
                <a:latin typeface="Arial" charset="0"/>
                <a:cs typeface="Arial" charset="0"/>
              </a:rPr>
              <a:t>le ou les services exclus de l’enquête</a:t>
            </a:r>
          </a:p>
        </p:txBody>
      </p:sp>
      <p:pic>
        <p:nvPicPr>
          <p:cNvPr id="1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416824" cy="1296145"/>
          </a:xfrm>
        </p:spPr>
        <p:txBody>
          <a:bodyPr/>
          <a:lstStyle/>
          <a:p>
            <a:r>
              <a:rPr lang="fr-FR" dirty="0" smtClean="0"/>
              <a:t>Méthode et Organisation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31014" y="2798506"/>
            <a:ext cx="7417450" cy="486478"/>
          </a:xfrm>
        </p:spPr>
        <p:txBody>
          <a:bodyPr/>
          <a:lstStyle/>
          <a:p>
            <a:r>
              <a:rPr lang="fr-FR" dirty="0"/>
              <a:t>ENP </a:t>
            </a:r>
            <a:r>
              <a:rPr lang="fr-FR" dirty="0" smtClean="0"/>
              <a:t>2022 </a:t>
            </a:r>
            <a:r>
              <a:rPr lang="fr-FR" dirty="0"/>
              <a:t>: PARTIE </a:t>
            </a:r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6" name="Picture 2" descr="Répias - Réseau de Prévention des Infections Associées aux S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316"/>
            <a:ext cx="1296144" cy="6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/>
              <a:t>Calendrier de </a:t>
            </a:r>
            <a:r>
              <a:rPr lang="fr-FR" dirty="0" smtClean="0"/>
              <a:t>l’enquête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184576"/>
          </a:xfrm>
        </p:spPr>
        <p:txBody>
          <a:bodyPr/>
          <a:lstStyle/>
          <a:p>
            <a:r>
              <a:rPr lang="fr-FR" dirty="0"/>
              <a:t>Enquête </a:t>
            </a:r>
            <a:r>
              <a:rPr lang="fr-FR" u="sng" dirty="0"/>
              <a:t>du </a:t>
            </a:r>
            <a:r>
              <a:rPr lang="fr-FR" u="sng" dirty="0" smtClean="0"/>
              <a:t>lundi 16 </a:t>
            </a:r>
            <a:r>
              <a:rPr lang="fr-FR" u="sng" dirty="0"/>
              <a:t>mai au </a:t>
            </a:r>
            <a:r>
              <a:rPr lang="fr-FR" u="sng" dirty="0" smtClean="0"/>
              <a:t>jeudi 30 </a:t>
            </a:r>
            <a:r>
              <a:rPr lang="fr-FR" u="sng" dirty="0"/>
              <a:t>juin </a:t>
            </a:r>
            <a:r>
              <a:rPr lang="fr-FR" u="sng" dirty="0" smtClean="0"/>
              <a:t>2022</a:t>
            </a:r>
            <a:r>
              <a:rPr lang="fr-FR" dirty="0" smtClean="0"/>
              <a:t> inclus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Réalisation </a:t>
            </a:r>
            <a:r>
              <a:rPr lang="fr-FR" dirty="0"/>
              <a:t>dans un </a:t>
            </a:r>
            <a:r>
              <a:rPr lang="fr-FR" dirty="0" smtClean="0"/>
              <a:t>établissement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 smtClean="0"/>
              <a:t>Recueil exhaustif de </a:t>
            </a:r>
            <a:r>
              <a:rPr lang="fr-FR" u="sng" dirty="0" smtClean="0"/>
              <a:t>tous les patients</a:t>
            </a:r>
            <a:r>
              <a:rPr lang="fr-FR" dirty="0" smtClean="0"/>
              <a:t> (infectés </a:t>
            </a:r>
            <a:r>
              <a:rPr lang="fr-FR" u="sng" dirty="0" smtClean="0"/>
              <a:t>ET</a:t>
            </a:r>
            <a:r>
              <a:rPr lang="fr-FR" dirty="0" smtClean="0"/>
              <a:t> non infectés)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Réalisé </a:t>
            </a:r>
            <a:r>
              <a:rPr lang="fr-FR" u="sng" dirty="0" smtClean="0"/>
              <a:t>un </a:t>
            </a:r>
            <a:r>
              <a:rPr lang="fr-FR" u="sng" dirty="0"/>
              <a:t>jour </a:t>
            </a:r>
            <a:r>
              <a:rPr lang="fr-FR" u="sng" dirty="0" smtClean="0"/>
              <a:t>donné</a:t>
            </a:r>
            <a:r>
              <a:rPr lang="fr-FR" dirty="0" smtClean="0"/>
              <a:t> dans un service (sur </a:t>
            </a:r>
            <a:r>
              <a:rPr lang="fr-FR" dirty="0"/>
              <a:t>1 semaine </a:t>
            </a:r>
            <a:r>
              <a:rPr lang="fr-FR" dirty="0" smtClean="0"/>
              <a:t>maximum dans l’ES)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 smtClean="0"/>
              <a:t>le mardi </a:t>
            </a:r>
            <a:r>
              <a:rPr lang="fr-FR" dirty="0"/>
              <a:t>ou </a:t>
            </a:r>
            <a:r>
              <a:rPr lang="fr-FR" dirty="0" smtClean="0"/>
              <a:t>jeudi de préférence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/>
              <a:t>le même jour dans les services échangeant des </a:t>
            </a:r>
            <a:r>
              <a:rPr lang="fr-FR" dirty="0" smtClean="0"/>
              <a:t>patients</a:t>
            </a:r>
            <a:endParaRPr lang="fr-FR" dirty="0">
              <a:ea typeface="Arial" charset="0"/>
            </a:endParaRPr>
          </a:p>
          <a:p>
            <a:pPr>
              <a:spcBef>
                <a:spcPts val="1800"/>
              </a:spcBef>
            </a:pPr>
            <a:r>
              <a:rPr lang="fr-FR" dirty="0" smtClean="0"/>
              <a:t>saisie </a:t>
            </a:r>
            <a:r>
              <a:rPr lang="fr-FR" dirty="0"/>
              <a:t>des données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Jusqu’au </a:t>
            </a:r>
            <a:r>
              <a:rPr lang="fr-FR" u="sng" dirty="0" smtClean="0"/>
              <a:t>30 </a:t>
            </a:r>
            <a:r>
              <a:rPr lang="fr-FR" u="sng" dirty="0"/>
              <a:t>septembre </a:t>
            </a:r>
            <a:r>
              <a:rPr lang="fr-FR" u="sng" dirty="0" smtClean="0"/>
              <a:t>2022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cs typeface="Arial" charset="0"/>
              </a:rPr>
              <a:t>Après </a:t>
            </a:r>
            <a:r>
              <a:rPr lang="fr-FR" dirty="0">
                <a:solidFill>
                  <a:srgbClr val="373739"/>
                </a:solidFill>
                <a:cs typeface="Arial" charset="0"/>
              </a:rPr>
              <a:t>cette date il n’est plus possible de saisir de nouveaux questionnaires </a:t>
            </a:r>
            <a:r>
              <a:rPr lang="fr-FR" dirty="0" smtClean="0">
                <a:solidFill>
                  <a:srgbClr val="373739"/>
                </a:solidFill>
                <a:cs typeface="Arial" charset="0"/>
              </a:rPr>
              <a:t>patient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cs typeface="Arial" charset="0"/>
              </a:rPr>
              <a:t>A cette date le questionnaire établissement doit être validé</a:t>
            </a:r>
            <a:endParaRPr lang="fr-FR" dirty="0">
              <a:solidFill>
                <a:srgbClr val="373739"/>
              </a:solidFill>
              <a:cs typeface="Arial" charset="0"/>
            </a:endParaRPr>
          </a:p>
          <a:p>
            <a:pPr>
              <a:spcBef>
                <a:spcPts val="1800"/>
              </a:spcBef>
            </a:pPr>
            <a:r>
              <a:rPr lang="fr-FR" dirty="0" smtClean="0"/>
              <a:t>Clôture de l’enquête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Le </a:t>
            </a:r>
            <a:r>
              <a:rPr lang="fr-FR" u="sng" dirty="0"/>
              <a:t>31 décembre </a:t>
            </a:r>
            <a:r>
              <a:rPr lang="fr-FR" u="sng" dirty="0" smtClean="0"/>
              <a:t>2022</a:t>
            </a:r>
            <a:r>
              <a:rPr lang="fr-FR" dirty="0" smtClean="0"/>
              <a:t> 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cs typeface="Arial" charset="0"/>
              </a:rPr>
              <a:t>Il est possible </a:t>
            </a:r>
            <a:r>
              <a:rPr lang="fr-FR" dirty="0">
                <a:solidFill>
                  <a:srgbClr val="373739"/>
                </a:solidFill>
                <a:cs typeface="Arial" charset="0"/>
              </a:rPr>
              <a:t>de </a:t>
            </a:r>
            <a:r>
              <a:rPr lang="fr-FR" dirty="0" smtClean="0">
                <a:solidFill>
                  <a:srgbClr val="373739"/>
                </a:solidFill>
                <a:cs typeface="Arial" charset="0"/>
              </a:rPr>
              <a:t>valider les questionnaires patients jusqu’à cette date</a:t>
            </a:r>
            <a:endParaRPr lang="fr-FR" dirty="0">
              <a:solidFill>
                <a:srgbClr val="373739"/>
              </a:solidFill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cs typeface="Arial" charset="0"/>
              </a:rPr>
              <a:t>Destruction </a:t>
            </a:r>
            <a:r>
              <a:rPr lang="fr-FR" dirty="0">
                <a:solidFill>
                  <a:srgbClr val="373739"/>
                </a:solidFill>
                <a:cs typeface="Arial" charset="0"/>
              </a:rPr>
              <a:t>des fiches </a:t>
            </a:r>
            <a:r>
              <a:rPr lang="fr-FR" dirty="0" smtClean="0">
                <a:solidFill>
                  <a:srgbClr val="373739"/>
                </a:solidFill>
                <a:cs typeface="Arial" charset="0"/>
              </a:rPr>
              <a:t>sur support papier</a:t>
            </a:r>
            <a:endParaRPr lang="fr-FR" dirty="0">
              <a:solidFill>
                <a:srgbClr val="373739"/>
              </a:solidFill>
              <a:cs typeface="Arial" charset="0"/>
            </a:endParaRP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21710"/>
              </p:ext>
            </p:extLst>
          </p:nvPr>
        </p:nvGraphicFramePr>
        <p:xfrm>
          <a:off x="539551" y="2204864"/>
          <a:ext cx="8352929" cy="41869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8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1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2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Inclus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Exclus</a:t>
                      </a: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Établissements</a:t>
                      </a:r>
                      <a:endParaRPr kumimoji="0" lang="fr-F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 tirés </a:t>
                      </a:r>
                      <a:r>
                        <a:rPr kumimoji="0" lang="fr-F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au </a:t>
                      </a: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sort et non tirés au sort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en France métropolitaine et DROM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HAD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Services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ourt-séjour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SSR/SMR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SLD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EHPAD rattaché ou non à un ES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HAD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Hospitalisation de jour, Dialyse, Urgence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Hospitalisation de 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nuit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 CHS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Patients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résents 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le jour de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l’enquête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hospitalisation complète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Entrants </a:t>
                      </a: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du </a:t>
                      </a: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jour </a:t>
                      </a:r>
                      <a:r>
                        <a:rPr kumimoji="0" lang="fr-F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avant </a:t>
                      </a: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8h </a:t>
                      </a: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(situation 1)</a:t>
                      </a:r>
                      <a:endParaRPr kumimoji="0" lang="fr-F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ntrés 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le lundi après permission du WE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 bloc ou 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examen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Mère et nouveaux nés (en maternité) sont comptés séparément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73038" algn="l"/>
                        </a:tabLst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Admis en hôpital de jour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73038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Entrants 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du jour après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8h (situation 2)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73038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Sortis avant le passage de l’enquêteur (situation 3)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73038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Transférés dans un autre service avant le passage de l’enquêteur (situation 4) </a:t>
                      </a: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Population d’étude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354831"/>
          </a:xfrm>
        </p:spPr>
        <p:txBody>
          <a:bodyPr/>
          <a:lstStyle/>
          <a:p>
            <a:r>
              <a:rPr lang="fr-FR" dirty="0" smtClean="0"/>
              <a:t>Population cible est identique à celle de l’ENP 2017</a:t>
            </a:r>
            <a:br>
              <a:rPr lang="fr-FR" dirty="0" smtClean="0"/>
            </a:br>
            <a:r>
              <a:rPr lang="fr-FR" dirty="0" smtClean="0"/>
              <a:t>(critères d’éligibilité identiques)</a:t>
            </a:r>
            <a:endParaRPr lang="fr-FR" dirty="0"/>
          </a:p>
        </p:txBody>
      </p:sp>
      <p:pic>
        <p:nvPicPr>
          <p:cNvPr id="8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27584" y="2780928"/>
            <a:ext cx="7920880" cy="1944215"/>
          </a:xfrm>
        </p:spPr>
        <p:txBody>
          <a:bodyPr anchor="t" anchorCtr="0"/>
          <a:lstStyle/>
          <a:p>
            <a:pPr>
              <a:lnSpc>
                <a:spcPct val="150000"/>
              </a:lnSpc>
            </a:pPr>
            <a:r>
              <a:rPr lang="fr-FR" dirty="0" smtClean="0"/>
              <a:t>Contexte et objectifs</a:t>
            </a:r>
            <a:br>
              <a:rPr lang="fr-FR" dirty="0" smtClean="0"/>
            </a:br>
            <a:r>
              <a:rPr lang="fr-FR" dirty="0" smtClean="0"/>
              <a:t>Nouveautés de </a:t>
            </a:r>
            <a:r>
              <a:rPr lang="fr-FR" dirty="0" err="1" smtClean="0"/>
              <a:t>l’enp</a:t>
            </a:r>
            <a:r>
              <a:rPr lang="fr-FR" dirty="0" smtClean="0"/>
              <a:t> 2022 </a:t>
            </a:r>
            <a:br>
              <a:rPr lang="fr-FR" dirty="0" smtClean="0"/>
            </a:br>
            <a:r>
              <a:rPr lang="fr-FR" dirty="0" smtClean="0"/>
              <a:t>Méthode et Organisation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Définition </a:t>
            </a:r>
            <a:r>
              <a:rPr lang="fr-FR" dirty="0"/>
              <a:t>des infections </a:t>
            </a:r>
            <a:r>
              <a:rPr lang="fr-FR" dirty="0" smtClean="0"/>
              <a:t>nosocomiales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questionnaires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31014" y="1916832"/>
            <a:ext cx="7417450" cy="486478"/>
          </a:xfrm>
        </p:spPr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pic>
        <p:nvPicPr>
          <p:cNvPr id="6" name="Picture 2" descr="Répias - Réseau de Prévention des Infections Associées aux S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316"/>
            <a:ext cx="1296144" cy="6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kern="0" dirty="0">
                <a:latin typeface="Arial" charset="0"/>
                <a:cs typeface="Arial" charset="0"/>
              </a:rPr>
              <a:t>Critères </a:t>
            </a:r>
            <a:r>
              <a:rPr lang="fr-FR" kern="0" dirty="0" smtClean="0">
                <a:latin typeface="Arial" charset="0"/>
                <a:cs typeface="Arial" charset="0"/>
              </a:rPr>
              <a:t>d’inclusion </a:t>
            </a:r>
            <a:r>
              <a:rPr lang="fr-FR" kern="0" dirty="0">
                <a:latin typeface="Arial" charset="0"/>
                <a:cs typeface="Arial" charset="0"/>
              </a:rPr>
              <a:t>des patients</a:t>
            </a:r>
          </a:p>
        </p:txBody>
      </p:sp>
      <p:grpSp>
        <p:nvGrpSpPr>
          <p:cNvPr id="72" name="Groupe 71"/>
          <p:cNvGrpSpPr/>
          <p:nvPr/>
        </p:nvGrpSpPr>
        <p:grpSpPr>
          <a:xfrm>
            <a:off x="395536" y="1127319"/>
            <a:ext cx="7967159" cy="5491689"/>
            <a:chOff x="852021" y="186664"/>
            <a:chExt cx="8219137" cy="5748511"/>
          </a:xfrm>
        </p:grpSpPr>
        <p:grpSp>
          <p:nvGrpSpPr>
            <p:cNvPr id="73" name="Groupe 72"/>
            <p:cNvGrpSpPr/>
            <p:nvPr/>
          </p:nvGrpSpPr>
          <p:grpSpPr>
            <a:xfrm>
              <a:off x="3596596" y="808029"/>
              <a:ext cx="3867419" cy="435360"/>
              <a:chOff x="1564026" y="166338"/>
              <a:chExt cx="4896544" cy="587765"/>
            </a:xfrm>
          </p:grpSpPr>
          <p:cxnSp>
            <p:nvCxnSpPr>
              <p:cNvPr id="140" name="Connecteur droit 139"/>
              <p:cNvCxnSpPr/>
              <p:nvPr/>
            </p:nvCxnSpPr>
            <p:spPr>
              <a:xfrm>
                <a:off x="1564026" y="548679"/>
                <a:ext cx="489654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140"/>
              <p:cNvCxnSpPr/>
              <p:nvPr/>
            </p:nvCxnSpPr>
            <p:spPr>
              <a:xfrm>
                <a:off x="1763688" y="394063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141"/>
              <p:cNvCxnSpPr/>
              <p:nvPr/>
            </p:nvCxnSpPr>
            <p:spPr>
              <a:xfrm>
                <a:off x="6182070" y="166338"/>
                <a:ext cx="0" cy="360040"/>
              </a:xfrm>
              <a:prstGeom prst="line">
                <a:avLst/>
              </a:prstGeom>
              <a:ln w="38100">
                <a:headEnd type="none" w="lg" len="lg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e 73"/>
            <p:cNvGrpSpPr/>
            <p:nvPr/>
          </p:nvGrpSpPr>
          <p:grpSpPr>
            <a:xfrm>
              <a:off x="3767218" y="1783633"/>
              <a:ext cx="3753671" cy="266683"/>
              <a:chOff x="1763688" y="1304764"/>
              <a:chExt cx="4752528" cy="360040"/>
            </a:xfrm>
          </p:grpSpPr>
          <p:cxnSp>
            <p:nvCxnSpPr>
              <p:cNvPr id="136" name="Connecteur droit 135"/>
              <p:cNvCxnSpPr/>
              <p:nvPr/>
            </p:nvCxnSpPr>
            <p:spPr>
              <a:xfrm>
                <a:off x="2195736" y="1484784"/>
                <a:ext cx="43204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136"/>
              <p:cNvCxnSpPr/>
              <p:nvPr/>
            </p:nvCxnSpPr>
            <p:spPr>
              <a:xfrm>
                <a:off x="1763688" y="1304764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137"/>
              <p:cNvCxnSpPr/>
              <p:nvPr/>
            </p:nvCxnSpPr>
            <p:spPr>
              <a:xfrm>
                <a:off x="2193924" y="1304764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e 74"/>
            <p:cNvGrpSpPr/>
            <p:nvPr/>
          </p:nvGrpSpPr>
          <p:grpSpPr>
            <a:xfrm>
              <a:off x="3596596" y="2651348"/>
              <a:ext cx="3298681" cy="266683"/>
              <a:chOff x="1547664" y="2344117"/>
              <a:chExt cx="4176464" cy="360040"/>
            </a:xfrm>
          </p:grpSpPr>
          <p:cxnSp>
            <p:nvCxnSpPr>
              <p:cNvPr id="132" name="Connecteur droit 131"/>
              <p:cNvCxnSpPr/>
              <p:nvPr/>
            </p:nvCxnSpPr>
            <p:spPr>
              <a:xfrm>
                <a:off x="1547664" y="2492896"/>
                <a:ext cx="417646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/>
              <p:cNvCxnSpPr/>
              <p:nvPr/>
            </p:nvCxnSpPr>
            <p:spPr>
              <a:xfrm>
                <a:off x="1763688" y="2344117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/>
              <p:cNvCxnSpPr/>
              <p:nvPr/>
            </p:nvCxnSpPr>
            <p:spPr>
              <a:xfrm>
                <a:off x="5724128" y="2344117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e 75"/>
            <p:cNvGrpSpPr/>
            <p:nvPr/>
          </p:nvGrpSpPr>
          <p:grpSpPr>
            <a:xfrm>
              <a:off x="3596596" y="3347292"/>
              <a:ext cx="3924293" cy="907685"/>
              <a:chOff x="1547664" y="3283686"/>
              <a:chExt cx="4968552" cy="1225434"/>
            </a:xfrm>
          </p:grpSpPr>
          <p:cxnSp>
            <p:nvCxnSpPr>
              <p:cNvPr id="126" name="Connecteur droit 125"/>
              <p:cNvCxnSpPr/>
              <p:nvPr/>
            </p:nvCxnSpPr>
            <p:spPr>
              <a:xfrm>
                <a:off x="6166502" y="4149080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/>
              <p:nvPr/>
            </p:nvCxnSpPr>
            <p:spPr>
              <a:xfrm>
                <a:off x="1765468" y="3283686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/>
              <p:nvPr/>
            </p:nvCxnSpPr>
            <p:spPr>
              <a:xfrm>
                <a:off x="1772364" y="4114726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>
                <a:off x="2771800" y="3468352"/>
                <a:ext cx="374441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/>
              <p:nvPr/>
            </p:nvCxnSpPr>
            <p:spPr>
              <a:xfrm>
                <a:off x="2766864" y="3446146"/>
                <a:ext cx="0" cy="8590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>
                <a:off x="1547664" y="4294746"/>
                <a:ext cx="125200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e 76"/>
            <p:cNvGrpSpPr/>
            <p:nvPr/>
          </p:nvGrpSpPr>
          <p:grpSpPr>
            <a:xfrm>
              <a:off x="3596596" y="4735004"/>
              <a:ext cx="3924293" cy="864256"/>
              <a:chOff x="1547664" y="5157192"/>
              <a:chExt cx="4968552" cy="1166803"/>
            </a:xfrm>
          </p:grpSpPr>
          <p:cxnSp>
            <p:nvCxnSpPr>
              <p:cNvPr id="117" name="Connecteur droit 116"/>
              <p:cNvCxnSpPr/>
              <p:nvPr/>
            </p:nvCxnSpPr>
            <p:spPr>
              <a:xfrm>
                <a:off x="1782172" y="5157192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/>
              <p:cNvCxnSpPr/>
              <p:nvPr/>
            </p:nvCxnSpPr>
            <p:spPr>
              <a:xfrm>
                <a:off x="1782172" y="5963955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>
                <a:off x="3599892" y="6162762"/>
                <a:ext cx="29163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>
                <a:off x="2776948" y="5305136"/>
                <a:ext cx="0" cy="8590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>
                <a:off x="3605040" y="5303742"/>
                <a:ext cx="0" cy="8590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122"/>
              <p:cNvCxnSpPr/>
              <p:nvPr/>
            </p:nvCxnSpPr>
            <p:spPr>
              <a:xfrm>
                <a:off x="1547664" y="6143976"/>
                <a:ext cx="126116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123"/>
              <p:cNvCxnSpPr/>
              <p:nvPr/>
            </p:nvCxnSpPr>
            <p:spPr>
              <a:xfrm>
                <a:off x="2771800" y="5301868"/>
                <a:ext cx="83324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ZoneTexte 77"/>
            <p:cNvSpPr txBox="1"/>
            <p:nvPr/>
          </p:nvSpPr>
          <p:spPr>
            <a:xfrm>
              <a:off x="2693289" y="901326"/>
              <a:ext cx="625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2686616" y="1700230"/>
              <a:ext cx="625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2693290" y="2486069"/>
              <a:ext cx="625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2687908" y="3278253"/>
              <a:ext cx="625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2686616" y="3879615"/>
              <a:ext cx="625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S2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2683312" y="4649249"/>
              <a:ext cx="625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2686616" y="5249348"/>
              <a:ext cx="625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S2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7805258" y="874658"/>
              <a:ext cx="966855" cy="41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Inclus</a:t>
              </a:r>
              <a:endParaRPr lang="fr-FR" sz="2000" u="sng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7814192" y="1700404"/>
              <a:ext cx="10771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Exclus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7814193" y="2544976"/>
              <a:ext cx="10771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Exclus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7805259" y="3242275"/>
              <a:ext cx="1146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Exclus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7805259" y="3879614"/>
              <a:ext cx="1146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Exclus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7852360" y="5242480"/>
              <a:ext cx="966855" cy="41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Inclus</a:t>
              </a:r>
              <a:endParaRPr lang="fr-FR" sz="2000" u="sng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7814192" y="4642090"/>
              <a:ext cx="1146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Exclus</a:t>
              </a:r>
              <a:endParaRPr lang="fr-FR" sz="20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3494370" y="1197669"/>
              <a:ext cx="720939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8h00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3494370" y="2050146"/>
              <a:ext cx="720939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8h00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3494370" y="2918031"/>
              <a:ext cx="720939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8h00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3494370" y="3613975"/>
              <a:ext cx="720939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8h00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3494370" y="4229530"/>
              <a:ext cx="720939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8h00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3494370" y="4976770"/>
              <a:ext cx="720939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8h00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3494370" y="5596621"/>
              <a:ext cx="7209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8h00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6774872" y="1197669"/>
              <a:ext cx="1039321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Enquête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6818374" y="2028352"/>
              <a:ext cx="1039321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Enquête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6818374" y="2900990"/>
              <a:ext cx="1039321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Enquête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6812739" y="3613974"/>
              <a:ext cx="1039321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Enquête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6812739" y="4264805"/>
              <a:ext cx="1039321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Enquête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6807934" y="4887241"/>
              <a:ext cx="1039321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Enquête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6812739" y="5596620"/>
              <a:ext cx="1039321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Enquête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4129175" y="1916977"/>
              <a:ext cx="1225161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admission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5134224" y="2775088"/>
              <a:ext cx="1727653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ortie de l’hôpital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4567518" y="3513029"/>
              <a:ext cx="997896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transfert</a:t>
              </a:r>
              <a:endParaRPr lang="fr-FR" sz="1600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ZoneTexte 108"/>
            <p:cNvSpPr txBox="1"/>
            <p:nvPr/>
          </p:nvSpPr>
          <p:spPr>
            <a:xfrm>
              <a:off x="2209081" y="186664"/>
              <a:ext cx="14197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Services</a:t>
              </a:r>
              <a:br>
                <a:rPr lang="fr-FR" sz="2000" b="1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2000" b="1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cibles</a:t>
              </a:r>
              <a:endParaRPr lang="fr-FR" sz="2000" b="1" u="sng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7685361" y="338544"/>
              <a:ext cx="1385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  <a:endParaRPr lang="fr-FR" sz="2000" b="1" u="sng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ZoneTexte 110"/>
            <p:cNvSpPr txBox="1"/>
            <p:nvPr/>
          </p:nvSpPr>
          <p:spPr>
            <a:xfrm>
              <a:off x="852021" y="866745"/>
              <a:ext cx="1805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Situation 1 :</a:t>
              </a:r>
              <a:endParaRPr lang="fr-FR" sz="2000" u="sng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ZoneTexte 111"/>
            <p:cNvSpPr txBox="1"/>
            <p:nvPr/>
          </p:nvSpPr>
          <p:spPr>
            <a:xfrm>
              <a:off x="857955" y="1670102"/>
              <a:ext cx="18046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Situation 2 :</a:t>
              </a:r>
              <a:endParaRPr lang="fr-FR" sz="2000" u="sng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852021" y="2466673"/>
              <a:ext cx="18046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Situation 3 :</a:t>
              </a:r>
              <a:endParaRPr lang="fr-FR" sz="2000" u="sng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859114" y="3340619"/>
              <a:ext cx="18046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Situation 4 :</a:t>
              </a:r>
              <a:endParaRPr lang="fr-FR" sz="2000" u="sng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852021" y="4668292"/>
              <a:ext cx="18046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u="sng" dirty="0" smtClean="0">
                  <a:solidFill>
                    <a:srgbClr val="373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Situation 5 :</a:t>
              </a:r>
              <a:endParaRPr lang="fr-FR" sz="2000" u="sng" dirty="0">
                <a:solidFill>
                  <a:srgbClr val="3737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3" name="Connecteur droit 142"/>
          <p:cNvCxnSpPr/>
          <p:nvPr/>
        </p:nvCxnSpPr>
        <p:spPr>
          <a:xfrm>
            <a:off x="6591600" y="2507684"/>
            <a:ext cx="0" cy="254769"/>
          </a:xfrm>
          <a:prstGeom prst="line">
            <a:avLst/>
          </a:prstGeom>
          <a:ln w="3810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>
            <a:off x="6591600" y="4019357"/>
            <a:ext cx="0" cy="254769"/>
          </a:xfrm>
          <a:prstGeom prst="line">
            <a:avLst/>
          </a:prstGeom>
          <a:ln w="3810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>
            <a:off x="6592208" y="4698101"/>
            <a:ext cx="0" cy="254769"/>
          </a:xfrm>
          <a:prstGeom prst="line">
            <a:avLst/>
          </a:prstGeom>
          <a:ln w="3810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>
            <a:off x="6591600" y="3345333"/>
            <a:ext cx="0" cy="254769"/>
          </a:xfrm>
          <a:prstGeom prst="line">
            <a:avLst/>
          </a:prstGeom>
          <a:ln w="3810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>
            <a:off x="6591600" y="3459783"/>
            <a:ext cx="0" cy="2547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>
            <a:off x="6592208" y="5358007"/>
            <a:ext cx="0" cy="254769"/>
          </a:xfrm>
          <a:prstGeom prst="line">
            <a:avLst/>
          </a:prstGeom>
          <a:ln w="3810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>
            <a:off x="6592208" y="5472457"/>
            <a:ext cx="0" cy="2547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>
            <a:off x="6591600" y="5929241"/>
            <a:ext cx="0" cy="254769"/>
          </a:xfrm>
          <a:prstGeom prst="line">
            <a:avLst/>
          </a:prstGeom>
          <a:ln w="3810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Participation à l’enquête</a:t>
            </a: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 lvl="2">
              <a:spcBef>
                <a:spcPts val="1200"/>
              </a:spcBef>
            </a:pPr>
            <a:r>
              <a:rPr lang="fr-FR" dirty="0" smtClean="0">
                <a:solidFill>
                  <a:schemeClr val="tx2"/>
                </a:solidFill>
              </a:rPr>
              <a:t>Tous </a:t>
            </a:r>
            <a:r>
              <a:rPr lang="fr-FR" dirty="0">
                <a:solidFill>
                  <a:schemeClr val="tx2"/>
                </a:solidFill>
              </a:rPr>
              <a:t>les établissements de santé répondant aux critères d’éligibilité </a:t>
            </a:r>
            <a:r>
              <a:rPr lang="fr-FR" b="0" dirty="0" smtClean="0"/>
              <a:t>peuvent participer </a:t>
            </a:r>
            <a:r>
              <a:rPr lang="fr-FR" b="0" dirty="0" smtClean="0">
                <a:sym typeface="Wingdings" panose="05000000000000000000" pitchFamily="2" charset="2"/>
              </a:rPr>
              <a:t> </a:t>
            </a:r>
            <a:r>
              <a:rPr lang="fr-FR" b="0" dirty="0" smtClean="0"/>
              <a:t>cf</a:t>
            </a:r>
            <a:r>
              <a:rPr lang="fr-FR" b="0" dirty="0"/>
              <a:t>. tableau </a:t>
            </a:r>
            <a:r>
              <a:rPr lang="fr-FR" b="0" dirty="0" smtClean="0"/>
              <a:t>(diapo population cible)</a:t>
            </a:r>
          </a:p>
          <a:p>
            <a:pPr lvl="2">
              <a:spcBef>
                <a:spcPts val="12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Participation recommandée dans les </a:t>
            </a:r>
            <a:r>
              <a:rPr lang="fr-FR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ES tirés au sort </a:t>
            </a:r>
            <a:r>
              <a:rPr lang="fr-FR" b="0" dirty="0" smtClean="0">
                <a:latin typeface="Arial" charset="0"/>
                <a:cs typeface="Arial" charset="0"/>
              </a:rPr>
              <a:t>et encouragée dans les </a:t>
            </a:r>
            <a:r>
              <a:rPr lang="fr-FR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ES non tirés au </a:t>
            </a:r>
            <a:r>
              <a:rPr lang="fr-FR" dirty="0">
                <a:solidFill>
                  <a:schemeClr val="tx2"/>
                </a:solidFill>
                <a:latin typeface="Arial" charset="0"/>
                <a:cs typeface="Arial" charset="0"/>
              </a:rPr>
              <a:t>sort </a:t>
            </a:r>
            <a:r>
              <a:rPr lang="fr-FR" b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fr-FR" u="sng" dirty="0" smtClean="0">
                <a:solidFill>
                  <a:schemeClr val="tx2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l’ensemble des </a:t>
            </a:r>
            <a:r>
              <a:rPr lang="fr-FR" u="sng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données recueillies par les ES sera exploité</a:t>
            </a:r>
            <a:endParaRPr lang="fr-FR" u="sng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12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Possibilité de réaliser l’enquête dans </a:t>
            </a:r>
            <a:r>
              <a:rPr lang="fr-FR" dirty="0" smtClean="0">
                <a:latin typeface="Arial" charset="0"/>
                <a:cs typeface="Arial" charset="0"/>
              </a:rPr>
              <a:t>tout ou partie des établissements d’une même entité juridique </a:t>
            </a:r>
            <a:r>
              <a:rPr lang="fr-FR" b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 périmètre de l’enquête défini dans le questionnaire établissement</a:t>
            </a:r>
            <a:endParaRPr lang="fr-FR" b="0" dirty="0" smtClean="0">
              <a:latin typeface="Arial" charset="0"/>
              <a:cs typeface="Arial" charset="0"/>
            </a:endParaRPr>
          </a:p>
          <a:p>
            <a:pPr lvl="2">
              <a:spcBef>
                <a:spcPts val="1200"/>
              </a:spcBef>
            </a:pPr>
            <a:r>
              <a:rPr lang="fr-FR" b="0" dirty="0" smtClean="0"/>
              <a:t>Il est recommandé </a:t>
            </a:r>
            <a:r>
              <a:rPr lang="fr-FR" b="0" dirty="0"/>
              <a:t>d’enquêter </a:t>
            </a:r>
            <a:r>
              <a:rPr lang="fr-FR" dirty="0"/>
              <a:t>dans l’ensemble des services </a:t>
            </a:r>
            <a:r>
              <a:rPr lang="fr-FR" dirty="0" smtClean="0">
                <a:latin typeface="Arial" charset="0"/>
                <a:cs typeface="Arial" charset="0"/>
              </a:rPr>
              <a:t>d’un même établissement </a:t>
            </a:r>
            <a:r>
              <a:rPr lang="fr-FR" b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fr-FR" b="0" dirty="0" smtClean="0">
                <a:latin typeface="Arial" charset="0"/>
                <a:cs typeface="Arial" charset="0"/>
              </a:rPr>
              <a:t>possibilité d’exclure certains services</a:t>
            </a:r>
            <a:endParaRPr lang="fr-FR" b="0" i="1" dirty="0">
              <a:solidFill>
                <a:srgbClr val="CC0000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1200"/>
              </a:spcBef>
            </a:pPr>
            <a:r>
              <a:rPr lang="fr-FR" dirty="0" smtClean="0"/>
              <a:t>La participation à l’enquête comprend 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b="1" dirty="0">
                <a:cs typeface="Arial" charset="0"/>
              </a:rPr>
              <a:t>recueil des données</a:t>
            </a:r>
            <a:r>
              <a:rPr lang="fr-FR" dirty="0">
                <a:cs typeface="Arial" charset="0"/>
              </a:rPr>
              <a:t> </a:t>
            </a:r>
            <a:r>
              <a:rPr lang="fr-FR" dirty="0">
                <a:solidFill>
                  <a:srgbClr val="373739"/>
                </a:solidFill>
                <a:cs typeface="Arial" charset="0"/>
              </a:rPr>
              <a:t>de </a:t>
            </a:r>
            <a:r>
              <a:rPr lang="fr-FR" dirty="0" smtClean="0">
                <a:solidFill>
                  <a:srgbClr val="373739"/>
                </a:solidFill>
                <a:cs typeface="Arial" charset="0"/>
              </a:rPr>
              <a:t>l’enquête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cs typeface="Arial" charset="0"/>
              </a:rPr>
              <a:t>la </a:t>
            </a:r>
            <a:r>
              <a:rPr lang="fr-FR" b="1" dirty="0">
                <a:cs typeface="Arial" charset="0"/>
              </a:rPr>
              <a:t>saisie</a:t>
            </a:r>
            <a:r>
              <a:rPr lang="fr-FR" b="1" dirty="0">
                <a:solidFill>
                  <a:srgbClr val="373739"/>
                </a:solidFill>
                <a:cs typeface="Arial" charset="0"/>
              </a:rPr>
              <a:t> </a:t>
            </a:r>
            <a:r>
              <a:rPr lang="fr-FR" dirty="0">
                <a:solidFill>
                  <a:srgbClr val="373739"/>
                </a:solidFill>
                <a:cs typeface="Arial" charset="0"/>
              </a:rPr>
              <a:t>des </a:t>
            </a:r>
            <a:r>
              <a:rPr lang="fr-FR" dirty="0" smtClean="0">
                <a:solidFill>
                  <a:srgbClr val="373739"/>
                </a:solidFill>
                <a:cs typeface="Arial" charset="0"/>
              </a:rPr>
              <a:t>données </a:t>
            </a:r>
            <a:r>
              <a:rPr lang="fr-FR" b="1" dirty="0" smtClean="0">
                <a:solidFill>
                  <a:srgbClr val="373739"/>
                </a:solidFill>
                <a:cs typeface="Arial" charset="0"/>
              </a:rPr>
              <a:t>dans </a:t>
            </a:r>
            <a:r>
              <a:rPr lang="fr-FR" b="1" dirty="0">
                <a:solidFill>
                  <a:srgbClr val="373739"/>
                </a:solidFill>
                <a:cs typeface="Arial" charset="0"/>
              </a:rPr>
              <a:t>l’application </a:t>
            </a:r>
            <a:r>
              <a:rPr lang="fr-FR" b="1" dirty="0" err="1" smtClean="0">
                <a:solidFill>
                  <a:srgbClr val="373739"/>
                </a:solidFill>
                <a:cs typeface="Arial" charset="0"/>
              </a:rPr>
              <a:t>PrevIAS</a:t>
            </a:r>
            <a:endParaRPr lang="fr-FR" b="1" dirty="0">
              <a:solidFill>
                <a:srgbClr val="373739"/>
              </a:solidFill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cs typeface="Arial" charset="0"/>
              </a:rPr>
              <a:t>la </a:t>
            </a:r>
            <a:r>
              <a:rPr lang="fr-FR" b="1" dirty="0">
                <a:cs typeface="Arial" charset="0"/>
              </a:rPr>
              <a:t>validation des questionnaires </a:t>
            </a:r>
            <a:r>
              <a:rPr lang="fr-FR" dirty="0">
                <a:solidFill>
                  <a:srgbClr val="373739"/>
                </a:solidFill>
                <a:cs typeface="Arial" charset="0"/>
              </a:rPr>
              <a:t>saisies dans </a:t>
            </a:r>
            <a:r>
              <a:rPr lang="fr-FR" dirty="0" smtClean="0">
                <a:solidFill>
                  <a:srgbClr val="373739"/>
                </a:solidFill>
                <a:cs typeface="Arial" charset="0"/>
              </a:rPr>
              <a:t>l’application</a:t>
            </a:r>
            <a:endParaRPr lang="fr-FR" dirty="0">
              <a:solidFill>
                <a:srgbClr val="373739"/>
              </a:solidFill>
              <a:cs typeface="Arial" charset="0"/>
            </a:endParaRP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temps nécessaire à l’enquête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u="sng" dirty="0"/>
              <a:t>Estimation</a:t>
            </a:r>
            <a:r>
              <a:rPr lang="fr-FR" dirty="0"/>
              <a:t> </a:t>
            </a:r>
            <a:r>
              <a:rPr lang="fr-FR" dirty="0" smtClean="0"/>
              <a:t>Sur </a:t>
            </a:r>
            <a:r>
              <a:rPr lang="fr-FR" dirty="0"/>
              <a:t>la base de l'étude pilote de l'ECDC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collecte : 16 </a:t>
            </a:r>
            <a:r>
              <a:rPr lang="fr-FR" dirty="0"/>
              <a:t>minutes </a:t>
            </a:r>
            <a:r>
              <a:rPr lang="fr-FR" dirty="0" smtClean="0"/>
              <a:t>en moyenne par questionnaire patient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/>
              <a:t>saisie : 5 minutes en moyenne par </a:t>
            </a:r>
            <a:r>
              <a:rPr lang="fr-FR" dirty="0" smtClean="0"/>
              <a:t>questionnaire patient</a:t>
            </a:r>
          </a:p>
          <a:p>
            <a:pPr>
              <a:spcBef>
                <a:spcPts val="2400"/>
              </a:spcBef>
            </a:pPr>
            <a:r>
              <a:rPr lang="fr-FR" dirty="0" smtClean="0"/>
              <a:t>Adapter </a:t>
            </a:r>
            <a:r>
              <a:rPr lang="fr-FR" dirty="0"/>
              <a:t>le nombre d’enquêteurs</a:t>
            </a:r>
          </a:p>
          <a:p>
            <a:pPr marL="0" lvl="2" indent="0">
              <a:spcBef>
                <a:spcPts val="600"/>
              </a:spcBef>
              <a:buNone/>
            </a:pPr>
            <a:r>
              <a:rPr lang="fr-FR" dirty="0" smtClean="0"/>
              <a:t>à </a:t>
            </a:r>
            <a:r>
              <a:rPr lang="fr-FR" dirty="0"/>
              <a:t>la taille de l’établissement</a:t>
            </a:r>
          </a:p>
          <a:p>
            <a:pPr marL="252000" lvl="2" indent="0">
              <a:spcBef>
                <a:spcPts val="600"/>
              </a:spcBef>
              <a:buNone/>
            </a:pPr>
            <a:r>
              <a:rPr lang="fr-FR" i="1" dirty="0" smtClean="0"/>
              <a:t>Exemple </a:t>
            </a:r>
            <a:r>
              <a:rPr lang="fr-FR" i="1" dirty="0"/>
              <a:t>: 1 enquêteur peut recueillir les données de 24 patients </a:t>
            </a:r>
            <a:r>
              <a:rPr lang="fr-FR" i="1" dirty="0" smtClean="0"/>
              <a:t>en une demie journée</a:t>
            </a:r>
            <a:endParaRPr lang="fr-FR" i="1" dirty="0"/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50" y="1153712"/>
            <a:ext cx="2634909" cy="37020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Outils d’enquête</a:t>
            </a: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u="sng" dirty="0">
                <a:solidFill>
                  <a:schemeClr val="tx2"/>
                </a:solidFill>
                <a:latin typeface="Arial" charset="0"/>
                <a:cs typeface="Arial" charset="0"/>
              </a:rPr>
              <a:t>Sur la méthode d’enquête</a:t>
            </a:r>
          </a:p>
          <a:p>
            <a:pPr lvl="2">
              <a:spcBef>
                <a:spcPts val="1200"/>
              </a:spcBef>
            </a:pPr>
            <a:r>
              <a:rPr lang="fr-FR" dirty="0" smtClean="0">
                <a:solidFill>
                  <a:schemeClr val="tx2"/>
                </a:solidFill>
              </a:rPr>
              <a:t>Guide de l’enquêteur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dirty="0" smtClean="0"/>
              <a:t>- sur le site de </a:t>
            </a:r>
            <a:r>
              <a:rPr lang="fr-FR" dirty="0" err="1" smtClean="0"/>
              <a:t>SpFrance</a:t>
            </a:r>
            <a:r>
              <a:rPr lang="fr-FR" dirty="0" smtClean="0"/>
              <a:t> (cf. diapo 31)</a:t>
            </a:r>
          </a:p>
          <a:p>
            <a:pPr lvl="2">
              <a:spcBef>
                <a:spcPts val="1200"/>
              </a:spcBef>
            </a:pPr>
            <a:r>
              <a:rPr lang="fr-FR" dirty="0" smtClean="0">
                <a:solidFill>
                  <a:schemeClr val="tx2"/>
                </a:solidFill>
              </a:rPr>
              <a:t>Questionnaires établissements et patients</a:t>
            </a:r>
          </a:p>
          <a:p>
            <a:pPr lvl="2">
              <a:spcBef>
                <a:spcPts val="1200"/>
              </a:spcBef>
            </a:pPr>
            <a:r>
              <a:rPr lang="fr-FR" dirty="0" smtClean="0">
                <a:solidFill>
                  <a:schemeClr val="tx2"/>
                </a:solidFill>
              </a:rPr>
              <a:t>Lettre d’information </a:t>
            </a:r>
            <a:r>
              <a:rPr lang="fr-FR" dirty="0" smtClean="0"/>
              <a:t>des patients</a:t>
            </a:r>
          </a:p>
          <a:p>
            <a:pPr lvl="2">
              <a:spcBef>
                <a:spcPts val="1200"/>
              </a:spcBef>
            </a:pPr>
            <a:r>
              <a:rPr lang="fr-FR" dirty="0" smtClean="0">
                <a:solidFill>
                  <a:schemeClr val="tx2"/>
                </a:solidFill>
              </a:rPr>
              <a:t>FAQ </a:t>
            </a:r>
            <a:r>
              <a:rPr lang="fr-FR" dirty="0" smtClean="0"/>
              <a:t>mise à jour tout au cours de l’enquête</a:t>
            </a:r>
          </a:p>
          <a:p>
            <a:pPr lvl="2">
              <a:spcBef>
                <a:spcPts val="1200"/>
              </a:spcBef>
            </a:pPr>
            <a:r>
              <a:rPr lang="fr-FR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Présentation de formation </a:t>
            </a:r>
            <a:r>
              <a:rPr lang="fr-FR" dirty="0" smtClean="0">
                <a:latin typeface="Arial" charset="0"/>
                <a:cs typeface="Arial" charset="0"/>
              </a:rPr>
              <a:t>:</a:t>
            </a:r>
            <a:br>
              <a:rPr lang="fr-FR" dirty="0" smtClean="0">
                <a:latin typeface="Arial" charset="0"/>
                <a:cs typeface="Arial" charset="0"/>
              </a:rPr>
            </a:br>
            <a:r>
              <a:rPr lang="fr-FR" dirty="0" smtClean="0">
                <a:latin typeface="Arial" charset="0"/>
                <a:cs typeface="Arial" charset="0"/>
              </a:rPr>
              <a:t>- présentation générale de l’ENP</a:t>
            </a:r>
            <a:br>
              <a:rPr lang="fr-FR" dirty="0" smtClean="0">
                <a:latin typeface="Arial" charset="0"/>
                <a:cs typeface="Arial" charset="0"/>
              </a:rPr>
            </a:br>
            <a:r>
              <a:rPr lang="fr-FR" dirty="0" smtClean="0">
                <a:latin typeface="Arial" charset="0"/>
                <a:cs typeface="Arial" charset="0"/>
              </a:rPr>
              <a:t>- cas cliniques</a:t>
            </a:r>
            <a:endParaRPr lang="fr-FR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lvl="2" indent="0">
              <a:spcBef>
                <a:spcPts val="1200"/>
              </a:spcBef>
              <a:buNone/>
            </a:pPr>
            <a:r>
              <a:rPr lang="fr-FR" u="sng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Sur l’application </a:t>
            </a:r>
            <a:r>
              <a:rPr lang="fr-FR" u="sng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PrevIAS</a:t>
            </a:r>
            <a:endParaRPr lang="fr-FR" u="sng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1200"/>
              </a:spcBef>
            </a:pPr>
            <a:r>
              <a:rPr lang="fr-FR" dirty="0" smtClean="0">
                <a:solidFill>
                  <a:schemeClr val="tx2"/>
                </a:solidFill>
              </a:rPr>
              <a:t>Guide d’utilisation de </a:t>
            </a:r>
            <a:r>
              <a:rPr lang="fr-FR" dirty="0" err="1" smtClean="0">
                <a:solidFill>
                  <a:schemeClr val="tx2"/>
                </a:solidFill>
              </a:rPr>
              <a:t>PrevIAS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/>
              <a:t>(en cours de </a:t>
            </a:r>
            <a:r>
              <a:rPr lang="fr-FR" dirty="0" smtClean="0"/>
              <a:t>rédaction)</a:t>
            </a:r>
            <a:endParaRPr lang="fr-FR" dirty="0"/>
          </a:p>
          <a:p>
            <a:pPr lvl="2">
              <a:spcBef>
                <a:spcPts val="1200"/>
              </a:spcBef>
            </a:pPr>
            <a:r>
              <a:rPr lang="fr-FR" dirty="0" smtClean="0">
                <a:solidFill>
                  <a:schemeClr val="tx2"/>
                </a:solidFill>
              </a:rPr>
              <a:t>Tutoriel vidéo </a:t>
            </a:r>
            <a:r>
              <a:rPr lang="fr-FR" dirty="0" smtClean="0"/>
              <a:t>(à venir)</a:t>
            </a:r>
          </a:p>
          <a:p>
            <a:pPr lvl="2">
              <a:spcBef>
                <a:spcPts val="1200"/>
              </a:spcBef>
            </a:pPr>
            <a:r>
              <a:rPr lang="fr-FR" dirty="0">
                <a:solidFill>
                  <a:schemeClr val="tx2"/>
                </a:solidFill>
              </a:rPr>
              <a:t>Présentation de </a:t>
            </a:r>
            <a:r>
              <a:rPr lang="fr-FR" dirty="0" smtClean="0">
                <a:solidFill>
                  <a:schemeClr val="tx2"/>
                </a:solidFill>
              </a:rPr>
              <a:t>formation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8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Équipe en charge de l’enquête</a:t>
            </a: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fr-FR" dirty="0" smtClean="0">
                <a:latin typeface="Arial" charset="0"/>
                <a:cs typeface="Arial" charset="0"/>
              </a:rPr>
              <a:t>Un </a:t>
            </a:r>
            <a:r>
              <a:rPr lang="fr-FR" u="sng" dirty="0">
                <a:latin typeface="Arial" charset="0"/>
                <a:cs typeface="Arial" charset="0"/>
              </a:rPr>
              <a:t>coordonnateur</a:t>
            </a:r>
            <a:r>
              <a:rPr lang="fr-FR" dirty="0">
                <a:latin typeface="Arial" charset="0"/>
                <a:cs typeface="Arial" charset="0"/>
              </a:rPr>
              <a:t> de </a:t>
            </a:r>
            <a:r>
              <a:rPr lang="fr-FR" dirty="0" smtClean="0">
                <a:latin typeface="Arial" charset="0"/>
                <a:cs typeface="Arial" charset="0"/>
              </a:rPr>
              <a:t>l’enquête dans l’Etablissement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Président CME, coordonnateur de la CLIN, membre de l’EOH</a:t>
            </a:r>
          </a:p>
          <a:p>
            <a:pPr>
              <a:spcBef>
                <a:spcPts val="2400"/>
              </a:spcBef>
            </a:pPr>
            <a:r>
              <a:rPr lang="fr-FR" dirty="0" smtClean="0">
                <a:latin typeface="Arial" charset="0"/>
                <a:cs typeface="Arial" charset="0"/>
              </a:rPr>
              <a:t>Des </a:t>
            </a:r>
            <a:r>
              <a:rPr lang="fr-FR" u="sng" dirty="0">
                <a:latin typeface="Arial" charset="0"/>
                <a:cs typeface="Arial" charset="0"/>
              </a:rPr>
              <a:t>enquêteurs</a:t>
            </a:r>
            <a:r>
              <a:rPr lang="fr-FR" dirty="0">
                <a:latin typeface="Arial" charset="0"/>
                <a:cs typeface="Arial" charset="0"/>
              </a:rPr>
              <a:t> externes aux </a:t>
            </a:r>
            <a:r>
              <a:rPr lang="fr-FR" dirty="0" smtClean="0">
                <a:latin typeface="Arial" charset="0"/>
                <a:cs typeface="Arial" charset="0"/>
              </a:rPr>
              <a:t>services enquêté</a:t>
            </a:r>
            <a:endParaRPr lang="fr-FR" i="1" dirty="0">
              <a:solidFill>
                <a:srgbClr val="CC0000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dirty="0" smtClean="0"/>
              <a:t>Médecin</a:t>
            </a:r>
            <a:r>
              <a:rPr lang="fr-FR" dirty="0"/>
              <a:t>, pharmacien, étudiant en médecine ou pharmacie, cadre infirmier ou </a:t>
            </a:r>
            <a:r>
              <a:rPr lang="fr-FR" dirty="0" smtClean="0"/>
              <a:t>infirmier hygiéniste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formés par </a:t>
            </a:r>
            <a:r>
              <a:rPr lang="fr-FR" dirty="0"/>
              <a:t>le coordonnateur de l’enquête</a:t>
            </a:r>
          </a:p>
          <a:p>
            <a:pPr>
              <a:spcBef>
                <a:spcPts val="2400"/>
              </a:spcBef>
            </a:pPr>
            <a:r>
              <a:rPr lang="fr-FR" dirty="0" smtClean="0">
                <a:latin typeface="Arial" charset="0"/>
                <a:cs typeface="Arial" charset="0"/>
              </a:rPr>
              <a:t>Des </a:t>
            </a:r>
            <a:r>
              <a:rPr lang="fr-FR" u="sng" dirty="0">
                <a:latin typeface="Arial" charset="0"/>
                <a:cs typeface="Arial" charset="0"/>
              </a:rPr>
              <a:t>correspondants</a:t>
            </a:r>
            <a:r>
              <a:rPr lang="fr-FR" dirty="0">
                <a:latin typeface="Arial" charset="0"/>
                <a:cs typeface="Arial" charset="0"/>
              </a:rPr>
              <a:t> dans chaque </a:t>
            </a:r>
            <a:r>
              <a:rPr lang="fr-FR" dirty="0" smtClean="0">
                <a:latin typeface="Arial" charset="0"/>
                <a:cs typeface="Arial" charset="0"/>
              </a:rPr>
              <a:t>service enquêté</a:t>
            </a:r>
            <a:endParaRPr lang="fr-FR" dirty="0"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dirty="0" smtClean="0"/>
              <a:t>Un correspondant </a:t>
            </a:r>
            <a:r>
              <a:rPr lang="fr-FR" dirty="0" smtClean="0">
                <a:solidFill>
                  <a:schemeClr val="tx2"/>
                </a:solidFill>
              </a:rPr>
              <a:t>médical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Et un correspondant </a:t>
            </a:r>
            <a:r>
              <a:rPr lang="fr-FR" dirty="0" smtClean="0">
                <a:solidFill>
                  <a:schemeClr val="tx2"/>
                </a:solidFill>
              </a:rPr>
              <a:t>infirmier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Rôle du coordonnateur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1" y="1412776"/>
            <a:ext cx="8136904" cy="5184576"/>
          </a:xfrm>
        </p:spPr>
        <p:txBody>
          <a:bodyPr/>
          <a:lstStyle/>
          <a:p>
            <a:pPr lvl="2">
              <a:spcBef>
                <a:spcPts val="300"/>
              </a:spcBef>
            </a:pPr>
            <a:r>
              <a:rPr lang="fr-FR" b="0" dirty="0" smtClean="0"/>
              <a:t>Responsable </a:t>
            </a:r>
            <a:r>
              <a:rPr lang="fr-FR" b="0" dirty="0"/>
              <a:t>de la </a:t>
            </a:r>
            <a:r>
              <a:rPr lang="fr-FR" b="0" dirty="0">
                <a:solidFill>
                  <a:schemeClr val="tx2"/>
                </a:solidFill>
              </a:rPr>
              <a:t>réalisation de l'enquête </a:t>
            </a:r>
            <a:r>
              <a:rPr lang="fr-FR" b="0" dirty="0"/>
              <a:t>dans l’établissement de sa </a:t>
            </a:r>
            <a:r>
              <a:rPr lang="fr-FR" b="0" dirty="0" smtClean="0">
                <a:solidFill>
                  <a:schemeClr val="tx2"/>
                </a:solidFill>
              </a:rPr>
              <a:t>préparation jusqu'à </a:t>
            </a:r>
            <a:r>
              <a:rPr lang="fr-FR" b="0" dirty="0">
                <a:solidFill>
                  <a:schemeClr val="tx2"/>
                </a:solidFill>
              </a:rPr>
              <a:t>la diffusion des résultats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Informe </a:t>
            </a:r>
            <a:r>
              <a:rPr lang="fr-FR" b="0" dirty="0"/>
              <a:t>le </a:t>
            </a:r>
            <a:r>
              <a:rPr lang="fr-FR" b="0" dirty="0">
                <a:solidFill>
                  <a:schemeClr val="tx2"/>
                </a:solidFill>
              </a:rPr>
              <a:t>directeur de l’établissement et les personnels des </a:t>
            </a:r>
            <a:r>
              <a:rPr lang="fr-FR" b="0" dirty="0" smtClean="0">
                <a:solidFill>
                  <a:schemeClr val="tx2"/>
                </a:solidFill>
              </a:rPr>
              <a:t>services</a:t>
            </a:r>
            <a:r>
              <a:rPr lang="fr-FR" b="0" dirty="0" smtClean="0"/>
              <a:t> de l’enquête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Sélectionne </a:t>
            </a:r>
            <a:r>
              <a:rPr lang="fr-FR" b="0" dirty="0"/>
              <a:t>et forme </a:t>
            </a:r>
            <a:r>
              <a:rPr lang="fr-FR" b="0" dirty="0">
                <a:solidFill>
                  <a:schemeClr val="accent1"/>
                </a:solidFill>
              </a:rPr>
              <a:t>les </a:t>
            </a:r>
            <a:r>
              <a:rPr lang="fr-FR" b="0" dirty="0" smtClean="0">
                <a:solidFill>
                  <a:schemeClr val="tx2"/>
                </a:solidFill>
              </a:rPr>
              <a:t>enquêteurs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Coordonne l’</a:t>
            </a:r>
            <a:r>
              <a:rPr lang="fr-FR" b="0" dirty="0" smtClean="0">
                <a:solidFill>
                  <a:schemeClr val="accent1"/>
                </a:solidFill>
              </a:rPr>
              <a:t>équipe en charge de l’enquête</a:t>
            </a:r>
            <a:r>
              <a:rPr lang="fr-FR" b="0" dirty="0" smtClean="0"/>
              <a:t>, du recueil et de la saisie des données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Responsable </a:t>
            </a:r>
            <a:r>
              <a:rPr lang="fr-FR" b="0" dirty="0"/>
              <a:t>de l’</a:t>
            </a:r>
            <a:r>
              <a:rPr lang="fr-FR" b="0" dirty="0">
                <a:solidFill>
                  <a:schemeClr val="accent1"/>
                </a:solidFill>
              </a:rPr>
              <a:t>information des patients </a:t>
            </a:r>
            <a:r>
              <a:rPr lang="fr-FR" b="0" dirty="0"/>
              <a:t>inclus</a:t>
            </a:r>
            <a:endParaRPr lang="fr-FR" b="0" dirty="0">
              <a:solidFill>
                <a:schemeClr val="tx2"/>
              </a:solidFill>
            </a:endParaRPr>
          </a:p>
          <a:p>
            <a:pPr lvl="2">
              <a:spcBef>
                <a:spcPts val="300"/>
              </a:spcBef>
            </a:pPr>
            <a:r>
              <a:rPr lang="fr-FR" b="0" dirty="0"/>
              <a:t>F</a:t>
            </a:r>
            <a:r>
              <a:rPr lang="fr-FR" b="0" dirty="0" smtClean="0"/>
              <a:t>ournit </a:t>
            </a:r>
            <a:r>
              <a:rPr lang="fr-FR" b="0" dirty="0"/>
              <a:t>les </a:t>
            </a:r>
            <a:r>
              <a:rPr lang="fr-FR" b="0" dirty="0" smtClean="0">
                <a:solidFill>
                  <a:schemeClr val="tx2"/>
                </a:solidFill>
              </a:rPr>
              <a:t>questionnaires patient </a:t>
            </a:r>
            <a:r>
              <a:rPr lang="fr-FR" b="0" dirty="0">
                <a:solidFill>
                  <a:schemeClr val="tx2"/>
                </a:solidFill>
              </a:rPr>
              <a:t>au format papier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Vérifie l’application </a:t>
            </a:r>
            <a:r>
              <a:rPr lang="fr-FR" b="0" dirty="0"/>
              <a:t>des </a:t>
            </a:r>
            <a:r>
              <a:rPr lang="fr-FR" b="0" dirty="0">
                <a:solidFill>
                  <a:schemeClr val="accent1"/>
                </a:solidFill>
              </a:rPr>
              <a:t>critères d’éligibilité des patients </a:t>
            </a:r>
            <a:r>
              <a:rPr lang="fr-FR" b="0" dirty="0"/>
              <a:t>et de leur </a:t>
            </a:r>
            <a:r>
              <a:rPr lang="fr-FR" b="0" dirty="0" smtClean="0"/>
              <a:t>inclusion</a:t>
            </a:r>
          </a:p>
          <a:p>
            <a:pPr lvl="2">
              <a:spcBef>
                <a:spcPts val="300"/>
              </a:spcBef>
            </a:pPr>
            <a:r>
              <a:rPr lang="fr-FR" b="0" dirty="0"/>
              <a:t>F</a:t>
            </a:r>
            <a:r>
              <a:rPr lang="fr-FR" b="0" dirty="0" smtClean="0"/>
              <a:t>acilite </a:t>
            </a:r>
            <a:r>
              <a:rPr lang="fr-FR" b="0" dirty="0"/>
              <a:t>l’accès des enquêteurs aux </a:t>
            </a:r>
            <a:r>
              <a:rPr lang="fr-FR" b="0" dirty="0">
                <a:solidFill>
                  <a:schemeClr val="accent1"/>
                </a:solidFill>
              </a:rPr>
              <a:t>dossiers des patients</a:t>
            </a:r>
            <a:endParaRPr lang="fr-FR" b="0" dirty="0" smtClean="0">
              <a:solidFill>
                <a:schemeClr val="accent1"/>
              </a:solidFill>
            </a:endParaRPr>
          </a:p>
          <a:p>
            <a:pPr lvl="2">
              <a:spcBef>
                <a:spcPts val="300"/>
              </a:spcBef>
            </a:pPr>
            <a:r>
              <a:rPr lang="fr-FR" b="0" dirty="0" smtClean="0"/>
              <a:t>Anime les </a:t>
            </a:r>
            <a:r>
              <a:rPr lang="fr-FR" b="0" dirty="0"/>
              <a:t>échanges pour le </a:t>
            </a:r>
            <a:r>
              <a:rPr lang="fr-FR" b="0" dirty="0">
                <a:solidFill>
                  <a:schemeClr val="accent1"/>
                </a:solidFill>
              </a:rPr>
              <a:t>diagnostic des infections nosocomiales</a:t>
            </a:r>
            <a:endParaRPr lang="fr-FR" b="0" dirty="0" smtClean="0">
              <a:solidFill>
                <a:schemeClr val="accent1"/>
              </a:solidFill>
              <a:sym typeface="Wingdings" charset="0"/>
            </a:endParaRPr>
          </a:p>
          <a:p>
            <a:pPr lvl="2">
              <a:spcBef>
                <a:spcPts val="300"/>
              </a:spcBef>
            </a:pPr>
            <a:r>
              <a:rPr lang="fr-FR" b="0" dirty="0" smtClean="0">
                <a:sym typeface="Wingdings" charset="0"/>
              </a:rPr>
              <a:t>Coordonne </a:t>
            </a:r>
            <a:r>
              <a:rPr lang="fr-FR" b="0" dirty="0" smtClean="0">
                <a:solidFill>
                  <a:schemeClr val="tx2"/>
                </a:solidFill>
                <a:sym typeface="Wingdings" charset="0"/>
              </a:rPr>
              <a:t>la </a:t>
            </a:r>
            <a:r>
              <a:rPr lang="fr-FR" b="0" dirty="0">
                <a:solidFill>
                  <a:schemeClr val="tx2"/>
                </a:solidFill>
                <a:sym typeface="Wingdings" charset="0"/>
              </a:rPr>
              <a:t>saisie </a:t>
            </a:r>
            <a:r>
              <a:rPr lang="fr-FR" b="0" dirty="0" smtClean="0">
                <a:solidFill>
                  <a:schemeClr val="tx2"/>
                </a:solidFill>
                <a:sym typeface="Wingdings" charset="0"/>
              </a:rPr>
              <a:t>et de la validation des données </a:t>
            </a:r>
            <a:r>
              <a:rPr lang="fr-FR" b="0" dirty="0" smtClean="0">
                <a:sym typeface="Wingdings" charset="0"/>
              </a:rPr>
              <a:t>dans l’application </a:t>
            </a:r>
            <a:r>
              <a:rPr lang="fr-FR" b="0" dirty="0" err="1" smtClean="0">
                <a:sym typeface="Wingdings" charset="0"/>
              </a:rPr>
              <a:t>PrevIAS</a:t>
            </a:r>
            <a:endParaRPr lang="fr-FR" b="0" dirty="0" smtClean="0">
              <a:sym typeface="Wingdings" charset="0"/>
            </a:endParaRPr>
          </a:p>
          <a:p>
            <a:pPr lvl="2">
              <a:spcBef>
                <a:spcPts val="300"/>
              </a:spcBef>
            </a:pPr>
            <a:r>
              <a:rPr lang="fr-FR" b="0" dirty="0" smtClean="0"/>
              <a:t>Assure le rôle d’</a:t>
            </a:r>
            <a:r>
              <a:rPr lang="fr-FR" b="0" dirty="0" smtClean="0">
                <a:solidFill>
                  <a:schemeClr val="accent1"/>
                </a:solidFill>
              </a:rPr>
              <a:t>administrateur local dans l’application </a:t>
            </a:r>
            <a:r>
              <a:rPr lang="fr-FR" b="0" dirty="0" err="1" smtClean="0">
                <a:solidFill>
                  <a:schemeClr val="accent1"/>
                </a:solidFill>
              </a:rPr>
              <a:t>PrevIAS</a:t>
            </a:r>
            <a:endParaRPr lang="fr-FR" b="0" dirty="0">
              <a:solidFill>
                <a:schemeClr val="accent1"/>
              </a:solidFill>
              <a:sym typeface="Wingdings" charset="0"/>
            </a:endParaRPr>
          </a:p>
          <a:p>
            <a:pPr lvl="2">
              <a:spcBef>
                <a:spcPts val="300"/>
              </a:spcBef>
            </a:pPr>
            <a:r>
              <a:rPr lang="fr-FR" b="0" dirty="0"/>
              <a:t>C</a:t>
            </a:r>
            <a:r>
              <a:rPr lang="fr-FR" b="0" dirty="0" smtClean="0"/>
              <a:t>omplète </a:t>
            </a:r>
            <a:r>
              <a:rPr lang="fr-FR" b="0" dirty="0"/>
              <a:t>les variables du </a:t>
            </a:r>
            <a:r>
              <a:rPr lang="fr-FR" b="0" dirty="0">
                <a:solidFill>
                  <a:schemeClr val="accent1"/>
                </a:solidFill>
              </a:rPr>
              <a:t>questionnaire établissement</a:t>
            </a:r>
            <a:endParaRPr lang="fr-FR" b="0" dirty="0" smtClean="0">
              <a:solidFill>
                <a:schemeClr val="accent1"/>
              </a:solidFill>
              <a:sym typeface="Wingdings" charset="0"/>
            </a:endParaRPr>
          </a:p>
          <a:p>
            <a:pPr lvl="2">
              <a:spcBef>
                <a:spcPts val="300"/>
              </a:spcBef>
            </a:pPr>
            <a:r>
              <a:rPr lang="fr-FR" b="0" dirty="0" smtClean="0">
                <a:sym typeface="Wingdings" charset="0"/>
              </a:rPr>
              <a:t>Garant de </a:t>
            </a:r>
            <a:r>
              <a:rPr lang="fr-FR" b="0" dirty="0" smtClean="0">
                <a:solidFill>
                  <a:schemeClr val="tx2"/>
                </a:solidFill>
                <a:sym typeface="Wingdings" charset="0"/>
              </a:rPr>
              <a:t>la </a:t>
            </a:r>
            <a:r>
              <a:rPr lang="fr-FR" b="0" dirty="0">
                <a:solidFill>
                  <a:schemeClr val="tx2"/>
                </a:solidFill>
              </a:rPr>
              <a:t>protection des données </a:t>
            </a:r>
            <a:r>
              <a:rPr lang="fr-FR" b="0" dirty="0" smtClean="0">
                <a:solidFill>
                  <a:schemeClr val="tx2"/>
                </a:solidFill>
              </a:rPr>
              <a:t>personnelles</a:t>
            </a:r>
            <a:endParaRPr lang="fr-FR" b="0" dirty="0" smtClean="0">
              <a:sym typeface="Wingdings" charset="0"/>
            </a:endParaRPr>
          </a:p>
          <a:p>
            <a:pPr lvl="2">
              <a:spcBef>
                <a:spcPts val="300"/>
              </a:spcBef>
            </a:pPr>
            <a:r>
              <a:rPr lang="fr-FR" b="0" dirty="0" smtClean="0">
                <a:sym typeface="Wingdings" charset="0"/>
              </a:rPr>
              <a:t>Relais du </a:t>
            </a:r>
            <a:r>
              <a:rPr lang="fr-FR" b="0" dirty="0" smtClean="0">
                <a:solidFill>
                  <a:schemeClr val="accent1"/>
                </a:solidFill>
                <a:sym typeface="Wingdings" charset="0"/>
              </a:rPr>
              <a:t>référent régional de l’enquête en </a:t>
            </a:r>
            <a:r>
              <a:rPr lang="fr-FR" b="0" dirty="0" err="1" smtClean="0">
                <a:solidFill>
                  <a:schemeClr val="accent1"/>
                </a:solidFill>
                <a:sym typeface="Wingdings" charset="0"/>
              </a:rPr>
              <a:t>CPias</a:t>
            </a:r>
            <a:endParaRPr lang="fr-FR" b="0" dirty="0" smtClean="0">
              <a:solidFill>
                <a:schemeClr val="accent1"/>
              </a:solidFill>
              <a:sym typeface="Wingdings" charset="0"/>
            </a:endParaRPr>
          </a:p>
          <a:p>
            <a:pPr lvl="2">
              <a:spcBef>
                <a:spcPts val="300"/>
              </a:spcBef>
            </a:pPr>
            <a:r>
              <a:rPr lang="fr-FR" b="0" dirty="0" smtClean="0">
                <a:sym typeface="Wingdings" charset="0"/>
              </a:rPr>
              <a:t>Responsable de </a:t>
            </a:r>
            <a:r>
              <a:rPr lang="fr-FR" b="0" dirty="0" smtClean="0">
                <a:solidFill>
                  <a:schemeClr val="tx2"/>
                </a:solidFill>
                <a:sym typeface="Wingdings" charset="0"/>
              </a:rPr>
              <a:t>l’analyse des résultats </a:t>
            </a:r>
            <a:r>
              <a:rPr lang="fr-FR" b="0" dirty="0" smtClean="0">
                <a:sym typeface="Wingdings" charset="0"/>
              </a:rPr>
              <a:t>au niveau de l’établissement</a:t>
            </a:r>
          </a:p>
          <a:p>
            <a:pPr lvl="2">
              <a:spcBef>
                <a:spcPts val="300"/>
              </a:spcBef>
            </a:pPr>
            <a:r>
              <a:rPr lang="fr-FR" b="0" dirty="0" smtClean="0">
                <a:sym typeface="Wingdings" charset="0"/>
              </a:rPr>
              <a:t>Responsable de </a:t>
            </a:r>
            <a:r>
              <a:rPr lang="fr-FR" b="0" dirty="0" smtClean="0">
                <a:solidFill>
                  <a:schemeClr val="tx2"/>
                </a:solidFill>
                <a:sym typeface="Wingdings" charset="0"/>
              </a:rPr>
              <a:t>la diffusion des résultats </a:t>
            </a:r>
            <a:r>
              <a:rPr lang="fr-FR" b="0" dirty="0">
                <a:sym typeface="Wingdings" charset="0"/>
              </a:rPr>
              <a:t>dans son </a:t>
            </a:r>
            <a:r>
              <a:rPr lang="fr-FR" b="0" dirty="0" smtClean="0">
                <a:sym typeface="Wingdings" charset="0"/>
              </a:rPr>
              <a:t>établissement</a:t>
            </a:r>
            <a:endParaRPr lang="fr-FR" b="0" dirty="0">
              <a:sym typeface="Wingdings" charset="0"/>
            </a:endParaRP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Rôle </a:t>
            </a:r>
            <a:r>
              <a:rPr lang="fr-FR" dirty="0" smtClean="0">
                <a:latin typeface="Arial" charset="0"/>
                <a:cs typeface="Arial" charset="0"/>
              </a:rPr>
              <a:t>de </a:t>
            </a:r>
            <a:r>
              <a:rPr lang="fr-FR" dirty="0">
                <a:latin typeface="Arial" charset="0"/>
                <a:cs typeface="Arial" charset="0"/>
              </a:rPr>
              <a:t>l’enquêteur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184576"/>
          </a:xfrm>
        </p:spPr>
        <p:txBody>
          <a:bodyPr/>
          <a:lstStyle/>
          <a:p>
            <a:pPr marL="457200" indent="-457200">
              <a:spcBef>
                <a:spcPts val="1800"/>
              </a:spcBef>
            </a:pPr>
            <a:r>
              <a:rPr lang="fr-FR" dirty="0" smtClean="0"/>
              <a:t>Avant </a:t>
            </a:r>
            <a:r>
              <a:rPr lang="fr-FR" dirty="0"/>
              <a:t>l’enquête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Prend </a:t>
            </a:r>
            <a:r>
              <a:rPr lang="fr-FR" b="0" dirty="0"/>
              <a:t>contact avec les </a:t>
            </a:r>
            <a:r>
              <a:rPr lang="fr-FR" b="0" dirty="0">
                <a:solidFill>
                  <a:schemeClr val="accent1"/>
                </a:solidFill>
              </a:rPr>
              <a:t>correspondants </a:t>
            </a:r>
            <a:r>
              <a:rPr lang="fr-FR" b="0" dirty="0" smtClean="0">
                <a:solidFill>
                  <a:schemeClr val="accent1"/>
                </a:solidFill>
              </a:rPr>
              <a:t>médical et infirmier </a:t>
            </a:r>
            <a:r>
              <a:rPr lang="fr-FR" b="0" dirty="0" smtClean="0"/>
              <a:t>des services enquêtés</a:t>
            </a:r>
            <a:endParaRPr lang="fr-FR" b="0" dirty="0"/>
          </a:p>
          <a:p>
            <a:pPr marL="457200" indent="-457200">
              <a:spcBef>
                <a:spcPts val="1800"/>
              </a:spcBef>
            </a:pPr>
            <a:r>
              <a:rPr lang="fr-FR" dirty="0"/>
              <a:t>Le jour de l’enquête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solidFill>
                  <a:schemeClr val="accent1"/>
                </a:solidFill>
              </a:rPr>
              <a:t>I</a:t>
            </a:r>
            <a:r>
              <a:rPr lang="fr-FR" b="0" dirty="0" smtClean="0">
                <a:solidFill>
                  <a:schemeClr val="accent1"/>
                </a:solidFill>
              </a:rPr>
              <a:t>nforme </a:t>
            </a:r>
            <a:r>
              <a:rPr lang="fr-FR" b="0" dirty="0">
                <a:solidFill>
                  <a:schemeClr val="accent1"/>
                </a:solidFill>
              </a:rPr>
              <a:t>les </a:t>
            </a:r>
            <a:r>
              <a:rPr lang="fr-FR" b="0" dirty="0" smtClean="0">
                <a:solidFill>
                  <a:schemeClr val="accent1"/>
                </a:solidFill>
              </a:rPr>
              <a:t>patients </a:t>
            </a:r>
            <a:r>
              <a:rPr lang="fr-FR" b="0" dirty="0" smtClean="0"/>
              <a:t>inclus</a:t>
            </a:r>
            <a:endParaRPr lang="fr-FR" b="0" dirty="0"/>
          </a:p>
          <a:p>
            <a:pPr lvl="2">
              <a:spcBef>
                <a:spcPts val="300"/>
              </a:spcBef>
            </a:pPr>
            <a:r>
              <a:rPr lang="fr-FR" b="0" dirty="0">
                <a:solidFill>
                  <a:schemeClr val="accent1"/>
                </a:solidFill>
              </a:rPr>
              <a:t>Récupère</a:t>
            </a:r>
            <a:r>
              <a:rPr lang="fr-FR" b="0" dirty="0"/>
              <a:t> d</a:t>
            </a:r>
            <a:r>
              <a:rPr lang="fr-FR" b="0" dirty="0" smtClean="0"/>
              <a:t>ans </a:t>
            </a:r>
            <a:r>
              <a:rPr lang="fr-FR" b="0" dirty="0"/>
              <a:t>chaque service </a:t>
            </a:r>
            <a:r>
              <a:rPr lang="fr-FR" b="0" dirty="0">
                <a:solidFill>
                  <a:schemeClr val="accent1"/>
                </a:solidFill>
              </a:rPr>
              <a:t>les questionnaires </a:t>
            </a:r>
            <a:r>
              <a:rPr lang="fr-FR" b="0" dirty="0" smtClean="0">
                <a:solidFill>
                  <a:schemeClr val="accent1"/>
                </a:solidFill>
              </a:rPr>
              <a:t>patient </a:t>
            </a:r>
            <a:r>
              <a:rPr lang="fr-FR" b="0" dirty="0"/>
              <a:t>préparés par le </a:t>
            </a:r>
            <a:r>
              <a:rPr lang="fr-FR" b="0" dirty="0" smtClean="0"/>
              <a:t>correspondant infirmier</a:t>
            </a:r>
            <a:endParaRPr lang="fr-FR" b="0" dirty="0"/>
          </a:p>
          <a:p>
            <a:pPr lvl="2">
              <a:spcBef>
                <a:spcPts val="300"/>
              </a:spcBef>
            </a:pPr>
            <a:r>
              <a:rPr lang="fr-FR" b="0" dirty="0" smtClean="0"/>
              <a:t>Remplit </a:t>
            </a:r>
            <a:r>
              <a:rPr lang="fr-FR" b="0" dirty="0"/>
              <a:t>les </a:t>
            </a:r>
            <a:r>
              <a:rPr lang="fr-FR" b="0" dirty="0" smtClean="0">
                <a:solidFill>
                  <a:schemeClr val="accent1"/>
                </a:solidFill>
              </a:rPr>
              <a:t>questionnaires patient </a:t>
            </a:r>
            <a:r>
              <a:rPr lang="fr-FR" b="0" dirty="0" smtClean="0"/>
              <a:t>à partir 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u="sng" dirty="0">
                <a:solidFill>
                  <a:srgbClr val="373739"/>
                </a:solidFill>
                <a:latin typeface="Arial" charset="0"/>
                <a:cs typeface="Arial" charset="0"/>
              </a:rPr>
              <a:t>dossier médical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 : pour renseigner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la section « Infection(s) nosocomiale(s) » 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(site infectieux, dispositif invasif concerné, IN présente à l’admission, origine de l’infection, date des premiers signes, porte d’entrée des bactériémies et MO isolé d’infection)</a:t>
            </a:r>
            <a:b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                           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pour renseigner la section « Traitement(s) anti-infectieux » 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(molécule, voie d’administration, date de </a:t>
            </a:r>
            <a:r>
              <a:rPr lang="fr-FR" sz="1400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prescription)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u="sng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lit </a:t>
            </a:r>
            <a:r>
              <a:rPr lang="fr-FR" u="sng" dirty="0">
                <a:solidFill>
                  <a:srgbClr val="373739"/>
                </a:solidFill>
                <a:latin typeface="Arial" charset="0"/>
                <a:cs typeface="Arial" charset="0"/>
              </a:rPr>
              <a:t>du </a:t>
            </a:r>
            <a:r>
              <a:rPr lang="fr-FR" u="sng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patient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 : pour renseigner la section « Dispositif(s) invasif(s) » le jour de l’enquête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300"/>
              </a:spcBef>
            </a:pPr>
            <a:r>
              <a:rPr lang="fr-FR" b="0" dirty="0"/>
              <a:t>E</a:t>
            </a:r>
            <a:r>
              <a:rPr lang="fr-FR" b="0" dirty="0" smtClean="0"/>
              <a:t>tablit </a:t>
            </a:r>
            <a:r>
              <a:rPr lang="fr-FR" b="0" dirty="0"/>
              <a:t>la liste des </a:t>
            </a:r>
            <a:r>
              <a:rPr lang="fr-FR" b="0" dirty="0" smtClean="0"/>
              <a:t>résultats </a:t>
            </a:r>
            <a:r>
              <a:rPr lang="fr-FR" b="0" dirty="0"/>
              <a:t>en attente pour les IN </a:t>
            </a:r>
            <a:r>
              <a:rPr lang="fr-FR" b="0" dirty="0" smtClean="0"/>
              <a:t>identifiées</a:t>
            </a:r>
            <a:endParaRPr lang="fr-FR" b="0" dirty="0"/>
          </a:p>
          <a:p>
            <a:pPr marL="457200" indent="-457200">
              <a:spcBef>
                <a:spcPts val="1800"/>
              </a:spcBef>
            </a:pPr>
            <a:r>
              <a:rPr lang="fr-FR" dirty="0"/>
              <a:t>Après l’enquête</a:t>
            </a:r>
          </a:p>
          <a:p>
            <a:pPr lvl="2">
              <a:spcBef>
                <a:spcPts val="300"/>
              </a:spcBef>
            </a:pPr>
            <a:r>
              <a:rPr lang="fr-FR" b="0" dirty="0"/>
              <a:t>V</a:t>
            </a:r>
            <a:r>
              <a:rPr lang="fr-FR" b="0" dirty="0" smtClean="0"/>
              <a:t>alide </a:t>
            </a:r>
            <a:r>
              <a:rPr lang="fr-FR" b="0" dirty="0"/>
              <a:t>les </a:t>
            </a:r>
            <a:r>
              <a:rPr lang="fr-FR" b="0" dirty="0">
                <a:solidFill>
                  <a:schemeClr val="accent1"/>
                </a:solidFill>
              </a:rPr>
              <a:t>IN identifiées </a:t>
            </a:r>
            <a:r>
              <a:rPr lang="fr-FR" b="0" dirty="0"/>
              <a:t>avec le correspondant </a:t>
            </a:r>
            <a:r>
              <a:rPr lang="fr-FR" b="0" dirty="0" smtClean="0"/>
              <a:t>médical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Participe à la </a:t>
            </a:r>
            <a:r>
              <a:rPr lang="fr-FR" b="0" dirty="0" smtClean="0">
                <a:solidFill>
                  <a:schemeClr val="accent1"/>
                </a:solidFill>
              </a:rPr>
              <a:t>saisie des données </a:t>
            </a:r>
            <a:r>
              <a:rPr lang="fr-FR" b="0" dirty="0" smtClean="0"/>
              <a:t>des questionnaires patient</a:t>
            </a:r>
            <a:endParaRPr lang="fr-FR" b="0" dirty="0"/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2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Rôle </a:t>
            </a:r>
            <a:r>
              <a:rPr lang="fr-FR" dirty="0" smtClean="0">
                <a:latin typeface="Arial" charset="0"/>
                <a:cs typeface="Arial" charset="0"/>
              </a:rPr>
              <a:t>du correspondant infirmier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</a:rPr>
              <a:t>La veille de l’enquête</a:t>
            </a:r>
          </a:p>
          <a:p>
            <a:pPr lvl="2">
              <a:spcBef>
                <a:spcPts val="6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Inclus les </a:t>
            </a:r>
            <a:r>
              <a:rPr lang="fr-FR" b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patients éligibles </a:t>
            </a:r>
            <a:r>
              <a:rPr lang="fr-FR" b="0" dirty="0" smtClean="0">
                <a:latin typeface="Arial" charset="0"/>
                <a:cs typeface="Arial" charset="0"/>
              </a:rPr>
              <a:t>dans son service</a:t>
            </a:r>
          </a:p>
          <a:p>
            <a:pPr lvl="2">
              <a:spcBef>
                <a:spcPts val="6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Pré-remplit les </a:t>
            </a:r>
            <a:r>
              <a:rPr lang="fr-FR" b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questionnaires patient </a:t>
            </a:r>
            <a:r>
              <a:rPr lang="fr-FR" b="0" dirty="0" smtClean="0">
                <a:latin typeface="Arial" charset="0"/>
                <a:cs typeface="Arial" charset="0"/>
              </a:rPr>
              <a:t>donnés par le coordonnateur avec les données des sections 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« Etablissement et service » : date de l’enquête, code du service (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code interne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à l’établissement fourni par le coordonnateur), spécialité du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service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« Patient » : spécialité du patient, âge, sexe, date hospitalisation,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chirurgie depuis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l’admission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«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 Dispositif(s) invasif(s) » : sonde urinaire, intubation et types de cathéter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chez le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patient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</a:rPr>
              <a:t>Le jour de l’enquête</a:t>
            </a:r>
          </a:p>
          <a:p>
            <a:pPr lvl="2">
              <a:spcBef>
                <a:spcPts val="600"/>
              </a:spcBef>
            </a:pPr>
            <a:r>
              <a:rPr lang="fr-FR" b="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fr-FR" b="0" dirty="0">
                <a:latin typeface="Arial" charset="0"/>
                <a:cs typeface="Arial" charset="0"/>
              </a:rPr>
              <a:t>Acco</a:t>
            </a:r>
            <a:r>
              <a:rPr lang="fr-FR" b="0" dirty="0" smtClean="0">
                <a:latin typeface="Arial" charset="0"/>
                <a:cs typeface="Arial" charset="0"/>
              </a:rPr>
              <a:t>mpagne </a:t>
            </a:r>
            <a:r>
              <a:rPr lang="fr-FR" b="0" dirty="0">
                <a:latin typeface="Arial" charset="0"/>
                <a:cs typeface="Arial" charset="0"/>
              </a:rPr>
              <a:t>l’</a:t>
            </a:r>
            <a:r>
              <a:rPr lang="fr-FR" b="0" dirty="0">
                <a:solidFill>
                  <a:schemeClr val="tx2"/>
                </a:solidFill>
                <a:latin typeface="Arial" charset="0"/>
                <a:cs typeface="Arial" charset="0"/>
              </a:rPr>
              <a:t>enquêteur </a:t>
            </a:r>
            <a:r>
              <a:rPr lang="fr-FR" b="0" dirty="0">
                <a:latin typeface="Arial" charset="0"/>
                <a:cs typeface="Arial" charset="0"/>
              </a:rPr>
              <a:t>dans son service </a:t>
            </a:r>
            <a:r>
              <a:rPr lang="fr-FR" b="0" dirty="0" smtClean="0">
                <a:latin typeface="Arial" charset="0"/>
                <a:cs typeface="Arial" charset="0"/>
              </a:rPr>
              <a:t>pour </a:t>
            </a:r>
            <a:r>
              <a:rPr lang="fr-FR" b="0" dirty="0">
                <a:latin typeface="Arial" charset="0"/>
                <a:cs typeface="Arial" charset="0"/>
              </a:rPr>
              <a:t>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l’</a:t>
            </a:r>
            <a:r>
              <a:rPr lang="fr-FR" dirty="0">
                <a:latin typeface="Arial" charset="0"/>
                <a:cs typeface="Arial" charset="0"/>
              </a:rPr>
              <a:t>information des patients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la </a:t>
            </a:r>
            <a:r>
              <a:rPr lang="fr-FR" dirty="0">
                <a:latin typeface="Arial" charset="0"/>
                <a:cs typeface="Arial" charset="0"/>
              </a:rPr>
              <a:t>vérification des dispositifs invasifs</a:t>
            </a: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Rôle </a:t>
            </a:r>
            <a:r>
              <a:rPr lang="fr-FR" dirty="0" smtClean="0">
                <a:latin typeface="Arial" charset="0"/>
                <a:cs typeface="Arial" charset="0"/>
              </a:rPr>
              <a:t>du correspondant médical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</a:rPr>
              <a:t>Le </a:t>
            </a:r>
            <a:r>
              <a:rPr lang="fr-FR" sz="1800" cap="all" dirty="0">
                <a:solidFill>
                  <a:schemeClr val="tx2"/>
                </a:solidFill>
              </a:rPr>
              <a:t>jour de </a:t>
            </a:r>
            <a:r>
              <a:rPr lang="fr-FR" sz="1800" cap="all" dirty="0" smtClean="0">
                <a:solidFill>
                  <a:schemeClr val="tx2"/>
                </a:solidFill>
              </a:rPr>
              <a:t>l’enquête</a:t>
            </a:r>
          </a:p>
          <a:p>
            <a:pPr lvl="2">
              <a:spcBef>
                <a:spcPts val="6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Aide l’enquêteur au </a:t>
            </a:r>
            <a:r>
              <a:rPr lang="fr-FR" b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recueil des données</a:t>
            </a:r>
            <a:r>
              <a:rPr lang="fr-FR" b="0" dirty="0" smtClean="0">
                <a:latin typeface="Arial" charset="0"/>
                <a:cs typeface="Arial" charset="0"/>
              </a:rPr>
              <a:t> des sections </a:t>
            </a:r>
            <a:r>
              <a:rPr lang="fr-FR" b="0" dirty="0">
                <a:latin typeface="Arial" charset="0"/>
                <a:cs typeface="Arial" charset="0"/>
              </a:rPr>
              <a:t>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  <a:sym typeface="Wingdings" charset="0"/>
              </a:rPr>
              <a:t>« Patient » :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score de </a:t>
            </a:r>
            <a:r>
              <a:rPr lang="fr-FR" dirty="0" err="1">
                <a:solidFill>
                  <a:srgbClr val="373739"/>
                </a:solidFill>
                <a:latin typeface="Arial" charset="0"/>
                <a:cs typeface="Arial" charset="0"/>
              </a:rPr>
              <a:t>McCabe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 (indice de gravité des patients), immunodépression, chirurgie depuis l’admission (intervention chirurgicale), cancer évolutif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  <a:sym typeface="Wingdings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  <a:sym typeface="Wingdings" charset="0"/>
              </a:rPr>
              <a:t>« T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raitement(s) anti-infectieux » : contexte de prescription, le diagnostic et la raison du changement d’anti-infectieux en cas de changement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« Infection(s) nosocomiale(s) » : sensibilité du MO</a:t>
            </a:r>
          </a:p>
          <a:p>
            <a:pPr lvl="2">
              <a:spcBef>
                <a:spcPts val="6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Valide le </a:t>
            </a:r>
            <a:r>
              <a:rPr lang="fr-FR" b="0" dirty="0">
                <a:solidFill>
                  <a:schemeClr val="tx2"/>
                </a:solidFill>
                <a:latin typeface="Arial" charset="0"/>
                <a:cs typeface="Arial" charset="0"/>
              </a:rPr>
              <a:t>diagnostic </a:t>
            </a:r>
            <a:r>
              <a:rPr lang="fr-FR" b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d’IN </a:t>
            </a:r>
            <a:r>
              <a:rPr lang="fr-FR" b="0" dirty="0" smtClean="0">
                <a:latin typeface="Arial" charset="0"/>
                <a:cs typeface="Arial" charset="0"/>
              </a:rPr>
              <a:t>recensée par l’enquêteur</a:t>
            </a:r>
            <a:endParaRPr lang="fr-FR" b="0" dirty="0">
              <a:latin typeface="Arial" charset="0"/>
              <a:cs typeface="Arial" charset="0"/>
            </a:endParaRP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Rôle des </a:t>
            </a:r>
            <a:r>
              <a:rPr lang="fr-FR" dirty="0" err="1" smtClean="0">
                <a:latin typeface="Arial" charset="0"/>
                <a:cs typeface="Arial" charset="0"/>
              </a:rPr>
              <a:t>CPias</a:t>
            </a:r>
            <a:r>
              <a:rPr lang="fr-FR" dirty="0" smtClean="0">
                <a:latin typeface="Arial" charset="0"/>
                <a:cs typeface="Arial" charset="0"/>
              </a:rPr>
              <a:t> et de SPFRANCE</a:t>
            </a: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184576"/>
          </a:xfrm>
        </p:spPr>
        <p:txBody>
          <a:bodyPr/>
          <a:lstStyle/>
          <a:p>
            <a:pPr marL="0" lvl="2" indent="0">
              <a:spcBef>
                <a:spcPts val="600"/>
              </a:spcBef>
              <a:buNone/>
            </a:pPr>
            <a:r>
              <a:rPr lang="fr-FR" dirty="0" smtClean="0">
                <a:solidFill>
                  <a:schemeClr val="tx2"/>
                </a:solidFill>
              </a:rPr>
              <a:t>CPIAS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Identifier un référent de l’ENP-2022</a:t>
            </a:r>
            <a:r>
              <a:rPr lang="fr-FR" b="0" dirty="0" smtClean="0"/>
              <a:t> au sein du CPIAS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Contacter les ES tirés au sort</a:t>
            </a:r>
            <a:r>
              <a:rPr lang="fr-FR" b="0" dirty="0" smtClean="0"/>
              <a:t> pour leur indiquer qu’ils font partie de l’échantillon et les encourager à participer à l’enquête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accent1"/>
                </a:solidFill>
              </a:rPr>
              <a:t>Transmettre la liste des ES de l’échantillon à l’ARS </a:t>
            </a:r>
            <a:r>
              <a:rPr lang="fr-FR" b="0" dirty="0" smtClean="0"/>
              <a:t>de leur région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Organiser </a:t>
            </a:r>
            <a:r>
              <a:rPr lang="fr-FR" b="0" dirty="0">
                <a:solidFill>
                  <a:schemeClr val="tx2"/>
                </a:solidFill>
              </a:rPr>
              <a:t>des formations</a:t>
            </a:r>
            <a:r>
              <a:rPr lang="fr-FR" b="0" dirty="0"/>
              <a:t> </a:t>
            </a:r>
            <a:r>
              <a:rPr lang="fr-FR" b="0" dirty="0" smtClean="0"/>
              <a:t>aux ES et fournir les supports de formation aux coordonnateurs de l’enquête dans les établissements</a:t>
            </a:r>
            <a:endParaRPr lang="fr-FR" b="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>
                <a:solidFill>
                  <a:schemeClr val="tx2"/>
                </a:solidFill>
              </a:rPr>
              <a:t>Suivre la participation</a:t>
            </a:r>
            <a:r>
              <a:rPr lang="fr-FR" b="0" dirty="0"/>
              <a:t> à l’enquête dans leur région (à l’aide de l’outil </a:t>
            </a:r>
            <a:r>
              <a:rPr lang="fr-FR" b="0" dirty="0" err="1"/>
              <a:t>PrevIAS</a:t>
            </a:r>
            <a:r>
              <a:rPr lang="fr-FR" b="0" dirty="0" smtClean="0"/>
              <a:t>)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>
                <a:solidFill>
                  <a:schemeClr val="tx2"/>
                </a:solidFill>
              </a:rPr>
              <a:t>Encourager </a:t>
            </a:r>
            <a:r>
              <a:rPr lang="fr-FR" b="0" dirty="0" smtClean="0">
                <a:solidFill>
                  <a:schemeClr val="tx2"/>
                </a:solidFill>
              </a:rPr>
              <a:t>tous les </a:t>
            </a:r>
            <a:r>
              <a:rPr lang="fr-FR" b="0" dirty="0">
                <a:solidFill>
                  <a:schemeClr val="tx2"/>
                </a:solidFill>
              </a:rPr>
              <a:t>établissements</a:t>
            </a:r>
            <a:r>
              <a:rPr lang="fr-FR" b="0" dirty="0"/>
              <a:t> à la réalisation de l’ENP </a:t>
            </a:r>
            <a:r>
              <a:rPr lang="fr-FR" b="0" dirty="0" smtClean="0"/>
              <a:t>2022 (TAS et non TAS)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Fournir une assistance méthodologique</a:t>
            </a:r>
            <a:r>
              <a:rPr lang="fr-FR" b="0" dirty="0" smtClean="0"/>
              <a:t> aux ES participants à l’enquête</a:t>
            </a:r>
          </a:p>
          <a:p>
            <a:pPr marL="0" lvl="2" indent="0">
              <a:spcBef>
                <a:spcPts val="1800"/>
              </a:spcBef>
              <a:buNone/>
            </a:pPr>
            <a:r>
              <a:rPr lang="fr-FR" dirty="0" smtClean="0">
                <a:solidFill>
                  <a:schemeClr val="tx2"/>
                </a:solidFill>
              </a:rPr>
              <a:t>SPFRANCE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Coordonner la mise en œuvre de l’enquête </a:t>
            </a:r>
            <a:r>
              <a:rPr lang="fr-FR" b="0" dirty="0" smtClean="0"/>
              <a:t>au niveau national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Assurer le support applicatif </a:t>
            </a:r>
            <a:r>
              <a:rPr lang="fr-FR" b="0" dirty="0" smtClean="0"/>
              <a:t>de </a:t>
            </a:r>
            <a:r>
              <a:rPr lang="fr-FR" b="0" dirty="0" err="1" smtClean="0"/>
              <a:t>PrevIAS</a:t>
            </a:r>
            <a:endParaRPr lang="fr-FR" b="0" dirty="0"/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Effectuer les regroupement des établissements dans </a:t>
            </a:r>
            <a:r>
              <a:rPr lang="fr-FR" b="0" dirty="0" err="1" smtClean="0">
                <a:solidFill>
                  <a:schemeClr val="tx2"/>
                </a:solidFill>
              </a:rPr>
              <a:t>PrevIAS</a:t>
            </a:r>
            <a:r>
              <a:rPr lang="fr-FR" b="0" dirty="0" smtClean="0">
                <a:solidFill>
                  <a:schemeClr val="tx2"/>
                </a:solidFill>
              </a:rPr>
              <a:t> </a:t>
            </a:r>
            <a:r>
              <a:rPr lang="fr-FR" b="0" dirty="0" smtClean="0"/>
              <a:t>communiqués par les coordonnateurs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Assurer la mise à disposition </a:t>
            </a:r>
            <a:r>
              <a:rPr lang="fr-FR" b="0" dirty="0" smtClean="0"/>
              <a:t>des outils d’enquête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Réaliser l’analyse des données </a:t>
            </a:r>
            <a:r>
              <a:rPr lang="fr-FR" b="0" dirty="0" smtClean="0"/>
              <a:t>au niveaux régional et national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fr-FR" b="0" dirty="0">
                <a:solidFill>
                  <a:schemeClr val="tx2"/>
                </a:solidFill>
              </a:rPr>
              <a:t>Valoriser les résultats</a:t>
            </a: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8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416824" cy="1296145"/>
          </a:xfrm>
        </p:spPr>
        <p:txBody>
          <a:bodyPr/>
          <a:lstStyle/>
          <a:p>
            <a:pPr algn="r"/>
            <a:r>
              <a:rPr lang="fr-FR" dirty="0" smtClean="0"/>
              <a:t>méthode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31014" y="2798506"/>
            <a:ext cx="7417450" cy="486478"/>
          </a:xfrm>
        </p:spPr>
        <p:txBody>
          <a:bodyPr/>
          <a:lstStyle/>
          <a:p>
            <a:pPr algn="r"/>
            <a:r>
              <a:rPr lang="fr-FR" dirty="0" smtClean="0"/>
              <a:t>ENP 2022 : PARTIE 1</a:t>
            </a:r>
            <a:endParaRPr lang="fr-FR" dirty="0"/>
          </a:p>
        </p:txBody>
      </p:sp>
      <p:pic>
        <p:nvPicPr>
          <p:cNvPr id="6" name="Picture 2" descr="Répias - Réseau de Prévention des Infections Associées aux S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316"/>
            <a:ext cx="1296144" cy="6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Coordonnées des CPIAS</a:t>
            </a: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</a:rPr>
              <a:t>Référents régionaux de l’ENP-2022 en </a:t>
            </a:r>
            <a:r>
              <a:rPr lang="fr-FR" sz="1800" cap="all" dirty="0" err="1">
                <a:solidFill>
                  <a:schemeClr val="tx2"/>
                </a:solidFill>
              </a:rPr>
              <a:t>CPias</a:t>
            </a:r>
            <a:endParaRPr lang="fr-FR" sz="1800" cap="all" dirty="0">
              <a:solidFill>
                <a:schemeClr val="tx2"/>
              </a:solidFill>
            </a:endParaRPr>
          </a:p>
          <a:p>
            <a:pPr marL="0" lvl="2" indent="0">
              <a:spcBef>
                <a:spcPts val="1200"/>
              </a:spcBef>
              <a:buNone/>
            </a:pPr>
            <a:endParaRPr lang="fr-FR" dirty="0"/>
          </a:p>
          <a:p>
            <a:pPr marL="0" lvl="2" indent="0">
              <a:spcBef>
                <a:spcPts val="1200"/>
              </a:spcBef>
              <a:buNone/>
            </a:pPr>
            <a:endParaRPr lang="fr-FR" dirty="0" smtClean="0"/>
          </a:p>
          <a:p>
            <a:pPr marL="0" lvl="2" indent="0">
              <a:spcBef>
                <a:spcPts val="1200"/>
              </a:spcBef>
              <a:buNone/>
            </a:pPr>
            <a:endParaRPr lang="fr-FR" dirty="0"/>
          </a:p>
          <a:p>
            <a:pPr marL="0" lvl="2" indent="0">
              <a:spcBef>
                <a:spcPts val="1200"/>
              </a:spcBef>
              <a:buNone/>
            </a:pPr>
            <a:endParaRPr lang="fr-FR" dirty="0" smtClean="0"/>
          </a:p>
          <a:p>
            <a:pPr marL="0" lvl="2" indent="0">
              <a:spcBef>
                <a:spcPts val="1200"/>
              </a:spcBef>
              <a:buNone/>
            </a:pPr>
            <a:endParaRPr lang="fr-FR" dirty="0"/>
          </a:p>
          <a:p>
            <a:pPr marL="0" lvl="2" indent="0">
              <a:spcBef>
                <a:spcPts val="1200"/>
              </a:spcBef>
              <a:buNone/>
            </a:pPr>
            <a:endParaRPr lang="fr-FR" dirty="0" smtClean="0"/>
          </a:p>
          <a:p>
            <a:pPr marL="0" lvl="2" indent="0">
              <a:spcBef>
                <a:spcPts val="1200"/>
              </a:spcBef>
              <a:buNone/>
            </a:pPr>
            <a:endParaRPr lang="fr-FR" dirty="0"/>
          </a:p>
          <a:p>
            <a:pPr marL="0" lvl="2" indent="0">
              <a:spcBef>
                <a:spcPts val="1200"/>
              </a:spcBef>
              <a:buNone/>
            </a:pPr>
            <a:endParaRPr lang="fr-FR" dirty="0" smtClean="0"/>
          </a:p>
          <a:p>
            <a:pPr marL="0" lvl="2" indent="0">
              <a:spcBef>
                <a:spcPts val="1200"/>
              </a:spcBef>
              <a:buNone/>
            </a:pPr>
            <a:endParaRPr lang="fr-FR" dirty="0"/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301728"/>
              </p:ext>
            </p:extLst>
          </p:nvPr>
        </p:nvGraphicFramePr>
        <p:xfrm>
          <a:off x="179511" y="1772817"/>
          <a:ext cx="8712969" cy="468000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96345">
                  <a:extLst>
                    <a:ext uri="{9D8B030D-6E8A-4147-A177-3AD203B41FA5}">
                      <a16:colId xmlns:a16="http://schemas.microsoft.com/office/drawing/2014/main" val="129456527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60207729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785340516"/>
                    </a:ext>
                  </a:extLst>
                </a:gridCol>
              </a:tblGrid>
              <a:tr h="29018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CPias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Référent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u="sng" dirty="0" smtClean="0">
                          <a:effectLst/>
                        </a:rPr>
                        <a:t>Email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3659160899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CPias</a:t>
                      </a:r>
                      <a:r>
                        <a:rPr lang="fr-FR" sz="1400" dirty="0">
                          <a:effectLst/>
                        </a:rPr>
                        <a:t> Auvergne-Rhône-Alpes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Anaïs </a:t>
                      </a:r>
                      <a:r>
                        <a:rPr lang="fr-FR" sz="1400" dirty="0" err="1">
                          <a:effectLst/>
                        </a:rPr>
                        <a:t>Machut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 dirty="0">
                          <a:effectLst/>
                          <a:hlinkClick r:id="rId3"/>
                        </a:rPr>
                        <a:t>anais.machut@chu-lyon.fr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69458719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Bourgogne-Franche-Comté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Karine Astruc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 dirty="0">
                          <a:effectLst/>
                          <a:hlinkClick r:id="rId4"/>
                        </a:rPr>
                        <a:t>karine.astruc@chu-dijon.fr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2974633167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Bretagne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Sitty Oumari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5"/>
                        </a:rPr>
                        <a:t>sitty.oumari@chu-rennes.fr</a:t>
                      </a:r>
                      <a:r>
                        <a:rPr lang="fr-FR" sz="1400" u="sng">
                          <a:effectLst/>
                        </a:rPr>
                        <a:t> 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3294842842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Centre-Val de Loire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Jérôme Santasouk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6"/>
                        </a:rPr>
                        <a:t>j.santasouk@chu-tours.fr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69516372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Corse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Aba Mahamat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 dirty="0" smtClean="0">
                          <a:effectLst/>
                          <a:hlinkClick r:id="rId7"/>
                        </a:rPr>
                        <a:t>aba.mahamat@ch-ajaccio.fr</a:t>
                      </a:r>
                      <a:r>
                        <a:rPr lang="fr-FR" sz="1400" u="sng" dirty="0" smtClean="0"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2112457144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Grand Est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Émilie Poirier 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8"/>
                        </a:rPr>
                        <a:t>e.poirier@chru-nancy.fr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1416018401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CPias</a:t>
                      </a:r>
                      <a:r>
                        <a:rPr lang="fr-FR" sz="1400" dirty="0">
                          <a:effectLst/>
                        </a:rPr>
                        <a:t> Guadeloupe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Bruno Jarrige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9"/>
                        </a:rPr>
                        <a:t>bruno.jarrige@chu-guadeloupe.fr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1695199347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Guyane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Pétronille Kouassi Jupiter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10"/>
                        </a:rPr>
                        <a:t>petronille.kouassi@ch-cayenne.fr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4026343825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Hauts-de-France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Pierre Paroux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11"/>
                        </a:rPr>
                        <a:t>pierre.paroux@chu-lille.fr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3186075043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Île-de-France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Hervé Blanchard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12"/>
                        </a:rPr>
                        <a:t>herve.blanchard@aphp.fr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694101593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La Réunion et Mayotte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Catherine Morvan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13"/>
                        </a:rPr>
                        <a:t>catherine.morvan@chu-reunion.fr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3395384056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Martinique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Karima Jeblaoui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14"/>
                        </a:rPr>
                        <a:t>karima.jeblaoui@chu-martinique.fr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3942357550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Normandie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Pascal Thibon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15"/>
                        </a:rPr>
                        <a:t>thibon-p@chu-caen.fr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4266043482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Nouvelle-Aquitaine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Muriel </a:t>
                      </a:r>
                      <a:r>
                        <a:rPr lang="fr-FR" sz="1400" dirty="0" err="1">
                          <a:effectLst/>
                        </a:rPr>
                        <a:t>Pefau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16"/>
                        </a:rPr>
                        <a:t>muriel.pefau@chu-bordeaux.fr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261345457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Occitanie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Cécile </a:t>
                      </a:r>
                      <a:r>
                        <a:rPr lang="fr-FR" sz="1400" dirty="0" err="1">
                          <a:effectLst/>
                        </a:rPr>
                        <a:t>Mourlan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 dirty="0" smtClean="0">
                          <a:effectLst/>
                          <a:hlinkClick r:id="rId17"/>
                        </a:rPr>
                        <a:t>c-mourlan@chu-montpellier.fr</a:t>
                      </a:r>
                      <a:r>
                        <a:rPr lang="fr-FR" sz="1400" u="sng" dirty="0" smtClean="0"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1230042869"/>
                  </a:ext>
                </a:extLst>
              </a:tr>
              <a:tr h="253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CPias Pays de la Loire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Céline Poulain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>
                          <a:effectLst/>
                          <a:hlinkClick r:id="rId18"/>
                        </a:rPr>
                        <a:t>cepoulain@chu-nantes.fr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3933228594"/>
                  </a:ext>
                </a:extLst>
              </a:tr>
              <a:tr h="32717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CPias</a:t>
                      </a:r>
                      <a:r>
                        <a:rPr lang="fr-FR" sz="1400" dirty="0">
                          <a:effectLst/>
                        </a:rPr>
                        <a:t> Provence-Alpes-Côte d’Azur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Jean-Christophe </a:t>
                      </a:r>
                      <a:r>
                        <a:rPr lang="fr-FR" sz="1400" dirty="0" err="1">
                          <a:effectLst/>
                        </a:rPr>
                        <a:t>Delarozière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u="sng" dirty="0">
                          <a:effectLst/>
                          <a:hlinkClick r:id="rId19"/>
                        </a:rPr>
                        <a:t>Jean-christophe.delaroziere@ap-hm.fr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1" marR="66621" marT="0" marB="0"/>
                </a:tc>
                <a:extLst>
                  <a:ext uri="{0D108BD9-81ED-4DB2-BD59-A6C34878D82A}">
                    <a16:rowId xmlns:a16="http://schemas.microsoft.com/office/drawing/2014/main" val="335519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8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Coordonnées </a:t>
            </a:r>
            <a:r>
              <a:rPr lang="fr-FR" dirty="0" err="1" smtClean="0">
                <a:latin typeface="Arial" charset="0"/>
                <a:cs typeface="Arial" charset="0"/>
              </a:rPr>
              <a:t>SPFrance</a:t>
            </a:r>
            <a:r>
              <a:rPr lang="fr-FR" dirty="0" smtClean="0">
                <a:latin typeface="Arial" charset="0"/>
                <a:cs typeface="Arial" charset="0"/>
              </a:rPr>
              <a:t> et PREVIAS</a:t>
            </a: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1" y="1412776"/>
            <a:ext cx="8136903" cy="4824535"/>
          </a:xfrm>
        </p:spPr>
        <p:txBody>
          <a:bodyPr/>
          <a:lstStyle/>
          <a:p>
            <a:r>
              <a:rPr lang="fr-FR" dirty="0" smtClean="0"/>
              <a:t>Santé publique FRANCE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sz="1400" dirty="0">
                <a:latin typeface="Arial" charset="0"/>
                <a:cs typeface="Arial" charset="0"/>
              </a:rPr>
              <a:t>Question sur la mise en œuvre du protocole</a:t>
            </a:r>
            <a:r>
              <a:rPr lang="fr-FR" sz="1400" b="0" dirty="0">
                <a:latin typeface="Arial" charset="0"/>
                <a:cs typeface="Arial" charset="0"/>
              </a:rPr>
              <a:t> </a:t>
            </a:r>
            <a:r>
              <a:rPr lang="fr-FR" sz="1400" b="0" dirty="0" smtClean="0">
                <a:latin typeface="Arial" charset="0"/>
                <a:cs typeface="Arial" charset="0"/>
              </a:rPr>
              <a:t>: Côme </a:t>
            </a:r>
            <a:r>
              <a:rPr lang="fr-FR" sz="1400" b="0" dirty="0" err="1" smtClean="0">
                <a:latin typeface="Arial" charset="0"/>
                <a:cs typeface="Arial" charset="0"/>
              </a:rPr>
              <a:t>Daniau</a:t>
            </a:r>
            <a:r>
              <a:rPr lang="fr-FR" sz="1400" b="0" dirty="0">
                <a:latin typeface="Arial" charset="0"/>
                <a:cs typeface="Arial" charset="0"/>
              </a:rPr>
              <a:t> </a:t>
            </a:r>
            <a:r>
              <a:rPr lang="fr-FR" sz="1400" b="0" dirty="0" smtClean="0">
                <a:latin typeface="Arial" charset="0"/>
                <a:cs typeface="Arial" charset="0"/>
                <a:hlinkClick r:id="rId2"/>
              </a:rPr>
              <a:t>come.daniau@santepubliquefrance.fr</a:t>
            </a:r>
            <a:endParaRPr lang="fr-FR" sz="1400" b="0" dirty="0"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sz="1400" dirty="0">
                <a:latin typeface="Arial" charset="0"/>
                <a:cs typeface="Arial" charset="0"/>
              </a:rPr>
              <a:t>Question sur le traitement de données à caractère personnel</a:t>
            </a:r>
            <a:r>
              <a:rPr lang="fr-FR" sz="1400" b="0" dirty="0">
                <a:latin typeface="Arial" charset="0"/>
                <a:cs typeface="Arial" charset="0"/>
              </a:rPr>
              <a:t> : Clothilde </a:t>
            </a:r>
            <a:r>
              <a:rPr lang="fr-FR" sz="1400" b="0" dirty="0" err="1">
                <a:latin typeface="Arial" charset="0"/>
                <a:cs typeface="Arial" charset="0"/>
              </a:rPr>
              <a:t>Hachin</a:t>
            </a:r>
            <a:r>
              <a:rPr lang="fr-FR" sz="1400" b="0" dirty="0">
                <a:latin typeface="Arial" charset="0"/>
                <a:cs typeface="Arial" charset="0"/>
              </a:rPr>
              <a:t> </a:t>
            </a:r>
            <a:r>
              <a:rPr lang="fr-FR" sz="1400" b="0" dirty="0">
                <a:latin typeface="Arial" charset="0"/>
                <a:cs typeface="Arial" charset="0"/>
                <a:hlinkClick r:id="rId3"/>
              </a:rPr>
              <a:t>dpo@santepubliquefrance.fr</a:t>
            </a:r>
            <a:endParaRPr lang="fr-FR" sz="1400" b="0" dirty="0">
              <a:latin typeface="Arial" charset="0"/>
              <a:cs typeface="Arial" charset="0"/>
            </a:endParaRPr>
          </a:p>
          <a:p>
            <a:pPr>
              <a:spcBef>
                <a:spcPts val="1800"/>
              </a:spcBef>
            </a:pPr>
            <a:r>
              <a:rPr lang="fr-FR" dirty="0" smtClean="0"/>
              <a:t>Application </a:t>
            </a:r>
            <a:r>
              <a:rPr lang="fr-FR" dirty="0" err="1"/>
              <a:t>PrevIAS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sz="1400" dirty="0">
                <a:latin typeface="Arial" charset="0"/>
                <a:cs typeface="Arial" charset="0"/>
              </a:rPr>
              <a:t>URL de l’application : </a:t>
            </a:r>
            <a:r>
              <a:rPr lang="fr-FR" sz="1400" b="0" dirty="0">
                <a:latin typeface="Arial" charset="0"/>
                <a:cs typeface="Arial" charset="0"/>
                <a:hlinkClick r:id="rId4"/>
              </a:rPr>
              <a:t>https://</a:t>
            </a:r>
            <a:r>
              <a:rPr lang="fr-FR" sz="1400" b="0" dirty="0" smtClean="0">
                <a:latin typeface="Arial" charset="0"/>
                <a:cs typeface="Arial" charset="0"/>
                <a:hlinkClick r:id="rId4"/>
              </a:rPr>
              <a:t>previas.santepubliquefrance.fr</a:t>
            </a:r>
            <a:r>
              <a:rPr lang="fr-FR" sz="1400" b="0" dirty="0" smtClean="0">
                <a:latin typeface="Arial" charset="0"/>
                <a:cs typeface="Arial" charset="0"/>
              </a:rPr>
              <a:t> (mise en production mi-mai)</a:t>
            </a:r>
            <a:endParaRPr lang="fr-FR" sz="1400" b="0" dirty="0"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sz="1400" dirty="0" smtClean="0">
                <a:latin typeface="Arial" charset="0"/>
                <a:cs typeface="Arial" charset="0"/>
              </a:rPr>
              <a:t>Question sur l’utilisation de l’application </a:t>
            </a:r>
            <a:r>
              <a:rPr lang="fr-FR" sz="1400" dirty="0" err="1" smtClean="0">
                <a:latin typeface="Arial" charset="0"/>
                <a:cs typeface="Arial" charset="0"/>
              </a:rPr>
              <a:t>PrevIAS</a:t>
            </a:r>
            <a:r>
              <a:rPr lang="fr-FR" sz="1400" dirty="0" smtClean="0">
                <a:latin typeface="Arial" charset="0"/>
                <a:cs typeface="Arial" charset="0"/>
              </a:rPr>
              <a:t> (support applicatif)</a:t>
            </a:r>
            <a:r>
              <a:rPr lang="fr-FR" sz="1400" dirty="0">
                <a:latin typeface="Arial" charset="0"/>
                <a:cs typeface="Arial" charset="0"/>
              </a:rPr>
              <a:t> </a:t>
            </a:r>
            <a:r>
              <a:rPr lang="fr-FR" sz="1400" dirty="0" smtClean="0">
                <a:latin typeface="Arial" charset="0"/>
                <a:cs typeface="Arial" charset="0"/>
              </a:rPr>
              <a:t>:</a:t>
            </a:r>
            <a:r>
              <a:rPr lang="fr-FR" sz="1400" b="0" dirty="0">
                <a:latin typeface="Arial" charset="0"/>
                <a:cs typeface="Arial" charset="0"/>
              </a:rPr>
              <a:t/>
            </a:r>
            <a:br>
              <a:rPr lang="fr-FR" sz="1400" b="0" dirty="0">
                <a:latin typeface="Arial" charset="0"/>
                <a:cs typeface="Arial" charset="0"/>
              </a:rPr>
            </a:br>
            <a:r>
              <a:rPr lang="fr-FR" sz="1400" b="0" dirty="0" smtClean="0">
                <a:latin typeface="Arial" charset="0"/>
                <a:cs typeface="Arial" charset="0"/>
                <a:hlinkClick r:id="rId5"/>
              </a:rPr>
              <a:t>previas-support@santepubliquefrance.fr</a:t>
            </a:r>
            <a:endParaRPr lang="fr-FR" sz="1400" b="0" dirty="0">
              <a:latin typeface="Arial" charset="0"/>
              <a:cs typeface="Arial" charset="0"/>
            </a:endParaRPr>
          </a:p>
          <a:p>
            <a:pPr>
              <a:spcBef>
                <a:spcPts val="1800"/>
              </a:spcBef>
            </a:pPr>
            <a:r>
              <a:rPr lang="fr-FR" dirty="0" smtClean="0"/>
              <a:t>Information </a:t>
            </a:r>
            <a:r>
              <a:rPr lang="fr-FR" dirty="0"/>
              <a:t>sur l’enquête</a:t>
            </a:r>
          </a:p>
          <a:p>
            <a:pPr lvl="2">
              <a:spcBef>
                <a:spcPts val="600"/>
              </a:spcBef>
            </a:pPr>
            <a:r>
              <a:rPr lang="fr-FR" sz="1400" dirty="0">
                <a:latin typeface="Arial" charset="0"/>
                <a:cs typeface="Arial" charset="0"/>
              </a:rPr>
              <a:t>URL du site de Santé publique France : </a:t>
            </a:r>
            <a:r>
              <a:rPr lang="fr-FR" sz="1400" b="0" dirty="0">
                <a:latin typeface="Arial" charset="0"/>
                <a:cs typeface="Arial" charset="0"/>
                <a:hlinkClick r:id="rId6"/>
              </a:rPr>
              <a:t>https://</a:t>
            </a:r>
            <a:r>
              <a:rPr lang="fr-FR" sz="1400" b="0" dirty="0" smtClean="0">
                <a:latin typeface="Arial" charset="0"/>
                <a:cs typeface="Arial" charset="0"/>
                <a:hlinkClick r:id="rId6"/>
              </a:rPr>
              <a:t>www.santepubliquefrance.fr/etudes-et-enquetes/enquete-nationale-de-prevalence-des-infections-nosocomiales-et-des-traitements-anti-infectieux-en-etablissement-de-sante-2022</a:t>
            </a:r>
            <a:endParaRPr lang="fr-FR" sz="1400" dirty="0"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sz="1400" dirty="0">
                <a:latin typeface="Arial" charset="0"/>
                <a:cs typeface="Arial" charset="0"/>
              </a:rPr>
              <a:t>URL du site du </a:t>
            </a:r>
            <a:r>
              <a:rPr lang="fr-FR" sz="1400" dirty="0" err="1">
                <a:latin typeface="Arial" charset="0"/>
                <a:cs typeface="Arial" charset="0"/>
              </a:rPr>
              <a:t>Répias</a:t>
            </a:r>
            <a:r>
              <a:rPr lang="fr-FR" sz="1400" dirty="0">
                <a:latin typeface="Arial" charset="0"/>
                <a:cs typeface="Arial" charset="0"/>
              </a:rPr>
              <a:t> : </a:t>
            </a:r>
            <a:r>
              <a:rPr lang="fr-FR" sz="1400" b="0" dirty="0">
                <a:latin typeface="Arial" charset="0"/>
                <a:cs typeface="Arial" charset="0"/>
                <a:hlinkClick r:id="rId7"/>
              </a:rPr>
              <a:t>https://</a:t>
            </a:r>
            <a:r>
              <a:rPr lang="fr-FR" sz="1400" b="0" dirty="0" smtClean="0">
                <a:latin typeface="Arial" charset="0"/>
                <a:cs typeface="Arial" charset="0"/>
                <a:hlinkClick r:id="rId7"/>
              </a:rPr>
              <a:t>www.preventioninfection.fr/actualites/enquete-nationale-de-prevalence-des-infections-nosocomiales-et-des-traitements-anti-infectieux-en-es-2022</a:t>
            </a:r>
            <a:r>
              <a:rPr lang="fr-FR" sz="1400" b="0" dirty="0" smtClean="0">
                <a:latin typeface="Arial" charset="0"/>
                <a:cs typeface="Arial" charset="0"/>
              </a:rPr>
              <a:t> </a:t>
            </a:r>
          </a:p>
          <a:p>
            <a:pPr marL="0" lvl="2" indent="0">
              <a:spcBef>
                <a:spcPts val="1200"/>
              </a:spcBef>
              <a:buNone/>
            </a:pPr>
            <a:endParaRPr lang="fr-FR" dirty="0" smtClean="0"/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/>
              <a:t>Saisie </a:t>
            </a:r>
            <a:r>
              <a:rPr lang="fr-FR" dirty="0" smtClean="0"/>
              <a:t>et validation des données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328592"/>
          </a:xfrm>
        </p:spPr>
        <p:txBody>
          <a:bodyPr/>
          <a:lstStyle/>
          <a:p>
            <a:r>
              <a:rPr lang="fr-FR" dirty="0" smtClean="0"/>
              <a:t>Sur l’Application</a:t>
            </a:r>
          </a:p>
          <a:p>
            <a:r>
              <a:rPr lang="fr-FR" dirty="0" smtClean="0"/>
              <a:t>Saisie </a:t>
            </a:r>
            <a:r>
              <a:rPr lang="fr-FR" dirty="0"/>
              <a:t>en 2 étapes</a:t>
            </a:r>
          </a:p>
          <a:p>
            <a:pPr marL="342900" lvl="2" indent="-342900">
              <a:buFont typeface="+mj-lt"/>
              <a:buAutoNum type="arabicPeriod"/>
            </a:pPr>
            <a:r>
              <a:rPr lang="fr-FR" dirty="0" smtClean="0"/>
              <a:t>Questionnaire « Etablissement » (QE) </a:t>
            </a:r>
            <a:r>
              <a:rPr lang="fr-FR" dirty="0"/>
              <a:t>: </a:t>
            </a:r>
            <a:r>
              <a:rPr lang="fr-FR" dirty="0" smtClean="0"/>
              <a:t>saisir et enregistrer 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charset="0"/>
                <a:cs typeface="Arial" charset="0"/>
              </a:rPr>
              <a:t>Enregistrer </a:t>
            </a:r>
            <a:r>
              <a:rPr lang="fr-FR" dirty="0">
                <a:latin typeface="Arial" charset="0"/>
                <a:cs typeface="Arial" charset="0"/>
              </a:rPr>
              <a:t>une 1</a:t>
            </a:r>
            <a:r>
              <a:rPr lang="fr-FR" baseline="30000" dirty="0">
                <a:latin typeface="Arial" charset="0"/>
                <a:cs typeface="Arial" charset="0"/>
              </a:rPr>
              <a:t>ère</a:t>
            </a:r>
            <a:r>
              <a:rPr lang="fr-FR" dirty="0">
                <a:latin typeface="Arial" charset="0"/>
                <a:cs typeface="Arial" charset="0"/>
              </a:rPr>
              <a:t> fois le QE pour pouvoir saisir des questionnaires patient</a:t>
            </a:r>
          </a:p>
          <a:p>
            <a:pPr marL="342900" lvl="2" indent="-342900">
              <a:spcBef>
                <a:spcPts val="1200"/>
              </a:spcBef>
              <a:buFont typeface="+mj-lt"/>
              <a:buAutoNum type="arabicPeriod" startAt="2"/>
            </a:pPr>
            <a:r>
              <a:rPr lang="fr-FR" dirty="0" smtClean="0"/>
              <a:t>Questionnaire « Patient » (QP) </a:t>
            </a:r>
            <a:r>
              <a:rPr lang="fr-FR" dirty="0"/>
              <a:t>: </a:t>
            </a:r>
            <a:r>
              <a:rPr lang="fr-FR" dirty="0" smtClean="0"/>
              <a:t>saisir et enregistrer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Contrôle à la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saisie et à l’enregistrement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</a:rPr>
              <a:t>Valider </a:t>
            </a:r>
            <a:r>
              <a:rPr lang="fr-FR" sz="1800" cap="all" dirty="0" smtClean="0">
                <a:solidFill>
                  <a:schemeClr val="tx2"/>
                </a:solidFill>
              </a:rPr>
              <a:t>Les </a:t>
            </a:r>
            <a:r>
              <a:rPr lang="fr-FR" sz="1800" cap="all" dirty="0">
                <a:solidFill>
                  <a:schemeClr val="tx2"/>
                </a:solidFill>
              </a:rPr>
              <a:t>questionnaires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Un questionnaire complet et comportant des données répondant aux critères de validité peut être validé</a:t>
            </a:r>
          </a:p>
          <a:p>
            <a:pPr marL="540000" lvl="2" indent="-360000">
              <a:spcBef>
                <a:spcPts val="300"/>
              </a:spcBef>
              <a:buNone/>
            </a:pPr>
            <a:r>
              <a:rPr lang="fr-FR" sz="1400" b="0" dirty="0">
                <a:solidFill>
                  <a:schemeClr val="tx2"/>
                </a:solidFill>
                <a:ea typeface="Arial" charset="0"/>
              </a:rPr>
              <a:t>!	Toute </a:t>
            </a:r>
            <a:r>
              <a:rPr lang="fr-FR" sz="1400" b="0" u="sng" dirty="0">
                <a:solidFill>
                  <a:schemeClr val="tx2"/>
                </a:solidFill>
                <a:ea typeface="Arial" charset="0"/>
              </a:rPr>
              <a:t>valeur manquante</a:t>
            </a:r>
            <a:r>
              <a:rPr lang="fr-FR" sz="1400" b="0" dirty="0">
                <a:solidFill>
                  <a:schemeClr val="tx2"/>
                </a:solidFill>
                <a:ea typeface="Arial" charset="0"/>
              </a:rPr>
              <a:t> sera bloquante pour la validation du questionnaire</a:t>
            </a:r>
          </a:p>
          <a:p>
            <a:pPr marL="540000" lvl="1" indent="-360000">
              <a:spcBef>
                <a:spcPts val="300"/>
              </a:spcBef>
            </a:pPr>
            <a:r>
              <a:rPr lang="fr-FR" sz="1400" dirty="0">
                <a:solidFill>
                  <a:schemeClr val="tx2"/>
                </a:solidFill>
                <a:ea typeface="Arial" charset="0"/>
              </a:rPr>
              <a:t>!	</a:t>
            </a:r>
            <a:r>
              <a:rPr lang="fr-FR" sz="1400" u="sng" dirty="0">
                <a:solidFill>
                  <a:schemeClr val="tx2"/>
                </a:solidFill>
                <a:ea typeface="Arial" charset="0"/>
              </a:rPr>
              <a:t>Mise en œuvre de contrôle</a:t>
            </a:r>
            <a:r>
              <a:rPr lang="fr-FR" sz="1400" dirty="0">
                <a:solidFill>
                  <a:schemeClr val="tx2"/>
                </a:solidFill>
                <a:ea typeface="Arial" charset="0"/>
              </a:rPr>
              <a:t> bloquant la validation du questionnaire</a:t>
            </a:r>
          </a:p>
          <a:p>
            <a:pPr marL="540000" lvl="1" indent="-360000">
              <a:spcBef>
                <a:spcPts val="300"/>
              </a:spcBef>
            </a:pPr>
            <a:r>
              <a:rPr lang="fr-FR" sz="1400" dirty="0">
                <a:solidFill>
                  <a:schemeClr val="tx2"/>
                </a:solidFill>
              </a:rPr>
              <a:t>!</a:t>
            </a:r>
            <a:r>
              <a:rPr lang="fr-FR" sz="1400" dirty="0">
                <a:solidFill>
                  <a:schemeClr val="tx2"/>
                </a:solidFill>
                <a:ea typeface="Arial" charset="0"/>
              </a:rPr>
              <a:t> 	</a:t>
            </a:r>
            <a:r>
              <a:rPr lang="fr-FR" sz="1400" u="sng" dirty="0">
                <a:solidFill>
                  <a:schemeClr val="tx2"/>
                </a:solidFill>
                <a:ea typeface="Arial" charset="0"/>
              </a:rPr>
              <a:t>Contrôle de cohérence</a:t>
            </a:r>
            <a:r>
              <a:rPr lang="fr-FR" sz="1400" dirty="0">
                <a:solidFill>
                  <a:schemeClr val="tx2"/>
                </a:solidFill>
                <a:ea typeface="Arial" charset="0"/>
              </a:rPr>
              <a:t> des données et identification des </a:t>
            </a:r>
            <a:r>
              <a:rPr lang="fr-FR" sz="1400" u="sng" dirty="0">
                <a:solidFill>
                  <a:schemeClr val="tx2"/>
                </a:solidFill>
                <a:ea typeface="Arial" charset="0"/>
              </a:rPr>
              <a:t>doublons</a:t>
            </a:r>
            <a:r>
              <a:rPr lang="fr-FR" sz="1400" dirty="0">
                <a:solidFill>
                  <a:schemeClr val="tx2"/>
                </a:solidFill>
                <a:ea typeface="Arial" charset="0"/>
              </a:rPr>
              <a:t> potentiels non bloquants</a:t>
            </a:r>
            <a:endParaRPr lang="fr-FR" sz="1400" dirty="0"/>
          </a:p>
          <a:p>
            <a:pPr lvl="2">
              <a:spcBef>
                <a:spcPts val="600"/>
              </a:spcBef>
            </a:pPr>
            <a:r>
              <a:rPr lang="fr-FR" u="sng" dirty="0">
                <a:solidFill>
                  <a:schemeClr val="tx2"/>
                </a:solidFill>
              </a:rPr>
              <a:t>Seules les questionnaires validés sont pris en compte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/>
              <a:t>dans 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La production du rapport automatisé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L’analyse des données au niveau régional et national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Les </a:t>
            </a:r>
            <a:r>
              <a:rPr lang="fr-FR" u="sng" dirty="0"/>
              <a:t>questionnaires validés ne peuvent plus être </a:t>
            </a:r>
            <a:r>
              <a:rPr lang="fr-FR" u="sng" dirty="0" smtClean="0"/>
              <a:t>modifiés (sauf si débloqués)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endParaRPr lang="fr-FR" dirty="0" smtClean="0"/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41573"/>
            <a:ext cx="1296144" cy="7999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714" y="2029355"/>
            <a:ext cx="1663895" cy="412478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AF8BE136-62F8-4C01-AC59-F12C42EC0CB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76967" y="3540373"/>
            <a:ext cx="260350" cy="26416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3501008"/>
            <a:ext cx="1224136" cy="3886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7999" y="3491997"/>
            <a:ext cx="2085997" cy="3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Autres fonctionnalités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fr-FR" dirty="0"/>
              <a:t>débloquer des questionnaires</a:t>
            </a:r>
          </a:p>
          <a:p>
            <a:pPr lvl="2">
              <a:spcBef>
                <a:spcPts val="600"/>
              </a:spcBef>
            </a:pPr>
            <a:r>
              <a:rPr lang="fr-FR" b="0" dirty="0"/>
              <a:t>Demander le déblocage d’un questionnaire </a:t>
            </a:r>
            <a:r>
              <a:rPr lang="fr-FR" b="0" dirty="0" err="1" smtClean="0"/>
              <a:t>valdié</a:t>
            </a:r>
            <a:r>
              <a:rPr lang="fr-FR" b="0" dirty="0" smtClean="0"/>
              <a:t> pour </a:t>
            </a:r>
            <a:r>
              <a:rPr lang="fr-FR" b="0" dirty="0"/>
              <a:t>pouvoir le modifier</a:t>
            </a:r>
          </a:p>
          <a:p>
            <a:pPr lvl="2">
              <a:spcBef>
                <a:spcPts val="600"/>
              </a:spcBef>
            </a:pPr>
            <a:r>
              <a:rPr lang="fr-FR" b="0" dirty="0"/>
              <a:t>Un questionnaire au statut « Débloqué » peut être modifié puis validé à nouveau</a:t>
            </a:r>
          </a:p>
          <a:p>
            <a:r>
              <a:rPr lang="fr-FR" dirty="0" smtClean="0"/>
              <a:t>Exporter </a:t>
            </a:r>
            <a:r>
              <a:rPr lang="fr-FR" dirty="0"/>
              <a:t>des </a:t>
            </a:r>
            <a:r>
              <a:rPr lang="fr-FR" dirty="0" smtClean="0"/>
              <a:t>données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b="0" dirty="0" smtClean="0"/>
              <a:t>Disposer d’une copie d’un </a:t>
            </a:r>
            <a:r>
              <a:rPr lang="fr-FR" dirty="0" smtClean="0"/>
              <a:t>questionnaire au format .</a:t>
            </a:r>
            <a:r>
              <a:rPr lang="fr-FR" dirty="0" err="1" smtClean="0"/>
              <a:t>pdf</a:t>
            </a:r>
            <a:endParaRPr lang="fr-FR" dirty="0" smtClean="0"/>
          </a:p>
          <a:p>
            <a:pPr lvl="2">
              <a:spcBef>
                <a:spcPts val="600"/>
              </a:spcBef>
            </a:pPr>
            <a:r>
              <a:rPr lang="fr-FR" b="0" dirty="0" smtClean="0"/>
              <a:t>Disposer d’un fichier de données d’un </a:t>
            </a:r>
            <a:r>
              <a:rPr lang="fr-FR" dirty="0" smtClean="0"/>
              <a:t>ensemble</a:t>
            </a:r>
            <a:br>
              <a:rPr lang="fr-FR" dirty="0" smtClean="0"/>
            </a:br>
            <a:r>
              <a:rPr lang="fr-FR" dirty="0" smtClean="0"/>
              <a:t>de questionnaires </a:t>
            </a:r>
            <a:r>
              <a:rPr lang="fr-FR" b="0" dirty="0" smtClean="0"/>
              <a:t>sélectionnés </a:t>
            </a:r>
            <a:r>
              <a:rPr lang="fr-FR" dirty="0" smtClean="0"/>
              <a:t>au format .csv</a:t>
            </a:r>
            <a:endParaRPr lang="fr-FR" dirty="0"/>
          </a:p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</a:rPr>
              <a:t>VALIDER des données d’un ensemble de questionnaire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Valider un ensemble de questionnaires patient 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</a:rPr>
              <a:t>Supprimer des données</a:t>
            </a:r>
            <a:endParaRPr lang="fr-FR" sz="1800" cap="all" dirty="0">
              <a:solidFill>
                <a:schemeClr val="tx2"/>
              </a:solidFill>
            </a:endParaRPr>
          </a:p>
          <a:p>
            <a:pPr lvl="2">
              <a:spcBef>
                <a:spcPts val="600"/>
              </a:spcBef>
            </a:pPr>
            <a:r>
              <a:rPr lang="fr-FR" b="0" dirty="0"/>
              <a:t>Supprimer </a:t>
            </a:r>
            <a:r>
              <a:rPr lang="fr-FR" dirty="0"/>
              <a:t>un seul questionnaire patient</a:t>
            </a:r>
          </a:p>
          <a:p>
            <a:pPr lvl="2">
              <a:spcBef>
                <a:spcPts val="600"/>
              </a:spcBef>
            </a:pPr>
            <a:r>
              <a:rPr lang="fr-FR" b="0" dirty="0" smtClean="0"/>
              <a:t>Supprimer </a:t>
            </a:r>
            <a:r>
              <a:rPr lang="fr-FR" dirty="0" smtClean="0"/>
              <a:t>un </a:t>
            </a:r>
            <a:r>
              <a:rPr lang="fr-FR" dirty="0"/>
              <a:t>ensemble de </a:t>
            </a:r>
            <a:r>
              <a:rPr lang="fr-FR" dirty="0" smtClean="0"/>
              <a:t>questionnaires patient</a:t>
            </a:r>
            <a:endParaRPr lang="fr-FR" dirty="0"/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863" y="2869723"/>
            <a:ext cx="1266545" cy="41526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36" y="2541348"/>
            <a:ext cx="385763" cy="36861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605" y="3284984"/>
            <a:ext cx="2103803" cy="39022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6163" y="4365104"/>
            <a:ext cx="2060097" cy="366627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2AAD30C-85AF-4BEC-81D2-E9FA839E300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99878" y="4797152"/>
            <a:ext cx="234315" cy="2286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4128" y="5445224"/>
            <a:ext cx="2232248" cy="40665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E9076C4B-ACB2-4130-8B71-3D92B82D69D2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217534" y="1716908"/>
            <a:ext cx="342857" cy="34285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799" y="2128940"/>
            <a:ext cx="342900" cy="32575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1693" y="1310946"/>
            <a:ext cx="1384176" cy="42019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4937" y="1312924"/>
            <a:ext cx="2402144" cy="3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Accès à l’application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112568"/>
          </a:xfrm>
        </p:spPr>
        <p:txBody>
          <a:bodyPr/>
          <a:lstStyle/>
          <a:p>
            <a:r>
              <a:rPr lang="fr-FR" dirty="0" smtClean="0"/>
              <a:t>Messages à destination des futurs utilisateurs de PREVIAS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 smtClean="0"/>
              <a:t>Emailing envoyé par Santé publique France</a:t>
            </a:r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Utilisateurs identifiés à partir de l’annuaire national des </a:t>
            </a:r>
            <a:r>
              <a:rPr lang="fr-FR" dirty="0" err="1">
                <a:solidFill>
                  <a:srgbClr val="373739"/>
                </a:solidFill>
                <a:latin typeface="Arial" charset="0"/>
                <a:cs typeface="Arial" charset="0"/>
              </a:rPr>
              <a:t>CPias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Importés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dans l’application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Contenu de l’email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personnalisé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:</a:t>
            </a:r>
            <a:b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- Les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établissements auxquels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les utilisateurs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auront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accès</a:t>
            </a:r>
            <a:b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- Le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statut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de l’utilisateur : « utilisateur établissement » ou « administrateur local »</a:t>
            </a:r>
            <a:b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- Les modalités de première connexion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dirty="0"/>
              <a:t>E</a:t>
            </a:r>
            <a:r>
              <a:rPr lang="fr-FR" dirty="0" smtClean="0"/>
              <a:t>mail </a:t>
            </a:r>
            <a:r>
              <a:rPr lang="fr-FR" dirty="0"/>
              <a:t>de première connexion</a:t>
            </a:r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373739"/>
                </a:solidFill>
                <a:latin typeface="Arial" charset="0"/>
                <a:cs typeface="Arial" charset="0"/>
              </a:rPr>
              <a:t>Envoyé automatiquement par l’application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dans les 2 jours qui suivent la réception de l’emailing de </a:t>
            </a:r>
            <a:r>
              <a:rPr lang="fr-FR" dirty="0" err="1">
                <a:solidFill>
                  <a:srgbClr val="373739"/>
                </a:solidFill>
                <a:latin typeface="Arial" charset="0"/>
                <a:cs typeface="Arial" charset="0"/>
              </a:rPr>
              <a:t>SpFrance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marL="357750" lvl="3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latin typeface="Arial" charset="0"/>
                <a:cs typeface="Arial" charset="0"/>
              </a:rPr>
              <a:t>Comporte un lien de première connexion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conduit vers une page d’initialisation du mot de passe pour finaliser la création du compte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  <a:sym typeface="Wingdings" panose="05000000000000000000" pitchFamily="2" charset="2"/>
              </a:rPr>
              <a:t>Mot </a:t>
            </a:r>
            <a:r>
              <a:rPr lang="fr-FR" sz="1800" cap="all" dirty="0">
                <a:solidFill>
                  <a:schemeClr val="tx2"/>
                </a:solidFill>
                <a:sym typeface="Wingdings" panose="05000000000000000000" pitchFamily="2" charset="2"/>
              </a:rPr>
              <a:t>de passe oublié ?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</a:rPr>
              <a:t>inscription</a:t>
            </a:r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5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Première connexion</a:t>
            </a:r>
            <a:endParaRPr lang="fr-FR" dirty="0"/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35544" y="3063282"/>
            <a:ext cx="3029121" cy="503590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</a:rPr>
              <a:t>Réception préalable du </a:t>
            </a:r>
            <a:r>
              <a:rPr lang="fr-FR" sz="1400" b="1" dirty="0" smtClean="0">
                <a:solidFill>
                  <a:schemeClr val="tx2"/>
                </a:solidFill>
              </a:rPr>
              <a:t>message de Santé publique France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12302" y="3835724"/>
            <a:ext cx="576064" cy="288147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</a:rPr>
              <a:t>Oui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90550" y="3806628"/>
            <a:ext cx="576064" cy="288147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</a:rPr>
              <a:t>Non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467544" y="5085764"/>
            <a:ext cx="2425809" cy="1319109"/>
            <a:chOff x="683568" y="3718658"/>
            <a:chExt cx="2425809" cy="131910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760" y="4437692"/>
              <a:ext cx="1933575" cy="600075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683568" y="3718658"/>
              <a:ext cx="2425809" cy="719034"/>
            </a:xfrm>
            <a:prstGeom prst="rect">
              <a:avLst/>
            </a:prstGeom>
            <a:noFill/>
            <a:ln w="15875">
              <a:solidFill>
                <a:srgbClr val="373739"/>
              </a:solidFill>
            </a:ln>
          </p:spPr>
          <p:txBody>
            <a:bodyPr wrap="square" lIns="108000" tIns="36000" rIns="108000" bIns="36000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373739"/>
                  </a:solidFill>
                </a:rPr>
                <a:t>Cliquer sur le lien « </a:t>
              </a:r>
              <a:r>
                <a:rPr lang="fr-FR" sz="1400" b="1" dirty="0" smtClean="0">
                  <a:solidFill>
                    <a:schemeClr val="tx2"/>
                  </a:solidFill>
                </a:rPr>
                <a:t>Inscrivez-vous</a:t>
              </a:r>
              <a:r>
                <a:rPr lang="fr-FR" sz="1400" b="1" dirty="0" smtClean="0">
                  <a:solidFill>
                    <a:srgbClr val="373739"/>
                  </a:solidFill>
                </a:rPr>
                <a:t> »</a:t>
              </a:r>
              <a:br>
                <a:rPr lang="fr-FR" sz="1400" b="1" dirty="0" smtClean="0">
                  <a:solidFill>
                    <a:srgbClr val="373739"/>
                  </a:solidFill>
                </a:rPr>
              </a:br>
              <a:r>
                <a:rPr lang="fr-FR" sz="1400" b="1" dirty="0" smtClean="0">
                  <a:solidFill>
                    <a:srgbClr val="373739"/>
                  </a:solidFill>
                </a:rPr>
                <a:t>sur la page de connexion</a:t>
              </a: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4746535" y="3844697"/>
            <a:ext cx="576064" cy="288147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</a:rPr>
              <a:t>Non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853877" y="5062746"/>
            <a:ext cx="2648506" cy="719034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Page de </a:t>
            </a:r>
            <a:r>
              <a:rPr lang="fr-FR" sz="1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Réinitialisation </a:t>
            </a:r>
            <a:r>
              <a:rPr lang="fr-FR" sz="1400" b="1" dirty="0">
                <a:solidFill>
                  <a:schemeClr val="tx2"/>
                </a:solidFill>
                <a:sym typeface="Wingdings" panose="05000000000000000000" pitchFamily="2" charset="2"/>
              </a:rPr>
              <a:t>du mot de passe </a:t>
            </a:r>
            <a:r>
              <a:rPr lang="fr-FR" sz="1400" b="1" dirty="0">
                <a:solidFill>
                  <a:srgbClr val="373739"/>
                </a:solidFill>
                <a:sym typeface="Wingdings" panose="05000000000000000000" pitchFamily="2" charset="2"/>
              </a:rPr>
              <a:t>pour finaliser la création du compte</a:t>
            </a:r>
            <a:endParaRPr lang="fr-FR" sz="1400" b="1" dirty="0" smtClean="0">
              <a:solidFill>
                <a:srgbClr val="373739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181385" y="5091610"/>
            <a:ext cx="2385976" cy="1237336"/>
            <a:chOff x="3151756" y="5085764"/>
            <a:chExt cx="2385976" cy="1237336"/>
          </a:xfrm>
        </p:grpSpPr>
        <p:sp>
          <p:nvSpPr>
            <p:cNvPr id="17" name="ZoneTexte 16"/>
            <p:cNvSpPr txBox="1"/>
            <p:nvPr/>
          </p:nvSpPr>
          <p:spPr>
            <a:xfrm>
              <a:off x="3151756" y="5085764"/>
              <a:ext cx="2385976" cy="719034"/>
            </a:xfrm>
            <a:prstGeom prst="rect">
              <a:avLst/>
            </a:prstGeom>
            <a:noFill/>
            <a:ln w="15875">
              <a:solidFill>
                <a:srgbClr val="373739"/>
              </a:solidFill>
            </a:ln>
          </p:spPr>
          <p:txBody>
            <a:bodyPr wrap="square" lIns="108000" tIns="36000" rIns="108000" bIns="36000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373739"/>
                  </a:solidFill>
                  <a:sym typeface="Wingdings" panose="05000000000000000000" pitchFamily="2" charset="2"/>
                </a:rPr>
                <a:t>Cliquer sur le lien</a:t>
              </a:r>
              <a:br>
                <a:rPr lang="fr-FR" sz="1400" b="1" dirty="0" smtClean="0">
                  <a:solidFill>
                    <a:srgbClr val="373739"/>
                  </a:solidFill>
                  <a:sym typeface="Wingdings" panose="05000000000000000000" pitchFamily="2" charset="2"/>
                </a:rPr>
              </a:br>
              <a:r>
                <a:rPr lang="fr-FR" sz="1400" b="1" dirty="0" smtClean="0">
                  <a:solidFill>
                    <a:srgbClr val="373739"/>
                  </a:solidFill>
                  <a:sym typeface="Wingdings" panose="05000000000000000000" pitchFamily="2" charset="2"/>
                </a:rPr>
                <a:t>« </a:t>
              </a:r>
              <a:r>
                <a:rPr lang="fr-FR" sz="1400" b="1" dirty="0" smtClean="0">
                  <a:solidFill>
                    <a:schemeClr val="tx2"/>
                  </a:solidFill>
                  <a:sym typeface="Wingdings" panose="05000000000000000000" pitchFamily="2" charset="2"/>
                </a:rPr>
                <a:t>Mot de passe oublié ?</a:t>
              </a:r>
              <a:r>
                <a:rPr lang="fr-FR" sz="1400" b="1" dirty="0" smtClean="0">
                  <a:solidFill>
                    <a:srgbClr val="373739"/>
                  </a:solidFill>
                  <a:sym typeface="Wingdings" panose="05000000000000000000" pitchFamily="2" charset="2"/>
                </a:rPr>
                <a:t> » sur la page de connexion</a:t>
              </a:r>
              <a:endParaRPr lang="fr-FR" sz="1400" b="1" dirty="0" smtClean="0">
                <a:solidFill>
                  <a:srgbClr val="373739"/>
                </a:solidFill>
              </a:endParaRPr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0722" y="5927290"/>
              <a:ext cx="1731668" cy="395810"/>
            </a:xfrm>
            <a:prstGeom prst="rect">
              <a:avLst/>
            </a:prstGeom>
          </p:spPr>
        </p:pic>
      </p:grpSp>
      <p:cxnSp>
        <p:nvCxnSpPr>
          <p:cNvPr id="21" name="Connecteur droit avec flèche 20"/>
          <p:cNvCxnSpPr>
            <a:endCxn id="14" idx="0"/>
          </p:cNvCxnSpPr>
          <p:nvPr/>
        </p:nvCxnSpPr>
        <p:spPr>
          <a:xfrm>
            <a:off x="5034567" y="3574285"/>
            <a:ext cx="0" cy="270412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5034567" y="4123871"/>
            <a:ext cx="0" cy="961893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3400334" y="4123871"/>
            <a:ext cx="0" cy="961893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1296063" y="4078471"/>
            <a:ext cx="0" cy="980915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367847" y="1529446"/>
            <a:ext cx="5724434" cy="503590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</a:rPr>
              <a:t>Réception de l’</a:t>
            </a:r>
            <a:r>
              <a:rPr lang="fr-FR" sz="1400" b="1" dirty="0" smtClean="0">
                <a:solidFill>
                  <a:schemeClr val="tx2"/>
                </a:solidFill>
              </a:rPr>
              <a:t>email de première connexion</a:t>
            </a:r>
          </a:p>
          <a:p>
            <a:pPr algn="ctr"/>
            <a:r>
              <a:rPr lang="fr-FR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 </a:t>
            </a:r>
            <a:r>
              <a:rPr lang="fr-FR" sz="1400" dirty="0" smtClean="0">
                <a:solidFill>
                  <a:schemeClr val="tx2"/>
                </a:solidFill>
              </a:rPr>
              <a:t>vérifier préalablement ses spams et sa boite de quarantaine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572296" y="3076037"/>
            <a:ext cx="3720608" cy="503590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</a:rPr>
              <a:t>Cliquer sur le </a:t>
            </a:r>
            <a:r>
              <a:rPr lang="fr-FR" sz="1400" b="1" dirty="0" smtClean="0">
                <a:solidFill>
                  <a:schemeClr val="tx2"/>
                </a:solidFill>
              </a:rPr>
              <a:t>lien de première connexion</a:t>
            </a:r>
          </a:p>
          <a:p>
            <a:pPr algn="ctr"/>
            <a:r>
              <a:rPr lang="fr-FR" sz="1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 Le lien est fonctionnel</a:t>
            </a:r>
            <a:endParaRPr lang="fr-FR" sz="1400" b="1" dirty="0" smtClean="0">
              <a:solidFill>
                <a:schemeClr val="tx2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1284024" y="3559668"/>
            <a:ext cx="0" cy="242013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3399527" y="3574285"/>
            <a:ext cx="0" cy="242013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116864" y="2294475"/>
            <a:ext cx="576064" cy="288147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</a:rPr>
              <a:t>Oui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91635" y="2294475"/>
            <a:ext cx="576064" cy="288147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</a:rPr>
              <a:t>Non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6404896" y="2582622"/>
            <a:ext cx="0" cy="485607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2097148" y="2566318"/>
            <a:ext cx="0" cy="496964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2085109" y="2047515"/>
            <a:ext cx="0" cy="242013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6404089" y="2033036"/>
            <a:ext cx="0" cy="242013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V="1">
            <a:off x="4195104" y="2062422"/>
            <a:ext cx="0" cy="3008900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7262655" y="3844697"/>
            <a:ext cx="576064" cy="288147"/>
          </a:xfrm>
          <a:prstGeom prst="rect">
            <a:avLst/>
          </a:prstGeom>
          <a:noFill/>
          <a:ln w="15875">
            <a:solidFill>
              <a:srgbClr val="373739"/>
            </a:solidFill>
          </a:ln>
        </p:spPr>
        <p:txBody>
          <a:bodyPr wrap="square" lIns="108000" tIns="36000" rIns="108000" bIns="36000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73739"/>
                </a:solidFill>
              </a:rPr>
              <a:t>Oui</a:t>
            </a:r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7550687" y="4132844"/>
            <a:ext cx="0" cy="961893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7549880" y="3583258"/>
            <a:ext cx="0" cy="242013"/>
          </a:xfrm>
          <a:prstGeom prst="straightConnector1">
            <a:avLst/>
          </a:prstGeom>
          <a:ln>
            <a:solidFill>
              <a:srgbClr val="373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6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Anonymisation des données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25658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fr-FR" dirty="0" smtClean="0"/>
              <a:t>Un numéro </a:t>
            </a:r>
            <a:r>
              <a:rPr lang="fr-FR" dirty="0"/>
              <a:t>par fiche patient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Attribué par l’application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ES2022-[ID </a:t>
            </a:r>
            <a:r>
              <a:rPr lang="fr-FR" dirty="0" smtClean="0">
                <a:latin typeface="Arial" charset="0"/>
                <a:cs typeface="Arial" charset="0"/>
              </a:rPr>
              <a:t>QE]-</a:t>
            </a:r>
            <a:r>
              <a:rPr lang="fr-FR" b="1" dirty="0" smtClean="0">
                <a:latin typeface="Arial" charset="0"/>
                <a:cs typeface="Arial" charset="0"/>
              </a:rPr>
              <a:t>[</a:t>
            </a:r>
            <a:r>
              <a:rPr lang="fr-FR" b="1" dirty="0">
                <a:latin typeface="Arial" charset="0"/>
                <a:cs typeface="Arial" charset="0"/>
              </a:rPr>
              <a:t>n° </a:t>
            </a:r>
            <a:r>
              <a:rPr lang="fr-FR" b="1" dirty="0" smtClean="0">
                <a:latin typeface="Arial" charset="0"/>
                <a:cs typeface="Arial" charset="0"/>
              </a:rPr>
              <a:t>QP]</a:t>
            </a:r>
            <a:r>
              <a:rPr lang="fr-FR" dirty="0" smtClean="0">
                <a:latin typeface="Arial" charset="0"/>
                <a:cs typeface="Arial" charset="0"/>
              </a:rPr>
              <a:t/>
            </a:r>
            <a:br>
              <a:rPr lang="fr-FR" dirty="0" smtClean="0">
                <a:latin typeface="Arial" charset="0"/>
                <a:cs typeface="Arial" charset="0"/>
              </a:rPr>
            </a:br>
            <a:r>
              <a:rPr lang="fr-FR" i="1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ex. : ES2022-2430-123 </a:t>
            </a:r>
            <a:endParaRPr lang="fr-FR" i="1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dirty="0"/>
              <a:t>À reporter à deux </a:t>
            </a:r>
            <a:r>
              <a:rPr lang="fr-FR" dirty="0" smtClean="0"/>
              <a:t>endroits [n° QP]</a:t>
            </a:r>
            <a:br>
              <a:rPr lang="fr-FR" dirty="0" smtClean="0"/>
            </a:br>
            <a:r>
              <a:rPr lang="fr-FR" dirty="0" smtClean="0"/>
              <a:t>sur la fiche </a:t>
            </a:r>
            <a:r>
              <a:rPr lang="fr-FR" dirty="0"/>
              <a:t>patient </a:t>
            </a:r>
            <a:r>
              <a:rPr lang="fr-FR" dirty="0" smtClean="0"/>
              <a:t>: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charset="0"/>
                <a:cs typeface="Arial" charset="0"/>
              </a:rPr>
              <a:t>Section « Patient »</a:t>
            </a:r>
            <a:endParaRPr lang="fr-FR" dirty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charset="0"/>
                <a:cs typeface="Arial" charset="0"/>
              </a:rPr>
              <a:t>Talon </a:t>
            </a:r>
            <a:r>
              <a:rPr lang="fr-FR" dirty="0">
                <a:latin typeface="Arial" charset="0"/>
                <a:cs typeface="Arial" charset="0"/>
              </a:rPr>
              <a:t>étiquette</a:t>
            </a:r>
          </a:p>
          <a:p>
            <a:r>
              <a:rPr lang="fr-FR" dirty="0"/>
              <a:t>Talon avec étiquette patient et numéro </a:t>
            </a:r>
            <a:r>
              <a:rPr lang="fr-FR" dirty="0" smtClean="0"/>
              <a:t>du questionnaire patient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 smtClean="0"/>
              <a:t>À découper </a:t>
            </a:r>
            <a:r>
              <a:rPr lang="fr-FR" dirty="0"/>
              <a:t>après la saisie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À conserver </a:t>
            </a:r>
            <a:r>
              <a:rPr lang="fr-FR" dirty="0"/>
              <a:t>jusqu’à la destruction des </a:t>
            </a:r>
            <a:r>
              <a:rPr lang="fr-FR" dirty="0" smtClean="0"/>
              <a:t>questionnaires </a:t>
            </a:r>
            <a:r>
              <a:rPr lang="fr-FR" b="0" dirty="0"/>
              <a:t>par le coordonnateur </a:t>
            </a:r>
            <a:r>
              <a:rPr lang="fr-FR" b="0" dirty="0" smtClean="0"/>
              <a:t>au plus tard le 31 </a:t>
            </a:r>
            <a:r>
              <a:rPr lang="fr-FR" b="0" dirty="0"/>
              <a:t>décembre </a:t>
            </a:r>
            <a:r>
              <a:rPr lang="fr-FR" b="0" dirty="0" smtClean="0"/>
              <a:t>2022</a:t>
            </a:r>
            <a:endParaRPr lang="fr-FR" sz="1600" b="0" dirty="0"/>
          </a:p>
          <a:p>
            <a:pPr>
              <a:spcBef>
                <a:spcPts val="1800"/>
              </a:spcBef>
            </a:pPr>
            <a:r>
              <a:rPr lang="fr-FR" dirty="0" smtClean="0"/>
              <a:t>Protection des données personnelles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Aucune donnée directement nominative </a:t>
            </a:r>
            <a:r>
              <a:rPr lang="fr-FR" b="0" dirty="0"/>
              <a:t>n’est saisie dans l’application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Déclaration CNIL </a:t>
            </a:r>
            <a:r>
              <a:rPr lang="fr-FR" b="0" dirty="0"/>
              <a:t>faite par </a:t>
            </a:r>
            <a:r>
              <a:rPr lang="fr-FR" b="0" dirty="0" err="1" smtClean="0"/>
              <a:t>SpFrance</a:t>
            </a:r>
            <a:r>
              <a:rPr lang="fr-FR" b="0" dirty="0" smtClean="0"/>
              <a:t> </a:t>
            </a:r>
            <a:r>
              <a:rPr lang="fr-FR" b="0" dirty="0"/>
              <a:t>pour l’ensemble des ES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427984" y="1412776"/>
            <a:ext cx="4610322" cy="2138718"/>
            <a:chOff x="4355976" y="1246524"/>
            <a:chExt cx="4610322" cy="213871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5976" y="1246524"/>
              <a:ext cx="4610322" cy="213871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040000" y="2376000"/>
              <a:ext cx="612000" cy="1440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16416" y="1916832"/>
              <a:ext cx="612974" cy="14401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/>
              <a:t>Analyse des données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 smtClean="0"/>
              <a:t>Production </a:t>
            </a:r>
            <a:r>
              <a:rPr lang="fr-FR" dirty="0"/>
              <a:t>de rapports</a:t>
            </a:r>
          </a:p>
          <a:p>
            <a:pPr lvl="2">
              <a:spcBef>
                <a:spcPts val="600"/>
              </a:spcBef>
            </a:pPr>
            <a:r>
              <a:rPr lang="fr-FR" dirty="0" smtClean="0">
                <a:solidFill>
                  <a:schemeClr val="tx2"/>
                </a:solidFill>
              </a:rPr>
              <a:t>Rapport automatisé </a:t>
            </a:r>
            <a:r>
              <a:rPr lang="fr-FR" dirty="0" smtClean="0"/>
              <a:t>: au niveau de l’établissement ou du groupe d’ES </a:t>
            </a:r>
            <a:r>
              <a:rPr lang="fr-FR" b="0" dirty="0" smtClean="0"/>
              <a:t>(pour le QE)</a:t>
            </a:r>
            <a:endParaRPr lang="fr-FR" b="0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charset="0"/>
                <a:cs typeface="Arial" charset="0"/>
              </a:rPr>
              <a:t>Pour l’ensemble </a:t>
            </a:r>
            <a:r>
              <a:rPr lang="fr-FR" dirty="0">
                <a:latin typeface="Arial" charset="0"/>
                <a:cs typeface="Arial" charset="0"/>
              </a:rPr>
              <a:t>de </a:t>
            </a:r>
            <a:r>
              <a:rPr lang="fr-FR" dirty="0" smtClean="0">
                <a:latin typeface="Arial" charset="0"/>
                <a:cs typeface="Arial" charset="0"/>
              </a:rPr>
              <a:t>l’établissement</a:t>
            </a:r>
            <a:endParaRPr lang="fr-FR" dirty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charset="0"/>
                <a:cs typeface="Arial" charset="0"/>
              </a:rPr>
              <a:t>Texte dynamique et tableau descriptif (effectif, prévalence, part relative)</a:t>
            </a:r>
            <a:endParaRPr lang="fr-FR" dirty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A</a:t>
            </a:r>
            <a:r>
              <a:rPr lang="fr-FR" dirty="0" smtClean="0">
                <a:latin typeface="Arial" charset="0"/>
                <a:cs typeface="Arial" charset="0"/>
              </a:rPr>
              <a:t>ccessible </a:t>
            </a:r>
            <a:r>
              <a:rPr lang="fr-FR" dirty="0">
                <a:latin typeface="Arial" charset="0"/>
                <a:cs typeface="Arial" charset="0"/>
              </a:rPr>
              <a:t>directement en ligne sur l’application</a:t>
            </a:r>
          </a:p>
          <a:p>
            <a:pPr lvl="2">
              <a:spcBef>
                <a:spcPts val="600"/>
              </a:spcBef>
            </a:pPr>
            <a:r>
              <a:rPr lang="fr-FR" dirty="0" smtClean="0">
                <a:solidFill>
                  <a:schemeClr val="tx2"/>
                </a:solidFill>
              </a:rPr>
              <a:t>Rapport national </a:t>
            </a:r>
            <a:r>
              <a:rPr lang="fr-FR" dirty="0" smtClean="0"/>
              <a:t>/ synthèse régionale </a:t>
            </a:r>
            <a:r>
              <a:rPr lang="fr-FR" dirty="0"/>
              <a:t>: courant </a:t>
            </a:r>
            <a:r>
              <a:rPr lang="fr-FR" dirty="0" smtClean="0"/>
              <a:t>2023</a:t>
            </a:r>
            <a:endParaRPr lang="fr-FR" dirty="0"/>
          </a:p>
          <a:p>
            <a:pPr>
              <a:spcBef>
                <a:spcPts val="2400"/>
              </a:spcBef>
            </a:pPr>
            <a:r>
              <a:rPr lang="fr-FR" dirty="0"/>
              <a:t>Contenu du rapport </a:t>
            </a:r>
            <a:r>
              <a:rPr lang="fr-FR" dirty="0" smtClean="0"/>
              <a:t>automatisé par établissement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373739"/>
                </a:solidFill>
                <a:latin typeface="Arial" charset="0"/>
                <a:cs typeface="Arial" charset="0"/>
              </a:rPr>
              <a:t>Description des caractéristiques des patients </a:t>
            </a:r>
            <a:r>
              <a:rPr lang="fr-FR" sz="1400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âge, sexe, type de service, </a:t>
            </a:r>
            <a:r>
              <a:rPr lang="fr-FR" sz="1400" dirty="0" err="1">
                <a:solidFill>
                  <a:srgbClr val="373739"/>
                </a:solidFill>
                <a:latin typeface="Arial" charset="0"/>
                <a:cs typeface="Arial" charset="0"/>
              </a:rPr>
              <a:t>McCabe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, immunodépression, intervention chirurgicale, affections malignes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373739"/>
                </a:solidFill>
                <a:latin typeface="Arial" charset="0"/>
                <a:cs typeface="Arial" charset="0"/>
              </a:rPr>
              <a:t>Description de l’exposition aux dispositifs invasifs 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: par type de DI, type de cathéter (par type de service)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373739"/>
                </a:solidFill>
                <a:latin typeface="Arial" charset="0"/>
                <a:cs typeface="Arial" charset="0"/>
              </a:rPr>
              <a:t>Description des infections nosocomiales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 : prévalence des patients infectés et prévalence des IN ; par origine ; par type de séjour ; par site anatomique ; selon les caractéristiques des patients ; selon l’exposition aux DI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373739"/>
                </a:solidFill>
                <a:latin typeface="Arial" charset="0"/>
                <a:cs typeface="Arial" charset="0"/>
              </a:rPr>
              <a:t>Description des micro-organismes isolés d’infections </a:t>
            </a:r>
            <a:r>
              <a:rPr lang="fr-FR" sz="1400" dirty="0">
                <a:solidFill>
                  <a:srgbClr val="373739"/>
                </a:solidFill>
                <a:latin typeface="Arial" charset="0"/>
                <a:cs typeface="Arial" charset="0"/>
              </a:rPr>
              <a:t>: par type de service ; pour certains sites infectieux ; résistance aux ATB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373739"/>
                </a:solidFill>
                <a:latin typeface="Arial" charset="0"/>
                <a:cs typeface="Arial" charset="0"/>
              </a:rPr>
              <a:t>Descriptions des traitements </a:t>
            </a:r>
            <a:r>
              <a:rPr lang="fr-FR" sz="1400" b="1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anti-infectieux </a:t>
            </a:r>
            <a:r>
              <a:rPr lang="fr-FR" sz="1400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: par famille et par molécule ; selon les contexte de prescription ; voie d’administration ; diagnostic des infections associés au traitement ; raison du changement d’AI</a:t>
            </a:r>
            <a:endParaRPr lang="fr-FR" sz="1400" dirty="0">
              <a:solidFill>
                <a:srgbClr val="373739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2060848"/>
            <a:ext cx="1485900" cy="904875"/>
          </a:xfrm>
          <a:prstGeom prst="rect">
            <a:avLst/>
          </a:prstGeom>
        </p:spPr>
      </p:pic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9512" y="3428998"/>
            <a:ext cx="8568952" cy="1296145"/>
          </a:xfrm>
        </p:spPr>
        <p:txBody>
          <a:bodyPr/>
          <a:lstStyle/>
          <a:p>
            <a:r>
              <a:rPr lang="fr-FR" dirty="0"/>
              <a:t>Définitions </a:t>
            </a:r>
            <a:r>
              <a:rPr lang="fr-FR" dirty="0" smtClean="0"/>
              <a:t>des</a:t>
            </a:r>
            <a:br>
              <a:rPr lang="fr-FR" dirty="0" smtClean="0"/>
            </a:br>
            <a:r>
              <a:rPr lang="fr-FR" dirty="0" smtClean="0"/>
              <a:t>Infections nosocomiales (IN)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31014" y="2798506"/>
            <a:ext cx="7417450" cy="486478"/>
          </a:xfrm>
        </p:spPr>
        <p:txBody>
          <a:bodyPr/>
          <a:lstStyle/>
          <a:p>
            <a:r>
              <a:rPr lang="fr-FR" dirty="0"/>
              <a:t>ENP </a:t>
            </a:r>
            <a:r>
              <a:rPr lang="fr-FR" dirty="0" smtClean="0"/>
              <a:t>2022 </a:t>
            </a:r>
            <a:r>
              <a:rPr lang="fr-FR" dirty="0"/>
              <a:t>: PARTIE </a:t>
            </a:r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6" name="Picture 2" descr="Répias - Réseau de Prévention des Infections Associées aux S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316"/>
            <a:ext cx="1296144" cy="6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Identification des </a:t>
            </a:r>
            <a:r>
              <a:rPr lang="fr-FR" dirty="0" smtClean="0">
                <a:latin typeface="Arial" charset="0"/>
                <a:cs typeface="Arial" charset="0"/>
              </a:rPr>
              <a:t>IN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 smtClean="0"/>
              <a:t>Définition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Infection </a:t>
            </a:r>
            <a:r>
              <a:rPr lang="fr-FR" dirty="0"/>
              <a:t>contractée dans un </a:t>
            </a:r>
            <a:r>
              <a:rPr lang="fr-FR" dirty="0" smtClean="0"/>
              <a:t>établissement </a:t>
            </a:r>
            <a:r>
              <a:rPr lang="fr-FR" dirty="0"/>
              <a:t>et ni présente, ni en incubation au début de la prise en charge </a:t>
            </a:r>
            <a:r>
              <a:rPr lang="fr-FR" dirty="0" smtClean="0"/>
              <a:t>d’un </a:t>
            </a:r>
            <a:r>
              <a:rPr lang="fr-FR" dirty="0"/>
              <a:t>patient</a:t>
            </a:r>
          </a:p>
          <a:p>
            <a:pPr>
              <a:spcBef>
                <a:spcPts val="2400"/>
              </a:spcBef>
            </a:pPr>
            <a:r>
              <a:rPr lang="fr-FR" dirty="0" smtClean="0"/>
              <a:t>Délai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 smtClean="0"/>
              <a:t>Premiers </a:t>
            </a:r>
            <a:r>
              <a:rPr lang="fr-FR" dirty="0"/>
              <a:t>signes au moins 48h après l’admission </a:t>
            </a:r>
            <a:r>
              <a:rPr lang="fr-FR" b="0" dirty="0"/>
              <a:t>(</a:t>
            </a:r>
            <a:r>
              <a:rPr lang="fr-FR" b="0" i="1" dirty="0"/>
              <a:t>définition selon protocole ECDC)</a:t>
            </a:r>
            <a:endParaRPr lang="fr-FR" b="0" dirty="0"/>
          </a:p>
          <a:p>
            <a:pPr>
              <a:spcBef>
                <a:spcPts val="2400"/>
              </a:spcBef>
            </a:pPr>
            <a:r>
              <a:rPr lang="fr-FR" dirty="0" smtClean="0"/>
              <a:t>Cas </a:t>
            </a:r>
            <a:r>
              <a:rPr lang="fr-FR" dirty="0"/>
              <a:t>particulier des ISO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Intervention </a:t>
            </a:r>
            <a:r>
              <a:rPr lang="fr-FR" dirty="0"/>
              <a:t>chirurgicale dans les 30 jours </a:t>
            </a:r>
            <a:r>
              <a:rPr lang="fr-FR" dirty="0" smtClean="0"/>
              <a:t>précédents l’infection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 smtClean="0"/>
              <a:t>Pose d’un </a:t>
            </a:r>
            <a:r>
              <a:rPr lang="fr-FR" dirty="0"/>
              <a:t>implant ou </a:t>
            </a:r>
            <a:r>
              <a:rPr lang="fr-FR" dirty="0" smtClean="0"/>
              <a:t>d’une </a:t>
            </a:r>
            <a:r>
              <a:rPr lang="fr-FR" dirty="0"/>
              <a:t>prothèse dans les 90 jours </a:t>
            </a:r>
            <a:r>
              <a:rPr lang="fr-FR" dirty="0" smtClean="0"/>
              <a:t>précédents l’infection </a:t>
            </a:r>
            <a:r>
              <a:rPr lang="fr-FR" b="0" dirty="0" smtClean="0"/>
              <a:t>(</a:t>
            </a:r>
            <a:r>
              <a:rPr lang="fr-FR" b="0" i="1" dirty="0"/>
              <a:t>définition </a:t>
            </a:r>
            <a:r>
              <a:rPr lang="fr-FR" b="0" i="1" dirty="0" smtClean="0"/>
              <a:t>selon protocole ECDC)</a:t>
            </a:r>
          </a:p>
          <a:p>
            <a:pPr lvl="2">
              <a:spcBef>
                <a:spcPts val="600"/>
              </a:spcBef>
            </a:pPr>
            <a:endParaRPr lang="fr-FR" dirty="0"/>
          </a:p>
        </p:txBody>
      </p:sp>
      <p:pic>
        <p:nvPicPr>
          <p:cNvPr id="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Contexte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328592"/>
          </a:xfrm>
        </p:spPr>
        <p:txBody>
          <a:bodyPr/>
          <a:lstStyle/>
          <a:p>
            <a:r>
              <a:rPr lang="fr-FR" dirty="0"/>
              <a:t>Enquête réalisée </a:t>
            </a:r>
            <a:r>
              <a:rPr lang="fr-FR" dirty="0" smtClean="0"/>
              <a:t>tous </a:t>
            </a:r>
            <a:r>
              <a:rPr lang="fr-FR" dirty="0"/>
              <a:t>les 5 </a:t>
            </a:r>
            <a:r>
              <a:rPr lang="fr-FR" dirty="0" smtClean="0"/>
              <a:t>ans (données brutes)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lvl="1"/>
            <a:endParaRPr lang="fr-FR" sz="1800" dirty="0" smtClean="0"/>
          </a:p>
          <a:p>
            <a:pPr lvl="1">
              <a:spcBef>
                <a:spcPts val="0"/>
              </a:spcBef>
            </a:pPr>
            <a:r>
              <a:rPr lang="fr-FR" sz="1400" i="1" dirty="0" smtClean="0"/>
              <a:t>* Échantillon d’établissements de santé tirés au sort</a:t>
            </a:r>
          </a:p>
          <a:p>
            <a:pPr lvl="1">
              <a:spcBef>
                <a:spcPts val="0"/>
              </a:spcBef>
            </a:pPr>
            <a:endParaRPr lang="fr-FR" sz="1400" i="1" dirty="0" smtClean="0"/>
          </a:p>
          <a:p>
            <a:pPr lvl="1">
              <a:spcBef>
                <a:spcPts val="1200"/>
              </a:spcBef>
            </a:pPr>
            <a:r>
              <a:rPr lang="fr-FR" sz="1800" b="1" cap="all" dirty="0" smtClean="0">
                <a:solidFill>
                  <a:schemeClr val="tx2"/>
                </a:solidFill>
              </a:rPr>
              <a:t>Analyses de tendance (multivariées)</a:t>
            </a:r>
            <a:endParaRPr lang="fr-FR" sz="1800" b="1" cap="all" dirty="0">
              <a:solidFill>
                <a:schemeClr val="tx2"/>
              </a:solidFill>
            </a:endParaRPr>
          </a:p>
          <a:p>
            <a:pPr lvl="2">
              <a:spcBef>
                <a:spcPts val="300"/>
              </a:spcBef>
            </a:pPr>
            <a:r>
              <a:rPr lang="fr-FR" dirty="0" smtClean="0">
                <a:latin typeface="Arial" charset="0"/>
                <a:cs typeface="Arial" charset="0"/>
              </a:rPr>
              <a:t>Prévalence des </a:t>
            </a:r>
            <a:r>
              <a:rPr lang="fr-FR" dirty="0">
                <a:latin typeface="Arial" charset="0"/>
                <a:cs typeface="Arial" charset="0"/>
              </a:rPr>
              <a:t>patients infectés</a:t>
            </a:r>
            <a:r>
              <a:rPr lang="fr-FR" b="0" dirty="0">
                <a:latin typeface="Arial" charset="0"/>
                <a:cs typeface="Arial" charset="0"/>
              </a:rPr>
              <a:t> </a:t>
            </a:r>
            <a:r>
              <a:rPr lang="fr-FR" b="0" dirty="0" smtClean="0">
                <a:latin typeface="Arial" charset="0"/>
                <a:cs typeface="Arial" charset="0"/>
              </a:rPr>
              <a:t>stable entre 2012 et 2017, </a:t>
            </a:r>
            <a:r>
              <a:rPr lang="fr-FR" b="0" dirty="0">
                <a:latin typeface="Arial" charset="0"/>
                <a:cs typeface="Arial" charset="0"/>
              </a:rPr>
              <a:t>alors qu’elle avait diminué régulièrement </a:t>
            </a:r>
            <a:r>
              <a:rPr lang="fr-FR" b="0" dirty="0" smtClean="0">
                <a:latin typeface="Arial" charset="0"/>
                <a:cs typeface="Arial" charset="0"/>
              </a:rPr>
              <a:t>entre 2001 </a:t>
            </a:r>
            <a:r>
              <a:rPr lang="fr-FR" b="0" dirty="0">
                <a:latin typeface="Arial" charset="0"/>
                <a:cs typeface="Arial" charset="0"/>
              </a:rPr>
              <a:t>et </a:t>
            </a:r>
            <a:r>
              <a:rPr lang="fr-FR" b="0" dirty="0" smtClean="0">
                <a:latin typeface="Arial" charset="0"/>
                <a:cs typeface="Arial" charset="0"/>
              </a:rPr>
              <a:t>2012 (résultats d’analyses multivariées)</a:t>
            </a:r>
          </a:p>
          <a:p>
            <a:pPr lvl="2">
              <a:spcBef>
                <a:spcPts val="3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Légère diminution de la </a:t>
            </a:r>
            <a:r>
              <a:rPr lang="fr-FR" dirty="0" smtClean="0">
                <a:latin typeface="Arial" charset="0"/>
                <a:cs typeface="Arial" charset="0"/>
              </a:rPr>
              <a:t>prévalence des patients traités par ATB </a:t>
            </a:r>
            <a:r>
              <a:rPr lang="fr-FR" b="0" dirty="0" smtClean="0">
                <a:latin typeface="Arial" charset="0"/>
                <a:cs typeface="Arial" charset="0"/>
              </a:rPr>
              <a:t>entre 2012 et 2017 alors qu’elle était stable entre 2016 et 2012</a:t>
            </a:r>
            <a:endParaRPr lang="fr-FR" b="0" dirty="0">
              <a:latin typeface="Arial" charset="0"/>
              <a:cs typeface="Arial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951810"/>
              </p:ext>
            </p:extLst>
          </p:nvPr>
        </p:nvGraphicFramePr>
        <p:xfrm>
          <a:off x="611560" y="1772816"/>
          <a:ext cx="8077746" cy="25602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1996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2001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2006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2017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Nombre d’ES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830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1 533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2 337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1 938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403*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Nombre de patients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236 334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305 656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433 847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300 330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80 988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117754353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Prév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des patients infectés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6,7%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6,9%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5,0%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5,1%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5,0%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Prévalence des IN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7,5%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5,4%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5,3%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5,2%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234225918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Prév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des patients traités par AI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15,9%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16,9%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15,4%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3635298568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Prévalence des traitements AI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21,6%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23,0%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20,7%</a:t>
                      </a:r>
                    </a:p>
                  </a:txBody>
                  <a:tcPr marL="91432" marR="91432" marT="45756" marB="45756" horzOverflow="overflow"/>
                </a:tc>
                <a:extLst>
                  <a:ext uri="{0D108BD9-81ED-4DB2-BD59-A6C34878D82A}">
                    <a16:rowId xmlns:a16="http://schemas.microsoft.com/office/drawing/2014/main" val="2214065668"/>
                  </a:ext>
                </a:extLst>
              </a:tr>
            </a:tbl>
          </a:graphicData>
        </a:graphic>
      </p:graphicFrame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IN à identifier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 smtClean="0"/>
              <a:t>IN </a:t>
            </a:r>
            <a:r>
              <a:rPr lang="fr-FR" dirty="0"/>
              <a:t>clinique +/- examens paracliniques (microbiologiques, radiologiques, sérologiques…)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S</a:t>
            </a:r>
            <a:r>
              <a:rPr lang="fr-FR" dirty="0" smtClean="0"/>
              <a:t>i </a:t>
            </a:r>
            <a:r>
              <a:rPr lang="fr-FR" dirty="0"/>
              <a:t>examens en cours le jour de </a:t>
            </a:r>
            <a:r>
              <a:rPr lang="fr-FR" dirty="0" smtClean="0"/>
              <a:t>l’enquête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attendre les résultats pour confirmer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l’infection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u="sng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ET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 noter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« diagnostic différé »</a:t>
            </a:r>
          </a:p>
          <a:p>
            <a:pPr>
              <a:spcBef>
                <a:spcPts val="3000"/>
              </a:spcBef>
            </a:pPr>
            <a:r>
              <a:rPr lang="fr-FR" dirty="0" smtClean="0"/>
              <a:t>IN </a:t>
            </a:r>
            <a:r>
              <a:rPr lang="fr-FR" dirty="0"/>
              <a:t>actives : 2 types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Nécessitant </a:t>
            </a:r>
            <a:r>
              <a:rPr lang="fr-FR" dirty="0"/>
              <a:t>un traitement par voie générale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non encore traitées ou en cours de traitement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Ne </a:t>
            </a:r>
            <a:r>
              <a:rPr lang="fr-FR" dirty="0"/>
              <a:t>nécessitant pas de traitement antibiotique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mais en cours de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guérison</a:t>
            </a:r>
            <a:b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</a:br>
            <a:r>
              <a:rPr lang="fr-FR" i="1" dirty="0">
                <a:solidFill>
                  <a:srgbClr val="373739"/>
                </a:solidFill>
                <a:latin typeface="Arial" charset="0"/>
                <a:cs typeface="Arial" charset="0"/>
              </a:rPr>
              <a:t>E</a:t>
            </a:r>
            <a:r>
              <a:rPr lang="fr-FR" i="1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xemple </a:t>
            </a:r>
            <a:r>
              <a:rPr lang="fr-FR" i="1" dirty="0">
                <a:solidFill>
                  <a:srgbClr val="373739"/>
                </a:solidFill>
                <a:latin typeface="Arial" charset="0"/>
                <a:cs typeface="Arial" charset="0"/>
              </a:rPr>
              <a:t>: infection locale sur cathéter, ISO superficielles</a:t>
            </a:r>
            <a:r>
              <a:rPr lang="fr-FR" i="1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…</a:t>
            </a:r>
            <a:endParaRPr lang="fr-FR" i="1" dirty="0">
              <a:solidFill>
                <a:srgbClr val="373739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Cas particulier des </a:t>
            </a:r>
            <a:r>
              <a:rPr lang="fr-FR" dirty="0" smtClean="0">
                <a:latin typeface="Arial" charset="0"/>
                <a:cs typeface="Arial" charset="0"/>
              </a:rPr>
              <a:t>transferts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 smtClean="0"/>
              <a:t>IN importée = acquise dans un autre établissement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/>
              <a:t>S</a:t>
            </a:r>
            <a:r>
              <a:rPr lang="fr-FR" dirty="0" smtClean="0"/>
              <a:t>i </a:t>
            </a:r>
            <a:r>
              <a:rPr lang="fr-FR" dirty="0"/>
              <a:t>patient </a:t>
            </a:r>
            <a:r>
              <a:rPr lang="fr-FR" dirty="0" smtClean="0"/>
              <a:t>est transféré d’un autre ES ou résident d’</a:t>
            </a:r>
            <a:r>
              <a:rPr lang="fr-FR" dirty="0" err="1" smtClean="0"/>
              <a:t>Ehpad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u="sng" dirty="0" smtClean="0"/>
              <a:t>ET</a:t>
            </a:r>
            <a:r>
              <a:rPr lang="fr-FR" dirty="0" smtClean="0"/>
              <a:t> </a:t>
            </a:r>
            <a:r>
              <a:rPr lang="fr-FR" dirty="0"/>
              <a:t>si </a:t>
            </a:r>
            <a:r>
              <a:rPr lang="fr-FR" dirty="0" smtClean="0"/>
              <a:t>IN :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P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résente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à l’admission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O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u </a:t>
            </a: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se déclarant dans : 1) les 48 premières heures du séjour 2) les 30 jours suivant une intervention chirurgicale 3) les 90 jours suivant la pose de matériel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prothétique</a:t>
            </a:r>
            <a:endParaRPr lang="fr-FR" dirty="0">
              <a:latin typeface="Arial" charset="0"/>
              <a:cs typeface="Arial" charset="0"/>
            </a:endParaRPr>
          </a:p>
          <a:p>
            <a:pPr>
              <a:spcBef>
                <a:spcPts val="1800"/>
              </a:spcBef>
            </a:pPr>
            <a:r>
              <a:rPr lang="fr-FR" dirty="0"/>
              <a:t>A quel service/établissement attribuer l’IN ?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Pour une IN acquise dans un </a:t>
            </a:r>
            <a:r>
              <a:rPr lang="fr-FR" dirty="0"/>
              <a:t>autre </a:t>
            </a:r>
            <a:r>
              <a:rPr lang="fr-FR" dirty="0" smtClean="0"/>
              <a:t>service de l’ES enquêté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Attribuée au service où le patient est hospitalisé le jour de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l’enquête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Pour une IN acquise dans </a:t>
            </a:r>
            <a:r>
              <a:rPr lang="fr-FR" dirty="0" smtClean="0"/>
              <a:t>l’ES enquêté lors d’un précédant séjour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Attribuée au service où le patient est hospitalisé le jour de l’enquête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Et indiquer l’origine importée : acquise dans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l’ES au cours d’un séjour antérieur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dirty="0" smtClean="0"/>
              <a:t>Pour </a:t>
            </a:r>
            <a:r>
              <a:rPr lang="fr-FR" dirty="0"/>
              <a:t>une IN acquise dans </a:t>
            </a:r>
            <a:r>
              <a:rPr lang="fr-FR" dirty="0" smtClean="0"/>
              <a:t>un autre ES ou </a:t>
            </a:r>
            <a:r>
              <a:rPr lang="fr-FR" dirty="0" err="1" smtClean="0"/>
              <a:t>Ehpad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Attribuée à l’ES où le patient est hospitalisé le jour de l’enquête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Et indiquer l’origine importée : acquise dans un autre ES de court séjour ; dans un autre ES que de court séjour (PSY, SSR, SLD, HAD) ou en </a:t>
            </a:r>
            <a:r>
              <a:rPr lang="fr-FR" dirty="0" err="1">
                <a:solidFill>
                  <a:srgbClr val="373739"/>
                </a:solidFill>
                <a:latin typeface="Arial" charset="0"/>
                <a:cs typeface="Arial" charset="0"/>
              </a:rPr>
              <a:t>Ehpad</a:t>
            </a:r>
            <a:endParaRPr lang="fr-FR" dirty="0">
              <a:solidFill>
                <a:srgbClr val="373739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9512" y="3428998"/>
            <a:ext cx="8568952" cy="1296145"/>
          </a:xfrm>
        </p:spPr>
        <p:txBody>
          <a:bodyPr/>
          <a:lstStyle/>
          <a:p>
            <a:r>
              <a:rPr lang="fr-FR" dirty="0" smtClean="0"/>
              <a:t>Questionnaires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31014" y="2798506"/>
            <a:ext cx="7417450" cy="486478"/>
          </a:xfrm>
        </p:spPr>
        <p:txBody>
          <a:bodyPr/>
          <a:lstStyle/>
          <a:p>
            <a:r>
              <a:rPr lang="fr-FR" dirty="0"/>
              <a:t>ENP </a:t>
            </a:r>
            <a:r>
              <a:rPr lang="fr-FR" dirty="0" smtClean="0"/>
              <a:t>2022 </a:t>
            </a:r>
            <a:r>
              <a:rPr lang="fr-FR" dirty="0"/>
              <a:t>: PARTIE </a:t>
            </a:r>
            <a:r>
              <a:rPr lang="fr-FR" dirty="0" smtClean="0"/>
              <a:t>5</a:t>
            </a:r>
            <a:endParaRPr lang="fr-FR" dirty="0"/>
          </a:p>
        </p:txBody>
      </p:sp>
      <p:pic>
        <p:nvPicPr>
          <p:cNvPr id="6" name="Picture 2" descr="Répias - Réseau de Prévention des Infections Associées aux S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316"/>
            <a:ext cx="1296144" cy="6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056784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questionnaires</a:t>
            </a:r>
            <a:endParaRPr lang="fr-FR" b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 smtClean="0"/>
              <a:t>Questionnaire établissement (8 sections)</a:t>
            </a:r>
            <a:endParaRPr lang="fr-FR" dirty="0"/>
          </a:p>
          <a:p>
            <a:pPr lvl="2">
              <a:spcBef>
                <a:spcPts val="300"/>
              </a:spcBef>
            </a:pPr>
            <a:r>
              <a:rPr lang="fr-FR" b="0" dirty="0" smtClean="0"/>
              <a:t>Généralités</a:t>
            </a:r>
          </a:p>
          <a:p>
            <a:pPr lvl="2">
              <a:spcBef>
                <a:spcPts val="300"/>
              </a:spcBef>
            </a:pPr>
            <a:r>
              <a:rPr lang="fr-FR" b="0" dirty="0"/>
              <a:t>P</a:t>
            </a:r>
            <a:r>
              <a:rPr lang="fr-FR" b="0" dirty="0" smtClean="0"/>
              <a:t>érimètre de l’enquête</a:t>
            </a:r>
            <a:endParaRPr lang="fr-FR" b="0" dirty="0"/>
          </a:p>
          <a:p>
            <a:pPr lvl="2">
              <a:spcBef>
                <a:spcPts val="300"/>
              </a:spcBef>
            </a:pPr>
            <a:r>
              <a:rPr lang="fr-FR" b="0" dirty="0" smtClean="0"/>
              <a:t>Personnel en ETP</a:t>
            </a:r>
            <a:endParaRPr lang="fr-FR" b="0" dirty="0"/>
          </a:p>
          <a:p>
            <a:pPr lvl="2">
              <a:spcBef>
                <a:spcPts val="300"/>
              </a:spcBef>
            </a:pPr>
            <a:r>
              <a:rPr lang="fr-FR" b="0" dirty="0" smtClean="0"/>
              <a:t>Capacité </a:t>
            </a:r>
            <a:r>
              <a:rPr lang="fr-FR" b="0" dirty="0"/>
              <a:t>d’accueil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Statistiques annuelles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Situation COVID-19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Pratique du laboratoire de microbiologie</a:t>
            </a:r>
            <a:endParaRPr lang="fr-FR" b="0" dirty="0"/>
          </a:p>
          <a:p>
            <a:pPr lvl="2">
              <a:spcBef>
                <a:spcPts val="300"/>
              </a:spcBef>
            </a:pPr>
            <a:r>
              <a:rPr lang="fr-FR" b="0" dirty="0" smtClean="0"/>
              <a:t>Prévention </a:t>
            </a:r>
            <a:r>
              <a:rPr lang="fr-FR" b="0" dirty="0"/>
              <a:t>et contrôles des </a:t>
            </a:r>
            <a:r>
              <a:rPr lang="fr-FR" b="0" dirty="0" smtClean="0"/>
              <a:t>infections</a:t>
            </a:r>
            <a:endParaRPr lang="fr-FR" b="0" dirty="0"/>
          </a:p>
          <a:p>
            <a:pPr>
              <a:lnSpc>
                <a:spcPct val="90000"/>
              </a:lnSpc>
            </a:pPr>
            <a:endParaRPr lang="fr-FR" sz="1400" dirty="0">
              <a:latin typeface="Arial" charset="0"/>
              <a:cs typeface="Arial" charset="0"/>
            </a:endParaRPr>
          </a:p>
          <a:p>
            <a:r>
              <a:rPr lang="fr-FR" dirty="0" smtClean="0"/>
              <a:t>questionnaire </a:t>
            </a:r>
            <a:r>
              <a:rPr lang="fr-FR" dirty="0"/>
              <a:t>patient (5 </a:t>
            </a:r>
            <a:r>
              <a:rPr lang="fr-FR" dirty="0" smtClean="0"/>
              <a:t>sections)</a:t>
            </a:r>
            <a:endParaRPr lang="fr-FR" dirty="0"/>
          </a:p>
          <a:p>
            <a:pPr lvl="2">
              <a:spcBef>
                <a:spcPts val="300"/>
              </a:spcBef>
            </a:pPr>
            <a:r>
              <a:rPr lang="fr-FR" b="0" dirty="0" smtClean="0"/>
              <a:t>Etablissement </a:t>
            </a:r>
            <a:r>
              <a:rPr lang="fr-FR" b="0" dirty="0"/>
              <a:t>et service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Patient</a:t>
            </a:r>
            <a:endParaRPr lang="fr-FR" b="0" dirty="0"/>
          </a:p>
          <a:p>
            <a:pPr lvl="2">
              <a:spcBef>
                <a:spcPts val="300"/>
              </a:spcBef>
            </a:pPr>
            <a:r>
              <a:rPr lang="fr-FR" b="0" dirty="0" smtClean="0"/>
              <a:t>Dispositif(s) invasif(s)</a:t>
            </a:r>
            <a:endParaRPr lang="fr-FR" b="0" dirty="0"/>
          </a:p>
          <a:p>
            <a:pPr lvl="2">
              <a:spcBef>
                <a:spcPts val="300"/>
              </a:spcBef>
            </a:pPr>
            <a:r>
              <a:rPr lang="fr-FR" b="0" dirty="0" smtClean="0"/>
              <a:t>Traitement(s) anti-infectieux</a:t>
            </a:r>
            <a:endParaRPr lang="fr-FR" b="0" dirty="0"/>
          </a:p>
          <a:p>
            <a:pPr lvl="2">
              <a:spcBef>
                <a:spcPts val="300"/>
              </a:spcBef>
            </a:pPr>
            <a:r>
              <a:rPr lang="fr-FR" b="0" dirty="0" smtClean="0"/>
              <a:t>Infection(s) nosocomiale(s)</a:t>
            </a:r>
            <a:endParaRPr lang="fr-FR" b="0" dirty="0"/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113" y="1412776"/>
            <a:ext cx="3326556" cy="2304256"/>
          </a:xfr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sz="1800" u="sng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Questionnaire établissement (QE)</a:t>
            </a:r>
            <a:r>
              <a:rPr lang="fr-FR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fr-FR" sz="1800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800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fr-FR" sz="1800" u="sng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4747846" cy="6858000"/>
          </a:xfrm>
          <a:prstGeom prst="rect">
            <a:avLst/>
          </a:prstGeom>
          <a:ln>
            <a:solidFill>
              <a:srgbClr val="373739"/>
            </a:solidFill>
          </a:ln>
        </p:spPr>
      </p:pic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4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" y="1004400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98000" y="980728"/>
            <a:ext cx="2286000" cy="7091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ZoneTexte 4"/>
          <p:cNvSpPr txBox="1">
            <a:spLocks noChangeArrowheads="1"/>
          </p:cNvSpPr>
          <p:nvPr/>
        </p:nvSpPr>
        <p:spPr bwMode="auto">
          <a:xfrm>
            <a:off x="2771800" y="1304483"/>
            <a:ext cx="6048480" cy="266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buClr>
                <a:schemeClr val="tx2"/>
              </a:buClr>
            </a:pPr>
            <a:r>
              <a:rPr lang="fr-FR" sz="18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généralités</a:t>
            </a:r>
          </a:p>
          <a:p>
            <a:pPr marL="144000" lvl="2" indent="-14400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fr-FR" sz="1600" b="1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</a:t>
            </a:r>
            <a:r>
              <a:rPr lang="fr-FR" sz="16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concernent </a:t>
            </a:r>
            <a:r>
              <a:rPr lang="fr-FR" sz="1600" b="1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fr-FR" sz="1600" b="1" u="sng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administratives </a:t>
            </a:r>
            <a:r>
              <a:rPr lang="fr-FR" sz="1600" b="1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de l’établissement </a:t>
            </a:r>
            <a:r>
              <a:rPr lang="fr-FR" sz="16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de santé enquêté :</a:t>
            </a:r>
            <a:endParaRPr lang="fr-FR" sz="1600" b="1" dirty="0">
              <a:solidFill>
                <a:srgbClr val="373739"/>
              </a:solidFill>
              <a:latin typeface="+mn-lt"/>
              <a:ea typeface="+mn-ea"/>
              <a:cs typeface="+mn-cs"/>
            </a:endParaRPr>
          </a:p>
          <a:p>
            <a:pPr marL="357750" lvl="3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ea typeface="+mn-ea"/>
              </a:rPr>
              <a:t>Raison sociale, numéro de </a:t>
            </a:r>
            <a:r>
              <a:rPr lang="fr-FR" sz="1400" dirty="0" err="1">
                <a:solidFill>
                  <a:schemeClr val="tx2"/>
                </a:solidFill>
                <a:ea typeface="+mn-ea"/>
              </a:rPr>
              <a:t>F</a:t>
            </a:r>
            <a:r>
              <a:rPr lang="fr-FR" sz="1400" dirty="0" err="1" smtClean="0">
                <a:solidFill>
                  <a:schemeClr val="tx2"/>
                </a:solidFill>
                <a:ea typeface="+mn-ea"/>
              </a:rPr>
              <a:t>iness</a:t>
            </a:r>
            <a:r>
              <a:rPr lang="fr-FR" sz="1400" dirty="0" smtClean="0">
                <a:solidFill>
                  <a:schemeClr val="tx2"/>
                </a:solidFill>
                <a:ea typeface="+mn-ea"/>
              </a:rPr>
              <a:t> géographique et de </a:t>
            </a:r>
            <a:r>
              <a:rPr lang="fr-FR" sz="1400" dirty="0" err="1" smtClean="0">
                <a:solidFill>
                  <a:schemeClr val="tx2"/>
                </a:solidFill>
                <a:ea typeface="+mn-ea"/>
              </a:rPr>
              <a:t>Finess</a:t>
            </a:r>
            <a:r>
              <a:rPr lang="fr-FR" sz="1400" dirty="0" smtClean="0">
                <a:solidFill>
                  <a:schemeClr val="tx2"/>
                </a:solidFill>
                <a:ea typeface="+mn-ea"/>
              </a:rPr>
              <a:t> juridique</a:t>
            </a:r>
          </a:p>
          <a:p>
            <a:pPr marL="357750" lvl="3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ea typeface="+mn-ea"/>
              </a:rPr>
              <a:t>Région, Département, 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Commune et Code postal</a:t>
            </a:r>
          </a:p>
          <a:p>
            <a:pPr marL="357750" lvl="3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Utilisateur au profil « Administrateur local » pour l’établissement (utilisateur disposant de droits de gestion de l’établissement et des utilisateurs de l’ES)</a:t>
            </a:r>
          </a:p>
        </p:txBody>
      </p:sp>
      <p:cxnSp>
        <p:nvCxnSpPr>
          <p:cNvPr id="19" name="Connecteur droit avec flèche 18"/>
          <p:cNvCxnSpPr>
            <a:cxnSpLocks noChangeShapeType="1"/>
            <a:stCxn id="11" idx="2"/>
          </p:cNvCxnSpPr>
          <p:nvPr/>
        </p:nvCxnSpPr>
        <p:spPr bwMode="auto">
          <a:xfrm>
            <a:off x="1341000" y="1689903"/>
            <a:ext cx="1602432" cy="27225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37355"/>
            <a:ext cx="7318468" cy="2259837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pic>
        <p:nvPicPr>
          <p:cNvPr id="18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4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1004400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2" name="ZoneTexte 4"/>
          <p:cNvSpPr txBox="1">
            <a:spLocks noChangeArrowheads="1"/>
          </p:cNvSpPr>
          <p:nvPr/>
        </p:nvSpPr>
        <p:spPr bwMode="auto">
          <a:xfrm>
            <a:off x="2771800" y="1294143"/>
            <a:ext cx="6192688" cy="443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généralités 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fr-FR" sz="1600" b="1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</a:t>
            </a:r>
            <a:r>
              <a:rPr lang="fr-FR" sz="16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sont </a:t>
            </a:r>
            <a:r>
              <a:rPr lang="fr-FR" sz="1600" b="1" u="sng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pré-remplies </a:t>
            </a:r>
            <a:r>
              <a:rPr lang="fr-FR" sz="1600" b="1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dans l’application</a:t>
            </a:r>
            <a:endParaRPr lang="fr-FR" sz="1600" b="1" u="sng" dirty="0">
              <a:solidFill>
                <a:srgbClr val="373739"/>
              </a:solidFill>
              <a:latin typeface="+mn-lt"/>
              <a:ea typeface="+mn-ea"/>
              <a:cs typeface="+mn-cs"/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ea typeface="+mn-ea"/>
              </a:rPr>
              <a:t>Elles </a:t>
            </a:r>
            <a:r>
              <a:rPr lang="fr-FR" sz="1400" dirty="0">
                <a:solidFill>
                  <a:schemeClr val="tx2"/>
                </a:solidFill>
                <a:ea typeface="+mn-ea"/>
              </a:rPr>
              <a:t>sont à vérifier au moment de la </a:t>
            </a:r>
            <a:r>
              <a:rPr lang="fr-FR" sz="1400" dirty="0" smtClean="0">
                <a:solidFill>
                  <a:schemeClr val="tx2"/>
                </a:solidFill>
                <a:ea typeface="+mn-ea"/>
              </a:rPr>
              <a:t>saisie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ea typeface="+mn-ea"/>
              </a:rPr>
              <a:t>Elles ne peuvent pas être modifiées directement dans le QE</a:t>
            </a:r>
            <a:r>
              <a:rPr lang="fr-FR" sz="1400" dirty="0">
                <a:solidFill>
                  <a:schemeClr val="tx2"/>
                </a:solidFill>
                <a:ea typeface="+mn-ea"/>
              </a:rPr>
              <a:t/>
            </a:r>
            <a:br>
              <a:rPr lang="fr-FR" sz="1400" dirty="0">
                <a:solidFill>
                  <a:schemeClr val="tx2"/>
                </a:solidFill>
                <a:ea typeface="+mn-ea"/>
              </a:rPr>
            </a:br>
            <a:r>
              <a:rPr lang="fr-FR" sz="1400" dirty="0" smtClean="0">
                <a:solidFill>
                  <a:schemeClr val="tx2"/>
                </a:solidFill>
                <a:ea typeface="+mn-ea"/>
                <a:sym typeface="Wingdings" panose="05000000000000000000" pitchFamily="2" charset="2"/>
              </a:rPr>
              <a:t> 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Seul l’utilisateur au profil « </a:t>
            </a:r>
            <a:r>
              <a:rPr lang="fr-FR" sz="1400" b="1" dirty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A</a:t>
            </a: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dministrateur local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» peut </a:t>
            </a: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modifier ces données dans le menu « Administration/Gestion des établissements »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Dans le cas d’une </a:t>
            </a: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erreur sur les numéros de </a:t>
            </a:r>
            <a:r>
              <a:rPr lang="fr-FR" sz="14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Finess</a:t>
            </a: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4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géogaphique</a:t>
            </a: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fr-FR" sz="14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Finess</a:t>
            </a: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juridique</a:t>
            </a:r>
            <a:b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 L’administrateur local contacte le support applicatif de </a:t>
            </a:r>
            <a:r>
              <a:rPr lang="fr-FR" sz="14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PrevIAS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lang="fr-FR" sz="14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Si le QE est complété pour un groupe d’établissements, </a:t>
            </a:r>
            <a:r>
              <a:rPr lang="fr-FR" sz="16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l’établissement indiqué dans cette section </a:t>
            </a: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(ES référent) correspond à celui :</a:t>
            </a:r>
          </a:p>
          <a:p>
            <a:pPr marL="432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ont la </a:t>
            </a: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catégorie est représentative de l’activité du groupe 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d’établissements enquêtés</a:t>
            </a:r>
          </a:p>
          <a:p>
            <a:pPr marL="432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q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ui </a:t>
            </a: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regroupe la plupart des lits 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du groupe d’établissements enquêtés</a:t>
            </a:r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18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8000" y="980728"/>
            <a:ext cx="2286000" cy="7091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6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192488" cy="24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</a:t>
            </a: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généralités</a:t>
            </a:r>
            <a:endParaRPr lang="fr-FR" sz="1600" b="1" dirty="0" smtClean="0">
              <a:solidFill>
                <a:srgbClr val="373739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Indiquer si les données sont recueillies :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>Pour </a:t>
            </a:r>
            <a:r>
              <a:rPr lang="fr-FR" sz="1400" b="1" u="sng" dirty="0">
                <a:solidFill>
                  <a:schemeClr val="tx2"/>
                </a:solidFill>
                <a:latin typeface="+mn-lt"/>
                <a:ea typeface="+mn-ea"/>
              </a:rPr>
              <a:t>un seul établissement</a:t>
            </a:r>
            <a:r>
              <a:rPr lang="fr-FR" sz="1400" b="1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>(au sens du </a:t>
            </a:r>
            <a:r>
              <a:rPr lang="fr-FR" sz="1400" dirty="0" err="1">
                <a:solidFill>
                  <a:schemeClr val="tx2"/>
                </a:solidFill>
                <a:latin typeface="+mn-lt"/>
                <a:ea typeface="+mn-ea"/>
              </a:rPr>
              <a:t>Finess</a:t>
            </a: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+mn-lt"/>
                <a:ea typeface="+mn-ea"/>
              </a:rPr>
              <a:t>gépraphique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</a:rPr>
              <a:t>)</a:t>
            </a:r>
            <a:endParaRPr lang="fr-FR" sz="14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>Pour </a:t>
            </a:r>
            <a:r>
              <a:rPr lang="fr-FR" sz="1400" b="1" u="sng" dirty="0">
                <a:solidFill>
                  <a:schemeClr val="tx2"/>
                </a:solidFill>
                <a:latin typeface="+mn-lt"/>
                <a:ea typeface="+mn-ea"/>
              </a:rPr>
              <a:t>un groupe </a:t>
            </a:r>
            <a:r>
              <a:rPr lang="fr-FR" sz="1400" b="1" u="sng" dirty="0" smtClean="0">
                <a:solidFill>
                  <a:schemeClr val="tx2"/>
                </a:solidFill>
                <a:latin typeface="+mn-lt"/>
                <a:ea typeface="+mn-ea"/>
              </a:rPr>
              <a:t>d’établissements</a:t>
            </a:r>
            <a:r>
              <a:rPr lang="fr-FR" sz="14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4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</a:b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sym typeface="Wingdings" panose="05000000000000000000" pitchFamily="2" charset="2"/>
              </a:rPr>
              <a:t>1. Communiquer les établissements regroupés au support applicatif</a:t>
            </a: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/>
            </a:r>
            <a:b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</a:br>
            <a:r>
              <a:rPr lang="fr-FR" sz="1400" b="1" dirty="0" smtClean="0">
                <a:solidFill>
                  <a:schemeClr val="tx2"/>
                </a:solidFill>
                <a:latin typeface="+mn-lt"/>
                <a:ea typeface="+mn-ea"/>
                <a:sym typeface="Wingdings" panose="05000000000000000000" pitchFamily="2" charset="2"/>
              </a:rPr>
              <a:t>2. </a:t>
            </a:r>
            <a:r>
              <a:rPr lang="fr-FR" sz="1400" b="1" dirty="0">
                <a:solidFill>
                  <a:schemeClr val="tx2"/>
                </a:solidFill>
                <a:latin typeface="+mn-lt"/>
                <a:ea typeface="+mn-ea"/>
                <a:sym typeface="Wingdings" panose="05000000000000000000" pitchFamily="2" charset="2"/>
              </a:rPr>
              <a:t>I</a:t>
            </a:r>
            <a:r>
              <a:rPr lang="fr-FR" sz="1400" b="1" dirty="0">
                <a:solidFill>
                  <a:schemeClr val="tx2"/>
                </a:solidFill>
                <a:latin typeface="+mn-lt"/>
                <a:ea typeface="+mn-ea"/>
              </a:rPr>
              <a:t>ndiquer l’ensemble des établissements groupés </a:t>
            </a: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>dans le 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</a:rPr>
              <a:t>QE : Nom, </a:t>
            </a:r>
            <a:r>
              <a:rPr lang="fr-FR" sz="1400" dirty="0" err="1" smtClean="0">
                <a:solidFill>
                  <a:schemeClr val="tx2"/>
                </a:solidFill>
                <a:latin typeface="+mn-lt"/>
                <a:ea typeface="+mn-ea"/>
              </a:rPr>
              <a:t>Finess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</a:rPr>
              <a:t> géographique </a:t>
            </a: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>e</a:t>
            </a: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</a:rPr>
              <a:t>t juridique de chaque ES</a:t>
            </a:r>
            <a:br>
              <a:rPr lang="fr-FR" sz="1400" dirty="0" smtClean="0">
                <a:solidFill>
                  <a:schemeClr val="tx2"/>
                </a:solidFill>
                <a:latin typeface="+mn-lt"/>
                <a:ea typeface="+mn-ea"/>
              </a:rPr>
            </a:br>
            <a:r>
              <a:rPr lang="fr-FR" sz="1400" dirty="0" smtClean="0">
                <a:solidFill>
                  <a:schemeClr val="tx2"/>
                </a:solidFill>
                <a:latin typeface="+mn-lt"/>
                <a:ea typeface="+mn-ea"/>
              </a:rPr>
              <a:t>(</a:t>
            </a:r>
            <a:r>
              <a:rPr lang="fr-FR" sz="1400" dirty="0" smtClean="0">
                <a:solidFill>
                  <a:schemeClr val="tx2"/>
                </a:solidFill>
              </a:rPr>
              <a:t>à </a:t>
            </a:r>
            <a:r>
              <a:rPr lang="fr-FR" sz="1400" dirty="0">
                <a:solidFill>
                  <a:schemeClr val="tx2"/>
                </a:solidFill>
              </a:rPr>
              <a:t>l’exception de l’établissement </a:t>
            </a:r>
            <a:r>
              <a:rPr lang="fr-FR" sz="1400" dirty="0" smtClean="0">
                <a:solidFill>
                  <a:schemeClr val="tx2"/>
                </a:solidFill>
              </a:rPr>
              <a:t>référent)</a:t>
            </a:r>
            <a:endParaRPr lang="fr-FR" sz="1400" b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19" name="Titre 19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1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" y="1005624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98000" y="1699199"/>
            <a:ext cx="2286000" cy="88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42824"/>
            <a:ext cx="7454357" cy="294525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4" name="AutoShape 136"/>
          <p:cNvSpPr>
            <a:spLocks noChangeArrowheads="1"/>
          </p:cNvSpPr>
          <p:nvPr/>
        </p:nvSpPr>
        <p:spPr bwMode="auto">
          <a:xfrm>
            <a:off x="410567" y="2690029"/>
            <a:ext cx="1152799" cy="880960"/>
          </a:xfrm>
          <a:prstGeom prst="irregularSeal1">
            <a:avLst/>
          </a:prstGeom>
          <a:solidFill>
            <a:schemeClr val="tx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Nouvelle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section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/>
          <p:cNvCxnSpPr>
            <a:cxnSpLocks noChangeShapeType="1"/>
            <a:stCxn id="18" idx="2"/>
          </p:cNvCxnSpPr>
          <p:nvPr/>
        </p:nvCxnSpPr>
        <p:spPr bwMode="auto">
          <a:xfrm>
            <a:off x="1341000" y="2581199"/>
            <a:ext cx="1343787" cy="11616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1296000" y="4022695"/>
            <a:ext cx="6384609" cy="1512000"/>
          </a:xfrm>
          <a:prstGeom prst="rect">
            <a:avLst/>
          </a:prstGeom>
          <a:noFill/>
          <a:ln w="317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0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192488" cy="200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</a:t>
            </a: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généralités</a:t>
            </a:r>
            <a:endParaRPr lang="fr-FR" sz="1600" b="1" dirty="0" smtClean="0">
              <a:solidFill>
                <a:srgbClr val="373739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le ou </a:t>
            </a:r>
            <a:r>
              <a:rPr lang="fr-FR" sz="1600" b="1" u="sng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l</a:t>
            </a:r>
            <a:r>
              <a:rPr lang="fr-FR" sz="1600" b="1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es services exclus</a:t>
            </a:r>
            <a:r>
              <a:rPr lang="fr-FR" sz="1600" b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de l’enquête :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ea typeface="+mn-ea"/>
              </a:rPr>
              <a:t>Exclusion de certains services ? : « Oui » ou « Non »</a:t>
            </a:r>
            <a:br>
              <a:rPr lang="fr-FR" sz="1400" dirty="0" smtClean="0">
                <a:solidFill>
                  <a:schemeClr val="tx2"/>
                </a:solidFill>
                <a:ea typeface="+mn-ea"/>
              </a:rPr>
            </a:br>
            <a:r>
              <a:rPr lang="fr-FR" sz="1400" dirty="0" smtClean="0">
                <a:solidFill>
                  <a:schemeClr val="tx2"/>
                </a:solidFill>
                <a:ea typeface="+mn-ea"/>
                <a:sym typeface="Wingdings" panose="05000000000000000000" pitchFamily="2" charset="2"/>
              </a:rPr>
              <a:t> </a:t>
            </a:r>
            <a:r>
              <a:rPr lang="fr-FR" sz="1400" b="1" dirty="0" smtClean="0">
                <a:solidFill>
                  <a:schemeClr val="tx2"/>
                </a:solidFill>
                <a:ea typeface="+mn-ea"/>
                <a:sym typeface="Wingdings" panose="05000000000000000000" pitchFamily="2" charset="2"/>
              </a:rPr>
              <a:t>il est recommandé d’enquêter dans l’ensemble des services de l’établissement ou du groupe d’établissements enquêté</a:t>
            </a:r>
            <a:endParaRPr lang="fr-FR" sz="1400" b="1" dirty="0">
              <a:solidFill>
                <a:schemeClr val="tx2"/>
              </a:solidFill>
              <a:ea typeface="+mn-ea"/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2"/>
                </a:solidFill>
                <a:ea typeface="+mn-ea"/>
              </a:rPr>
              <a:t>Si </a:t>
            </a:r>
            <a:r>
              <a:rPr lang="fr-FR" sz="1400" dirty="0" smtClean="0">
                <a:solidFill>
                  <a:schemeClr val="tx2"/>
                </a:solidFill>
                <a:ea typeface="+mn-ea"/>
              </a:rPr>
              <a:t>oui, préciser le </a:t>
            </a:r>
            <a:r>
              <a:rPr lang="fr-FR" sz="1400" b="1" dirty="0" smtClean="0">
                <a:solidFill>
                  <a:schemeClr val="tx2"/>
                </a:solidFill>
                <a:ea typeface="+mn-ea"/>
              </a:rPr>
              <a:t>type de service</a:t>
            </a:r>
            <a:r>
              <a:rPr lang="fr-FR" sz="1400" dirty="0" smtClean="0">
                <a:solidFill>
                  <a:schemeClr val="tx2"/>
                </a:solidFill>
                <a:ea typeface="+mn-ea"/>
              </a:rPr>
              <a:t> (MCO, réanimation, SMR, SLD, Psy) et le </a:t>
            </a:r>
            <a:r>
              <a:rPr lang="fr-FR" sz="1400" b="1" dirty="0" smtClean="0">
                <a:solidFill>
                  <a:schemeClr val="tx2"/>
                </a:solidFill>
                <a:ea typeface="+mn-ea"/>
              </a:rPr>
              <a:t>nombre de lits</a:t>
            </a:r>
            <a:r>
              <a:rPr lang="fr-FR" sz="1400" dirty="0" smtClean="0">
                <a:solidFill>
                  <a:schemeClr val="tx2"/>
                </a:solidFill>
                <a:ea typeface="+mn-ea"/>
              </a:rPr>
              <a:t> concernés </a:t>
            </a:r>
            <a:r>
              <a:rPr lang="fr-FR" sz="1400" b="1" dirty="0" smtClean="0">
                <a:solidFill>
                  <a:schemeClr val="tx2"/>
                </a:solidFill>
                <a:ea typeface="+mn-ea"/>
              </a:rPr>
              <a:t>de chaque service exclu</a:t>
            </a:r>
            <a:endParaRPr lang="fr-FR" sz="1400" b="1" dirty="0">
              <a:solidFill>
                <a:schemeClr val="tx2"/>
              </a:solidFill>
              <a:ea typeface="+mn-ea"/>
            </a:endParaRPr>
          </a:p>
        </p:txBody>
      </p:sp>
      <p:sp>
        <p:nvSpPr>
          <p:cNvPr id="19" name="Titre 19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1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" y="1005624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98000" y="1699199"/>
            <a:ext cx="2286000" cy="88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42824"/>
            <a:ext cx="7454357" cy="294525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4" name="AutoShape 136"/>
          <p:cNvSpPr>
            <a:spLocks noChangeArrowheads="1"/>
          </p:cNvSpPr>
          <p:nvPr/>
        </p:nvSpPr>
        <p:spPr bwMode="auto">
          <a:xfrm>
            <a:off x="410567" y="2690029"/>
            <a:ext cx="1152799" cy="880960"/>
          </a:xfrm>
          <a:prstGeom prst="irregularSeal1">
            <a:avLst/>
          </a:prstGeom>
          <a:solidFill>
            <a:schemeClr val="tx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Nouvelle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section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/>
          <p:cNvCxnSpPr>
            <a:cxnSpLocks noChangeShapeType="1"/>
            <a:stCxn id="18" idx="2"/>
          </p:cNvCxnSpPr>
          <p:nvPr/>
        </p:nvCxnSpPr>
        <p:spPr bwMode="auto">
          <a:xfrm>
            <a:off x="1341000" y="2581199"/>
            <a:ext cx="1343787" cy="11616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1296000" y="5544000"/>
            <a:ext cx="6384609" cy="1116000"/>
          </a:xfrm>
          <a:prstGeom prst="rect">
            <a:avLst/>
          </a:prstGeom>
          <a:noFill/>
          <a:ln w="317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5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192688" cy="388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Personnel </a:t>
            </a:r>
            <a:r>
              <a:rPr lang="fr-FR" sz="18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(en ETP) 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400" i="1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Par rapport à 2017 </a:t>
            </a:r>
            <a:r>
              <a:rPr lang="fr-FR" sz="14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: 4 questions ont été exclues (nombre total  d’IDE et d’IDE en réanimation ; nombre total d’aide soignant et d’AS en réanimation)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Recueillir les données </a:t>
            </a:r>
            <a:r>
              <a:rPr lang="fr-FR" sz="1600" b="1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en équivalent temps plein</a:t>
            </a: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 (ETP)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ea typeface="+mn-ea"/>
              </a:rPr>
              <a:t>Possibilité de </a:t>
            </a:r>
            <a:r>
              <a:rPr lang="fr-FR" sz="1400" b="1" dirty="0" smtClean="0">
                <a:solidFill>
                  <a:schemeClr val="tx2"/>
                </a:solidFill>
                <a:ea typeface="+mn-ea"/>
              </a:rPr>
              <a:t>saisir des décimales </a:t>
            </a:r>
            <a:r>
              <a:rPr lang="fr-FR" sz="1400" dirty="0" smtClean="0">
                <a:solidFill>
                  <a:schemeClr val="tx2"/>
                </a:solidFill>
                <a:ea typeface="+mn-ea"/>
              </a:rPr>
              <a:t>(exemple : 1,25 ETP)</a:t>
            </a:r>
          </a:p>
          <a:p>
            <a:pPr marL="357750" lvl="3" indent="-28575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ea typeface="+mn-ea"/>
              </a:rPr>
              <a:t>Comptabiliser </a:t>
            </a:r>
            <a:r>
              <a:rPr lang="fr-FR" sz="1400" dirty="0">
                <a:solidFill>
                  <a:schemeClr val="tx2"/>
                </a:solidFill>
                <a:ea typeface="+mn-ea"/>
              </a:rPr>
              <a:t>l’</a:t>
            </a:r>
            <a:r>
              <a:rPr lang="fr-FR" sz="1400" b="1" dirty="0">
                <a:solidFill>
                  <a:schemeClr val="tx2"/>
                </a:solidFill>
                <a:ea typeface="+mn-ea"/>
              </a:rPr>
              <a:t>ensemble</a:t>
            </a:r>
            <a:r>
              <a:rPr lang="fr-FR" sz="1400" dirty="0">
                <a:solidFill>
                  <a:schemeClr val="tx2"/>
                </a:solidFill>
                <a:ea typeface="+mn-ea"/>
              </a:rPr>
              <a:t> </a:t>
            </a:r>
            <a:r>
              <a:rPr lang="fr-FR" sz="1400" b="1" dirty="0">
                <a:solidFill>
                  <a:schemeClr val="tx2"/>
                </a:solidFill>
                <a:ea typeface="+mn-ea"/>
              </a:rPr>
              <a:t>du </a:t>
            </a:r>
            <a:r>
              <a:rPr lang="fr-FR" sz="1400" b="1" dirty="0" smtClean="0">
                <a:solidFill>
                  <a:schemeClr val="tx2"/>
                </a:solidFill>
                <a:ea typeface="+mn-ea"/>
              </a:rPr>
              <a:t>personnel </a:t>
            </a:r>
            <a:r>
              <a:rPr lang="fr-FR" sz="1400" b="1" dirty="0">
                <a:solidFill>
                  <a:schemeClr val="tx2"/>
                </a:solidFill>
                <a:ea typeface="+mn-ea"/>
              </a:rPr>
              <a:t>salarié dans l’établissement ou le groupe d’établissements enquêtés</a:t>
            </a:r>
            <a:r>
              <a:rPr lang="fr-FR" sz="1400" dirty="0">
                <a:solidFill>
                  <a:schemeClr val="tx2"/>
                </a:solidFill>
                <a:ea typeface="+mn-ea"/>
              </a:rPr>
              <a:t>, quel que soit le statut d’emploi (CDI, CDD, </a:t>
            </a:r>
            <a:r>
              <a:rPr lang="fr-FR" sz="1400" dirty="0" err="1">
                <a:solidFill>
                  <a:schemeClr val="tx2"/>
                </a:solidFill>
                <a:ea typeface="+mn-ea"/>
              </a:rPr>
              <a:t>interim</a:t>
            </a:r>
            <a:r>
              <a:rPr lang="fr-FR" sz="1400" dirty="0">
                <a:solidFill>
                  <a:schemeClr val="tx2"/>
                </a:solidFill>
                <a:ea typeface="+mn-ea"/>
              </a:rPr>
              <a:t>) au moment de </a:t>
            </a:r>
            <a:r>
              <a:rPr lang="fr-FR" sz="1400" dirty="0" smtClean="0">
                <a:solidFill>
                  <a:schemeClr val="tx2"/>
                </a:solidFill>
                <a:ea typeface="+mn-ea"/>
              </a:rPr>
              <a:t>l’enquête</a:t>
            </a:r>
          </a:p>
          <a:p>
            <a:pPr marL="357750" lvl="3" indent="-28575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ea typeface="+mn-ea"/>
              </a:rPr>
              <a:t>Seul le </a:t>
            </a:r>
            <a:r>
              <a:rPr lang="fr-FR" sz="1400" b="1" dirty="0" smtClean="0">
                <a:solidFill>
                  <a:schemeClr val="tx2"/>
                </a:solidFill>
                <a:ea typeface="+mn-ea"/>
              </a:rPr>
              <a:t>personnel des services éligibles à l’enquête </a:t>
            </a:r>
            <a:r>
              <a:rPr lang="fr-FR" sz="1400" dirty="0" smtClean="0">
                <a:solidFill>
                  <a:schemeClr val="tx2"/>
                </a:solidFill>
                <a:ea typeface="+mn-ea"/>
              </a:rPr>
              <a:t>(CS, SSR, SLD, PSY) est pris en compte (sans exclure le personnel des services éligibles exclus)</a:t>
            </a:r>
            <a:endParaRPr lang="fr-FR" sz="1400" dirty="0">
              <a:solidFill>
                <a:schemeClr val="tx2"/>
              </a:solidFill>
              <a:ea typeface="+mn-ea"/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</a:t>
            </a:r>
            <a:r>
              <a:rPr lang="fr-FR" sz="1600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collectées auprès de l’administration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les plus récentes par rapport au moment de l’enquête</a:t>
            </a:r>
            <a:endParaRPr lang="fr-FR" sz="1600" dirty="0" smtClean="0">
              <a:solidFill>
                <a:srgbClr val="37373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itre 19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1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" y="1005624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98000" y="2574000"/>
            <a:ext cx="2286000" cy="25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467544" y="5354474"/>
            <a:ext cx="7882178" cy="1212161"/>
            <a:chOff x="319252" y="4578505"/>
            <a:chExt cx="8604448" cy="1303518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252" y="4578505"/>
              <a:ext cx="8604448" cy="1303518"/>
            </a:xfrm>
            <a:prstGeom prst="rect">
              <a:avLst/>
            </a:prstGeom>
            <a:ln w="31750">
              <a:solidFill>
                <a:schemeClr val="tx2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2339752" y="4625056"/>
              <a:ext cx="1296000" cy="288000"/>
            </a:xfrm>
            <a:prstGeom prst="rect">
              <a:avLst/>
            </a:prstGeom>
            <a:noFill/>
            <a:ln w="3175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0" name="Connecteur droit avec flèche 9"/>
          <p:cNvCxnSpPr>
            <a:cxnSpLocks noChangeShapeType="1"/>
            <a:stCxn id="18" idx="2"/>
          </p:cNvCxnSpPr>
          <p:nvPr/>
        </p:nvCxnSpPr>
        <p:spPr bwMode="auto">
          <a:xfrm>
            <a:off x="1341000" y="2826000"/>
            <a:ext cx="831734" cy="2528474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136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Pilotage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1" y="1412776"/>
            <a:ext cx="7704856" cy="4392488"/>
          </a:xfrm>
        </p:spPr>
        <p:txBody>
          <a:bodyPr/>
          <a:lstStyle/>
          <a:p>
            <a:pPr lvl="2">
              <a:spcBef>
                <a:spcPts val="12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Pilotée </a:t>
            </a:r>
            <a:r>
              <a:rPr lang="fr-FR" b="0" dirty="0">
                <a:latin typeface="Arial" charset="0"/>
                <a:cs typeface="Arial" charset="0"/>
              </a:rPr>
              <a:t>par le </a:t>
            </a:r>
            <a:r>
              <a:rPr lang="fr-FR" dirty="0">
                <a:latin typeface="Arial" charset="0"/>
                <a:cs typeface="Arial" charset="0"/>
              </a:rPr>
              <a:t>Réseaux de prévention des infectons associées aux soins (</a:t>
            </a:r>
            <a:r>
              <a:rPr lang="fr-FR" dirty="0" err="1">
                <a:latin typeface="Arial" charset="0"/>
                <a:cs typeface="Arial" charset="0"/>
              </a:rPr>
              <a:t>Répias</a:t>
            </a:r>
            <a:r>
              <a:rPr lang="fr-FR" dirty="0">
                <a:latin typeface="Arial" charset="0"/>
                <a:cs typeface="Arial" charset="0"/>
              </a:rPr>
              <a:t>)</a:t>
            </a:r>
          </a:p>
          <a:p>
            <a:pPr lvl="2">
              <a:spcBef>
                <a:spcPts val="1200"/>
              </a:spcBef>
            </a:pPr>
            <a:r>
              <a:rPr lang="fr-FR" b="0" dirty="0">
                <a:latin typeface="Arial" charset="0"/>
                <a:cs typeface="Arial" charset="0"/>
              </a:rPr>
              <a:t>Portée par le </a:t>
            </a:r>
            <a:r>
              <a:rPr lang="fr-FR" dirty="0">
                <a:latin typeface="Arial" charset="0"/>
                <a:cs typeface="Arial" charset="0"/>
              </a:rPr>
              <a:t>P</a:t>
            </a:r>
            <a:r>
              <a:rPr lang="fr-FR" dirty="0" smtClean="0">
                <a:latin typeface="Arial" charset="0"/>
                <a:cs typeface="Arial" charset="0"/>
              </a:rPr>
              <a:t>rogramme </a:t>
            </a:r>
            <a:r>
              <a:rPr lang="fr-FR" dirty="0">
                <a:latin typeface="Arial" charset="0"/>
                <a:cs typeface="Arial" charset="0"/>
              </a:rPr>
              <a:t>national d’actions de prévention des infections associées aux soins (PROPIAS 2015) </a:t>
            </a:r>
            <a:r>
              <a:rPr lang="fr-FR" b="0" dirty="0">
                <a:latin typeface="Arial" charset="0"/>
                <a:cs typeface="Arial" charset="0"/>
              </a:rPr>
              <a:t>qui </a:t>
            </a:r>
            <a:r>
              <a:rPr lang="fr-FR" b="0" dirty="0" smtClean="0">
                <a:latin typeface="Arial" charset="0"/>
                <a:cs typeface="Arial" charset="0"/>
              </a:rPr>
              <a:t>est remplacé </a:t>
            </a:r>
            <a:r>
              <a:rPr lang="fr-FR" b="0" dirty="0">
                <a:latin typeface="Arial" charset="0"/>
                <a:cs typeface="Arial" charset="0"/>
              </a:rPr>
              <a:t>par la </a:t>
            </a:r>
            <a:r>
              <a:rPr lang="fr-FR" dirty="0">
                <a:latin typeface="Arial" charset="0"/>
                <a:cs typeface="Arial" charset="0"/>
              </a:rPr>
              <a:t>Stratégie nationale 2022-2025 de Prévention des infections et de </a:t>
            </a:r>
            <a:r>
              <a:rPr lang="fr-FR" dirty="0" smtClean="0">
                <a:latin typeface="Arial" charset="0"/>
                <a:cs typeface="Arial" charset="0"/>
              </a:rPr>
              <a:t>l’</a:t>
            </a:r>
            <a:r>
              <a:rPr lang="fr-FR" dirty="0" err="1" smtClean="0">
                <a:latin typeface="Arial" charset="0"/>
                <a:cs typeface="Arial" charset="0"/>
              </a:rPr>
              <a:t>antibiorésistance</a:t>
            </a:r>
            <a:r>
              <a:rPr lang="fr-FR" dirty="0" smtClean="0">
                <a:latin typeface="Arial" charset="0"/>
                <a:cs typeface="Arial" charset="0"/>
              </a:rPr>
              <a:t>*</a:t>
            </a:r>
            <a:br>
              <a:rPr lang="fr-FR" dirty="0" smtClean="0">
                <a:latin typeface="Arial" charset="0"/>
                <a:cs typeface="Arial" charset="0"/>
              </a:rPr>
            </a:br>
            <a:r>
              <a:rPr lang="fr-FR" b="0" dirty="0" smtClean="0">
                <a:latin typeface="Arial" charset="0"/>
                <a:cs typeface="Arial" charset="0"/>
              </a:rPr>
              <a:t>du </a:t>
            </a:r>
            <a:r>
              <a:rPr lang="fr-FR" b="0" dirty="0">
                <a:latin typeface="Arial" charset="0"/>
                <a:cs typeface="Arial" charset="0"/>
              </a:rPr>
              <a:t>ministère des solidarité et de la santé.</a:t>
            </a:r>
          </a:p>
          <a:p>
            <a:pPr lvl="2">
              <a:spcBef>
                <a:spcPts val="1200"/>
              </a:spcBef>
            </a:pPr>
            <a:r>
              <a:rPr lang="fr-FR" b="0" dirty="0">
                <a:latin typeface="Arial" charset="0"/>
                <a:cs typeface="Arial" charset="0"/>
              </a:rPr>
              <a:t>Réalisée dans le cadre </a:t>
            </a:r>
            <a:r>
              <a:rPr lang="fr-FR" b="0" dirty="0" smtClean="0">
                <a:latin typeface="Arial" charset="0"/>
                <a:cs typeface="Arial" charset="0"/>
              </a:rPr>
              <a:t>du protocole de l’enquête </a:t>
            </a:r>
            <a:r>
              <a:rPr lang="fr-FR" b="0" dirty="0">
                <a:latin typeface="Arial" charset="0"/>
                <a:cs typeface="Arial" charset="0"/>
              </a:rPr>
              <a:t>européenne </a:t>
            </a:r>
            <a:r>
              <a:rPr lang="fr-FR" b="0" dirty="0" smtClean="0">
                <a:latin typeface="Arial" charset="0"/>
                <a:cs typeface="Arial" charset="0"/>
              </a:rPr>
              <a:t>de l’</a:t>
            </a:r>
            <a:r>
              <a:rPr lang="en-US" dirty="0" smtClean="0"/>
              <a:t>European </a:t>
            </a:r>
            <a:r>
              <a:rPr lang="en-US" dirty="0"/>
              <a:t>Centre for Disease Prevention and Control </a:t>
            </a:r>
            <a:r>
              <a:rPr lang="fr-FR" dirty="0" smtClean="0">
                <a:latin typeface="Arial" charset="0"/>
                <a:cs typeface="Arial" charset="0"/>
              </a:rPr>
              <a:t>(ECDC</a:t>
            </a:r>
            <a:r>
              <a:rPr lang="fr-FR" dirty="0">
                <a:latin typeface="Arial" charset="0"/>
                <a:cs typeface="Arial" charset="0"/>
              </a:rPr>
              <a:t>) </a:t>
            </a:r>
            <a:r>
              <a:rPr lang="fr-FR" b="0" dirty="0">
                <a:latin typeface="Arial" charset="0"/>
                <a:cs typeface="Arial" charset="0"/>
              </a:rPr>
              <a:t>: Point </a:t>
            </a:r>
            <a:r>
              <a:rPr lang="fr-FR" b="0" dirty="0" err="1">
                <a:latin typeface="Arial" charset="0"/>
                <a:cs typeface="Arial" charset="0"/>
              </a:rPr>
              <a:t>Prevalence</a:t>
            </a:r>
            <a:r>
              <a:rPr lang="fr-FR" b="0" dirty="0">
                <a:latin typeface="Arial" charset="0"/>
                <a:cs typeface="Arial" charset="0"/>
              </a:rPr>
              <a:t> Survey 2022-2023 (PPS-3</a:t>
            </a:r>
            <a:r>
              <a:rPr lang="fr-FR" b="0" dirty="0" smtClean="0">
                <a:latin typeface="Arial" charset="0"/>
                <a:cs typeface="Arial" charset="0"/>
              </a:rPr>
              <a:t>)</a:t>
            </a:r>
          </a:p>
          <a:p>
            <a:pPr lvl="2">
              <a:spcBef>
                <a:spcPts val="12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Réflexion/adaptation nationale du protocole menée par un </a:t>
            </a:r>
            <a:r>
              <a:rPr lang="fr-FR" dirty="0" smtClean="0">
                <a:latin typeface="Arial" charset="0"/>
                <a:cs typeface="Arial" charset="0"/>
              </a:rPr>
              <a:t>groupe de travail </a:t>
            </a:r>
            <a:r>
              <a:rPr lang="fr-FR" b="0" dirty="0" smtClean="0">
                <a:latin typeface="Arial" charset="0"/>
                <a:cs typeface="Arial" charset="0"/>
              </a:rPr>
              <a:t>constitué de </a:t>
            </a:r>
            <a:r>
              <a:rPr lang="fr-FR" b="0" dirty="0" err="1" smtClean="0">
                <a:latin typeface="Arial" charset="0"/>
                <a:cs typeface="Arial" charset="0"/>
              </a:rPr>
              <a:t>CPias</a:t>
            </a:r>
            <a:r>
              <a:rPr lang="fr-FR" b="0" dirty="0" smtClean="0">
                <a:latin typeface="Arial" charset="0"/>
                <a:cs typeface="Arial" charset="0"/>
              </a:rPr>
              <a:t> et d’établissements de santé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5906268"/>
            <a:ext cx="82898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aseline="30000" dirty="0" smtClean="0">
                <a:solidFill>
                  <a:srgbClr val="000000"/>
                </a:solidFill>
              </a:rPr>
              <a:t>* </a:t>
            </a:r>
            <a:r>
              <a:rPr lang="fr-FR" sz="1200" dirty="0" smtClean="0">
                <a:solidFill>
                  <a:srgbClr val="000000"/>
                </a:solidFill>
              </a:rPr>
              <a:t>Stratégie nationale 2022-2025 accessible sur le site :</a:t>
            </a:r>
            <a:br>
              <a:rPr lang="fr-FR" sz="1200" dirty="0" smtClean="0">
                <a:solidFill>
                  <a:srgbClr val="000000"/>
                </a:solidFill>
              </a:rPr>
            </a:br>
            <a:r>
              <a:rPr lang="fr-FR" sz="1000" dirty="0" smtClean="0">
                <a:solidFill>
                  <a:srgbClr val="E40056"/>
                </a:solidFill>
              </a:rPr>
              <a:t>https</a:t>
            </a:r>
            <a:r>
              <a:rPr lang="fr-FR" sz="1000" dirty="0">
                <a:solidFill>
                  <a:srgbClr val="E40056"/>
                </a:solidFill>
              </a:rPr>
              <a:t>://</a:t>
            </a:r>
            <a:r>
              <a:rPr lang="fr-FR" sz="1000" dirty="0" smtClean="0">
                <a:solidFill>
                  <a:srgbClr val="E40056"/>
                </a:solidFill>
              </a:rPr>
              <a:t>solidarites-sante.gouv.fr/IMG/pdf/strategie_nationale_2022-2025_prevention_des_infections_et_de_l_antibioresistance.pdf</a:t>
            </a:r>
            <a:endParaRPr lang="fr-FR" sz="1000" dirty="0"/>
          </a:p>
        </p:txBody>
      </p:sp>
      <p:pic>
        <p:nvPicPr>
          <p:cNvPr id="8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192688" cy="328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capacité d’accueil 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le </a:t>
            </a:r>
            <a:r>
              <a:rPr lang="fr-FR" sz="1600" u="sng" dirty="0" smtClean="0">
                <a:solidFill>
                  <a:srgbClr val="373739"/>
                </a:solidFill>
              </a:rPr>
              <a:t>nombre de lits d’hospitalisation complète</a:t>
            </a:r>
            <a:r>
              <a:rPr lang="fr-FR" sz="1600" dirty="0" smtClean="0">
                <a:solidFill>
                  <a:srgbClr val="373739"/>
                </a:solidFill>
              </a:rPr>
              <a:t> par types de service</a:t>
            </a: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le </a:t>
            </a:r>
            <a:r>
              <a:rPr lang="fr-FR" sz="1600" u="sng" dirty="0" smtClean="0">
                <a:solidFill>
                  <a:srgbClr val="373739"/>
                </a:solidFill>
              </a:rPr>
              <a:t>nombre total de chambres et de chambres individuelles</a:t>
            </a:r>
          </a:p>
          <a:p>
            <a:pPr marL="357750" lvl="3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</a:rPr>
              <a:t>Données en partie </a:t>
            </a:r>
            <a:r>
              <a:rPr lang="fr-FR" sz="1400" b="1" dirty="0" smtClean="0">
                <a:solidFill>
                  <a:schemeClr val="tx2"/>
                </a:solidFill>
              </a:rPr>
              <a:t>pré-remplies dans l’application </a:t>
            </a:r>
            <a:r>
              <a:rPr lang="fr-FR" sz="1400" dirty="0" smtClean="0">
                <a:solidFill>
                  <a:schemeClr val="tx2"/>
                </a:solidFill>
              </a:rPr>
              <a:t>à vérifier</a:t>
            </a:r>
            <a:endParaRPr lang="fr-FR" sz="1400" b="1" u="sng" dirty="0">
              <a:solidFill>
                <a:schemeClr val="tx2"/>
              </a:solidFill>
            </a:endParaRPr>
          </a:p>
          <a:p>
            <a:pPr marL="357750" lvl="3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chemeClr val="tx2"/>
                </a:solidFill>
              </a:rPr>
              <a:t>Si un groupe d’établissements est enquêté </a:t>
            </a:r>
            <a:r>
              <a:rPr lang="fr-FR" sz="1400" dirty="0" smtClean="0">
                <a:solidFill>
                  <a:schemeClr val="tx2"/>
                </a:solidFill>
              </a:rPr>
              <a:t>: les données correspondent au </a:t>
            </a:r>
            <a:r>
              <a:rPr lang="fr-FR" sz="1400" b="1" dirty="0" smtClean="0">
                <a:solidFill>
                  <a:schemeClr val="tx2"/>
                </a:solidFill>
              </a:rPr>
              <a:t>nombre de lits et de chambres dans l’ensemble des établissements du groupe</a:t>
            </a:r>
            <a:endParaRPr lang="fr-FR" sz="1400" dirty="0">
              <a:solidFill>
                <a:schemeClr val="tx2"/>
              </a:solidFill>
            </a:endParaRPr>
          </a:p>
          <a:p>
            <a:pPr marL="357750" lvl="3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chemeClr val="tx2"/>
                </a:solidFill>
              </a:rPr>
              <a:t>Ne pas exclure les lits des services exclus</a:t>
            </a:r>
            <a:endParaRPr lang="fr-FR" sz="1400" b="1" dirty="0">
              <a:solidFill>
                <a:srgbClr val="0000FF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</a:t>
            </a:r>
            <a:r>
              <a:rPr lang="fr-FR" sz="1600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collectées auprès de l’administration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les plus récentes par rapport au moment de l’enquête</a:t>
            </a:r>
            <a:endParaRPr lang="fr-FR" sz="1600" dirty="0" smtClean="0">
              <a:solidFill>
                <a:srgbClr val="37373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itre 19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1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" y="1005624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98000" y="2808000"/>
            <a:ext cx="2286000" cy="414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/>
          <p:cNvCxnSpPr>
            <a:cxnSpLocks noChangeShapeType="1"/>
            <a:stCxn id="18" idx="2"/>
          </p:cNvCxnSpPr>
          <p:nvPr/>
        </p:nvCxnSpPr>
        <p:spPr bwMode="auto">
          <a:xfrm>
            <a:off x="1341000" y="3222000"/>
            <a:ext cx="638712" cy="151082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Groupe 10"/>
          <p:cNvGrpSpPr/>
          <p:nvPr/>
        </p:nvGrpSpPr>
        <p:grpSpPr>
          <a:xfrm>
            <a:off x="539750" y="4732827"/>
            <a:ext cx="7450138" cy="2046622"/>
            <a:chOff x="539750" y="4732827"/>
            <a:chExt cx="7450138" cy="204662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0" y="4732827"/>
              <a:ext cx="7450138" cy="2046622"/>
            </a:xfrm>
            <a:prstGeom prst="rect">
              <a:avLst/>
            </a:prstGeom>
            <a:ln w="31750">
              <a:solidFill>
                <a:schemeClr val="tx2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2232000" y="4788000"/>
              <a:ext cx="1169870" cy="267816"/>
            </a:xfrm>
            <a:prstGeom prst="rect">
              <a:avLst/>
            </a:prstGeom>
            <a:noFill/>
            <a:ln w="3175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961600" y="5724000"/>
              <a:ext cx="727200" cy="255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086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192688" cy="302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Statistiques annuelles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Recueillir des </a:t>
            </a:r>
            <a:r>
              <a:rPr lang="fr-FR" sz="1600" b="1" u="sng" dirty="0" smtClean="0">
                <a:solidFill>
                  <a:srgbClr val="373739"/>
                </a:solidFill>
              </a:rPr>
              <a:t>données statistiques de l’établissement sur l’année précédant l’enquête au 31/12/2021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</a:rPr>
              <a:t>Données en partie </a:t>
            </a:r>
            <a:r>
              <a:rPr lang="fr-FR" sz="1400" b="1" dirty="0" smtClean="0">
                <a:solidFill>
                  <a:schemeClr val="tx2"/>
                </a:solidFill>
              </a:rPr>
              <a:t>pré-remplies dans l’application </a:t>
            </a:r>
            <a:r>
              <a:rPr lang="fr-FR" sz="1400" dirty="0" smtClean="0">
                <a:solidFill>
                  <a:schemeClr val="tx2"/>
                </a:solidFill>
              </a:rPr>
              <a:t>(pour nombre d’admissions et de JH) à vérifier</a:t>
            </a:r>
            <a:endParaRPr lang="fr-FR" sz="1400" u="sng" dirty="0">
              <a:solidFill>
                <a:schemeClr val="tx2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chemeClr val="tx2"/>
                </a:solidFill>
              </a:rPr>
              <a:t>Si les données sont recueillies pour un groupe d’établissements</a:t>
            </a:r>
            <a:r>
              <a:rPr lang="fr-FR" sz="1400" dirty="0" smtClean="0">
                <a:solidFill>
                  <a:schemeClr val="tx2"/>
                </a:solidFill>
              </a:rPr>
              <a:t>, les statistiques correspondent à celle de l’ensemble des établissements du groupe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chemeClr val="tx2"/>
                </a:solidFill>
              </a:rPr>
              <a:t>L’exclusion de certains services n’affectent pas les statistiques annuelles</a:t>
            </a:r>
            <a:endParaRPr lang="fr-FR" sz="1400" b="1" dirty="0">
              <a:solidFill>
                <a:srgbClr val="0000FF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</a:t>
            </a:r>
            <a:r>
              <a:rPr lang="fr-FR" sz="1600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collectées auprès de l’administration</a:t>
            </a:r>
          </a:p>
        </p:txBody>
      </p:sp>
      <p:sp>
        <p:nvSpPr>
          <p:cNvPr id="19" name="Titre 19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1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" y="1005624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98000" y="3222000"/>
            <a:ext cx="2286000" cy="306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/>
          <p:cNvCxnSpPr>
            <a:cxnSpLocks noChangeShapeType="1"/>
            <a:stCxn id="18" idx="2"/>
          </p:cNvCxnSpPr>
          <p:nvPr/>
        </p:nvCxnSpPr>
        <p:spPr bwMode="auto">
          <a:xfrm>
            <a:off x="1341000" y="3528000"/>
            <a:ext cx="710720" cy="132951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57512"/>
            <a:ext cx="7631832" cy="1464864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653200" y="4932000"/>
            <a:ext cx="720000" cy="252000"/>
          </a:xfrm>
          <a:prstGeom prst="rect">
            <a:avLst/>
          </a:prstGeom>
          <a:noFill/>
          <a:ln w="317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8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192688" cy="268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situation covid-19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Recueillir la </a:t>
            </a:r>
            <a:r>
              <a:rPr lang="fr-FR" sz="1600" b="1" dirty="0" smtClean="0">
                <a:solidFill>
                  <a:srgbClr val="373739"/>
                </a:solidFill>
              </a:rPr>
              <a:t>situation de l’établissement ou du groupe d’établissements enquêtés en matière de </a:t>
            </a:r>
            <a:r>
              <a:rPr lang="fr-FR" sz="1600" b="1" u="sng" dirty="0" smtClean="0">
                <a:solidFill>
                  <a:srgbClr val="373739"/>
                </a:solidFill>
              </a:rPr>
              <a:t>prise en charge des cas de COVID-19 hospitalisés au moment de l’enquête</a:t>
            </a:r>
            <a:endParaRPr lang="fr-FR" sz="1600" b="1" u="sng" dirty="0" smtClean="0">
              <a:solidFill>
                <a:schemeClr val="tx2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chemeClr val="tx2"/>
                </a:solidFill>
              </a:rPr>
              <a:t>Tous les cas de COVID-19 hospitalisés sont comptés</a:t>
            </a:r>
            <a:r>
              <a:rPr lang="fr-FR" sz="1400" dirty="0" smtClean="0">
                <a:solidFill>
                  <a:schemeClr val="tx2"/>
                </a:solidFill>
              </a:rPr>
              <a:t>, quel que soit le motif d’hospitalisation, que le patient soit symptomatique ou non</a:t>
            </a:r>
            <a:endParaRPr lang="fr-FR" sz="1400" b="1" dirty="0">
              <a:solidFill>
                <a:srgbClr val="0000FF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</a:t>
            </a:r>
            <a:r>
              <a:rPr lang="fr-FR" sz="1600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collectées par le coordonnateur auprès de l’administration</a:t>
            </a:r>
          </a:p>
          <a:p>
            <a:pPr marL="144000" lvl="2" indent="-14400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u="sng" dirty="0">
                <a:solidFill>
                  <a:srgbClr val="373739"/>
                </a:solidFill>
              </a:rPr>
              <a:t>Données les plus récentes par rapport au moment de </a:t>
            </a:r>
            <a:r>
              <a:rPr lang="fr-FR" sz="1600" u="sng" dirty="0" smtClean="0">
                <a:solidFill>
                  <a:srgbClr val="373739"/>
                </a:solidFill>
              </a:rPr>
              <a:t>l’enquête</a:t>
            </a:r>
            <a:endParaRPr lang="fr-FR" sz="1600" dirty="0">
              <a:solidFill>
                <a:srgbClr val="373739"/>
              </a:solidFill>
            </a:endParaRPr>
          </a:p>
        </p:txBody>
      </p:sp>
      <p:sp>
        <p:nvSpPr>
          <p:cNvPr id="19" name="Titre 19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1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" y="1005624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98000" y="3510000"/>
            <a:ext cx="2286000" cy="216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/>
          <p:cNvCxnSpPr>
            <a:cxnSpLocks noChangeShapeType="1"/>
            <a:stCxn id="18" idx="2"/>
          </p:cNvCxnSpPr>
          <p:nvPr/>
        </p:nvCxnSpPr>
        <p:spPr bwMode="auto">
          <a:xfrm>
            <a:off x="1341000" y="3726000"/>
            <a:ext cx="1130051" cy="114274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e 6"/>
          <p:cNvGrpSpPr/>
          <p:nvPr/>
        </p:nvGrpSpPr>
        <p:grpSpPr>
          <a:xfrm>
            <a:off x="395536" y="4941168"/>
            <a:ext cx="8344201" cy="929835"/>
            <a:chOff x="395536" y="5130525"/>
            <a:chExt cx="8344201" cy="929835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5130525"/>
              <a:ext cx="8344201" cy="929835"/>
            </a:xfrm>
            <a:prstGeom prst="rect">
              <a:avLst/>
            </a:prstGeom>
            <a:ln w="31750">
              <a:solidFill>
                <a:schemeClr val="tx2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2394000" y="5238000"/>
              <a:ext cx="1223896" cy="252000"/>
            </a:xfrm>
            <a:prstGeom prst="rect">
              <a:avLst/>
            </a:prstGeom>
            <a:noFill/>
            <a:ln w="3175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AutoShape 136"/>
          <p:cNvSpPr>
            <a:spLocks noChangeArrowheads="1"/>
          </p:cNvSpPr>
          <p:nvPr/>
        </p:nvSpPr>
        <p:spPr bwMode="auto">
          <a:xfrm>
            <a:off x="296449" y="3987782"/>
            <a:ext cx="1152799" cy="880960"/>
          </a:xfrm>
          <a:prstGeom prst="irregularSeal1">
            <a:avLst/>
          </a:prstGeom>
          <a:solidFill>
            <a:schemeClr val="tx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Nouvelle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section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20191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Pratique du laboratoire de microbiologie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la </a:t>
            </a:r>
            <a:r>
              <a:rPr lang="fr-FR" sz="1600" b="1" dirty="0" smtClean="0">
                <a:solidFill>
                  <a:srgbClr val="373739"/>
                </a:solidFill>
              </a:rPr>
              <a:t>version des recommandations du Comité de l’antibiogramme de la société Française de microbiologie (CA-SFM) utilisée par le laboratoire de microbiologie de référence </a:t>
            </a:r>
            <a:r>
              <a:rPr lang="fr-FR" sz="1600" dirty="0" smtClean="0">
                <a:solidFill>
                  <a:srgbClr val="373739"/>
                </a:solidFill>
              </a:rPr>
              <a:t>de l’établissement ou du groupe d’établissements enquêtés </a:t>
            </a:r>
            <a:r>
              <a:rPr lang="fr-FR" sz="1600" b="1" dirty="0" smtClean="0">
                <a:solidFill>
                  <a:srgbClr val="373739"/>
                </a:solidFill>
              </a:rPr>
              <a:t>au moment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</a:rPr>
              <a:t>Nécessaire à la </a:t>
            </a:r>
            <a:r>
              <a:rPr lang="fr-FR" sz="1400" b="1" dirty="0" smtClean="0">
                <a:solidFill>
                  <a:schemeClr val="tx2"/>
                </a:solidFill>
              </a:rPr>
              <a:t>définition des catégories cliniques pour l’interprétation des tests de sensibilité</a:t>
            </a:r>
            <a:r>
              <a:rPr lang="fr-FR" sz="1400" dirty="0" smtClean="0">
                <a:solidFill>
                  <a:schemeClr val="tx2"/>
                </a:solidFill>
              </a:rPr>
              <a:t> in vitro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</a:rPr>
              <a:t>Cocher version « </a:t>
            </a:r>
            <a:r>
              <a:rPr lang="fr-FR" sz="1400" b="1" dirty="0" smtClean="0">
                <a:solidFill>
                  <a:schemeClr val="tx2"/>
                </a:solidFill>
              </a:rPr>
              <a:t>Antérieure au CA-SFM 2020</a:t>
            </a:r>
            <a:r>
              <a:rPr lang="fr-FR" sz="1400" dirty="0" smtClean="0">
                <a:solidFill>
                  <a:schemeClr val="tx2"/>
                </a:solidFill>
              </a:rPr>
              <a:t> » ou « </a:t>
            </a:r>
            <a:r>
              <a:rPr lang="fr-FR" sz="1400" b="1" dirty="0" smtClean="0">
                <a:solidFill>
                  <a:schemeClr val="tx2"/>
                </a:solidFill>
              </a:rPr>
              <a:t>CA-SFM 2020 ou postérieure</a:t>
            </a:r>
            <a:r>
              <a:rPr lang="fr-FR" sz="1400" dirty="0" smtClean="0">
                <a:solidFill>
                  <a:schemeClr val="tx2"/>
                </a:solidFill>
              </a:rPr>
              <a:t> »</a:t>
            </a:r>
            <a:endParaRPr lang="fr-FR" sz="1400" dirty="0">
              <a:solidFill>
                <a:schemeClr val="tx2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</a:t>
            </a:r>
            <a:r>
              <a:rPr lang="fr-FR" sz="1600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collectées par le coordonnateur auprès du laboratoire de microbiologie de référence</a:t>
            </a: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dirty="0">
                <a:solidFill>
                  <a:srgbClr val="373739"/>
                </a:solidFill>
              </a:rPr>
              <a:t>de l’établissement ou du groupe d’établissements </a:t>
            </a:r>
            <a:r>
              <a:rPr lang="fr-FR" sz="1600" dirty="0" smtClean="0">
                <a:solidFill>
                  <a:srgbClr val="373739"/>
                </a:solidFill>
              </a:rPr>
              <a:t>enquêtés</a:t>
            </a:r>
          </a:p>
        </p:txBody>
      </p:sp>
      <p:sp>
        <p:nvSpPr>
          <p:cNvPr id="19" name="Titre 19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1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" y="1005624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98000" y="3708000"/>
            <a:ext cx="2286000" cy="18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/>
          <p:cNvCxnSpPr>
            <a:cxnSpLocks noChangeShapeType="1"/>
            <a:stCxn id="18" idx="2"/>
          </p:cNvCxnSpPr>
          <p:nvPr/>
        </p:nvCxnSpPr>
        <p:spPr bwMode="auto">
          <a:xfrm>
            <a:off x="1341000" y="3888000"/>
            <a:ext cx="998752" cy="161014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136"/>
          <p:cNvSpPr>
            <a:spLocks noChangeArrowheads="1"/>
          </p:cNvSpPr>
          <p:nvPr/>
        </p:nvSpPr>
        <p:spPr bwMode="auto">
          <a:xfrm>
            <a:off x="332352" y="4304721"/>
            <a:ext cx="1152799" cy="880960"/>
          </a:xfrm>
          <a:prstGeom prst="irregularSeal1">
            <a:avLst/>
          </a:prstGeom>
          <a:solidFill>
            <a:schemeClr val="tx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Nouvelle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section</a:t>
            </a:r>
            <a:endParaRPr lang="fr-FR" sz="1200" dirty="0">
              <a:solidFill>
                <a:schemeClr val="bg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98000" y="5516147"/>
            <a:ext cx="8766688" cy="608877"/>
            <a:chOff x="198000" y="4941168"/>
            <a:chExt cx="8766688" cy="608877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0" y="4941168"/>
              <a:ext cx="8766688" cy="608877"/>
            </a:xfrm>
            <a:prstGeom prst="rect">
              <a:avLst/>
            </a:prstGeom>
            <a:ln w="31750">
              <a:solidFill>
                <a:schemeClr val="tx2"/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654000" y="5040000"/>
              <a:ext cx="1223896" cy="252000"/>
            </a:xfrm>
            <a:prstGeom prst="rect">
              <a:avLst/>
            </a:prstGeom>
            <a:noFill/>
            <a:ln w="3175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934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201918" cy="363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Prévention et contrôle des infections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400" i="1" dirty="0">
                <a:solidFill>
                  <a:srgbClr val="373739"/>
                </a:solidFill>
              </a:rPr>
              <a:t>Par rapport à 2017 </a:t>
            </a:r>
            <a:r>
              <a:rPr lang="fr-FR" sz="1400" dirty="0">
                <a:solidFill>
                  <a:srgbClr val="373739"/>
                </a:solidFill>
              </a:rPr>
              <a:t>: </a:t>
            </a:r>
            <a:r>
              <a:rPr lang="fr-FR" sz="1400" dirty="0" smtClean="0">
                <a:solidFill>
                  <a:srgbClr val="373739"/>
                </a:solidFill>
              </a:rPr>
              <a:t>suppression de la question sur procédure de réévaluation des prescriptions antibiotiques</a:t>
            </a:r>
            <a:endParaRPr lang="fr-FR" sz="1400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>
                <a:solidFill>
                  <a:srgbClr val="373739"/>
                </a:solidFill>
              </a:rPr>
              <a:t>les actions mises en œuvre pour la prévention et le contrôle des </a:t>
            </a:r>
            <a:r>
              <a:rPr lang="fr-FR" sz="1600" b="1" u="sng" dirty="0" smtClean="0">
                <a:solidFill>
                  <a:srgbClr val="373739"/>
                </a:solidFill>
              </a:rPr>
              <a:t>IAS </a:t>
            </a:r>
            <a:r>
              <a:rPr lang="fr-FR" sz="1600" b="1" u="sng" dirty="0">
                <a:solidFill>
                  <a:srgbClr val="373739"/>
                </a:solidFill>
              </a:rPr>
              <a:t>l’année précédant l’enquête au 31/12/2021</a:t>
            </a:r>
            <a:endParaRPr lang="fr-FR" sz="1600" dirty="0">
              <a:solidFill>
                <a:schemeClr val="tx2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tx2"/>
                </a:solidFill>
              </a:rPr>
              <a:t>Programme et rapport annuel de prévention des IAS</a:t>
            </a:r>
            <a:r>
              <a:rPr lang="fr-FR" sz="1400" dirty="0">
                <a:solidFill>
                  <a:schemeClr val="tx2"/>
                </a:solidFill>
              </a:rPr>
              <a:t> validé et approuvé par la direction et la </a:t>
            </a:r>
            <a:r>
              <a:rPr lang="fr-FR" sz="1400" dirty="0" smtClean="0">
                <a:solidFill>
                  <a:schemeClr val="tx2"/>
                </a:solidFill>
              </a:rPr>
              <a:t>CME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chemeClr val="tx2"/>
                </a:solidFill>
              </a:rPr>
              <a:t>Participation à des systèmes de surveillance </a:t>
            </a:r>
            <a:r>
              <a:rPr lang="fr-FR" sz="1400" dirty="0" smtClean="0">
                <a:solidFill>
                  <a:schemeClr val="tx2"/>
                </a:solidFill>
              </a:rPr>
              <a:t>pendant l’année précédent l’enquête (SPICMI, SPIADI, SPARES, Autre système de surveillance des IAS</a:t>
            </a:r>
            <a:endParaRPr lang="fr-FR" sz="1400" dirty="0">
              <a:solidFill>
                <a:schemeClr val="tx2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</a:t>
            </a:r>
            <a:r>
              <a:rPr lang="fr-FR" sz="1600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collectées par le coordonnateur auprès de l’EOH</a:t>
            </a:r>
            <a:r>
              <a:rPr lang="fr-FR" sz="1600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dirty="0">
                <a:solidFill>
                  <a:srgbClr val="373739"/>
                </a:solidFill>
              </a:rPr>
              <a:t>de l’établissement ou du groupe d’établissements </a:t>
            </a:r>
            <a:r>
              <a:rPr lang="fr-FR" sz="1600" dirty="0" smtClean="0">
                <a:solidFill>
                  <a:srgbClr val="373739"/>
                </a:solidFill>
              </a:rPr>
              <a:t>enquêtés</a:t>
            </a:r>
          </a:p>
        </p:txBody>
      </p:sp>
      <p:sp>
        <p:nvSpPr>
          <p:cNvPr id="19" name="Titre 19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Questionnaire établissement</a:t>
            </a:r>
            <a:endParaRPr lang="fr-FR" dirty="0"/>
          </a:p>
        </p:txBody>
      </p:sp>
      <p:pic>
        <p:nvPicPr>
          <p:cNvPr id="1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" y="1005624"/>
            <a:ext cx="2274220" cy="3284984"/>
          </a:xfrm>
          <a:prstGeom prst="rect">
            <a:avLst/>
          </a:prstGeom>
          <a:ln>
            <a:solidFill>
              <a:srgbClr val="373739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98000" y="3870000"/>
            <a:ext cx="2286000" cy="414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/>
          <p:cNvCxnSpPr>
            <a:cxnSpLocks noChangeShapeType="1"/>
            <a:stCxn id="18" idx="2"/>
          </p:cNvCxnSpPr>
          <p:nvPr/>
        </p:nvCxnSpPr>
        <p:spPr bwMode="auto">
          <a:xfrm>
            <a:off x="1341000" y="4284000"/>
            <a:ext cx="422688" cy="51315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e 6"/>
          <p:cNvGrpSpPr/>
          <p:nvPr/>
        </p:nvGrpSpPr>
        <p:grpSpPr>
          <a:xfrm>
            <a:off x="153446" y="4848209"/>
            <a:ext cx="8820472" cy="1571235"/>
            <a:chOff x="210590" y="4862031"/>
            <a:chExt cx="8820472" cy="157123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90" y="4862031"/>
              <a:ext cx="8820472" cy="1571235"/>
            </a:xfrm>
            <a:prstGeom prst="rect">
              <a:avLst/>
            </a:prstGeom>
            <a:ln w="31750">
              <a:solidFill>
                <a:schemeClr val="tx2"/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3427200" y="4968000"/>
              <a:ext cx="792000" cy="252000"/>
            </a:xfrm>
            <a:prstGeom prst="rect">
              <a:avLst/>
            </a:prstGeom>
            <a:noFill/>
            <a:ln w="3175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808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112" y="1484784"/>
            <a:ext cx="3502793" cy="1655762"/>
          </a:xfr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sz="1800" u="sng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questionnaire patient (QP)</a:t>
            </a:r>
            <a:endParaRPr lang="fr-FR" sz="1800" u="sng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4747846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63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0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1004400"/>
            <a:ext cx="2275477" cy="328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98000" y="980728"/>
            <a:ext cx="2286000" cy="504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6" name="Connecteur droit avec flèche 15"/>
          <p:cNvCxnSpPr>
            <a:cxnSpLocks noChangeShapeType="1"/>
            <a:stCxn id="15" idx="2"/>
          </p:cNvCxnSpPr>
          <p:nvPr/>
        </p:nvCxnSpPr>
        <p:spPr bwMode="auto">
          <a:xfrm>
            <a:off x="1341000" y="1484728"/>
            <a:ext cx="854736" cy="345644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201918" cy="367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établissement et service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u="sng" dirty="0" err="1" smtClean="0">
                <a:solidFill>
                  <a:srgbClr val="373739"/>
                </a:solidFill>
              </a:rPr>
              <a:t>Finess</a:t>
            </a:r>
            <a:r>
              <a:rPr lang="fr-FR" sz="1600" b="1" u="sng" dirty="0" smtClean="0">
                <a:solidFill>
                  <a:srgbClr val="373739"/>
                </a:solidFill>
              </a:rPr>
              <a:t> géographique</a:t>
            </a:r>
            <a:r>
              <a:rPr lang="fr-FR" sz="1600" b="1" dirty="0" smtClean="0">
                <a:solidFill>
                  <a:srgbClr val="373739"/>
                </a:solidFill>
              </a:rPr>
              <a:t> </a:t>
            </a:r>
            <a:r>
              <a:rPr lang="fr-FR" sz="1600" dirty="0" smtClean="0">
                <a:solidFill>
                  <a:srgbClr val="373739"/>
                </a:solidFill>
              </a:rPr>
              <a:t>pré-rempli non modifiable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la </a:t>
            </a:r>
            <a:r>
              <a:rPr lang="fr-FR" sz="1600" b="1" u="sng" dirty="0" smtClean="0">
                <a:solidFill>
                  <a:srgbClr val="373739"/>
                </a:solidFill>
              </a:rPr>
              <a:t>date de l’enquête</a:t>
            </a:r>
            <a:r>
              <a:rPr lang="fr-FR" sz="1600" b="1" dirty="0" smtClean="0">
                <a:solidFill>
                  <a:srgbClr val="373739"/>
                </a:solidFill>
              </a:rPr>
              <a:t> (JJ/MM/AAAA)</a:t>
            </a:r>
            <a:endParaRPr lang="fr-FR" sz="1600" b="1" dirty="0">
              <a:solidFill>
                <a:schemeClr val="tx2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</a:rPr>
              <a:t>L’enquête se déroule le même jour pour tous les patients d’un service enquêté </a:t>
            </a:r>
            <a:r>
              <a:rPr lang="fr-FR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champ pré-complété à partir de la date saisie dans le QP précédent</a:t>
            </a:r>
            <a:endParaRPr lang="fr-FR" sz="1400" dirty="0" smtClean="0">
              <a:solidFill>
                <a:schemeClr val="tx2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>
                <a:solidFill>
                  <a:srgbClr val="373739"/>
                </a:solidFill>
              </a:rPr>
              <a:t>Indiquer </a:t>
            </a:r>
            <a:r>
              <a:rPr lang="fr-FR" sz="1600" dirty="0" smtClean="0">
                <a:solidFill>
                  <a:srgbClr val="373739"/>
                </a:solidFill>
              </a:rPr>
              <a:t>le </a:t>
            </a:r>
            <a:r>
              <a:rPr lang="fr-FR" sz="1600" b="1" dirty="0" smtClean="0">
                <a:solidFill>
                  <a:srgbClr val="373739"/>
                </a:solidFill>
              </a:rPr>
              <a:t>code ou nom du service </a:t>
            </a:r>
            <a:r>
              <a:rPr lang="fr-FR" sz="1600" dirty="0" smtClean="0">
                <a:solidFill>
                  <a:srgbClr val="373739"/>
                </a:solidFill>
              </a:rPr>
              <a:t>en usage interne à l’ES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</a:rPr>
              <a:t>Champ facultatif (limité à 30 caractères)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Champ utilisé pour distinguer différents services ayant la même spécialité, faciliter la gestion des QP, réaliser une analyse locale des données</a:t>
            </a:r>
          </a:p>
          <a:p>
            <a:pPr marL="144000" lvl="2" indent="-144000" fontAlgn="base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la </a:t>
            </a:r>
            <a:r>
              <a:rPr lang="fr-FR" sz="1600" b="1" u="sng" dirty="0" smtClean="0">
                <a:solidFill>
                  <a:srgbClr val="373739"/>
                </a:solidFill>
              </a:rPr>
              <a:t>spécialité du service dans lequel le patient est admis</a:t>
            </a:r>
            <a:endParaRPr lang="fr-FR" sz="1600" b="1" u="sng" dirty="0">
              <a:solidFill>
                <a:srgbClr val="373739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69493"/>
            <a:ext cx="7912109" cy="1649736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9" name="ZoneTexte 1"/>
          <p:cNvSpPr txBox="1">
            <a:spLocks noChangeArrowheads="1"/>
          </p:cNvSpPr>
          <p:nvPr/>
        </p:nvSpPr>
        <p:spPr bwMode="auto">
          <a:xfrm>
            <a:off x="2270350" y="5994000"/>
            <a:ext cx="94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 smtClean="0">
                <a:solidFill>
                  <a:schemeClr val="tx2"/>
                </a:solidFill>
              </a:rPr>
              <a:t>Pré-rempli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sp>
        <p:nvSpPr>
          <p:cNvPr id="20" name="ZoneTexte 1"/>
          <p:cNvSpPr txBox="1">
            <a:spLocks noChangeArrowheads="1"/>
          </p:cNvSpPr>
          <p:nvPr/>
        </p:nvSpPr>
        <p:spPr bwMode="auto">
          <a:xfrm>
            <a:off x="4928470" y="5994000"/>
            <a:ext cx="94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 smtClean="0">
                <a:solidFill>
                  <a:schemeClr val="tx2"/>
                </a:solidFill>
              </a:rPr>
              <a:t>Pré-rempli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sp>
        <p:nvSpPr>
          <p:cNvPr id="21" name="ZoneTexte 1"/>
          <p:cNvSpPr txBox="1">
            <a:spLocks noChangeArrowheads="1"/>
          </p:cNvSpPr>
          <p:nvPr/>
        </p:nvSpPr>
        <p:spPr bwMode="auto">
          <a:xfrm>
            <a:off x="2270350" y="6317354"/>
            <a:ext cx="869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 smtClean="0">
                <a:solidFill>
                  <a:schemeClr val="tx2"/>
                </a:solidFill>
              </a:rPr>
              <a:t>Facultatif</a:t>
            </a:r>
            <a:endParaRPr lang="fr-FR" sz="1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0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44081"/>
            <a:ext cx="7912109" cy="1649736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5" name="ZoneTexte 1"/>
          <p:cNvSpPr txBox="1">
            <a:spLocks noChangeArrowheads="1"/>
          </p:cNvSpPr>
          <p:nvPr/>
        </p:nvSpPr>
        <p:spPr bwMode="auto">
          <a:xfrm>
            <a:off x="2301117" y="2181154"/>
            <a:ext cx="94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 smtClean="0">
                <a:solidFill>
                  <a:schemeClr val="tx2"/>
                </a:solidFill>
              </a:rPr>
              <a:t>Pré-rempli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sp>
        <p:nvSpPr>
          <p:cNvPr id="16" name="ZoneTexte 1"/>
          <p:cNvSpPr txBox="1">
            <a:spLocks noChangeArrowheads="1"/>
          </p:cNvSpPr>
          <p:nvPr/>
        </p:nvSpPr>
        <p:spPr bwMode="auto">
          <a:xfrm>
            <a:off x="4959237" y="2181154"/>
            <a:ext cx="94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 smtClean="0">
                <a:solidFill>
                  <a:schemeClr val="tx2"/>
                </a:solidFill>
              </a:rPr>
              <a:t>Pré-rempli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sp>
        <p:nvSpPr>
          <p:cNvPr id="17" name="ZoneTexte 1"/>
          <p:cNvSpPr txBox="1">
            <a:spLocks noChangeArrowheads="1"/>
          </p:cNvSpPr>
          <p:nvPr/>
        </p:nvSpPr>
        <p:spPr bwMode="auto">
          <a:xfrm>
            <a:off x="2301117" y="2504508"/>
            <a:ext cx="869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 smtClean="0">
                <a:solidFill>
                  <a:schemeClr val="tx2"/>
                </a:solidFill>
              </a:rPr>
              <a:t>Facultatif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812357"/>
              </p:ext>
            </p:extLst>
          </p:nvPr>
        </p:nvGraphicFramePr>
        <p:xfrm>
          <a:off x="530781" y="2869293"/>
          <a:ext cx="7776864" cy="21031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49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1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49" marR="91449" marT="45724" marB="45724" horzOverflow="overflow"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53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49" marR="91449" marT="45724" marB="45724" horzOverflow="overflow">
                    <a:solidFill>
                      <a:srgbClr val="E7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Médecine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49" marR="9144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Chirurgie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Chirurgie pédiatrique / infantile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Stomatologie ≠ chirurgie 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maxillo-faciale</a:t>
                      </a:r>
                    </a:p>
                  </a:txBody>
                  <a:tcPr marL="91449" marR="9144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Réanimation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Réa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néonat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/ pédiatrique</a:t>
                      </a:r>
                    </a:p>
                  </a:txBody>
                  <a:tcPr marL="91449" marR="9144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Gynécologie / Obstétrique / Maternité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Chirurgie 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gynéco</a:t>
                      </a:r>
                    </a:p>
                  </a:txBody>
                  <a:tcPr marL="91449" marR="9144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Pédiatrie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49" marR="9144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194744130"/>
                  </a:ext>
                </a:extLst>
              </a:tr>
              <a:tr h="213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Autres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SSR / SLD / psy / urgences / brûlés</a:t>
                      </a:r>
                    </a:p>
                  </a:txBody>
                  <a:tcPr marL="91449" marR="9144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Text Box 135"/>
          <p:cNvSpPr txBox="1">
            <a:spLocks noChangeArrowheads="1"/>
          </p:cNvSpPr>
          <p:nvPr/>
        </p:nvSpPr>
        <p:spPr bwMode="auto">
          <a:xfrm>
            <a:off x="6444208" y="1742389"/>
            <a:ext cx="1446230" cy="1015663"/>
          </a:xfrm>
          <a:prstGeom prst="rect">
            <a:avLst/>
          </a:prstGeom>
          <a:solidFill>
            <a:schemeClr val="tx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sz="1200" dirty="0" smtClean="0">
                <a:solidFill>
                  <a:schemeClr val="bg1"/>
                </a:solidFill>
              </a:rPr>
              <a:t>Codes inchangés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par rapport à 2017</a:t>
            </a:r>
          </a:p>
          <a:p>
            <a:endParaRPr lang="fr-FR" sz="1200" dirty="0">
              <a:solidFill>
                <a:schemeClr val="bg1"/>
              </a:solidFill>
            </a:endParaRPr>
          </a:p>
          <a:p>
            <a:r>
              <a:rPr lang="fr-FR" sz="1200" dirty="0" smtClean="0">
                <a:solidFill>
                  <a:schemeClr val="bg1"/>
                </a:solidFill>
              </a:rPr>
              <a:t>Liste des Codes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en annexe 1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4211960" y="2620697"/>
            <a:ext cx="747277" cy="28436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4"/>
          <p:cNvSpPr txBox="1">
            <a:spLocks noChangeArrowheads="1"/>
          </p:cNvSpPr>
          <p:nvPr/>
        </p:nvSpPr>
        <p:spPr bwMode="auto">
          <a:xfrm>
            <a:off x="562684" y="4972469"/>
            <a:ext cx="8257788" cy="188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la </a:t>
            </a:r>
            <a:r>
              <a:rPr lang="fr-FR" sz="1600" b="1" u="sng" dirty="0" smtClean="0">
                <a:solidFill>
                  <a:srgbClr val="373739"/>
                </a:solidFill>
              </a:rPr>
              <a:t>spécialité du service dans lequel le patient est admis</a:t>
            </a: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400" dirty="0" smtClean="0">
                <a:solidFill>
                  <a:srgbClr val="373739"/>
                </a:solidFill>
              </a:rPr>
              <a:t>Identique pour tous les patients d’un même service enquêté (reporté dans l’application)</a:t>
            </a: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400" dirty="0" smtClean="0">
                <a:solidFill>
                  <a:srgbClr val="373739"/>
                </a:solidFill>
              </a:rPr>
              <a:t>Les </a:t>
            </a:r>
            <a:r>
              <a:rPr lang="fr-FR" sz="1400" b="1" dirty="0" smtClean="0">
                <a:solidFill>
                  <a:srgbClr val="373739"/>
                </a:solidFill>
              </a:rPr>
              <a:t>services </a:t>
            </a:r>
            <a:r>
              <a:rPr lang="fr-FR" sz="1400" b="1" dirty="0">
                <a:solidFill>
                  <a:srgbClr val="373739"/>
                </a:solidFill>
              </a:rPr>
              <a:t>ou unités de soins intensifs (USI) ou de </a:t>
            </a:r>
            <a:r>
              <a:rPr lang="fr-FR" sz="1400" b="1" dirty="0" smtClean="0">
                <a:solidFill>
                  <a:srgbClr val="373739"/>
                </a:solidFill>
              </a:rPr>
              <a:t>surveillance continue </a:t>
            </a:r>
            <a:r>
              <a:rPr lang="fr-FR" sz="1400" b="1" dirty="0">
                <a:solidFill>
                  <a:srgbClr val="373739"/>
                </a:solidFill>
              </a:rPr>
              <a:t>(USC)</a:t>
            </a:r>
            <a:r>
              <a:rPr lang="fr-FR" sz="1400" dirty="0">
                <a:solidFill>
                  <a:srgbClr val="373739"/>
                </a:solidFill>
              </a:rPr>
              <a:t> sont </a:t>
            </a:r>
            <a:r>
              <a:rPr lang="fr-FR" sz="1400" b="1" dirty="0">
                <a:solidFill>
                  <a:srgbClr val="373739"/>
                </a:solidFill>
              </a:rPr>
              <a:t>associés à la spécialité médicale ou </a:t>
            </a:r>
            <a:r>
              <a:rPr lang="fr-FR" sz="1400" b="1" dirty="0" smtClean="0">
                <a:solidFill>
                  <a:srgbClr val="373739"/>
                </a:solidFill>
              </a:rPr>
              <a:t>chirurgicale correspondante</a:t>
            </a:r>
            <a:r>
              <a:rPr lang="fr-FR" sz="1400" dirty="0" smtClean="0">
                <a:solidFill>
                  <a:srgbClr val="373739"/>
                </a:solidFill>
              </a:rPr>
              <a:t/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200" i="1" dirty="0" smtClean="0">
                <a:solidFill>
                  <a:srgbClr val="373739"/>
                </a:solidFill>
              </a:rPr>
              <a:t>Exemple : USI de cardiologie </a:t>
            </a:r>
            <a: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 cardiologie médicale (MEDCAR) ou chirurgicale (CHICAR)</a:t>
            </a: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/>
            </a:r>
            <a:b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</a:br>
            <a: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                 USI de néonatologie  service de néonatologie (PEDNEO)</a:t>
            </a:r>
            <a:b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</a:br>
            <a: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                 USC polyvalente  médecine générale ou polyvalente (MEDGEN)</a:t>
            </a:r>
            <a:b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</a:br>
            <a: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                 Service avec activité polyvalente médecine/chirurgie  MEDGEN</a:t>
            </a:r>
          </a:p>
        </p:txBody>
      </p:sp>
    </p:spTree>
    <p:extLst>
      <p:ext uri="{BB962C8B-B14F-4D97-AF65-F5344CB8AC3E}">
        <p14:creationId xmlns:p14="http://schemas.microsoft.com/office/powerpoint/2010/main" val="34092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1004400"/>
            <a:ext cx="2275477" cy="328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198000" y="1468800"/>
            <a:ext cx="2286000" cy="619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1" name="Connecteur droit avec flèche 20"/>
          <p:cNvCxnSpPr>
            <a:cxnSpLocks noChangeShapeType="1"/>
          </p:cNvCxnSpPr>
          <p:nvPr/>
        </p:nvCxnSpPr>
        <p:spPr bwMode="auto">
          <a:xfrm>
            <a:off x="1259632" y="2088000"/>
            <a:ext cx="576064" cy="110706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95063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2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201918" cy="19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patient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les </a:t>
            </a:r>
            <a:r>
              <a:rPr lang="fr-FR" sz="1600" b="1" u="sng" dirty="0" smtClean="0">
                <a:solidFill>
                  <a:srgbClr val="373739"/>
                </a:solidFill>
              </a:rPr>
              <a:t>caractéristiques du patient et de son séjour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i="1" dirty="0">
                <a:solidFill>
                  <a:srgbClr val="373739"/>
                </a:solidFill>
              </a:rPr>
              <a:t>Par rapport à 2017 </a:t>
            </a:r>
            <a:r>
              <a:rPr lang="fr-FR" sz="1400" dirty="0">
                <a:solidFill>
                  <a:srgbClr val="373739"/>
                </a:solidFill>
              </a:rPr>
              <a:t>: suppression du code postal du patient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u="sng" dirty="0" smtClean="0">
                <a:solidFill>
                  <a:srgbClr val="373739"/>
                </a:solidFill>
              </a:rPr>
              <a:t>A partir du dossier patient</a:t>
            </a:r>
            <a:r>
              <a:rPr lang="fr-FR" sz="1600" dirty="0" smtClean="0">
                <a:solidFill>
                  <a:srgbClr val="373739"/>
                </a:solidFill>
              </a:rPr>
              <a:t> (médical, infirmier, prescriptions)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Renseigné par l’enquêteur et complété par le correspondant infirmier du service</a:t>
            </a:r>
          </a:p>
        </p:txBody>
      </p:sp>
      <p:pic>
        <p:nvPicPr>
          <p:cNvPr id="23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07704" y="2930400"/>
            <a:ext cx="972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007932" y="2209036"/>
            <a:ext cx="972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770319"/>
            <a:ext cx="8257788" cy="18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Reporter l’</a:t>
            </a:r>
            <a:r>
              <a:rPr lang="fr-FR" sz="1600" b="1" u="sng" dirty="0" smtClean="0">
                <a:solidFill>
                  <a:srgbClr val="373739"/>
                </a:solidFill>
              </a:rPr>
              <a:t>identifiant du </a:t>
            </a:r>
            <a:r>
              <a:rPr lang="fr-FR" sz="1600" b="1" u="sng" dirty="0">
                <a:solidFill>
                  <a:srgbClr val="373739"/>
                </a:solidFill>
              </a:rPr>
              <a:t>patient</a:t>
            </a:r>
            <a:r>
              <a:rPr lang="fr-FR" sz="1600" b="1" dirty="0">
                <a:solidFill>
                  <a:srgbClr val="373739"/>
                </a:solidFill>
              </a:rPr>
              <a:t> généré par </a:t>
            </a:r>
            <a:r>
              <a:rPr lang="fr-FR" sz="1600" b="1" dirty="0" smtClean="0">
                <a:solidFill>
                  <a:srgbClr val="373739"/>
                </a:solidFill>
              </a:rPr>
              <a:t>l’application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400" dirty="0" smtClean="0">
                <a:solidFill>
                  <a:srgbClr val="373739"/>
                </a:solidFill>
              </a:rPr>
              <a:t>L’identifiant généré est unique et composite au format : </a:t>
            </a:r>
            <a:r>
              <a:rPr lang="fr-FR" sz="1400" b="1" dirty="0" smtClean="0">
                <a:solidFill>
                  <a:srgbClr val="373739"/>
                </a:solidFill>
              </a:rPr>
              <a:t>ES2022-[ID QE]-[</a:t>
            </a:r>
            <a:r>
              <a:rPr lang="fr-FR" sz="1400" b="1" dirty="0" smtClean="0">
                <a:solidFill>
                  <a:schemeClr val="tx2"/>
                </a:solidFill>
              </a:rPr>
              <a:t>n° QP</a:t>
            </a:r>
            <a:r>
              <a:rPr lang="fr-FR" sz="1400" b="1" dirty="0" smtClean="0">
                <a:solidFill>
                  <a:srgbClr val="373739"/>
                </a:solidFill>
              </a:rPr>
              <a:t>]</a:t>
            </a:r>
            <a:br>
              <a:rPr lang="fr-FR" sz="1400" b="1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n</a:t>
            </a:r>
            <a:r>
              <a:rPr lang="fr-FR" sz="1400" dirty="0">
                <a:solidFill>
                  <a:srgbClr val="373739"/>
                </a:solidFill>
              </a:rPr>
              <a:t>° QP est unique pour un établissement et une </a:t>
            </a:r>
            <a:r>
              <a:rPr lang="fr-FR" sz="1400" dirty="0" smtClean="0">
                <a:solidFill>
                  <a:srgbClr val="373739"/>
                </a:solidFill>
              </a:rPr>
              <a:t>ENP</a:t>
            </a:r>
            <a:r>
              <a:rPr lang="fr-FR" sz="1400" b="1" dirty="0">
                <a:solidFill>
                  <a:srgbClr val="373739"/>
                </a:solidFill>
              </a:rPr>
              <a:t/>
            </a:r>
            <a:br>
              <a:rPr lang="fr-FR" sz="1400" b="1" dirty="0">
                <a:solidFill>
                  <a:srgbClr val="373739"/>
                </a:solidFill>
              </a:rPr>
            </a:br>
            <a:r>
              <a:rPr lang="fr-FR" sz="16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 </a:t>
            </a:r>
            <a:r>
              <a:rPr lang="fr-FR" sz="1600" b="1" dirty="0" smtClean="0">
                <a:solidFill>
                  <a:schemeClr val="tx2"/>
                </a:solidFill>
              </a:rPr>
              <a:t>Reporter uniquement le </a:t>
            </a:r>
            <a:r>
              <a:rPr lang="fr-FR" sz="1600" b="1" u="sng" dirty="0" smtClean="0">
                <a:solidFill>
                  <a:schemeClr val="tx2"/>
                </a:solidFill>
              </a:rPr>
              <a:t>n° QP</a:t>
            </a:r>
            <a:r>
              <a:rPr lang="fr-FR" sz="1600" b="1" dirty="0" smtClean="0">
                <a:solidFill>
                  <a:schemeClr val="tx2"/>
                </a:solidFill>
              </a:rPr>
              <a:t> sur le questionnaire patient sur support papier</a:t>
            </a:r>
            <a:br>
              <a:rPr lang="fr-FR" sz="1600" b="1" dirty="0" smtClean="0">
                <a:solidFill>
                  <a:schemeClr val="tx2"/>
                </a:solidFill>
              </a:rPr>
            </a:br>
            <a:r>
              <a:rPr lang="fr-FR" sz="1400" b="1" dirty="0" smtClean="0">
                <a:solidFill>
                  <a:srgbClr val="373739"/>
                </a:solidFill>
              </a:rPr>
              <a:t>- dans le </a:t>
            </a:r>
            <a:r>
              <a:rPr lang="fr-FR" sz="1400" b="1" u="sng" dirty="0" smtClean="0">
                <a:solidFill>
                  <a:srgbClr val="373739"/>
                </a:solidFill>
              </a:rPr>
              <a:t>champ ID patient de la section Patient</a:t>
            </a:r>
            <a:r>
              <a:rPr lang="fr-FR" sz="1400" b="1" dirty="0" smtClean="0">
                <a:solidFill>
                  <a:srgbClr val="373739"/>
                </a:solidFill>
              </a:rPr>
              <a:t/>
            </a:r>
            <a:br>
              <a:rPr lang="fr-FR" sz="1400" b="1" dirty="0" smtClean="0">
                <a:solidFill>
                  <a:srgbClr val="373739"/>
                </a:solidFill>
              </a:rPr>
            </a:br>
            <a:r>
              <a:rPr lang="fr-FR" sz="1400" b="1" dirty="0" smtClean="0">
                <a:solidFill>
                  <a:srgbClr val="373739"/>
                </a:solidFill>
              </a:rPr>
              <a:t>- dans le </a:t>
            </a:r>
            <a:r>
              <a:rPr lang="fr-FR" sz="1400" b="1" u="sng" dirty="0" smtClean="0">
                <a:solidFill>
                  <a:srgbClr val="373739"/>
                </a:solidFill>
              </a:rPr>
              <a:t>champ ID patient de la partie à découper (coupon)</a:t>
            </a:r>
            <a:r>
              <a:rPr lang="fr-FR" sz="1400" b="1" u="sng" dirty="0">
                <a:solidFill>
                  <a:srgbClr val="373739"/>
                </a:solidFill>
                <a:sym typeface="Wingdings" panose="05000000000000000000" pitchFamily="2" charset="2"/>
              </a:rPr>
              <a:t/>
            </a:r>
            <a:br>
              <a:rPr lang="fr-FR" sz="1400" b="1" u="sng" dirty="0">
                <a:solidFill>
                  <a:srgbClr val="373739"/>
                </a:solidFill>
                <a:sym typeface="Wingdings" panose="05000000000000000000" pitchFamily="2" charset="2"/>
              </a:rPr>
            </a:br>
            <a:r>
              <a:rPr lang="fr-FR" sz="14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Exemple</a:t>
            </a:r>
            <a:r>
              <a:rPr lang="fr-FR" sz="1400" dirty="0" smtClean="0">
                <a:solidFill>
                  <a:srgbClr val="373739"/>
                </a:solidFill>
                <a:sym typeface="Wingdings" panose="05000000000000000000" pitchFamily="2" charset="2"/>
              </a:rPr>
              <a:t> : ID patient généré par l’application : ES2022-1067-123  reporter « 123 »</a:t>
            </a:r>
            <a:endParaRPr lang="fr-FR" sz="1400" dirty="0" smtClean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1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Objectifs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184576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Décrire la prévalence</a:t>
            </a:r>
          </a:p>
          <a:p>
            <a:pPr lvl="2">
              <a:spcBef>
                <a:spcPts val="3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Des </a:t>
            </a:r>
            <a:r>
              <a:rPr lang="fr-FR" b="0" dirty="0">
                <a:latin typeface="Arial" charset="0"/>
                <a:cs typeface="Arial" charset="0"/>
              </a:rPr>
              <a:t>infections nosocomiales (IN), </a:t>
            </a:r>
          </a:p>
          <a:p>
            <a:pPr lvl="2">
              <a:spcBef>
                <a:spcPts val="3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Stratifiée par type d’établissement, </a:t>
            </a:r>
            <a:r>
              <a:rPr lang="fr-FR" b="0" dirty="0">
                <a:latin typeface="Arial" charset="0"/>
                <a:cs typeface="Arial" charset="0"/>
              </a:rPr>
              <a:t>service, </a:t>
            </a:r>
            <a:r>
              <a:rPr lang="fr-FR" b="0" dirty="0" smtClean="0">
                <a:latin typeface="Arial" charset="0"/>
                <a:cs typeface="Arial" charset="0"/>
              </a:rPr>
              <a:t>et 1) pour les IN par site </a:t>
            </a:r>
            <a:r>
              <a:rPr lang="fr-FR" b="0" dirty="0">
                <a:latin typeface="Arial" charset="0"/>
                <a:cs typeface="Arial" charset="0"/>
              </a:rPr>
              <a:t>infectieux, micro-organismes</a:t>
            </a:r>
            <a:r>
              <a:rPr lang="fr-FR" b="0" dirty="0" smtClean="0">
                <a:latin typeface="Arial" charset="0"/>
                <a:cs typeface="Arial" charset="0"/>
              </a:rPr>
              <a:t>, etc. 2) pour les AI par molécule</a:t>
            </a:r>
            <a:r>
              <a:rPr lang="fr-FR" b="0" dirty="0">
                <a:latin typeface="Arial" charset="0"/>
                <a:cs typeface="Arial" charset="0"/>
              </a:rPr>
              <a:t>, </a:t>
            </a:r>
            <a:r>
              <a:rPr lang="fr-FR" b="0" dirty="0" smtClean="0">
                <a:latin typeface="Arial" charset="0"/>
                <a:cs typeface="Arial" charset="0"/>
              </a:rPr>
              <a:t>indication, raison du changement, </a:t>
            </a:r>
            <a:r>
              <a:rPr lang="fr-FR" b="0" dirty="0">
                <a:latin typeface="Arial" charset="0"/>
                <a:cs typeface="Arial" charset="0"/>
              </a:rPr>
              <a:t>etc</a:t>
            </a:r>
            <a:r>
              <a:rPr lang="fr-FR" b="0" dirty="0" smtClean="0">
                <a:latin typeface="Arial" charset="0"/>
                <a:cs typeface="Arial" charset="0"/>
              </a:rPr>
              <a:t>.</a:t>
            </a:r>
          </a:p>
          <a:p>
            <a:pPr lvl="2">
              <a:spcBef>
                <a:spcPts val="3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A différentes échelles géographique : locale (ES), régionale, nationale</a:t>
            </a:r>
          </a:p>
          <a:p>
            <a:pPr marL="0" lvl="2" indent="0">
              <a:spcBef>
                <a:spcPts val="18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Connaître </a:t>
            </a:r>
            <a:r>
              <a:rPr lang="fr-FR" sz="1800" cap="all" dirty="0">
                <a:solidFill>
                  <a:schemeClr val="tx2"/>
                </a:solidFill>
                <a:latin typeface="Arial" charset="0"/>
                <a:cs typeface="Arial" charset="0"/>
              </a:rPr>
              <a:t>et faire connaître ces données 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A</a:t>
            </a:r>
            <a:r>
              <a:rPr lang="fr-FR" b="0" dirty="0" smtClean="0">
                <a:latin typeface="Arial" charset="0"/>
                <a:cs typeface="Arial" charset="0"/>
              </a:rPr>
              <a:t> </a:t>
            </a:r>
            <a:r>
              <a:rPr lang="fr-FR" b="0" dirty="0">
                <a:latin typeface="Arial" charset="0"/>
                <a:cs typeface="Arial" charset="0"/>
              </a:rPr>
              <a:t>l’ensemble de la communauté hospitalière et aux usagers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A</a:t>
            </a:r>
            <a:r>
              <a:rPr lang="fr-FR" b="0" dirty="0" smtClean="0">
                <a:latin typeface="Arial" charset="0"/>
                <a:cs typeface="Arial" charset="0"/>
              </a:rPr>
              <a:t>u </a:t>
            </a:r>
            <a:r>
              <a:rPr lang="fr-FR" b="0" dirty="0">
                <a:latin typeface="Arial" charset="0"/>
                <a:cs typeface="Arial" charset="0"/>
              </a:rPr>
              <a:t>niveau régional, national, européen afin d’évaluer les politiques de lutte contre les IAS et l’</a:t>
            </a:r>
            <a:r>
              <a:rPr lang="fr-FR" b="0" dirty="0" err="1">
                <a:latin typeface="Arial" charset="0"/>
                <a:cs typeface="Arial" charset="0"/>
              </a:rPr>
              <a:t>antibiorésistance</a:t>
            </a:r>
            <a:endParaRPr lang="fr-FR" b="0" dirty="0">
              <a:latin typeface="Arial" charset="0"/>
              <a:cs typeface="Arial" charset="0"/>
            </a:endParaRPr>
          </a:p>
          <a:p>
            <a:pPr marL="0" lvl="2" indent="0">
              <a:spcBef>
                <a:spcPts val="18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  <a:latin typeface="Arial" charset="0"/>
                <a:cs typeface="Arial" charset="0"/>
              </a:rPr>
              <a:t>Renforcer la sensibilisation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D</a:t>
            </a:r>
            <a:r>
              <a:rPr lang="fr-FR" b="0" dirty="0" smtClean="0">
                <a:latin typeface="Arial" charset="0"/>
                <a:cs typeface="Arial" charset="0"/>
              </a:rPr>
              <a:t>e </a:t>
            </a:r>
            <a:r>
              <a:rPr lang="fr-FR" b="0" dirty="0">
                <a:latin typeface="Arial" charset="0"/>
                <a:cs typeface="Arial" charset="0"/>
              </a:rPr>
              <a:t>l'ensemble du personnel hospitalier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A</a:t>
            </a:r>
            <a:r>
              <a:rPr lang="fr-FR" b="0" dirty="0" smtClean="0">
                <a:latin typeface="Arial" charset="0"/>
                <a:cs typeface="Arial" charset="0"/>
              </a:rPr>
              <a:t> </a:t>
            </a:r>
            <a:r>
              <a:rPr lang="fr-FR" b="0" dirty="0">
                <a:latin typeface="Arial" charset="0"/>
                <a:cs typeface="Arial" charset="0"/>
              </a:rPr>
              <a:t>l’identification des IN (signalement, surveillance…)</a:t>
            </a:r>
          </a:p>
          <a:p>
            <a:pPr marL="0" lvl="2" indent="0">
              <a:spcBef>
                <a:spcPts val="18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  <a:latin typeface="Arial" charset="0"/>
                <a:cs typeface="Arial" charset="0"/>
              </a:rPr>
              <a:t>Comparer aux résultats</a:t>
            </a:r>
          </a:p>
          <a:p>
            <a:pPr lvl="2">
              <a:spcBef>
                <a:spcPts val="3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Des </a:t>
            </a:r>
            <a:r>
              <a:rPr lang="fr-FR" b="0" dirty="0">
                <a:latin typeface="Arial" charset="0"/>
                <a:cs typeface="Arial" charset="0"/>
              </a:rPr>
              <a:t>enquêtes </a:t>
            </a:r>
            <a:r>
              <a:rPr lang="fr-FR" b="0" dirty="0" smtClean="0">
                <a:latin typeface="Arial" charset="0"/>
                <a:cs typeface="Arial" charset="0"/>
              </a:rPr>
              <a:t>antérieures</a:t>
            </a:r>
          </a:p>
          <a:p>
            <a:pPr lvl="2">
              <a:spcBef>
                <a:spcPts val="3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De </a:t>
            </a:r>
            <a:r>
              <a:rPr lang="fr-FR" b="0" dirty="0">
                <a:latin typeface="Arial" charset="0"/>
                <a:cs typeface="Arial" charset="0"/>
              </a:rPr>
              <a:t>l’enquête </a:t>
            </a:r>
            <a:r>
              <a:rPr lang="fr-FR" b="0" dirty="0" smtClean="0">
                <a:latin typeface="Arial" charset="0"/>
                <a:cs typeface="Arial" charset="0"/>
              </a:rPr>
              <a:t>européenne entre les pays, au niveau national entre les régions</a:t>
            </a:r>
            <a:endParaRPr lang="fr-FR" b="0" dirty="0">
              <a:latin typeface="Arial" charset="0"/>
              <a:cs typeface="Arial" charset="0"/>
            </a:endParaRPr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6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448000" y="3258608"/>
            <a:ext cx="972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578217"/>
            <a:ext cx="8564996" cy="219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la </a:t>
            </a:r>
            <a:r>
              <a:rPr lang="fr-FR" sz="1600" b="1" u="sng" dirty="0" smtClean="0">
                <a:solidFill>
                  <a:srgbClr val="373739"/>
                </a:solidFill>
              </a:rPr>
              <a:t>spécialité du service prenant en charge le patient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Code </a:t>
            </a:r>
            <a:r>
              <a:rPr lang="fr-FR" sz="1400" dirty="0">
                <a:solidFill>
                  <a:srgbClr val="373739"/>
                </a:solidFill>
              </a:rPr>
              <a:t>de spécialité </a:t>
            </a:r>
            <a:r>
              <a:rPr lang="fr-FR" sz="1400" dirty="0" smtClean="0">
                <a:solidFill>
                  <a:srgbClr val="373739"/>
                </a:solidFill>
              </a:rPr>
              <a:t>du service (53 codes en annexe 1)</a:t>
            </a:r>
            <a:endParaRPr lang="fr-FR" sz="1400" dirty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Ne pas </a:t>
            </a:r>
            <a:r>
              <a:rPr lang="fr-FR" sz="1400" dirty="0" smtClean="0">
                <a:solidFill>
                  <a:srgbClr val="373739"/>
                </a:solidFill>
              </a:rPr>
              <a:t>chercher ici à attribuer l’infection </a:t>
            </a:r>
            <a:r>
              <a:rPr lang="fr-FR" sz="1400" dirty="0">
                <a:solidFill>
                  <a:srgbClr val="373739"/>
                </a:solidFill>
              </a:rPr>
              <a:t>au service dans lequel elle a été acquise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Les </a:t>
            </a:r>
            <a:r>
              <a:rPr lang="fr-FR" sz="1400" b="1" dirty="0">
                <a:solidFill>
                  <a:srgbClr val="373739"/>
                </a:solidFill>
              </a:rPr>
              <a:t>services ou unités de soins intensifs</a:t>
            </a:r>
            <a:r>
              <a:rPr lang="fr-FR" sz="1400" dirty="0">
                <a:solidFill>
                  <a:srgbClr val="373739"/>
                </a:solidFill>
              </a:rPr>
              <a:t> (USI) ou de </a:t>
            </a:r>
            <a:r>
              <a:rPr lang="fr-FR" sz="1400" b="1" dirty="0">
                <a:solidFill>
                  <a:srgbClr val="373739"/>
                </a:solidFill>
              </a:rPr>
              <a:t>surveillance continue</a:t>
            </a:r>
            <a:r>
              <a:rPr lang="fr-FR" sz="1400" dirty="0">
                <a:solidFill>
                  <a:srgbClr val="373739"/>
                </a:solidFill>
              </a:rPr>
              <a:t> (USC) sont associés à la spécialité médicale ou chirurgicale correspondante</a:t>
            </a:r>
            <a:br>
              <a:rPr lang="fr-FR" sz="1400" dirty="0">
                <a:solidFill>
                  <a:srgbClr val="373739"/>
                </a:solidFill>
              </a:rPr>
            </a:br>
            <a:r>
              <a:rPr lang="fr-FR" sz="1200" i="1" dirty="0">
                <a:solidFill>
                  <a:srgbClr val="373739"/>
                </a:solidFill>
              </a:rPr>
              <a:t>Exemple : </a:t>
            </a:r>
            <a:r>
              <a:rPr lang="fr-FR" sz="1200" i="1" dirty="0" smtClean="0">
                <a:solidFill>
                  <a:srgbClr val="373739"/>
                </a:solidFill>
              </a:rPr>
              <a:t>patient en USI </a:t>
            </a:r>
            <a:r>
              <a:rPr lang="fr-FR" sz="1200" i="1" dirty="0">
                <a:solidFill>
                  <a:srgbClr val="373739"/>
                </a:solidFill>
              </a:rPr>
              <a:t>de cardiologie </a:t>
            </a: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 cardiologie médicale (MEDCAR) ou chirurgicale (CHICAR)</a:t>
            </a:r>
            <a:b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</a:b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                 </a:t>
            </a:r>
            <a: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patient en USI </a:t>
            </a: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de néonatologie  service de néonatologie (PEDNEO)</a:t>
            </a:r>
            <a:b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</a:b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                 </a:t>
            </a:r>
            <a: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patient en USC </a:t>
            </a: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polyvalente  </a:t>
            </a:r>
            <a: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spécialité correspondante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Réponse inconnue n’est pas admise</a:t>
            </a: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680000" y="3258608"/>
            <a:ext cx="972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770319"/>
            <a:ext cx="7700900" cy="87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la </a:t>
            </a:r>
            <a:r>
              <a:rPr lang="fr-FR" sz="1600" b="1" u="sng" dirty="0" smtClean="0">
                <a:solidFill>
                  <a:srgbClr val="373739"/>
                </a:solidFill>
              </a:rPr>
              <a:t>date d’hospitalisation</a:t>
            </a:r>
            <a:r>
              <a:rPr lang="fr-FR" sz="1600" b="1" dirty="0" smtClean="0">
                <a:solidFill>
                  <a:srgbClr val="373739"/>
                </a:solidFill>
              </a:rPr>
              <a:t> au format JJ/MM/AAAA</a:t>
            </a:r>
            <a:endParaRPr lang="fr-FR" sz="1600" b="1" u="sng" dirty="0" smtClean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Si le patient est hospitalisé depuis plus d’un an </a:t>
            </a:r>
            <a:r>
              <a:rPr lang="fr-FR" sz="1400" dirty="0">
                <a:solidFill>
                  <a:srgbClr val="373739"/>
                </a:solidFill>
                <a:sym typeface="Wingdings" panose="05000000000000000000" pitchFamily="2" charset="2"/>
              </a:rPr>
              <a:t> noter la date une année précédant la date de </a:t>
            </a:r>
            <a:r>
              <a:rPr lang="fr-FR" sz="1400" dirty="0" smtClean="0">
                <a:solidFill>
                  <a:srgbClr val="373739"/>
                </a:solidFill>
                <a:sym typeface="Wingdings" panose="05000000000000000000" pitchFamily="2" charset="2"/>
              </a:rPr>
              <a:t>l’enquête</a:t>
            </a: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6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598168" y="2942593"/>
            <a:ext cx="396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647993"/>
            <a:ext cx="8348972" cy="118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</a:t>
            </a:r>
            <a:r>
              <a:rPr lang="fr-FR" sz="1600" b="1" u="sng" dirty="0" smtClean="0">
                <a:solidFill>
                  <a:srgbClr val="373739"/>
                </a:solidFill>
              </a:rPr>
              <a:t>le sexe et l’âge du patient en années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Le champ </a:t>
            </a:r>
            <a:r>
              <a:rPr lang="fr-FR" sz="1400" dirty="0" smtClean="0">
                <a:solidFill>
                  <a:srgbClr val="373739"/>
                </a:solidFill>
              </a:rPr>
              <a:t>Age </a:t>
            </a:r>
            <a:r>
              <a:rPr lang="fr-FR" sz="1400" dirty="0">
                <a:solidFill>
                  <a:srgbClr val="373739"/>
                </a:solidFill>
              </a:rPr>
              <a:t>(en années) </a:t>
            </a:r>
            <a:r>
              <a:rPr lang="fr-FR" sz="1400" dirty="0" smtClean="0">
                <a:solidFill>
                  <a:srgbClr val="373739"/>
                </a:solidFill>
              </a:rPr>
              <a:t>est </a:t>
            </a:r>
            <a:r>
              <a:rPr lang="fr-FR" sz="1400" dirty="0">
                <a:solidFill>
                  <a:srgbClr val="373739"/>
                </a:solidFill>
              </a:rPr>
              <a:t>à compléter </a:t>
            </a:r>
            <a:r>
              <a:rPr lang="fr-FR" sz="1400" b="1" dirty="0">
                <a:solidFill>
                  <a:srgbClr val="373739"/>
                </a:solidFill>
              </a:rPr>
              <a:t>en années </a:t>
            </a:r>
            <a:r>
              <a:rPr lang="fr-FR" sz="1400" b="1" dirty="0" smtClean="0">
                <a:solidFill>
                  <a:srgbClr val="373739"/>
                </a:solidFill>
              </a:rPr>
              <a:t>révolues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Noter </a:t>
            </a:r>
            <a:r>
              <a:rPr lang="fr-FR" sz="1400" b="1" dirty="0">
                <a:solidFill>
                  <a:srgbClr val="373739"/>
                </a:solidFill>
              </a:rPr>
              <a:t>INC</a:t>
            </a:r>
            <a:r>
              <a:rPr lang="fr-FR" sz="1400" dirty="0">
                <a:solidFill>
                  <a:srgbClr val="373739"/>
                </a:solidFill>
              </a:rPr>
              <a:t> si </a:t>
            </a:r>
            <a:r>
              <a:rPr lang="fr-FR" sz="1400" dirty="0" smtClean="0">
                <a:solidFill>
                  <a:srgbClr val="373739"/>
                </a:solidFill>
              </a:rPr>
              <a:t>âge (en année) inconnu</a:t>
            </a:r>
            <a:endParaRPr lang="fr-FR" sz="1400" dirty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373739"/>
              </a:solidFill>
              <a:sym typeface="Wingdings" panose="05000000000000000000" pitchFamily="2" charset="2"/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16000" y="2940913"/>
            <a:ext cx="844565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3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585070"/>
            <a:ext cx="8492988" cy="227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u="sng" dirty="0" smtClean="0">
                <a:solidFill>
                  <a:srgbClr val="373739"/>
                </a:solidFill>
              </a:rPr>
              <a:t>Si âge du patient (en année) = 0 ou 1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</a:t>
            </a:r>
            <a:r>
              <a:rPr lang="fr-FR" sz="1600" b="1" u="sng" dirty="0" smtClean="0">
                <a:solidFill>
                  <a:srgbClr val="373739"/>
                </a:solidFill>
              </a:rPr>
              <a:t>l’âge du patient en mois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Le champ « Age (en mois) » est à compléter uniquement </a:t>
            </a:r>
            <a:r>
              <a:rPr lang="fr-FR" sz="1400" b="1" dirty="0">
                <a:solidFill>
                  <a:srgbClr val="373739"/>
                </a:solidFill>
              </a:rPr>
              <a:t>pour les enfants de 23 mois ou moins en années </a:t>
            </a:r>
            <a:r>
              <a:rPr lang="fr-FR" sz="1400" b="1" dirty="0" smtClean="0">
                <a:solidFill>
                  <a:srgbClr val="373739"/>
                </a:solidFill>
              </a:rPr>
              <a:t>révolues</a:t>
            </a:r>
            <a:br>
              <a:rPr lang="fr-FR" sz="1400" b="1" dirty="0" smtClean="0">
                <a:solidFill>
                  <a:srgbClr val="373739"/>
                </a:solidFill>
              </a:rPr>
            </a:br>
            <a:r>
              <a:rPr lang="fr-FR" sz="1200" i="1" dirty="0" smtClean="0">
                <a:solidFill>
                  <a:srgbClr val="373739"/>
                </a:solidFill>
              </a:rPr>
              <a:t>Exemple </a:t>
            </a:r>
            <a:r>
              <a:rPr lang="fr-FR" sz="1200" i="1" dirty="0">
                <a:solidFill>
                  <a:srgbClr val="373739"/>
                </a:solidFill>
              </a:rPr>
              <a:t>: Pour un enfant de plus de ans </a:t>
            </a: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 Age (en années) = 2 et ne pas renseigner Age (en mois) </a:t>
            </a:r>
            <a:r>
              <a:rPr lang="fr-FR" sz="1200" i="1" dirty="0">
                <a:solidFill>
                  <a:srgbClr val="373739"/>
                </a:solidFill>
              </a:rPr>
              <a:t/>
            </a:r>
            <a:br>
              <a:rPr lang="fr-FR" sz="1200" i="1" dirty="0">
                <a:solidFill>
                  <a:srgbClr val="373739"/>
                </a:solidFill>
              </a:rPr>
            </a:br>
            <a:r>
              <a:rPr lang="fr-FR" sz="1200" i="1" dirty="0">
                <a:solidFill>
                  <a:srgbClr val="373739"/>
                </a:solidFill>
              </a:rPr>
              <a:t>                 </a:t>
            </a: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Pour un enfant d’un an révolu  Age (en années) = 1 et Age (en mois) = 12 à 23</a:t>
            </a:r>
            <a:b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</a:b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                 </a:t>
            </a:r>
            <a:r>
              <a:rPr lang="fr-FR" sz="1200" i="1" dirty="0">
                <a:solidFill>
                  <a:srgbClr val="373739"/>
                </a:solidFill>
              </a:rPr>
              <a:t>Pour un enfant de moins de 1 an </a:t>
            </a: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 Age (en années) = 0 et Age (en mois) = 0 à 11 </a:t>
            </a:r>
            <a:b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</a:b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                 </a:t>
            </a:r>
            <a:r>
              <a:rPr lang="fr-FR" sz="1200" i="1" dirty="0">
                <a:solidFill>
                  <a:srgbClr val="373739"/>
                </a:solidFill>
              </a:rPr>
              <a:t>Pour un nouveau-né de moins de 1 mois </a:t>
            </a:r>
            <a:r>
              <a:rPr lang="fr-FR" sz="1200" i="1" dirty="0">
                <a:solidFill>
                  <a:srgbClr val="373739"/>
                </a:solidFill>
                <a:sym typeface="Wingdings" panose="05000000000000000000" pitchFamily="2" charset="2"/>
              </a:rPr>
              <a:t> Age (en années) = 0 et Age (en mois) = </a:t>
            </a:r>
            <a:r>
              <a:rPr lang="fr-FR" sz="12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0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Noter </a:t>
            </a:r>
            <a:r>
              <a:rPr lang="fr-FR" sz="1400" b="1" dirty="0">
                <a:solidFill>
                  <a:srgbClr val="373739"/>
                </a:solidFill>
              </a:rPr>
              <a:t>INC</a:t>
            </a:r>
            <a:r>
              <a:rPr lang="fr-FR" sz="1400" dirty="0">
                <a:solidFill>
                  <a:srgbClr val="373739"/>
                </a:solidFill>
              </a:rPr>
              <a:t> si </a:t>
            </a:r>
            <a:r>
              <a:rPr lang="fr-FR" sz="1400" dirty="0" smtClean="0">
                <a:solidFill>
                  <a:srgbClr val="373739"/>
                </a:solidFill>
              </a:rPr>
              <a:t>âge (en mois) inconnu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15339" y="2940913"/>
            <a:ext cx="396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"/>
          <p:cNvSpPr txBox="1">
            <a:spLocks noChangeArrowheads="1"/>
          </p:cNvSpPr>
          <p:nvPr/>
        </p:nvSpPr>
        <p:spPr bwMode="auto">
          <a:xfrm>
            <a:off x="5552072" y="2910425"/>
            <a:ext cx="4924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 smtClean="0">
                <a:solidFill>
                  <a:schemeClr val="tx2"/>
                </a:solidFill>
              </a:rPr>
              <a:t>0 ; 1</a:t>
            </a:r>
            <a:endParaRPr lang="fr-FR" sz="1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647993"/>
            <a:ext cx="8348972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u="sng" dirty="0" smtClean="0">
                <a:solidFill>
                  <a:srgbClr val="373739"/>
                </a:solidFill>
              </a:rPr>
              <a:t>Si Age du patient en mois = 0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</a:t>
            </a:r>
            <a:r>
              <a:rPr lang="fr-FR" sz="1600" b="1" u="sng" dirty="0" smtClean="0">
                <a:solidFill>
                  <a:srgbClr val="373739"/>
                </a:solidFill>
              </a:rPr>
              <a:t>le poids de naissance des </a:t>
            </a:r>
            <a:r>
              <a:rPr lang="fr-FR" sz="1600" b="1" u="sng" dirty="0" err="1" smtClean="0">
                <a:solidFill>
                  <a:srgbClr val="373739"/>
                </a:solidFill>
              </a:rPr>
              <a:t>nouveaux-nés</a:t>
            </a:r>
            <a:r>
              <a:rPr lang="fr-FR" sz="1600" b="1" u="sng" dirty="0" smtClean="0">
                <a:solidFill>
                  <a:srgbClr val="373739"/>
                </a:solidFill>
              </a:rPr>
              <a:t> en gramme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À compléter uniquement </a:t>
            </a:r>
            <a:r>
              <a:rPr lang="fr-FR" sz="1400" b="1" dirty="0">
                <a:solidFill>
                  <a:srgbClr val="373739"/>
                </a:solidFill>
              </a:rPr>
              <a:t>pour les enfants de 28 jours ou </a:t>
            </a:r>
            <a:r>
              <a:rPr lang="fr-FR" sz="1400" b="1" dirty="0" smtClean="0">
                <a:solidFill>
                  <a:srgbClr val="373739"/>
                </a:solidFill>
              </a:rPr>
              <a:t>moins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Noter </a:t>
            </a:r>
            <a:r>
              <a:rPr lang="fr-FR" sz="1400" b="1" dirty="0">
                <a:solidFill>
                  <a:srgbClr val="373739"/>
                </a:solidFill>
              </a:rPr>
              <a:t>INC</a:t>
            </a:r>
            <a:r>
              <a:rPr lang="fr-FR" sz="1400" dirty="0">
                <a:solidFill>
                  <a:srgbClr val="373739"/>
                </a:solidFill>
              </a:rPr>
              <a:t> si </a:t>
            </a:r>
            <a:r>
              <a:rPr lang="fr-FR" sz="1400" dirty="0" smtClean="0">
                <a:solidFill>
                  <a:srgbClr val="373739"/>
                </a:solidFill>
              </a:rPr>
              <a:t>poids de naissance inconnu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74000" y="3272400"/>
            <a:ext cx="360000" cy="202409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"/>
          <p:cNvSpPr txBox="1">
            <a:spLocks noChangeArrowheads="1"/>
          </p:cNvSpPr>
          <p:nvPr/>
        </p:nvSpPr>
        <p:spPr bwMode="auto">
          <a:xfrm>
            <a:off x="6738306" y="2912105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 smtClean="0">
                <a:solidFill>
                  <a:schemeClr val="tx2"/>
                </a:solidFill>
              </a:rPr>
              <a:t>0</a:t>
            </a:r>
            <a:endParaRPr lang="fr-FR" sz="1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647993"/>
            <a:ext cx="8348972" cy="91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</a:t>
            </a:r>
            <a:r>
              <a:rPr lang="fr-FR" sz="1600" b="1" u="sng" dirty="0" smtClean="0">
                <a:solidFill>
                  <a:srgbClr val="373739"/>
                </a:solidFill>
              </a:rPr>
              <a:t>si le patient a été opéré depuis son entrée dans l’établissement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Liste des interventions exclues des interventions chirurgicales (p. 41</a:t>
            </a:r>
            <a:r>
              <a:rPr lang="fr-FR" sz="1400" dirty="0" smtClean="0">
                <a:solidFill>
                  <a:srgbClr val="373739"/>
                </a:solidFill>
              </a:rPr>
              <a:t>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Réponse inconnue n’est pas </a:t>
            </a:r>
            <a:r>
              <a:rPr lang="fr-FR" sz="1400" dirty="0" smtClean="0">
                <a:solidFill>
                  <a:srgbClr val="373739"/>
                </a:solidFill>
              </a:rPr>
              <a:t>admise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46142" y="3561267"/>
            <a:ext cx="1005778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4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647993"/>
            <a:ext cx="8348972" cy="91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</a:t>
            </a:r>
            <a:r>
              <a:rPr lang="fr-FR" sz="1600" b="1" u="sng" dirty="0" smtClean="0">
                <a:solidFill>
                  <a:srgbClr val="373739"/>
                </a:solidFill>
              </a:rPr>
              <a:t>l’indice de gravité de l’état de santé du patient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Si </a:t>
            </a:r>
            <a:r>
              <a:rPr lang="fr-FR" sz="1400" dirty="0" smtClean="0">
                <a:solidFill>
                  <a:srgbClr val="373739"/>
                </a:solidFill>
              </a:rPr>
              <a:t>pas </a:t>
            </a:r>
            <a:r>
              <a:rPr lang="fr-FR" sz="1400" dirty="0">
                <a:solidFill>
                  <a:srgbClr val="373739"/>
                </a:solidFill>
              </a:rPr>
              <a:t>d’IN </a:t>
            </a:r>
            <a:r>
              <a:rPr lang="fr-FR" sz="1400" dirty="0">
                <a:solidFill>
                  <a:srgbClr val="373739"/>
                </a:solidFill>
                <a:sym typeface="Wingdings" panose="05000000000000000000" pitchFamily="2" charset="2"/>
              </a:rPr>
              <a:t> indique score </a:t>
            </a:r>
            <a:r>
              <a:rPr lang="fr-FR" sz="1400" dirty="0" err="1">
                <a:solidFill>
                  <a:srgbClr val="373739"/>
                </a:solidFill>
                <a:sym typeface="Wingdings" panose="05000000000000000000" pitchFamily="2" charset="2"/>
              </a:rPr>
              <a:t>McCabe</a:t>
            </a:r>
            <a:r>
              <a:rPr lang="fr-FR" sz="1400" dirty="0">
                <a:solidFill>
                  <a:srgbClr val="373739"/>
                </a:solidFill>
                <a:sym typeface="Wingdings" panose="05000000000000000000" pitchFamily="2" charset="2"/>
              </a:rPr>
              <a:t> </a:t>
            </a:r>
            <a:r>
              <a:rPr lang="fr-FR" sz="1400" dirty="0">
                <a:solidFill>
                  <a:srgbClr val="373739"/>
                </a:solidFill>
              </a:rPr>
              <a:t>le jour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Si </a:t>
            </a:r>
            <a:r>
              <a:rPr lang="fr-FR" sz="1400" dirty="0">
                <a:solidFill>
                  <a:srgbClr val="373739"/>
                </a:solidFill>
              </a:rPr>
              <a:t>le patient présente une IN </a:t>
            </a:r>
            <a:r>
              <a:rPr lang="fr-FR" sz="1400" dirty="0">
                <a:solidFill>
                  <a:srgbClr val="373739"/>
                </a:solidFill>
                <a:sym typeface="Wingdings" panose="05000000000000000000" pitchFamily="2" charset="2"/>
              </a:rPr>
              <a:t> indiquer l’état du patient avant </a:t>
            </a:r>
            <a:r>
              <a:rPr lang="fr-FR" sz="1400" dirty="0" smtClean="0">
                <a:solidFill>
                  <a:srgbClr val="373739"/>
                </a:solidFill>
                <a:sym typeface="Wingdings" panose="05000000000000000000" pitchFamily="2" charset="2"/>
              </a:rPr>
              <a:t>l’IN (à revoir </a:t>
            </a:r>
            <a:r>
              <a:rPr lang="fr-FR" sz="1400" i="1" dirty="0" smtClean="0">
                <a:solidFill>
                  <a:srgbClr val="373739"/>
                </a:solidFill>
                <a:sym typeface="Wingdings" panose="05000000000000000000" pitchFamily="2" charset="2"/>
              </a:rPr>
              <a:t>a posteriori</a:t>
            </a:r>
            <a:r>
              <a:rPr lang="fr-FR" sz="1400" dirty="0" smtClean="0">
                <a:solidFill>
                  <a:srgbClr val="373739"/>
                </a:solidFill>
                <a:sym typeface="Wingdings" panose="05000000000000000000" pitchFamily="2" charset="2"/>
              </a:rPr>
              <a:t>)</a:t>
            </a:r>
            <a:endParaRPr lang="fr-FR" sz="1400" dirty="0">
              <a:solidFill>
                <a:srgbClr val="373739"/>
              </a:solidFill>
              <a:sym typeface="Wingdings" panose="05000000000000000000" pitchFamily="2" charset="2"/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47600" y="3785672"/>
            <a:ext cx="2300464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88" y="5562089"/>
            <a:ext cx="3816424" cy="11098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55468" y="5472805"/>
            <a:ext cx="3384376" cy="1078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373739"/>
              </a:solidFill>
              <a:sym typeface="Wingdings" panose="05000000000000000000" pitchFamily="2" charset="2"/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  <a:sym typeface="Wingdings" panose="05000000000000000000" pitchFamily="2" charset="2"/>
              </a:rPr>
              <a:t>Exemples de codage du score </a:t>
            </a:r>
            <a:r>
              <a:rPr lang="fr-FR" sz="1400" dirty="0" err="1" smtClean="0">
                <a:solidFill>
                  <a:srgbClr val="373739"/>
                </a:solidFill>
                <a:sym typeface="Wingdings" panose="05000000000000000000" pitchFamily="2" charset="2"/>
              </a:rPr>
              <a:t>McCabe</a:t>
            </a:r>
            <a:r>
              <a:rPr lang="fr-FR" sz="1400" dirty="0" smtClean="0">
                <a:solidFill>
                  <a:srgbClr val="373739"/>
                </a:solidFill>
                <a:sym typeface="Wingdings" panose="05000000000000000000" pitchFamily="2" charset="2"/>
              </a:rPr>
              <a:t> </a:t>
            </a:r>
            <a:r>
              <a:rPr lang="fr-FR" sz="1400" dirty="0">
                <a:solidFill>
                  <a:srgbClr val="373739"/>
                </a:solidFill>
                <a:sym typeface="Wingdings" panose="05000000000000000000" pitchFamily="2" charset="2"/>
              </a:rPr>
              <a:t>selon la maladie (p. 42) (selon le protocole européen)</a:t>
            </a:r>
            <a:endParaRPr lang="fr-FR" sz="1400" dirty="0">
              <a:solidFill>
                <a:srgbClr val="3737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647993"/>
            <a:ext cx="8348972" cy="15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le statut immunitaire du patient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400" dirty="0">
                <a:solidFill>
                  <a:srgbClr val="373739"/>
                </a:solidFill>
              </a:rPr>
              <a:t>D</a:t>
            </a:r>
            <a:r>
              <a:rPr lang="fr-FR" sz="1400" dirty="0" smtClean="0">
                <a:solidFill>
                  <a:srgbClr val="373739"/>
                </a:solidFill>
              </a:rPr>
              <a:t>éfinition </a:t>
            </a:r>
            <a:r>
              <a:rPr lang="fr-FR" sz="1400" dirty="0">
                <a:solidFill>
                  <a:srgbClr val="373739"/>
                </a:solidFill>
              </a:rPr>
              <a:t>de l’immunodépression </a:t>
            </a:r>
            <a:r>
              <a:rPr lang="fr-FR" sz="1400" dirty="0" smtClean="0">
                <a:solidFill>
                  <a:srgbClr val="373739"/>
                </a:solidFill>
              </a:rPr>
              <a:t>: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dirty="0">
                <a:solidFill>
                  <a:srgbClr val="373739"/>
                </a:solidFill>
              </a:rPr>
              <a:t>Traitement qui diminue la résistance à l’infection : traitement </a:t>
            </a:r>
            <a:r>
              <a:rPr lang="fr-FR" sz="1400" dirty="0" smtClean="0">
                <a:solidFill>
                  <a:srgbClr val="373739"/>
                </a:solidFill>
              </a:rPr>
              <a:t>immunosuppresseur, chimiothérapie</a:t>
            </a:r>
            <a:r>
              <a:rPr lang="fr-FR" sz="1400" dirty="0">
                <a:solidFill>
                  <a:srgbClr val="373739"/>
                </a:solidFill>
              </a:rPr>
              <a:t>, radiothérapie, corticothérapie ≥ 30 jours, corticothérapie récente à </a:t>
            </a:r>
            <a:r>
              <a:rPr lang="fr-FR" sz="1400" dirty="0" smtClean="0">
                <a:solidFill>
                  <a:srgbClr val="373739"/>
                </a:solidFill>
              </a:rPr>
              <a:t>hautes doses </a:t>
            </a:r>
            <a:r>
              <a:rPr lang="fr-FR" sz="1400" dirty="0">
                <a:solidFill>
                  <a:srgbClr val="373739"/>
                </a:solidFill>
              </a:rPr>
              <a:t>(&gt; 5 mg/kg de </a:t>
            </a:r>
            <a:r>
              <a:rPr lang="fr-FR" sz="1400" dirty="0" err="1">
                <a:solidFill>
                  <a:srgbClr val="373739"/>
                </a:solidFill>
              </a:rPr>
              <a:t>Prednisolone</a:t>
            </a:r>
            <a:r>
              <a:rPr lang="fr-FR" sz="1400" dirty="0">
                <a:solidFill>
                  <a:srgbClr val="373739"/>
                </a:solidFill>
              </a:rPr>
              <a:t> pendant &gt; 5 jours</a:t>
            </a:r>
            <a:r>
              <a:rPr lang="fr-FR" sz="1400" dirty="0" smtClean="0">
                <a:solidFill>
                  <a:srgbClr val="373739"/>
                </a:solidFill>
              </a:rPr>
              <a:t>)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dirty="0">
                <a:solidFill>
                  <a:srgbClr val="373739"/>
                </a:solidFill>
              </a:rPr>
              <a:t>Maladie évoluée : hémopathie, cancer métastatique, VIH+ avec CD4 &lt; 500/mm3.</a:t>
            </a: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47600" y="4050000"/>
            <a:ext cx="1868416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9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7118"/>
            <a:ext cx="7128792" cy="3379233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647993"/>
            <a:ext cx="8348972" cy="206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si le patient est atteint d’un cancer évolutif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400" dirty="0" smtClean="0">
                <a:solidFill>
                  <a:srgbClr val="373739"/>
                </a:solidFill>
                <a:ea typeface="Arial" charset="0"/>
                <a:sym typeface="Wingdings" panose="05000000000000000000" pitchFamily="2" charset="2"/>
              </a:rPr>
              <a:t>Un </a:t>
            </a:r>
            <a:r>
              <a:rPr lang="fr-FR" sz="1400" dirty="0">
                <a:solidFill>
                  <a:srgbClr val="373739"/>
                </a:solidFill>
                <a:ea typeface="Arial" charset="0"/>
                <a:sym typeface="Wingdings" panose="05000000000000000000" pitchFamily="2" charset="2"/>
              </a:rPr>
              <a:t>cancer est dit évolutif dans les </a:t>
            </a:r>
            <a:r>
              <a:rPr lang="fr-FR" sz="1400" dirty="0" smtClean="0">
                <a:solidFill>
                  <a:srgbClr val="373739"/>
                </a:solidFill>
                <a:ea typeface="Arial" charset="0"/>
                <a:sym typeface="Wingdings" panose="05000000000000000000" pitchFamily="2" charset="2"/>
              </a:rPr>
              <a:t>situations </a:t>
            </a:r>
            <a:r>
              <a:rPr lang="fr-FR" sz="1400" dirty="0">
                <a:solidFill>
                  <a:srgbClr val="373739"/>
                </a:solidFill>
                <a:ea typeface="Arial" charset="0"/>
                <a:sym typeface="Wingdings" panose="05000000000000000000" pitchFamily="2" charset="2"/>
              </a:rPr>
              <a:t>suivantes (p. 42) </a:t>
            </a:r>
            <a:r>
              <a:rPr lang="fr-FR" sz="1400" dirty="0" smtClean="0">
                <a:solidFill>
                  <a:srgbClr val="373739"/>
                </a:solidFill>
                <a:ea typeface="Arial" charset="0"/>
                <a:sym typeface="Wingdings" panose="05000000000000000000" pitchFamily="2" charset="2"/>
              </a:rPr>
              <a:t>:</a:t>
            </a:r>
            <a:br>
              <a:rPr lang="fr-FR" sz="1400" dirty="0" smtClean="0">
                <a:solidFill>
                  <a:srgbClr val="373739"/>
                </a:solidFill>
                <a:ea typeface="Arial" charset="0"/>
                <a:sym typeface="Wingdings" panose="05000000000000000000" pitchFamily="2" charset="2"/>
              </a:rPr>
            </a:br>
            <a:r>
              <a:rPr lang="fr-FR" sz="1400" dirty="0" smtClean="0">
                <a:solidFill>
                  <a:srgbClr val="373739"/>
                </a:solidFill>
                <a:ea typeface="Arial" charset="0"/>
              </a:rPr>
              <a:t>- </a:t>
            </a:r>
            <a:r>
              <a:rPr lang="fr-FR" sz="1400" dirty="0">
                <a:solidFill>
                  <a:srgbClr val="373739"/>
                </a:solidFill>
                <a:ea typeface="Arial" charset="0"/>
              </a:rPr>
              <a:t>Affection maligne (tumeur solide ou hémopathie) en cours de suivi thérapeutique (exemple </a:t>
            </a:r>
            <a:r>
              <a:rPr lang="fr-FR" sz="1400" dirty="0" smtClean="0">
                <a:solidFill>
                  <a:srgbClr val="373739"/>
                </a:solidFill>
                <a:ea typeface="Arial" charset="0"/>
              </a:rPr>
              <a:t>: chimiothérapie</a:t>
            </a:r>
            <a:r>
              <a:rPr lang="fr-FR" sz="1400" dirty="0">
                <a:solidFill>
                  <a:srgbClr val="373739"/>
                </a:solidFill>
                <a:ea typeface="Arial" charset="0"/>
              </a:rPr>
              <a:t>, radiothérapie ou chirurgie en cours ou à venir</a:t>
            </a:r>
            <a:r>
              <a:rPr lang="fr-FR" sz="1400" dirty="0" smtClean="0">
                <a:solidFill>
                  <a:srgbClr val="373739"/>
                </a:solidFill>
                <a:ea typeface="Arial" charset="0"/>
              </a:rPr>
              <a:t>)</a:t>
            </a:r>
            <a:br>
              <a:rPr lang="fr-FR" sz="1400" dirty="0" smtClean="0">
                <a:solidFill>
                  <a:srgbClr val="373739"/>
                </a:solidFill>
                <a:ea typeface="Arial" charset="0"/>
              </a:rPr>
            </a:br>
            <a:r>
              <a:rPr lang="fr-FR" sz="1400" dirty="0" smtClean="0">
                <a:solidFill>
                  <a:srgbClr val="373739"/>
                </a:solidFill>
                <a:ea typeface="Arial" charset="0"/>
              </a:rPr>
              <a:t>- </a:t>
            </a:r>
            <a:r>
              <a:rPr lang="fr-FR" sz="1400" dirty="0">
                <a:solidFill>
                  <a:srgbClr val="373739"/>
                </a:solidFill>
                <a:ea typeface="Arial" charset="0"/>
              </a:rPr>
              <a:t>Processus néoplasique actif avec abstention thérapeutique (exemple : leucémie </a:t>
            </a:r>
            <a:r>
              <a:rPr lang="fr-FR" sz="1400" dirty="0" smtClean="0">
                <a:solidFill>
                  <a:srgbClr val="373739"/>
                </a:solidFill>
                <a:ea typeface="Arial" charset="0"/>
              </a:rPr>
              <a:t>lymphoïde chronique</a:t>
            </a:r>
            <a:r>
              <a:rPr lang="fr-FR" sz="1400" dirty="0">
                <a:solidFill>
                  <a:srgbClr val="373739"/>
                </a:solidFill>
                <a:ea typeface="Arial" charset="0"/>
              </a:rPr>
              <a:t>, leucémie myéloïde chronique, lymphomes de faible grade de malignité</a:t>
            </a:r>
            <a:r>
              <a:rPr lang="fr-FR" sz="1400" dirty="0" smtClean="0">
                <a:solidFill>
                  <a:srgbClr val="373739"/>
                </a:solidFill>
                <a:ea typeface="Arial" charset="0"/>
              </a:rPr>
              <a:t>)</a:t>
            </a:r>
            <a:br>
              <a:rPr lang="fr-FR" sz="1400" dirty="0" smtClean="0">
                <a:solidFill>
                  <a:srgbClr val="373739"/>
                </a:solidFill>
                <a:ea typeface="Arial" charset="0"/>
              </a:rPr>
            </a:br>
            <a:r>
              <a:rPr lang="fr-FR" sz="1400" dirty="0" smtClean="0">
                <a:solidFill>
                  <a:srgbClr val="373739"/>
                </a:solidFill>
                <a:ea typeface="Arial" charset="0"/>
              </a:rPr>
              <a:t>- cancer métastatique</a:t>
            </a:r>
            <a:br>
              <a:rPr lang="fr-FR" sz="1400" dirty="0" smtClean="0">
                <a:solidFill>
                  <a:srgbClr val="373739"/>
                </a:solidFill>
                <a:ea typeface="Arial" charset="0"/>
              </a:rPr>
            </a:br>
            <a:r>
              <a:rPr lang="fr-FR" sz="1400" dirty="0" smtClean="0">
                <a:solidFill>
                  <a:srgbClr val="373739"/>
                </a:solidFill>
                <a:ea typeface="Arial" charset="0"/>
              </a:rPr>
              <a:t>- </a:t>
            </a:r>
            <a:r>
              <a:rPr lang="fr-FR" sz="1400" dirty="0">
                <a:solidFill>
                  <a:srgbClr val="373739"/>
                </a:solidFill>
                <a:ea typeface="Arial" charset="0"/>
              </a:rPr>
              <a:t>prise en charge </a:t>
            </a:r>
            <a:r>
              <a:rPr lang="fr-FR" sz="1400" dirty="0" smtClean="0">
                <a:solidFill>
                  <a:srgbClr val="373739"/>
                </a:solidFill>
                <a:ea typeface="Arial" charset="0"/>
              </a:rPr>
              <a:t>palliative</a:t>
            </a:r>
            <a:endParaRPr lang="fr-FR" sz="1400" dirty="0">
              <a:solidFill>
                <a:srgbClr val="373739"/>
              </a:solidFill>
              <a:ea typeface="Arial" charset="0"/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47600" y="4284000"/>
            <a:ext cx="3262446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0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1004400"/>
            <a:ext cx="2275477" cy="328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198000" y="2088000"/>
            <a:ext cx="2286000" cy="54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1" name="Connecteur droit avec flèche 20"/>
          <p:cNvCxnSpPr>
            <a:cxnSpLocks noChangeShapeType="1"/>
            <a:stCxn id="20" idx="2"/>
          </p:cNvCxnSpPr>
          <p:nvPr/>
        </p:nvCxnSpPr>
        <p:spPr bwMode="auto">
          <a:xfrm>
            <a:off x="1341000" y="2628000"/>
            <a:ext cx="576064" cy="1127061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201918" cy="241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dispositif(s) invasif(s)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</a:t>
            </a:r>
            <a:r>
              <a:rPr lang="fr-FR" sz="1600" b="1" u="sng" dirty="0">
                <a:solidFill>
                  <a:srgbClr val="373739"/>
                </a:solidFill>
              </a:rPr>
              <a:t>le ou </a:t>
            </a:r>
            <a:r>
              <a:rPr lang="fr-FR" sz="1600" b="1" u="sng" dirty="0" smtClean="0">
                <a:solidFill>
                  <a:srgbClr val="373739"/>
                </a:solidFill>
              </a:rPr>
              <a:t>les dispositifs invasifs à demeure chez le patient le jour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i="1" dirty="0">
                <a:solidFill>
                  <a:srgbClr val="373739"/>
                </a:solidFill>
              </a:rPr>
              <a:t>Par rapport à 2017 </a:t>
            </a:r>
            <a:r>
              <a:rPr lang="fr-FR" sz="1400" dirty="0">
                <a:solidFill>
                  <a:srgbClr val="373739"/>
                </a:solidFill>
              </a:rPr>
              <a:t>: </a:t>
            </a:r>
            <a:r>
              <a:rPr lang="fr-FR" sz="1400" dirty="0" smtClean="0">
                <a:solidFill>
                  <a:srgbClr val="373739"/>
                </a:solidFill>
              </a:rPr>
              <a:t>ajout du cathéter « </a:t>
            </a:r>
            <a:r>
              <a:rPr lang="fr-FR" sz="1400" dirty="0" err="1" smtClean="0">
                <a:solidFill>
                  <a:srgbClr val="373739"/>
                </a:solidFill>
              </a:rPr>
              <a:t>Midline</a:t>
            </a:r>
            <a:r>
              <a:rPr lang="fr-FR" sz="1400" dirty="0" smtClean="0">
                <a:solidFill>
                  <a:srgbClr val="373739"/>
                </a:solidFill>
              </a:rPr>
              <a:t> »</a:t>
            </a:r>
            <a:endParaRPr lang="fr-FR" sz="1400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A partir du dossier patient et </a:t>
            </a:r>
            <a:r>
              <a:rPr lang="fr-FR" sz="1600" b="1" dirty="0" smtClean="0">
                <a:solidFill>
                  <a:srgbClr val="373739"/>
                </a:solidFill>
              </a:rPr>
              <a:t>confirmé le jour de l’enquête au passage au lit du patient au moment de l’enquête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Renseigné par l’enquêteur et complété par le </a:t>
            </a:r>
            <a:r>
              <a:rPr lang="fr-FR" sz="1600" b="1" dirty="0" smtClean="0">
                <a:solidFill>
                  <a:srgbClr val="373739"/>
                </a:solidFill>
              </a:rPr>
              <a:t>correspondant infirmier </a:t>
            </a:r>
            <a:r>
              <a:rPr lang="fr-FR" sz="1600" dirty="0" smtClean="0">
                <a:solidFill>
                  <a:srgbClr val="373739"/>
                </a:solidFill>
              </a:rPr>
              <a:t>du service</a:t>
            </a:r>
          </a:p>
        </p:txBody>
      </p:sp>
      <p:pic>
        <p:nvPicPr>
          <p:cNvPr id="23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77782"/>
            <a:ext cx="8467656" cy="2153897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142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Indicateurs de prévalence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1" y="1412776"/>
            <a:ext cx="8280920" cy="5256584"/>
          </a:xfrm>
        </p:spPr>
        <p:txBody>
          <a:bodyPr/>
          <a:lstStyle/>
          <a:p>
            <a:pPr marL="0" lvl="2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</a:rPr>
              <a:t>Prévalence des patients </a:t>
            </a:r>
            <a:r>
              <a:rPr lang="fr-FR" sz="1800" cap="all" dirty="0" smtClean="0">
                <a:solidFill>
                  <a:schemeClr val="tx2"/>
                </a:solidFill>
              </a:rPr>
              <a:t>infectés / traités par </a:t>
            </a:r>
            <a:r>
              <a:rPr lang="fr-FR" sz="1800" cap="all" dirty="0" err="1" smtClean="0">
                <a:solidFill>
                  <a:schemeClr val="tx2"/>
                </a:solidFill>
              </a:rPr>
              <a:t>anti-infectIeux</a:t>
            </a:r>
            <a:endParaRPr lang="fr-FR" sz="1800" cap="all" dirty="0">
              <a:solidFill>
                <a:schemeClr val="tx2"/>
              </a:solidFill>
            </a:endParaRP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Proportion de patients présentant au moins une infection nosocomiale (IN) un jour donné exprimée pour 100 patients hospitalisés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Proportion de patients traités par au moins un anti-infectieux (AI) un jour donné exprimée pour 100 patients hospitalisés</a:t>
            </a:r>
          </a:p>
          <a:p>
            <a:pPr marL="0" lvl="2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</a:rPr>
              <a:t>Prévalence </a:t>
            </a:r>
            <a:r>
              <a:rPr lang="fr-FR" sz="1800" cap="all" dirty="0">
                <a:solidFill>
                  <a:schemeClr val="tx2"/>
                </a:solidFill>
              </a:rPr>
              <a:t>des infections nosocomiales </a:t>
            </a:r>
            <a:r>
              <a:rPr lang="fr-FR" sz="1800" cap="all" dirty="0" smtClean="0">
                <a:solidFill>
                  <a:schemeClr val="tx2"/>
                </a:solidFill>
              </a:rPr>
              <a:t>/ des traitements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Proportion d’IN un jour donné exprimée pour 100 patients hospitalisés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Proportion d’AI un jour donné exprimée pour 100 patients hospitalisés</a:t>
            </a:r>
          </a:p>
          <a:p>
            <a:pPr marL="0" lvl="2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z="1800" cap="all" dirty="0" smtClean="0">
                <a:solidFill>
                  <a:schemeClr val="tx2"/>
                </a:solidFill>
              </a:rPr>
              <a:t>Notion de Cas </a:t>
            </a:r>
            <a:r>
              <a:rPr lang="fr-FR" sz="1800" cap="all" dirty="0" err="1" smtClean="0">
                <a:solidFill>
                  <a:schemeClr val="tx2"/>
                </a:solidFill>
              </a:rPr>
              <a:t>prévalents</a:t>
            </a:r>
            <a:endParaRPr lang="fr-FR" sz="1800" cap="all" dirty="0">
              <a:solidFill>
                <a:schemeClr val="tx2"/>
              </a:solidFill>
            </a:endParaRP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Les nouveaux cas = patients déclarant l’IN le jour de l’enquête, patients pour lesquels l’AI est prescrit le jour de l’enquête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Les anciens cas = patients encore infectés le jour de l’enquête (non guéris), patients dont l’AI est en cours le jour de l’enquête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fr-FR" dirty="0"/>
              <a:t>Le taux de prévalence dépend </a:t>
            </a:r>
            <a:r>
              <a:rPr lang="fr-FR" dirty="0" smtClean="0"/>
              <a:t>de :</a:t>
            </a:r>
            <a:endParaRPr lang="fr-FR" dirty="0"/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La durée de la maladie / du traitement</a:t>
            </a:r>
          </a:p>
          <a:p>
            <a:pPr lvl="2">
              <a:spcBef>
                <a:spcPts val="300"/>
              </a:spcBef>
            </a:pPr>
            <a:r>
              <a:rPr lang="fr-FR" b="0" dirty="0">
                <a:latin typeface="Arial" charset="0"/>
                <a:cs typeface="Arial" charset="0"/>
              </a:rPr>
              <a:t>La vitesse d’apparition des nouveaux cas</a:t>
            </a:r>
          </a:p>
        </p:txBody>
      </p:sp>
      <p:pic>
        <p:nvPicPr>
          <p:cNvPr id="6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175668" cy="9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si </a:t>
            </a:r>
            <a:r>
              <a:rPr lang="fr-FR" sz="1600" b="1" u="sng" dirty="0" smtClean="0">
                <a:solidFill>
                  <a:srgbClr val="373739"/>
                </a:solidFill>
              </a:rPr>
              <a:t>le patient est porteur d’au moins un dispositif invasif le jour de l’enquête</a:t>
            </a:r>
            <a:r>
              <a:rPr lang="fr-FR" sz="1600" dirty="0" smtClean="0">
                <a:solidFill>
                  <a:srgbClr val="373739"/>
                </a:solidFill>
              </a:rPr>
              <a:t> (cathéter, sonde urinaire ou intubation)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Réponse inconnue n’est pas </a:t>
            </a:r>
            <a:r>
              <a:rPr lang="fr-FR" sz="1400" dirty="0" smtClean="0">
                <a:solidFill>
                  <a:srgbClr val="373739"/>
                </a:solidFill>
              </a:rPr>
              <a:t>admise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1020"/>
            <a:ext cx="8467656" cy="2153897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267744" y="1209633"/>
            <a:ext cx="144016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3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175668" cy="248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u="sng" dirty="0" smtClean="0">
                <a:solidFill>
                  <a:srgbClr val="373739"/>
                </a:solidFill>
              </a:rPr>
              <a:t>Si Oui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si </a:t>
            </a:r>
            <a:r>
              <a:rPr lang="fr-FR" sz="1600" b="1" u="sng" dirty="0" smtClean="0">
                <a:solidFill>
                  <a:srgbClr val="373739"/>
                </a:solidFill>
              </a:rPr>
              <a:t>le patient est porteur </a:t>
            </a:r>
            <a:r>
              <a:rPr lang="fr-FR" sz="1600" b="1" u="sng" dirty="0">
                <a:solidFill>
                  <a:srgbClr val="373739"/>
                </a:solidFill>
              </a:rPr>
              <a:t>d’une sonde urinaire le jour de </a:t>
            </a:r>
            <a:r>
              <a:rPr lang="fr-FR" sz="1600" b="1" u="sng" dirty="0" smtClean="0">
                <a:solidFill>
                  <a:srgbClr val="373739"/>
                </a:solidFill>
              </a:rPr>
              <a:t>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Inclure</a:t>
            </a:r>
            <a:r>
              <a:rPr lang="fr-FR" sz="1400" dirty="0" smtClean="0">
                <a:solidFill>
                  <a:srgbClr val="373739"/>
                </a:solidFill>
              </a:rPr>
              <a:t> uniquement </a:t>
            </a:r>
            <a:r>
              <a:rPr lang="fr-FR" sz="1400" dirty="0">
                <a:solidFill>
                  <a:srgbClr val="373739"/>
                </a:solidFill>
              </a:rPr>
              <a:t>les </a:t>
            </a:r>
            <a:r>
              <a:rPr lang="fr-FR" sz="1400" b="1" dirty="0">
                <a:solidFill>
                  <a:srgbClr val="373739"/>
                </a:solidFill>
              </a:rPr>
              <a:t>sondage urétraux à </a:t>
            </a:r>
            <a:r>
              <a:rPr lang="fr-FR" sz="1400" b="1" dirty="0" smtClean="0">
                <a:solidFill>
                  <a:srgbClr val="373739"/>
                </a:solidFill>
              </a:rPr>
              <a:t>demeure</a:t>
            </a:r>
            <a:endParaRPr lang="fr-FR" sz="1400" dirty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Exclure</a:t>
            </a:r>
            <a:r>
              <a:rPr lang="fr-FR" sz="1400" dirty="0" smtClean="0">
                <a:solidFill>
                  <a:srgbClr val="373739"/>
                </a:solidFill>
              </a:rPr>
              <a:t> les </a:t>
            </a:r>
            <a:r>
              <a:rPr lang="fr-FR" sz="1400" dirty="0">
                <a:solidFill>
                  <a:srgbClr val="373739"/>
                </a:solidFill>
              </a:rPr>
              <a:t>cathéters </a:t>
            </a:r>
            <a:r>
              <a:rPr lang="fr-FR" sz="1400" dirty="0" err="1">
                <a:solidFill>
                  <a:srgbClr val="373739"/>
                </a:solidFill>
              </a:rPr>
              <a:t>sus-pubiens</a:t>
            </a:r>
            <a:r>
              <a:rPr lang="fr-FR" sz="1400" dirty="0">
                <a:solidFill>
                  <a:srgbClr val="373739"/>
                </a:solidFill>
              </a:rPr>
              <a:t>, les sondes urétrales, les sondages intermittents (</a:t>
            </a:r>
            <a:r>
              <a:rPr lang="fr-FR" sz="1400" dirty="0" err="1">
                <a:solidFill>
                  <a:srgbClr val="373739"/>
                </a:solidFill>
              </a:rPr>
              <a:t>autosondages</a:t>
            </a:r>
            <a:r>
              <a:rPr lang="fr-FR" sz="1400" dirty="0">
                <a:solidFill>
                  <a:srgbClr val="373739"/>
                </a:solidFill>
              </a:rPr>
              <a:t> ou </a:t>
            </a:r>
            <a:r>
              <a:rPr lang="fr-FR" sz="1400" dirty="0" err="1">
                <a:solidFill>
                  <a:srgbClr val="373739"/>
                </a:solidFill>
              </a:rPr>
              <a:t>hétérosondages</a:t>
            </a:r>
            <a:r>
              <a:rPr lang="fr-FR" sz="1400" dirty="0">
                <a:solidFill>
                  <a:srgbClr val="373739"/>
                </a:solidFill>
              </a:rPr>
              <a:t>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i="1" dirty="0">
                <a:solidFill>
                  <a:srgbClr val="373739"/>
                </a:solidFill>
              </a:rPr>
              <a:t>Exemple : pour les patients sondés </a:t>
            </a:r>
            <a:r>
              <a:rPr lang="fr-FR" sz="1400" b="1" i="1" dirty="0">
                <a:solidFill>
                  <a:srgbClr val="373739"/>
                </a:solidFill>
              </a:rPr>
              <a:t>dans les 7 derniers jours mais pas le jour de l’enquête</a:t>
            </a:r>
            <a:r>
              <a:rPr lang="fr-FR" sz="1400" i="1" dirty="0">
                <a:solidFill>
                  <a:srgbClr val="373739"/>
                </a:solidFill>
              </a:rPr>
              <a:t>, il faut coder « Non ». Mais si le patient a une infections urinaires (URIIN1 et URIIN2) </a:t>
            </a:r>
            <a:r>
              <a:rPr lang="fr-FR" sz="1400" i="1" dirty="0">
                <a:solidFill>
                  <a:srgbClr val="373739"/>
                </a:solidFill>
                <a:sym typeface="Wingdings" panose="05000000000000000000" pitchFamily="2" charset="2"/>
              </a:rPr>
              <a:t></a:t>
            </a:r>
            <a:r>
              <a:rPr lang="fr-FR" sz="1400" i="1" dirty="0">
                <a:solidFill>
                  <a:srgbClr val="373739"/>
                </a:solidFill>
              </a:rPr>
              <a:t> Dispositif invasif concerné = </a:t>
            </a:r>
            <a:r>
              <a:rPr lang="fr-FR" sz="1400" i="1" dirty="0" smtClean="0">
                <a:solidFill>
                  <a:srgbClr val="373739"/>
                </a:solidFill>
              </a:rPr>
              <a:t>Oui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Réponse inconnue n’est pas admise Dispositif(s) invasif(s) = </a:t>
            </a:r>
            <a:r>
              <a:rPr lang="fr-FR" sz="1400" dirty="0" smtClean="0">
                <a:solidFill>
                  <a:srgbClr val="373739"/>
                </a:solidFill>
              </a:rPr>
              <a:t>Oui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1020"/>
            <a:ext cx="8467656" cy="2153897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160000" y="1561709"/>
            <a:ext cx="1260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121200" y="12636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2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175668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u="sng" dirty="0">
                <a:solidFill>
                  <a:srgbClr val="373739"/>
                </a:solidFill>
              </a:rPr>
              <a:t>Si Oui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si </a:t>
            </a:r>
            <a:r>
              <a:rPr lang="fr-FR" sz="1600" b="1" u="sng" dirty="0" smtClean="0">
                <a:solidFill>
                  <a:srgbClr val="373739"/>
                </a:solidFill>
              </a:rPr>
              <a:t>le patient est sous ventilation mécanique (intermittente ou non) par intubation </a:t>
            </a:r>
            <a:r>
              <a:rPr lang="fr-FR" sz="1600" b="1" u="sng" dirty="0" err="1" smtClean="0">
                <a:solidFill>
                  <a:srgbClr val="373739"/>
                </a:solidFill>
              </a:rPr>
              <a:t>endotrachéale</a:t>
            </a:r>
            <a:r>
              <a:rPr lang="fr-FR" sz="1600" b="1" u="sng" dirty="0" smtClean="0">
                <a:solidFill>
                  <a:srgbClr val="373739"/>
                </a:solidFill>
              </a:rPr>
              <a:t> ou trachéotomie le </a:t>
            </a:r>
            <a:r>
              <a:rPr lang="fr-FR" sz="1600" b="1" u="sng" dirty="0">
                <a:solidFill>
                  <a:srgbClr val="373739"/>
                </a:solidFill>
              </a:rPr>
              <a:t>jour de </a:t>
            </a:r>
            <a:r>
              <a:rPr lang="fr-FR" sz="1600" b="1" u="sng" dirty="0" smtClean="0">
                <a:solidFill>
                  <a:srgbClr val="373739"/>
                </a:solidFill>
              </a:rPr>
              <a:t>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La seule recherche de la présence d'une intubation ou trachéotomie est insuffisante pour renseigner cette variable, ces dernières pouvant être en ventilation </a:t>
            </a:r>
            <a:r>
              <a:rPr lang="fr-FR" sz="1400" dirty="0" smtClean="0">
                <a:solidFill>
                  <a:srgbClr val="373739"/>
                </a:solidFill>
              </a:rPr>
              <a:t>spontanée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Réponse inconnue n’est pas admise Dispositif(s) invasif(s) = </a:t>
            </a:r>
            <a:r>
              <a:rPr lang="fr-FR" sz="1400" dirty="0" smtClean="0">
                <a:solidFill>
                  <a:srgbClr val="373739"/>
                </a:solidFill>
              </a:rPr>
              <a:t>Oui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1020"/>
            <a:ext cx="8467656" cy="2153897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160000" y="1856467"/>
            <a:ext cx="1260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121200" y="12636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5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175668" cy="207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u="sng" dirty="0">
                <a:solidFill>
                  <a:srgbClr val="373739"/>
                </a:solidFill>
              </a:rPr>
              <a:t>Si Oui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si </a:t>
            </a:r>
            <a:r>
              <a:rPr lang="fr-FR" sz="1600" b="1" u="sng" dirty="0" smtClean="0">
                <a:solidFill>
                  <a:srgbClr val="373739"/>
                </a:solidFill>
              </a:rPr>
              <a:t>le patient est porteur d’au moins un cathéter à demeure le jour de l’enquête</a:t>
            </a:r>
            <a:r>
              <a:rPr lang="fr-FR" sz="1600" b="1" dirty="0" smtClean="0">
                <a:solidFill>
                  <a:srgbClr val="373739"/>
                </a:solidFill>
              </a:rPr>
              <a:t> </a:t>
            </a:r>
            <a:r>
              <a:rPr lang="fr-FR" sz="1400" dirty="0">
                <a:solidFill>
                  <a:srgbClr val="373739"/>
                </a:solidFill>
              </a:rPr>
              <a:t>(Exclusion des cathéters </a:t>
            </a:r>
            <a:r>
              <a:rPr lang="fr-FR" sz="1400" dirty="0" err="1">
                <a:solidFill>
                  <a:srgbClr val="373739"/>
                </a:solidFill>
              </a:rPr>
              <a:t>sus-pubiens</a:t>
            </a:r>
            <a:r>
              <a:rPr lang="fr-FR" sz="1400" dirty="0" smtClean="0">
                <a:solidFill>
                  <a:srgbClr val="373739"/>
                </a:solidFill>
              </a:rPr>
              <a:t>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Réponse inconnue n’est pas </a:t>
            </a:r>
            <a:r>
              <a:rPr lang="fr-FR" sz="1400" dirty="0" smtClean="0">
                <a:solidFill>
                  <a:srgbClr val="373739"/>
                </a:solidFill>
              </a:rPr>
              <a:t>admise Dispositif(s) invasif(s) = Oui</a:t>
            </a:r>
            <a:endParaRPr lang="fr-FR" sz="1400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u="sng" dirty="0" smtClean="0">
                <a:solidFill>
                  <a:srgbClr val="373739"/>
                </a:solidFill>
              </a:rPr>
              <a:t>ET</a:t>
            </a:r>
            <a:r>
              <a:rPr lang="fr-FR" sz="1600" dirty="0" smtClean="0">
                <a:solidFill>
                  <a:srgbClr val="373739"/>
                </a:solidFill>
              </a:rPr>
              <a:t> renseigner le </a:t>
            </a:r>
            <a:r>
              <a:rPr lang="fr-FR" sz="1600" b="1" u="sng" dirty="0" smtClean="0">
                <a:solidFill>
                  <a:srgbClr val="373739"/>
                </a:solidFill>
              </a:rPr>
              <a:t>type de cathéter</a:t>
            </a:r>
            <a:r>
              <a:rPr lang="fr-FR" sz="1600" b="1" dirty="0" smtClean="0">
                <a:solidFill>
                  <a:srgbClr val="373739"/>
                </a:solidFill>
              </a:rPr>
              <a:t> </a:t>
            </a:r>
            <a:r>
              <a:rPr lang="fr-FR" sz="1600" dirty="0" smtClean="0">
                <a:solidFill>
                  <a:srgbClr val="373739"/>
                </a:solidFill>
              </a:rPr>
              <a:t>parmi les 8 indiqués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Liste des cathéters et leur définition dans le guide (p.44</a:t>
            </a:r>
            <a:r>
              <a:rPr lang="fr-FR" sz="1400" dirty="0" smtClean="0">
                <a:solidFill>
                  <a:srgbClr val="373739"/>
                </a:solidFill>
              </a:rPr>
              <a:t>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Renseigner au moins un type de cathéter si Cathéter(s) = Oui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1020"/>
            <a:ext cx="8467656" cy="2153897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160000" y="2160000"/>
            <a:ext cx="1260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551955" y="1523959"/>
            <a:ext cx="1260000" cy="1728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121200" y="12636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0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1004400"/>
            <a:ext cx="2275477" cy="328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198000" y="2610000"/>
            <a:ext cx="2286000" cy="568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1" name="Connecteur droit avec flèche 20"/>
          <p:cNvCxnSpPr>
            <a:cxnSpLocks noChangeShapeType="1"/>
            <a:stCxn id="20" idx="2"/>
          </p:cNvCxnSpPr>
          <p:nvPr/>
        </p:nvCxnSpPr>
        <p:spPr bwMode="auto">
          <a:xfrm>
            <a:off x="1341000" y="3178800"/>
            <a:ext cx="855107" cy="110420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201918" cy="264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traitement(s) anti-infectieux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</a:t>
            </a:r>
            <a:r>
              <a:rPr lang="fr-FR" sz="1600" b="1" u="sng" dirty="0" smtClean="0">
                <a:solidFill>
                  <a:srgbClr val="373739"/>
                </a:solidFill>
              </a:rPr>
              <a:t>le ou les traitement anti-infectieux administrés par voie générale au patient le jour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i="1" dirty="0">
                <a:solidFill>
                  <a:srgbClr val="373739"/>
                </a:solidFill>
              </a:rPr>
              <a:t>Par rapport à 2017 </a:t>
            </a:r>
            <a:r>
              <a:rPr lang="fr-FR" sz="1400" dirty="0">
                <a:solidFill>
                  <a:srgbClr val="373739"/>
                </a:solidFill>
              </a:rPr>
              <a:t>: </a:t>
            </a:r>
            <a:r>
              <a:rPr lang="fr-FR" sz="1400" dirty="0" smtClean="0">
                <a:solidFill>
                  <a:srgbClr val="373739"/>
                </a:solidFill>
              </a:rPr>
              <a:t>suppression de la dose d’AI ; la date du 1</a:t>
            </a:r>
            <a:r>
              <a:rPr lang="fr-FR" sz="1400" baseline="30000" dirty="0" smtClean="0">
                <a:solidFill>
                  <a:srgbClr val="373739"/>
                </a:solidFill>
              </a:rPr>
              <a:t>er</a:t>
            </a:r>
            <a:r>
              <a:rPr lang="fr-FR" sz="1400" dirty="0" smtClean="0">
                <a:solidFill>
                  <a:srgbClr val="373739"/>
                </a:solidFill>
              </a:rPr>
              <a:t> AI prescrit pour la même indication</a:t>
            </a:r>
            <a:endParaRPr lang="fr-FR" sz="1400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A partir du dossier patient et </a:t>
            </a:r>
            <a:r>
              <a:rPr lang="fr-FR" sz="1600" b="1" dirty="0" smtClean="0">
                <a:solidFill>
                  <a:srgbClr val="373739"/>
                </a:solidFill>
              </a:rPr>
              <a:t>confirmé le jour de l’enquête au passage au lit du patient au moment de l’enquête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Renseigné par l’enquêteur et complété par le </a:t>
            </a:r>
            <a:r>
              <a:rPr lang="fr-FR" sz="1600" b="1" dirty="0" smtClean="0">
                <a:solidFill>
                  <a:srgbClr val="373739"/>
                </a:solidFill>
              </a:rPr>
              <a:t>correspondant médical</a:t>
            </a:r>
            <a:r>
              <a:rPr lang="fr-FR" sz="1600" dirty="0" smtClean="0">
                <a:solidFill>
                  <a:srgbClr val="373739"/>
                </a:solidFill>
              </a:rPr>
              <a:t> du service</a:t>
            </a:r>
          </a:p>
        </p:txBody>
      </p:sp>
      <p:pic>
        <p:nvPicPr>
          <p:cNvPr id="23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26249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513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175668" cy="268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 smtClean="0">
                <a:solidFill>
                  <a:srgbClr val="373739"/>
                </a:solidFill>
              </a:rPr>
              <a:t>Recueillir les informations sur les AI de la manière suivante :</a:t>
            </a:r>
            <a:endParaRPr lang="fr-FR" sz="1400" b="1" dirty="0">
              <a:solidFill>
                <a:srgbClr val="373739"/>
              </a:solidFill>
            </a:endParaRP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Répertorier </a:t>
            </a:r>
            <a:r>
              <a:rPr lang="fr-FR" sz="1400" b="1" dirty="0" smtClean="0">
                <a:solidFill>
                  <a:srgbClr val="373739"/>
                </a:solidFill>
              </a:rPr>
              <a:t>tous les anti-infectieux administrés au patient le jour de l'enquête</a:t>
            </a: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Pour chaque anti-infectieux recensé, documenter la </a:t>
            </a:r>
            <a:r>
              <a:rPr lang="fr-FR" sz="1400" b="1" dirty="0" smtClean="0">
                <a:solidFill>
                  <a:srgbClr val="373739"/>
                </a:solidFill>
              </a:rPr>
              <a:t>voie d’administration </a:t>
            </a:r>
            <a:r>
              <a:rPr lang="fr-FR" sz="1400" dirty="0" smtClean="0">
                <a:solidFill>
                  <a:srgbClr val="373739"/>
                </a:solidFill>
              </a:rPr>
              <a:t>et </a:t>
            </a:r>
            <a:r>
              <a:rPr lang="fr-FR" sz="1400" b="1" dirty="0" smtClean="0">
                <a:solidFill>
                  <a:srgbClr val="373739"/>
                </a:solidFill>
              </a:rPr>
              <a:t>date de début du traitement</a:t>
            </a: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Pour </a:t>
            </a:r>
            <a:r>
              <a:rPr lang="fr-FR" sz="1400" dirty="0">
                <a:solidFill>
                  <a:srgbClr val="373739"/>
                </a:solidFill>
              </a:rPr>
              <a:t>chaque anti-infectieux recensé, identifier l’</a:t>
            </a:r>
            <a:r>
              <a:rPr lang="fr-FR" sz="1400" b="1" dirty="0">
                <a:solidFill>
                  <a:srgbClr val="373739"/>
                </a:solidFill>
              </a:rPr>
              <a:t>indication</a:t>
            </a:r>
            <a:r>
              <a:rPr lang="fr-FR" sz="1400" dirty="0">
                <a:solidFill>
                  <a:srgbClr val="373739"/>
                </a:solidFill>
              </a:rPr>
              <a:t> </a:t>
            </a:r>
            <a:r>
              <a:rPr lang="fr-FR" sz="1400" dirty="0" smtClean="0">
                <a:solidFill>
                  <a:srgbClr val="373739"/>
                </a:solidFill>
              </a:rPr>
              <a:t>ou contexte de prescription et </a:t>
            </a:r>
            <a:r>
              <a:rPr lang="fr-FR" sz="1400" dirty="0">
                <a:solidFill>
                  <a:srgbClr val="373739"/>
                </a:solidFill>
              </a:rPr>
              <a:t>le </a:t>
            </a:r>
            <a:r>
              <a:rPr lang="fr-FR" sz="1400" b="1" dirty="0" smtClean="0">
                <a:solidFill>
                  <a:srgbClr val="373739"/>
                </a:solidFill>
              </a:rPr>
              <a:t>diagnostic </a:t>
            </a:r>
            <a:r>
              <a:rPr lang="fr-FR" sz="1400" dirty="0" smtClean="0">
                <a:solidFill>
                  <a:srgbClr val="373739"/>
                </a:solidFill>
              </a:rPr>
              <a:t>si nécessaire</a:t>
            </a:r>
            <a:endParaRPr lang="fr-FR" sz="1400" dirty="0">
              <a:solidFill>
                <a:srgbClr val="373739"/>
              </a:solidFill>
            </a:endParaRP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Pour chaque </a:t>
            </a:r>
            <a:r>
              <a:rPr lang="fr-FR" sz="1400" dirty="0">
                <a:solidFill>
                  <a:srgbClr val="373739"/>
                </a:solidFill>
              </a:rPr>
              <a:t>indication répertoriée, </a:t>
            </a:r>
            <a:r>
              <a:rPr lang="fr-FR" sz="1400" dirty="0" smtClean="0">
                <a:solidFill>
                  <a:srgbClr val="373739"/>
                </a:solidFill>
              </a:rPr>
              <a:t>vérifier s'il </a:t>
            </a:r>
            <a:r>
              <a:rPr lang="fr-FR" sz="1400" dirty="0">
                <a:solidFill>
                  <a:srgbClr val="373739"/>
                </a:solidFill>
              </a:rPr>
              <a:t>y a eu précédemment </a:t>
            </a:r>
            <a:r>
              <a:rPr lang="fr-FR" sz="1400" dirty="0" smtClean="0">
                <a:solidFill>
                  <a:srgbClr val="373739"/>
                </a:solidFill>
              </a:rPr>
              <a:t>un </a:t>
            </a:r>
            <a:r>
              <a:rPr lang="fr-FR" sz="1400" b="1" dirty="0" smtClean="0">
                <a:solidFill>
                  <a:srgbClr val="373739"/>
                </a:solidFill>
              </a:rPr>
              <a:t>autre anti-infectieux administré </a:t>
            </a:r>
            <a:r>
              <a:rPr lang="fr-FR" sz="1400" dirty="0">
                <a:solidFill>
                  <a:srgbClr val="373739"/>
                </a:solidFill>
              </a:rPr>
              <a:t>que </a:t>
            </a:r>
            <a:r>
              <a:rPr lang="fr-FR" sz="1400" dirty="0" smtClean="0">
                <a:solidFill>
                  <a:srgbClr val="373739"/>
                </a:solidFill>
              </a:rPr>
              <a:t>celui répertorié </a:t>
            </a:r>
            <a:r>
              <a:rPr lang="fr-FR" sz="1400" dirty="0">
                <a:solidFill>
                  <a:srgbClr val="373739"/>
                </a:solidFill>
              </a:rPr>
              <a:t>le jour de </a:t>
            </a:r>
            <a:r>
              <a:rPr lang="fr-FR" sz="1400" dirty="0" smtClean="0">
                <a:solidFill>
                  <a:srgbClr val="373739"/>
                </a:solidFill>
              </a:rPr>
              <a:t>l’enquête </a:t>
            </a:r>
            <a:r>
              <a:rPr lang="fr-FR" sz="1400" b="1" dirty="0" smtClean="0">
                <a:solidFill>
                  <a:srgbClr val="373739"/>
                </a:solidFill>
              </a:rPr>
              <a:t>pour la même indication</a:t>
            </a:r>
            <a:endParaRPr lang="fr-FR" sz="1400" b="1" dirty="0">
              <a:solidFill>
                <a:srgbClr val="373739"/>
              </a:solidFill>
            </a:endParaRP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Pour les traitements ayant été modifiés pour </a:t>
            </a:r>
            <a:r>
              <a:rPr lang="fr-FR" sz="1400" dirty="0">
                <a:solidFill>
                  <a:srgbClr val="373739"/>
                </a:solidFill>
              </a:rPr>
              <a:t>la même </a:t>
            </a:r>
            <a:r>
              <a:rPr lang="fr-FR" sz="1400" dirty="0" smtClean="0">
                <a:solidFill>
                  <a:srgbClr val="373739"/>
                </a:solidFill>
              </a:rPr>
              <a:t>indication, documenter </a:t>
            </a:r>
            <a:r>
              <a:rPr lang="fr-FR" sz="1400" dirty="0">
                <a:solidFill>
                  <a:srgbClr val="373739"/>
                </a:solidFill>
              </a:rPr>
              <a:t>la </a:t>
            </a:r>
            <a:r>
              <a:rPr lang="fr-FR" sz="1400" b="1" dirty="0">
                <a:solidFill>
                  <a:srgbClr val="373739"/>
                </a:solidFill>
              </a:rPr>
              <a:t>raison </a:t>
            </a:r>
            <a:r>
              <a:rPr lang="fr-FR" sz="1400" b="1" dirty="0" smtClean="0">
                <a:solidFill>
                  <a:srgbClr val="373739"/>
                </a:solidFill>
              </a:rPr>
              <a:t>du changement </a:t>
            </a:r>
            <a:r>
              <a:rPr lang="fr-FR" sz="1400" dirty="0" smtClean="0">
                <a:solidFill>
                  <a:srgbClr val="373739"/>
                </a:solidFill>
              </a:rPr>
              <a:t>du traitement AI administré </a:t>
            </a:r>
            <a:r>
              <a:rPr lang="fr-FR" sz="1400" dirty="0">
                <a:solidFill>
                  <a:srgbClr val="373739"/>
                </a:solidFill>
              </a:rPr>
              <a:t>le jour de </a:t>
            </a:r>
            <a:r>
              <a:rPr lang="fr-FR" sz="1400" dirty="0" smtClean="0">
                <a:solidFill>
                  <a:srgbClr val="373739"/>
                </a:solidFill>
              </a:rPr>
              <a:t>l’enquête</a:t>
            </a:r>
            <a:endParaRPr lang="fr-FR" sz="1400" b="1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982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175668" cy="29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>
                <a:solidFill>
                  <a:srgbClr val="373739"/>
                </a:solidFill>
              </a:rPr>
              <a:t>Indiquer si </a:t>
            </a:r>
            <a:r>
              <a:rPr lang="fr-FR" sz="1600" b="1" u="sng" dirty="0">
                <a:solidFill>
                  <a:srgbClr val="373739"/>
                </a:solidFill>
              </a:rPr>
              <a:t>le patient </a:t>
            </a:r>
            <a:r>
              <a:rPr lang="fr-FR" sz="1600" b="1" u="sng" dirty="0" smtClean="0">
                <a:solidFill>
                  <a:srgbClr val="373739"/>
                </a:solidFill>
              </a:rPr>
              <a:t>reçoit au moins </a:t>
            </a:r>
            <a:r>
              <a:rPr lang="fr-FR" sz="1600" b="1" u="sng" dirty="0">
                <a:solidFill>
                  <a:srgbClr val="373739"/>
                </a:solidFill>
              </a:rPr>
              <a:t>un </a:t>
            </a:r>
            <a:r>
              <a:rPr lang="fr-FR" sz="1600" b="1" u="sng" dirty="0" err="1" smtClean="0">
                <a:solidFill>
                  <a:srgbClr val="373739"/>
                </a:solidFill>
              </a:rPr>
              <a:t>traitment</a:t>
            </a:r>
            <a:r>
              <a:rPr lang="fr-FR" sz="1600" b="1" u="sng" dirty="0" smtClean="0">
                <a:solidFill>
                  <a:srgbClr val="373739"/>
                </a:solidFill>
              </a:rPr>
              <a:t> anti-infectieux à usage systémique le jour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Inclure </a:t>
            </a:r>
            <a:r>
              <a:rPr lang="fr-FR" sz="1400" b="1" dirty="0">
                <a:solidFill>
                  <a:srgbClr val="373739"/>
                </a:solidFill>
              </a:rPr>
              <a:t>:</a:t>
            </a:r>
            <a:r>
              <a:rPr lang="fr-FR" sz="1400" dirty="0">
                <a:solidFill>
                  <a:srgbClr val="373739"/>
                </a:solidFill>
              </a:rPr>
              <a:t/>
            </a:r>
            <a:br>
              <a:rPr lang="fr-FR" sz="1400" dirty="0">
                <a:solidFill>
                  <a:srgbClr val="373739"/>
                </a:solidFill>
              </a:rPr>
            </a:br>
            <a:r>
              <a:rPr lang="fr-FR" sz="1400" dirty="0">
                <a:solidFill>
                  <a:srgbClr val="373739"/>
                </a:solidFill>
              </a:rPr>
              <a:t>- les </a:t>
            </a:r>
            <a:r>
              <a:rPr lang="fr-FR" sz="1400" b="1" dirty="0">
                <a:solidFill>
                  <a:srgbClr val="373739"/>
                </a:solidFill>
              </a:rPr>
              <a:t>traitements intermittents </a:t>
            </a:r>
            <a:r>
              <a:rPr lang="fr-FR" sz="1400" dirty="0">
                <a:solidFill>
                  <a:srgbClr val="373739"/>
                </a:solidFill>
              </a:rPr>
              <a:t>(en alternance)</a:t>
            </a:r>
            <a:br>
              <a:rPr lang="fr-FR" sz="1400" dirty="0">
                <a:solidFill>
                  <a:srgbClr val="373739"/>
                </a:solidFill>
              </a:rPr>
            </a:br>
            <a:r>
              <a:rPr lang="fr-FR" sz="1400" dirty="0">
                <a:solidFill>
                  <a:srgbClr val="373739"/>
                </a:solidFill>
              </a:rPr>
              <a:t>- les </a:t>
            </a:r>
            <a:r>
              <a:rPr lang="fr-FR" sz="1400" b="1" dirty="0">
                <a:solidFill>
                  <a:srgbClr val="373739"/>
                </a:solidFill>
              </a:rPr>
              <a:t>traitements en </a:t>
            </a:r>
            <a:r>
              <a:rPr lang="fr-FR" sz="1400" b="1" dirty="0" smtClean="0">
                <a:solidFill>
                  <a:srgbClr val="373739"/>
                </a:solidFill>
              </a:rPr>
              <a:t>prophylaxie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Exclure :</a:t>
            </a:r>
            <a:r>
              <a:rPr lang="fr-FR" sz="1400" dirty="0" smtClean="0">
                <a:solidFill>
                  <a:srgbClr val="373739"/>
                </a:solidFill>
              </a:rPr>
              <a:t/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les traitements antiviraux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les traitements AI locaux, dont intra-</a:t>
            </a:r>
            <a:r>
              <a:rPr lang="fr-FR" sz="1400" dirty="0" err="1" smtClean="0">
                <a:solidFill>
                  <a:srgbClr val="373739"/>
                </a:solidFill>
              </a:rPr>
              <a:t>camérulaire</a:t>
            </a:r>
            <a:endParaRPr lang="fr-FR" sz="1400" dirty="0" smtClean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Réponse inconnue n’est pas admise</a:t>
            </a:r>
            <a:endParaRPr lang="fr-FR" sz="1400" dirty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fr-FR" sz="1400" dirty="0" smtClean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2916000" y="1225398"/>
            <a:ext cx="1332000" cy="21602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3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323490"/>
            <a:ext cx="8492988" cy="353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>
                <a:solidFill>
                  <a:srgbClr val="373739"/>
                </a:solidFill>
              </a:rPr>
              <a:t>Si Traitement(s) AI = </a:t>
            </a:r>
            <a:r>
              <a:rPr lang="fr-FR" sz="1600" b="1" dirty="0" smtClean="0">
                <a:solidFill>
                  <a:srgbClr val="373739"/>
                </a:solidFill>
              </a:rPr>
              <a:t>Oui : </a:t>
            </a:r>
            <a:r>
              <a:rPr lang="fr-FR" sz="1600" b="1" u="sng" dirty="0" smtClean="0">
                <a:solidFill>
                  <a:srgbClr val="373739"/>
                </a:solidFill>
              </a:rPr>
              <a:t>renseigner au moins traitement AI</a:t>
            </a:r>
            <a:endParaRPr lang="fr-FR" sz="1600" b="1" u="sng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u="sng" dirty="0" smtClean="0">
                <a:solidFill>
                  <a:srgbClr val="373739"/>
                </a:solidFill>
              </a:rPr>
              <a:t>la </a:t>
            </a:r>
            <a:r>
              <a:rPr lang="fr-FR" sz="1600" b="1" u="sng" dirty="0" smtClean="0">
                <a:solidFill>
                  <a:srgbClr val="373739"/>
                </a:solidFill>
              </a:rPr>
              <a:t>dénomination commune </a:t>
            </a:r>
            <a:r>
              <a:rPr lang="fr-FR" sz="1600" b="1" u="sng" dirty="0" err="1" smtClean="0">
                <a:solidFill>
                  <a:srgbClr val="373739"/>
                </a:solidFill>
              </a:rPr>
              <a:t>internationnalle</a:t>
            </a:r>
            <a:r>
              <a:rPr lang="fr-FR" sz="1600" b="1" u="sng" dirty="0" smtClean="0">
                <a:solidFill>
                  <a:srgbClr val="373739"/>
                </a:solidFill>
              </a:rPr>
              <a:t> (DCI) ou la classe ATC du </a:t>
            </a:r>
            <a:r>
              <a:rPr lang="fr-FR" sz="1600" b="1" u="sng" dirty="0" err="1" smtClean="0">
                <a:solidFill>
                  <a:srgbClr val="373739"/>
                </a:solidFill>
              </a:rPr>
              <a:t>traitment</a:t>
            </a:r>
            <a:r>
              <a:rPr lang="fr-FR" sz="1600" b="1" u="sng" dirty="0" smtClean="0">
                <a:solidFill>
                  <a:srgbClr val="373739"/>
                </a:solidFill>
              </a:rPr>
              <a:t> anti-infectieux</a:t>
            </a:r>
            <a:r>
              <a:rPr lang="fr-FR" sz="1600" dirty="0" smtClean="0">
                <a:solidFill>
                  <a:srgbClr val="373739"/>
                </a:solidFill>
              </a:rPr>
              <a:t> administré au patient le jour de l’enquête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Pas </a:t>
            </a:r>
            <a:r>
              <a:rPr lang="fr-FR" sz="1400" dirty="0">
                <a:solidFill>
                  <a:srgbClr val="373739"/>
                </a:solidFill>
              </a:rPr>
              <a:t>de saisie possible de </a:t>
            </a:r>
            <a:r>
              <a:rPr lang="fr-FR" sz="1400" dirty="0" smtClean="0">
                <a:solidFill>
                  <a:srgbClr val="373739"/>
                </a:solidFill>
              </a:rPr>
              <a:t>noms commerciaux</a:t>
            </a:r>
            <a:endParaRPr lang="fr-FR" sz="1400" dirty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Liste alphabétique des DCI et noms commerciaux </a:t>
            </a:r>
            <a:r>
              <a:rPr lang="fr-FR" sz="1400" dirty="0" smtClean="0">
                <a:solidFill>
                  <a:srgbClr val="373739"/>
                </a:solidFill>
                <a:sym typeface="Wingdings" panose="05000000000000000000" pitchFamily="2" charset="2"/>
              </a:rPr>
              <a:t> correspondance code ATC (annexe 2 p. 58)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  <a:sym typeface="Wingdings" panose="05000000000000000000" pitchFamily="2" charset="2"/>
              </a:rPr>
              <a:t>Liste alphabétique des code ATC par famille d’AI  correspondance DCI (annexe 2 p. 61)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>
                <a:solidFill>
                  <a:srgbClr val="373739"/>
                </a:solidFill>
              </a:rPr>
              <a:t>Possibilité de documenter jusqu’à </a:t>
            </a:r>
            <a:r>
              <a:rPr lang="fr-FR" sz="1600" b="1" dirty="0">
                <a:solidFill>
                  <a:srgbClr val="373739"/>
                </a:solidFill>
              </a:rPr>
              <a:t>4 traitements </a:t>
            </a:r>
            <a:r>
              <a:rPr lang="fr-FR" sz="1600" b="1" dirty="0" smtClean="0">
                <a:solidFill>
                  <a:srgbClr val="373739"/>
                </a:solidFill>
              </a:rPr>
              <a:t>AI par patient </a:t>
            </a:r>
            <a:r>
              <a:rPr lang="fr-FR" sz="1400" dirty="0" smtClean="0">
                <a:solidFill>
                  <a:srgbClr val="373739"/>
                </a:solidFill>
              </a:rPr>
              <a:t>(inchangé par rapport à 2017)</a:t>
            </a:r>
            <a:endParaRPr lang="fr-FR" sz="1400" dirty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Si plus de 4 traitements, les molécules prioritaires sont </a:t>
            </a:r>
            <a:r>
              <a:rPr lang="fr-FR" sz="1400" dirty="0" smtClean="0">
                <a:solidFill>
                  <a:srgbClr val="373739"/>
                </a:solidFill>
              </a:rPr>
              <a:t>: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les </a:t>
            </a:r>
            <a:r>
              <a:rPr lang="fr-FR" sz="1200" dirty="0">
                <a:solidFill>
                  <a:srgbClr val="373739"/>
                </a:solidFill>
              </a:rPr>
              <a:t>bêta-</a:t>
            </a:r>
            <a:r>
              <a:rPr lang="fr-FR" sz="1200" dirty="0" err="1">
                <a:solidFill>
                  <a:srgbClr val="373739"/>
                </a:solidFill>
              </a:rPr>
              <a:t>lactamines</a:t>
            </a:r>
            <a:r>
              <a:rPr lang="fr-FR" sz="1200" dirty="0">
                <a:solidFill>
                  <a:srgbClr val="373739"/>
                </a:solidFill>
              </a:rPr>
              <a:t> </a:t>
            </a:r>
            <a:r>
              <a:rPr lang="fr-FR" sz="1200" dirty="0" smtClean="0">
                <a:solidFill>
                  <a:srgbClr val="373739"/>
                </a:solidFill>
              </a:rPr>
              <a:t>(si plusieurs </a:t>
            </a:r>
            <a:r>
              <a:rPr lang="fr-FR" sz="1200" dirty="0">
                <a:solidFill>
                  <a:srgbClr val="373739"/>
                </a:solidFill>
              </a:rPr>
              <a:t>bêta-</a:t>
            </a:r>
            <a:r>
              <a:rPr lang="fr-FR" sz="1200" dirty="0" err="1">
                <a:solidFill>
                  <a:srgbClr val="373739"/>
                </a:solidFill>
              </a:rPr>
              <a:t>lactamines</a:t>
            </a:r>
            <a:r>
              <a:rPr lang="fr-FR" sz="1200" dirty="0">
                <a:solidFill>
                  <a:srgbClr val="373739"/>
                </a:solidFill>
              </a:rPr>
              <a:t> </a:t>
            </a:r>
            <a:r>
              <a:rPr lang="fr-FR" sz="1200" dirty="0" smtClean="0">
                <a:solidFill>
                  <a:srgbClr val="373739"/>
                </a:solidFill>
              </a:rPr>
              <a:t>prescrites</a:t>
            </a:r>
            <a:r>
              <a:rPr lang="fr-FR" sz="1200" dirty="0">
                <a:solidFill>
                  <a:srgbClr val="373739"/>
                </a:solidFill>
              </a:rPr>
              <a:t>, citer en </a:t>
            </a:r>
            <a:r>
              <a:rPr lang="fr-FR" sz="1200" dirty="0" smtClean="0">
                <a:solidFill>
                  <a:srgbClr val="373739"/>
                </a:solidFill>
              </a:rPr>
              <a:t>priorité les </a:t>
            </a:r>
            <a:r>
              <a:rPr lang="fr-FR" sz="1200" dirty="0">
                <a:solidFill>
                  <a:srgbClr val="373739"/>
                </a:solidFill>
              </a:rPr>
              <a:t>pénicillines, les céphalosporines et les </a:t>
            </a:r>
            <a:r>
              <a:rPr lang="fr-FR" sz="1200" dirty="0" err="1">
                <a:solidFill>
                  <a:srgbClr val="373739"/>
                </a:solidFill>
              </a:rPr>
              <a:t>carbapénèmes</a:t>
            </a:r>
            <a:r>
              <a:rPr lang="fr-FR" sz="1200" dirty="0" smtClean="0">
                <a:solidFill>
                  <a:srgbClr val="373739"/>
                </a:solidFill>
              </a:rPr>
              <a:t>)</a:t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dirty="0">
                <a:solidFill>
                  <a:srgbClr val="373739"/>
                </a:solidFill>
              </a:rPr>
              <a:t>les </a:t>
            </a:r>
            <a:r>
              <a:rPr lang="fr-FR" sz="1200" dirty="0" err="1" smtClean="0">
                <a:solidFill>
                  <a:srgbClr val="373739"/>
                </a:solidFill>
              </a:rPr>
              <a:t>fluoroquinolone</a:t>
            </a:r>
            <a:r>
              <a:rPr lang="fr-FR" sz="1200" dirty="0" smtClean="0">
                <a:solidFill>
                  <a:srgbClr val="373739"/>
                </a:solidFill>
              </a:rPr>
              <a:t/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dirty="0">
                <a:solidFill>
                  <a:srgbClr val="373739"/>
                </a:solidFill>
              </a:rPr>
              <a:t>les </a:t>
            </a:r>
            <a:r>
              <a:rPr lang="fr-FR" sz="1200" dirty="0" smtClean="0">
                <a:solidFill>
                  <a:srgbClr val="373739"/>
                </a:solidFill>
              </a:rPr>
              <a:t>aminosides</a:t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dirty="0">
                <a:solidFill>
                  <a:srgbClr val="373739"/>
                </a:solidFill>
              </a:rPr>
              <a:t>et les antibiotiques anti-staphylocoques </a:t>
            </a:r>
            <a:r>
              <a:rPr lang="fr-FR" sz="1200" dirty="0" err="1">
                <a:solidFill>
                  <a:srgbClr val="373739"/>
                </a:solidFill>
              </a:rPr>
              <a:t>méticillino</a:t>
            </a:r>
            <a:r>
              <a:rPr lang="fr-FR" sz="1200" dirty="0">
                <a:solidFill>
                  <a:srgbClr val="373739"/>
                </a:solidFill>
              </a:rPr>
              <a:t>-résistant </a:t>
            </a:r>
            <a:r>
              <a:rPr lang="fr-FR" sz="1200" dirty="0" smtClean="0">
                <a:solidFill>
                  <a:srgbClr val="373739"/>
                </a:solidFill>
              </a:rPr>
              <a:t>(</a:t>
            </a:r>
            <a:r>
              <a:rPr lang="fr-FR" sz="1200" i="1" dirty="0" err="1" smtClean="0">
                <a:solidFill>
                  <a:srgbClr val="373739"/>
                </a:solidFill>
              </a:rPr>
              <a:t>e.g</a:t>
            </a:r>
            <a:r>
              <a:rPr lang="fr-FR" sz="1200" i="1" dirty="0" smtClean="0">
                <a:solidFill>
                  <a:srgbClr val="373739"/>
                </a:solidFill>
              </a:rPr>
              <a:t>.</a:t>
            </a:r>
            <a:r>
              <a:rPr lang="fr-FR" sz="1200" dirty="0" smtClean="0">
                <a:solidFill>
                  <a:srgbClr val="373739"/>
                </a:solidFill>
              </a:rPr>
              <a:t> </a:t>
            </a:r>
            <a:r>
              <a:rPr lang="fr-FR" sz="1200" dirty="0" err="1" smtClean="0">
                <a:solidFill>
                  <a:srgbClr val="373739"/>
                </a:solidFill>
              </a:rPr>
              <a:t>glycopeptides</a:t>
            </a:r>
            <a:r>
              <a:rPr lang="fr-FR" sz="1200" dirty="0">
                <a:solidFill>
                  <a:srgbClr val="373739"/>
                </a:solidFill>
              </a:rPr>
              <a:t>, </a:t>
            </a:r>
            <a:r>
              <a:rPr lang="fr-FR" sz="1200" dirty="0" err="1">
                <a:solidFill>
                  <a:srgbClr val="373739"/>
                </a:solidFill>
              </a:rPr>
              <a:t>linézolide</a:t>
            </a:r>
            <a:r>
              <a:rPr lang="fr-FR" sz="1200" dirty="0" smtClean="0">
                <a:solidFill>
                  <a:srgbClr val="373739"/>
                </a:solidFill>
              </a:rPr>
              <a:t>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Réponse inconnue n’est pas admise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008000" y="1846867"/>
            <a:ext cx="1368000" cy="270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697200" y="12888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2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276964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u="sng" dirty="0" smtClean="0">
                <a:solidFill>
                  <a:srgbClr val="373739"/>
                </a:solidFill>
              </a:rPr>
              <a:t>la </a:t>
            </a:r>
            <a:r>
              <a:rPr lang="fr-FR" sz="1600" b="1" u="sng" dirty="0" smtClean="0">
                <a:solidFill>
                  <a:srgbClr val="373739"/>
                </a:solidFill>
              </a:rPr>
              <a:t>voie d’administration de l’anti-infectieux</a:t>
            </a:r>
            <a:r>
              <a:rPr lang="fr-FR" sz="1600" dirty="0" smtClean="0">
                <a:solidFill>
                  <a:srgbClr val="373739"/>
                </a:solidFill>
              </a:rPr>
              <a:t> administré au patient le jour de l’enquête</a:t>
            </a: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2484000" y="1846867"/>
            <a:ext cx="414000" cy="270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697200" y="12888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78" y="4035645"/>
            <a:ext cx="3672408" cy="158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276964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la date du début du traitement anti-infectieux</a:t>
            </a:r>
            <a:r>
              <a:rPr lang="fr-FR" sz="1600" dirty="0" smtClean="0">
                <a:solidFill>
                  <a:srgbClr val="373739"/>
                </a:solidFill>
              </a:rPr>
              <a:t> administré au patient le jour de l’enquête, au format </a:t>
            </a:r>
            <a:r>
              <a:rPr lang="fr-FR" sz="1600" b="1" dirty="0" smtClean="0">
                <a:solidFill>
                  <a:srgbClr val="373739"/>
                </a:solidFill>
              </a:rPr>
              <a:t>JJ/MM/AAA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Indiquer la </a:t>
            </a:r>
            <a:r>
              <a:rPr lang="fr-FR" sz="1400" b="1" dirty="0" smtClean="0">
                <a:solidFill>
                  <a:srgbClr val="373739"/>
                </a:solidFill>
              </a:rPr>
              <a:t>date d’amission</a:t>
            </a:r>
            <a:r>
              <a:rPr lang="fr-FR" sz="1400" dirty="0" smtClean="0">
                <a:solidFill>
                  <a:srgbClr val="373739"/>
                </a:solidFill>
              </a:rPr>
              <a:t>, </a:t>
            </a:r>
            <a:r>
              <a:rPr lang="fr-FR" sz="1400" b="1" dirty="0" smtClean="0">
                <a:solidFill>
                  <a:srgbClr val="373739"/>
                </a:solidFill>
              </a:rPr>
              <a:t>si le </a:t>
            </a:r>
            <a:r>
              <a:rPr lang="fr-FR" sz="1400" b="1" dirty="0">
                <a:solidFill>
                  <a:srgbClr val="373739"/>
                </a:solidFill>
              </a:rPr>
              <a:t>patient recevait le traitement au moment de son admission </a:t>
            </a:r>
            <a:r>
              <a:rPr lang="fr-FR" sz="1400" dirty="0" smtClean="0">
                <a:solidFill>
                  <a:srgbClr val="373739"/>
                </a:solidFill>
              </a:rPr>
              <a:t>(prescription </a:t>
            </a:r>
            <a:r>
              <a:rPr lang="fr-FR" sz="1400" dirty="0">
                <a:solidFill>
                  <a:srgbClr val="373739"/>
                </a:solidFill>
              </a:rPr>
              <a:t>avant </a:t>
            </a:r>
            <a:r>
              <a:rPr lang="fr-FR" sz="1400" dirty="0" smtClean="0">
                <a:solidFill>
                  <a:srgbClr val="373739"/>
                </a:solidFill>
              </a:rPr>
              <a:t>son admission </a:t>
            </a:r>
            <a:r>
              <a:rPr lang="fr-FR" sz="1400" dirty="0">
                <a:solidFill>
                  <a:srgbClr val="373739"/>
                </a:solidFill>
              </a:rPr>
              <a:t>par le médecin </a:t>
            </a:r>
            <a:r>
              <a:rPr lang="fr-FR" sz="1400" dirty="0" smtClean="0">
                <a:solidFill>
                  <a:srgbClr val="373739"/>
                </a:solidFill>
              </a:rPr>
              <a:t>généraliste par exemple)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Noter </a:t>
            </a:r>
            <a:r>
              <a:rPr lang="fr-FR" sz="1400" b="1" dirty="0" smtClean="0">
                <a:solidFill>
                  <a:srgbClr val="373739"/>
                </a:solidFill>
              </a:rPr>
              <a:t>INC</a:t>
            </a:r>
            <a:r>
              <a:rPr lang="fr-FR" sz="1400" dirty="0" smtClean="0">
                <a:solidFill>
                  <a:srgbClr val="373739"/>
                </a:solidFill>
              </a:rPr>
              <a:t> si la date est inconnue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3006000" y="1846867"/>
            <a:ext cx="1134000" cy="270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697200" y="12888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Type d’enquête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1" y="1412776"/>
            <a:ext cx="8280920" cy="518457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fr-FR" dirty="0" smtClean="0"/>
              <a:t>Enquête transversale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u="sng" dirty="0">
                <a:latin typeface="Arial" charset="0"/>
                <a:cs typeface="Arial" charset="0"/>
              </a:rPr>
              <a:t>Recueil </a:t>
            </a:r>
            <a:r>
              <a:rPr lang="fr-FR" u="sng" dirty="0" smtClean="0">
                <a:latin typeface="Arial" charset="0"/>
                <a:cs typeface="Arial" charset="0"/>
              </a:rPr>
              <a:t>transversal</a:t>
            </a:r>
            <a:r>
              <a:rPr lang="fr-FR" dirty="0" smtClean="0">
                <a:latin typeface="Arial" charset="0"/>
                <a:cs typeface="Arial" charset="0"/>
              </a:rPr>
              <a:t>,</a:t>
            </a:r>
            <a:r>
              <a:rPr lang="fr-FR" b="0" dirty="0" smtClean="0">
                <a:latin typeface="Arial" charset="0"/>
                <a:cs typeface="Arial" charset="0"/>
              </a:rPr>
              <a:t> </a:t>
            </a:r>
            <a:r>
              <a:rPr lang="fr-FR" u="sng" dirty="0" smtClean="0">
                <a:latin typeface="Arial" charset="0"/>
                <a:cs typeface="Arial" charset="0"/>
              </a:rPr>
              <a:t>un </a:t>
            </a:r>
            <a:r>
              <a:rPr lang="fr-FR" u="sng" dirty="0">
                <a:latin typeface="Arial" charset="0"/>
                <a:cs typeface="Arial" charset="0"/>
              </a:rPr>
              <a:t>jour </a:t>
            </a:r>
            <a:r>
              <a:rPr lang="fr-FR" u="sng" dirty="0" smtClean="0">
                <a:latin typeface="Arial" charset="0"/>
                <a:cs typeface="Arial" charset="0"/>
              </a:rPr>
              <a:t>donné</a:t>
            </a:r>
            <a:r>
              <a:rPr lang="fr-FR" dirty="0" smtClean="0">
                <a:latin typeface="Arial" charset="0"/>
                <a:cs typeface="Arial" charset="0"/>
              </a:rPr>
              <a:t>,</a:t>
            </a:r>
            <a:r>
              <a:rPr lang="fr-FR" b="0" dirty="0" smtClean="0">
                <a:latin typeface="Arial" charset="0"/>
                <a:cs typeface="Arial" charset="0"/>
              </a:rPr>
              <a:t> de données à l’aide d’un </a:t>
            </a:r>
            <a:r>
              <a:rPr lang="fr-FR" u="sng" dirty="0" smtClean="0">
                <a:latin typeface="Arial" charset="0"/>
                <a:cs typeface="Arial" charset="0"/>
              </a:rPr>
              <a:t>questionnaire standardisé</a:t>
            </a:r>
            <a:r>
              <a:rPr lang="fr-FR" b="0" dirty="0" smtClean="0">
                <a:latin typeface="Arial" charset="0"/>
                <a:cs typeface="Arial" charset="0"/>
              </a:rPr>
              <a:t> portant sur :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Les </a:t>
            </a:r>
            <a:r>
              <a:rPr lang="fr-FR" b="1" dirty="0">
                <a:solidFill>
                  <a:srgbClr val="373739"/>
                </a:solidFill>
                <a:latin typeface="Arial" charset="0"/>
                <a:cs typeface="Arial" charset="0"/>
              </a:rPr>
              <a:t>caractéristiques de fonctionnement de l’établissement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73739"/>
                </a:solidFill>
                <a:latin typeface="Arial" charset="0"/>
                <a:cs typeface="Arial" charset="0"/>
              </a:rPr>
              <a:t>Les </a:t>
            </a:r>
            <a:r>
              <a:rPr lang="fr-FR" b="1" dirty="0">
                <a:solidFill>
                  <a:srgbClr val="373739"/>
                </a:solidFill>
                <a:latin typeface="Arial" charset="0"/>
                <a:cs typeface="Arial" charset="0"/>
              </a:rPr>
              <a:t>caractéristiques du </a:t>
            </a:r>
            <a:r>
              <a:rPr lang="fr-FR" b="1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patient </a:t>
            </a:r>
            <a:r>
              <a:rPr lang="fr-FR" dirty="0" smtClean="0">
                <a:solidFill>
                  <a:srgbClr val="373739"/>
                </a:solidFill>
                <a:latin typeface="Arial" charset="0"/>
                <a:cs typeface="Arial" charset="0"/>
              </a:rPr>
              <a:t>:</a:t>
            </a:r>
          </a:p>
          <a:p>
            <a:pPr lvl="4">
              <a:spcBef>
                <a:spcPts val="300"/>
              </a:spcBef>
            </a:pPr>
            <a:r>
              <a:rPr lang="fr-FR" sz="1600" dirty="0"/>
              <a:t>son </a:t>
            </a:r>
            <a:r>
              <a:rPr lang="fr-FR" sz="1600" b="1" dirty="0"/>
              <a:t>séjour</a:t>
            </a:r>
          </a:p>
          <a:p>
            <a:pPr lvl="4">
              <a:spcBef>
                <a:spcPts val="300"/>
              </a:spcBef>
            </a:pPr>
            <a:r>
              <a:rPr lang="fr-FR" sz="1600" dirty="0"/>
              <a:t>les </a:t>
            </a:r>
            <a:r>
              <a:rPr lang="fr-FR" sz="1600" b="1" dirty="0"/>
              <a:t>facteurs de risques d’infection</a:t>
            </a:r>
          </a:p>
          <a:p>
            <a:pPr lvl="4">
              <a:spcBef>
                <a:spcPts val="300"/>
              </a:spcBef>
            </a:pPr>
            <a:r>
              <a:rPr lang="fr-FR" sz="1600" dirty="0"/>
              <a:t>les </a:t>
            </a:r>
            <a:r>
              <a:rPr lang="fr-FR" sz="1600" b="1" dirty="0"/>
              <a:t>dispositifs </a:t>
            </a:r>
            <a:r>
              <a:rPr lang="fr-FR" sz="1600" b="1" dirty="0" smtClean="0"/>
              <a:t>invasifs (DI) </a:t>
            </a:r>
            <a:r>
              <a:rPr lang="fr-FR" sz="1600" dirty="0" smtClean="0"/>
              <a:t>chez le patient le jour de l’enquête</a:t>
            </a:r>
            <a:endParaRPr lang="fr-FR" sz="1600" dirty="0"/>
          </a:p>
          <a:p>
            <a:pPr lvl="4">
              <a:spcBef>
                <a:spcPts val="300"/>
              </a:spcBef>
            </a:pPr>
            <a:r>
              <a:rPr lang="fr-FR" sz="1600" dirty="0"/>
              <a:t>les </a:t>
            </a:r>
            <a:r>
              <a:rPr lang="fr-FR" sz="1600" b="1" dirty="0"/>
              <a:t>traitements </a:t>
            </a:r>
            <a:r>
              <a:rPr lang="fr-FR" sz="1600" b="1" dirty="0" smtClean="0"/>
              <a:t>anti-infectieux (AI) </a:t>
            </a:r>
            <a:r>
              <a:rPr lang="fr-FR" sz="1600" dirty="0"/>
              <a:t>en cours le jour de l’enquête</a:t>
            </a:r>
          </a:p>
          <a:p>
            <a:pPr lvl="4">
              <a:spcBef>
                <a:spcPts val="300"/>
              </a:spcBef>
            </a:pPr>
            <a:r>
              <a:rPr lang="fr-FR" sz="1600" dirty="0"/>
              <a:t>les </a:t>
            </a:r>
            <a:r>
              <a:rPr lang="fr-FR" sz="1600" b="1" dirty="0"/>
              <a:t>infections </a:t>
            </a:r>
            <a:r>
              <a:rPr lang="fr-FR" sz="1600" b="1" dirty="0" smtClean="0"/>
              <a:t>nosocomiales (IN) </a:t>
            </a:r>
            <a:r>
              <a:rPr lang="fr-FR" sz="1600" dirty="0"/>
              <a:t>présentes le jour de l’enquête</a:t>
            </a:r>
          </a:p>
          <a:p>
            <a:pPr marL="0" lvl="2" indent="0">
              <a:spcBef>
                <a:spcPts val="18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</a:rPr>
              <a:t>Production de résultats</a:t>
            </a:r>
          </a:p>
          <a:p>
            <a:pPr lvl="2">
              <a:spcBef>
                <a:spcPts val="6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Données </a:t>
            </a:r>
            <a:r>
              <a:rPr lang="fr-FR" dirty="0" smtClean="0">
                <a:latin typeface="Arial" charset="0"/>
                <a:cs typeface="Arial" charset="0"/>
              </a:rPr>
              <a:t>représentatives des établissements de santé </a:t>
            </a:r>
            <a:r>
              <a:rPr lang="fr-FR" b="0" dirty="0" smtClean="0">
                <a:latin typeface="Arial" charset="0"/>
                <a:cs typeface="Arial" charset="0"/>
              </a:rPr>
              <a:t>(ES) français : court, moyen et long séjour</a:t>
            </a:r>
          </a:p>
          <a:p>
            <a:pPr lvl="2">
              <a:spcBef>
                <a:spcPts val="6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Résultats de </a:t>
            </a:r>
            <a:r>
              <a:rPr lang="fr-FR" dirty="0" smtClean="0">
                <a:latin typeface="Arial" charset="0"/>
                <a:cs typeface="Arial" charset="0"/>
              </a:rPr>
              <a:t>prévalence </a:t>
            </a:r>
            <a:r>
              <a:rPr lang="fr-FR" dirty="0">
                <a:latin typeface="Arial" charset="0"/>
                <a:cs typeface="Arial" charset="0"/>
              </a:rPr>
              <a:t>à </a:t>
            </a:r>
            <a:r>
              <a:rPr lang="fr-FR" dirty="0" smtClean="0">
                <a:latin typeface="Arial" charset="0"/>
                <a:cs typeface="Arial" charset="0"/>
              </a:rPr>
              <a:t>différents </a:t>
            </a:r>
            <a:r>
              <a:rPr lang="fr-FR" dirty="0">
                <a:latin typeface="Arial" charset="0"/>
                <a:cs typeface="Arial" charset="0"/>
              </a:rPr>
              <a:t>niveaux </a:t>
            </a:r>
            <a:r>
              <a:rPr lang="fr-FR" b="0" dirty="0" smtClean="0">
                <a:latin typeface="Arial" charset="0"/>
                <a:cs typeface="Arial" charset="0"/>
              </a:rPr>
              <a:t>: local (ES), régional et national</a:t>
            </a:r>
          </a:p>
          <a:p>
            <a:pPr lvl="2">
              <a:spcBef>
                <a:spcPts val="600"/>
              </a:spcBef>
            </a:pPr>
            <a:r>
              <a:rPr lang="fr-FR" b="0" dirty="0" smtClean="0">
                <a:latin typeface="Arial" charset="0"/>
                <a:cs typeface="Arial" charset="0"/>
              </a:rPr>
              <a:t>Contribution à </a:t>
            </a:r>
            <a:r>
              <a:rPr lang="fr-FR" dirty="0" smtClean="0">
                <a:latin typeface="Arial" charset="0"/>
                <a:cs typeface="Arial" charset="0"/>
              </a:rPr>
              <a:t>l’enquête européenne de l’ECDC </a:t>
            </a:r>
            <a:r>
              <a:rPr lang="fr-FR" b="0" dirty="0" smtClean="0">
                <a:latin typeface="Arial" charset="0"/>
                <a:cs typeface="Arial" charset="0"/>
              </a:rPr>
              <a:t>par l’envoi de données de 61 ES de court séjour tirés au sort</a:t>
            </a:r>
            <a:endParaRPr lang="fr-FR" b="0" dirty="0">
              <a:latin typeface="Arial" charset="0"/>
              <a:cs typeface="Arial" charset="0"/>
            </a:endParaRPr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3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276964" cy="238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le contexte de prescription du traitement anti-infectieux</a:t>
            </a:r>
            <a:r>
              <a:rPr lang="fr-FR" sz="1600" dirty="0" smtClean="0">
                <a:solidFill>
                  <a:srgbClr val="373739"/>
                </a:solidFill>
              </a:rPr>
              <a:t> administré au patient le jour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Valider par le correspondant médicale </a:t>
            </a:r>
            <a:r>
              <a:rPr lang="fr-FR" sz="1400" dirty="0" smtClean="0">
                <a:solidFill>
                  <a:srgbClr val="373739"/>
                </a:solidFill>
              </a:rPr>
              <a:t>du service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11 </a:t>
            </a:r>
            <a:r>
              <a:rPr lang="fr-FR" sz="1400" b="1" dirty="0">
                <a:solidFill>
                  <a:srgbClr val="373739"/>
                </a:solidFill>
              </a:rPr>
              <a:t>contextes de prescription </a:t>
            </a:r>
            <a:r>
              <a:rPr lang="fr-FR" sz="1400" dirty="0" smtClean="0">
                <a:solidFill>
                  <a:srgbClr val="373739"/>
                </a:solidFill>
              </a:rPr>
              <a:t>(inchangé par rapport à 2017)</a:t>
            </a:r>
            <a:r>
              <a:rPr lang="fr-FR" sz="1400" b="1" dirty="0" smtClean="0">
                <a:solidFill>
                  <a:srgbClr val="373739"/>
                </a:solidFill>
              </a:rPr>
              <a:t> :</a:t>
            </a:r>
            <a:br>
              <a:rPr lang="fr-FR" sz="1400" b="1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curatif </a:t>
            </a:r>
            <a:r>
              <a:rPr lang="fr-FR" sz="1400" dirty="0">
                <a:solidFill>
                  <a:srgbClr val="373739"/>
                </a:solidFill>
              </a:rPr>
              <a:t>: infection communautaire, acquise en court séjour, en SSR/SLD, en </a:t>
            </a:r>
            <a:r>
              <a:rPr lang="fr-FR" sz="1400" dirty="0" smtClean="0">
                <a:solidFill>
                  <a:srgbClr val="373739"/>
                </a:solidFill>
              </a:rPr>
              <a:t>EMS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antibioprophylaxie </a:t>
            </a:r>
            <a:r>
              <a:rPr lang="fr-FR" sz="1400" dirty="0">
                <a:solidFill>
                  <a:srgbClr val="373739"/>
                </a:solidFill>
              </a:rPr>
              <a:t>chirurgicale : </a:t>
            </a:r>
            <a:r>
              <a:rPr lang="fr-FR" sz="1400" dirty="0" err="1">
                <a:solidFill>
                  <a:srgbClr val="373739"/>
                </a:solidFill>
              </a:rPr>
              <a:t>monodose</a:t>
            </a:r>
            <a:r>
              <a:rPr lang="fr-FR" sz="1400" dirty="0">
                <a:solidFill>
                  <a:srgbClr val="373739"/>
                </a:solidFill>
              </a:rPr>
              <a:t>, 1J, 2J, &gt;</a:t>
            </a:r>
            <a:r>
              <a:rPr lang="fr-FR" sz="1400" dirty="0" smtClean="0">
                <a:solidFill>
                  <a:srgbClr val="373739"/>
                </a:solidFill>
              </a:rPr>
              <a:t>2J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prophylaxie </a:t>
            </a:r>
            <a:r>
              <a:rPr lang="fr-FR" sz="1400" dirty="0">
                <a:solidFill>
                  <a:srgbClr val="373739"/>
                </a:solidFill>
              </a:rPr>
              <a:t>des infections </a:t>
            </a:r>
            <a:r>
              <a:rPr lang="fr-FR" sz="1400" dirty="0" smtClean="0">
                <a:solidFill>
                  <a:srgbClr val="373739"/>
                </a:solidFill>
              </a:rPr>
              <a:t>opportunistes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indications </a:t>
            </a:r>
            <a:r>
              <a:rPr lang="fr-FR" sz="1400" dirty="0">
                <a:solidFill>
                  <a:srgbClr val="373739"/>
                </a:solidFill>
              </a:rPr>
              <a:t>multiples, autres, inconnu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4248000" y="1846867"/>
            <a:ext cx="1116000" cy="270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697200" y="12888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1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276964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 smtClean="0">
                <a:solidFill>
                  <a:srgbClr val="373739"/>
                </a:solidFill>
              </a:rPr>
              <a:t>Pour les traitements curatif d’infection </a:t>
            </a:r>
            <a:r>
              <a:rPr lang="fr-FR" sz="1600" dirty="0" smtClean="0">
                <a:solidFill>
                  <a:srgbClr val="373739"/>
                </a:solidFill>
              </a:rPr>
              <a:t>(contexte de prescription = IC, ICS, IAS)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De doit pas être renseigné pour les traitements </a:t>
            </a:r>
            <a:r>
              <a:rPr lang="fr-FR" sz="1400" dirty="0" smtClean="0">
                <a:solidFill>
                  <a:srgbClr val="373739"/>
                </a:solidFill>
              </a:rPr>
              <a:t>prophylactiques</a:t>
            </a:r>
            <a:endParaRPr lang="fr-FR" sz="1400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le diagnostic associé au traitement anti-infectieux</a:t>
            </a:r>
            <a:r>
              <a:rPr lang="fr-FR" sz="1600" dirty="0" smtClean="0">
                <a:solidFill>
                  <a:srgbClr val="373739"/>
                </a:solidFill>
              </a:rPr>
              <a:t> administré au patient le jour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Correspond à l’infection </a:t>
            </a:r>
            <a:r>
              <a:rPr lang="fr-FR" sz="1400" dirty="0">
                <a:solidFill>
                  <a:srgbClr val="373739"/>
                </a:solidFill>
              </a:rPr>
              <a:t>que le prescripteur pense </a:t>
            </a:r>
            <a:r>
              <a:rPr lang="fr-FR" sz="1400" dirty="0" smtClean="0">
                <a:solidFill>
                  <a:srgbClr val="373739"/>
                </a:solidFill>
              </a:rPr>
              <a:t>traiter :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nosocomiale</a:t>
            </a:r>
            <a:r>
              <a:rPr lang="fr-FR" sz="1400" dirty="0" smtClean="0">
                <a:solidFill>
                  <a:srgbClr val="373739"/>
                </a:solidFill>
              </a:rPr>
              <a:t>, </a:t>
            </a:r>
            <a:r>
              <a:rPr lang="fr-FR" sz="1400" dirty="0">
                <a:solidFill>
                  <a:srgbClr val="373739"/>
                </a:solidFill>
              </a:rPr>
              <a:t>associée aux soins ou </a:t>
            </a:r>
            <a:r>
              <a:rPr lang="fr-FR" sz="1400" dirty="0" smtClean="0">
                <a:solidFill>
                  <a:srgbClr val="373739"/>
                </a:solidFill>
              </a:rPr>
              <a:t>communautaire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documentée </a:t>
            </a:r>
            <a:r>
              <a:rPr lang="fr-FR" sz="1400" b="1" dirty="0">
                <a:solidFill>
                  <a:srgbClr val="373739"/>
                </a:solidFill>
              </a:rPr>
              <a:t>ou non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Rapporté </a:t>
            </a:r>
            <a:r>
              <a:rPr lang="fr-FR" sz="1400" b="1" dirty="0" smtClean="0">
                <a:solidFill>
                  <a:srgbClr val="373739"/>
                </a:solidFill>
              </a:rPr>
              <a:t>dans le </a:t>
            </a:r>
            <a:r>
              <a:rPr lang="fr-FR" sz="1400" b="1" dirty="0">
                <a:solidFill>
                  <a:srgbClr val="373739"/>
                </a:solidFill>
              </a:rPr>
              <a:t>dossier patient </a:t>
            </a:r>
            <a:r>
              <a:rPr lang="fr-FR" sz="1400" b="1" dirty="0" smtClean="0">
                <a:solidFill>
                  <a:srgbClr val="373739"/>
                </a:solidFill>
              </a:rPr>
              <a:t>et confirmé par le correspondant médical</a:t>
            </a:r>
            <a:r>
              <a:rPr lang="fr-FR" sz="1400" dirty="0" smtClean="0">
                <a:solidFill>
                  <a:srgbClr val="373739"/>
                </a:solidFill>
              </a:rPr>
              <a:t> du service</a:t>
            </a:r>
            <a:endParaRPr lang="fr-FR" sz="1400" dirty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373739"/>
                </a:solidFill>
              </a:rPr>
              <a:t>Attention ! </a:t>
            </a:r>
            <a:r>
              <a:rPr lang="fr-FR" sz="1400" dirty="0">
                <a:solidFill>
                  <a:srgbClr val="373739"/>
                </a:solidFill>
              </a:rPr>
              <a:t>l’enquêteur n’a pas à discuter les motifs de prescription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20 codes </a:t>
            </a:r>
            <a:r>
              <a:rPr lang="fr-FR" sz="1400" dirty="0" smtClean="0">
                <a:solidFill>
                  <a:srgbClr val="373739"/>
                </a:solidFill>
              </a:rPr>
              <a:t>(sans correspondance avec les sites infectieux des </a:t>
            </a:r>
            <a:r>
              <a:rPr lang="fr-FR" sz="1400" dirty="0">
                <a:solidFill>
                  <a:srgbClr val="373739"/>
                </a:solidFill>
              </a:rPr>
              <a:t>définitions </a:t>
            </a:r>
            <a:r>
              <a:rPr lang="fr-FR" sz="1400" dirty="0" smtClean="0">
                <a:solidFill>
                  <a:srgbClr val="373739"/>
                </a:solidFill>
              </a:rPr>
              <a:t>IN)</a:t>
            </a:r>
            <a:r>
              <a:rPr lang="fr-FR" sz="1400" dirty="0">
                <a:solidFill>
                  <a:srgbClr val="373739"/>
                </a:solidFill>
              </a:rPr>
              <a:t/>
            </a:r>
            <a:br>
              <a:rPr lang="fr-FR" sz="1400" dirty="0">
                <a:solidFill>
                  <a:srgbClr val="373739"/>
                </a:solidFill>
              </a:rPr>
            </a:b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5472000" y="1846867"/>
            <a:ext cx="1224000" cy="270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697200" y="12888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7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5472000" y="1846867"/>
            <a:ext cx="1224000" cy="270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697200" y="12888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2147162"/>
            <a:ext cx="7112099" cy="4573013"/>
          </a:xfrm>
          <a:prstGeom prst="rect">
            <a:avLst/>
          </a:prstGeom>
          <a:ln>
            <a:solidFill>
              <a:srgbClr val="373739"/>
            </a:solidFill>
          </a:ln>
        </p:spPr>
      </p:pic>
    </p:spTree>
    <p:extLst>
      <p:ext uri="{BB962C8B-B14F-4D97-AF65-F5344CB8AC3E}">
        <p14:creationId xmlns:p14="http://schemas.microsoft.com/office/powerpoint/2010/main" val="10919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276964" cy="13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par « Oui » ou « Non » </a:t>
            </a:r>
            <a:r>
              <a:rPr lang="fr-FR" sz="1600" b="1" u="sng" dirty="0" smtClean="0">
                <a:solidFill>
                  <a:srgbClr val="373739"/>
                </a:solidFill>
              </a:rPr>
              <a:t>selon que le motif de prescription du traitement (Diagnostic) est indiqué ou non dans le dossier du patient le jour de l’enquête</a:t>
            </a:r>
            <a:endParaRPr lang="fr-FR" sz="1600" dirty="0" smtClean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Le motif de prescription correspond à :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>
                <a:solidFill>
                  <a:srgbClr val="373739"/>
                </a:solidFill>
              </a:rPr>
              <a:t>Diagnostic associé au traitement </a:t>
            </a:r>
            <a:r>
              <a:rPr lang="fr-FR" sz="1400" dirty="0">
                <a:solidFill>
                  <a:srgbClr val="373739"/>
                </a:solidFill>
              </a:rPr>
              <a:t>anti-infectieux </a:t>
            </a:r>
            <a:r>
              <a:rPr lang="fr-FR" sz="1400" dirty="0" smtClean="0">
                <a:solidFill>
                  <a:srgbClr val="373739"/>
                </a:solidFill>
              </a:rPr>
              <a:t>indiqué dans le champ précédent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Tout signe clinique ayant entrainé la prescription </a:t>
            </a:r>
            <a:r>
              <a:rPr lang="fr-FR" sz="1400" dirty="0" smtClean="0">
                <a:solidFill>
                  <a:srgbClr val="373739"/>
                </a:solidFill>
              </a:rPr>
              <a:t>(fièvre, …)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6768000" y="1846867"/>
            <a:ext cx="360000" cy="270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697200" y="12888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1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3422657"/>
            <a:ext cx="8276964" cy="322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u="sng" dirty="0" smtClean="0">
                <a:solidFill>
                  <a:srgbClr val="373739"/>
                </a:solidFill>
              </a:rPr>
              <a:t>Pour les traitements ayant été modifiés pour </a:t>
            </a:r>
            <a:r>
              <a:rPr lang="fr-FR" sz="1600" b="1" u="sng" dirty="0">
                <a:solidFill>
                  <a:srgbClr val="373739"/>
                </a:solidFill>
              </a:rPr>
              <a:t>la même </a:t>
            </a:r>
            <a:r>
              <a:rPr lang="fr-FR" sz="1600" b="1" u="sng" dirty="0" smtClean="0">
                <a:solidFill>
                  <a:srgbClr val="373739"/>
                </a:solidFill>
              </a:rPr>
              <a:t>indication</a:t>
            </a:r>
            <a:r>
              <a:rPr lang="fr-FR" sz="1600" b="1" dirty="0" smtClean="0">
                <a:solidFill>
                  <a:srgbClr val="373739"/>
                </a:solidFill>
              </a:rPr>
              <a:t> </a:t>
            </a:r>
            <a:r>
              <a:rPr lang="fr-FR" sz="1600" dirty="0" smtClean="0">
                <a:solidFill>
                  <a:srgbClr val="373739"/>
                </a:solidFill>
              </a:rPr>
              <a:t>(</a:t>
            </a:r>
            <a:r>
              <a:rPr lang="fr-FR" sz="1600" i="1" dirty="0" smtClean="0">
                <a:solidFill>
                  <a:srgbClr val="373739"/>
                </a:solidFill>
              </a:rPr>
              <a:t>i.e.</a:t>
            </a:r>
            <a:r>
              <a:rPr lang="fr-FR" sz="1600" dirty="0" smtClean="0">
                <a:solidFill>
                  <a:srgbClr val="373739"/>
                </a:solidFill>
              </a:rPr>
              <a:t> pour le schéma thérapeutique complet de l’épisode infectieux)</a:t>
            </a:r>
            <a:endParaRPr lang="fr-FR" sz="1600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la raison du changement d’anti-infectieux</a:t>
            </a:r>
            <a:r>
              <a:rPr lang="fr-FR" sz="1600" b="1" dirty="0" smtClean="0">
                <a:solidFill>
                  <a:srgbClr val="373739"/>
                </a:solidFill>
              </a:rPr>
              <a:t> </a:t>
            </a:r>
            <a:r>
              <a:rPr lang="fr-FR" sz="1600" dirty="0" smtClean="0">
                <a:solidFill>
                  <a:srgbClr val="373739"/>
                </a:solidFill>
              </a:rPr>
              <a:t>administré </a:t>
            </a:r>
            <a:r>
              <a:rPr lang="fr-FR" sz="1600" dirty="0">
                <a:solidFill>
                  <a:srgbClr val="373739"/>
                </a:solidFill>
              </a:rPr>
              <a:t>le jour de l’enquête</a:t>
            </a:r>
            <a:endParaRPr lang="fr-FR" sz="1600" b="1" u="sng" dirty="0" smtClean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Si le traitement AI a été modifié plus d’une fois pour la même indication, seul le dernier changement sera rapporté dans le questionnaire</a:t>
            </a:r>
            <a:endParaRPr lang="fr-FR" sz="1400" dirty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5 catégories </a:t>
            </a:r>
            <a:r>
              <a:rPr lang="fr-FR" sz="1400" dirty="0" smtClean="0">
                <a:solidFill>
                  <a:srgbClr val="373739"/>
                </a:solidFill>
              </a:rPr>
              <a:t>de raison de changement d’AI (inchangé par rapport à 2017) :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NON</a:t>
            </a:r>
            <a:r>
              <a:rPr lang="fr-FR" sz="1200" dirty="0" smtClean="0">
                <a:solidFill>
                  <a:srgbClr val="373739"/>
                </a:solidFill>
              </a:rPr>
              <a:t> </a:t>
            </a:r>
            <a:r>
              <a:rPr lang="fr-FR" sz="1200" dirty="0">
                <a:solidFill>
                  <a:srgbClr val="373739"/>
                </a:solidFill>
              </a:rPr>
              <a:t>: </a:t>
            </a:r>
            <a:r>
              <a:rPr lang="fr-FR" sz="1200" dirty="0" smtClean="0">
                <a:solidFill>
                  <a:srgbClr val="373739"/>
                </a:solidFill>
              </a:rPr>
              <a:t>traitement </a:t>
            </a:r>
            <a:r>
              <a:rPr lang="fr-FR" sz="1200" dirty="0">
                <a:solidFill>
                  <a:srgbClr val="373739"/>
                </a:solidFill>
              </a:rPr>
              <a:t>anti-infectieux </a:t>
            </a:r>
            <a:r>
              <a:rPr lang="fr-FR" sz="1200" b="1" dirty="0">
                <a:solidFill>
                  <a:srgbClr val="373739"/>
                </a:solidFill>
              </a:rPr>
              <a:t>non </a:t>
            </a:r>
            <a:r>
              <a:rPr lang="fr-FR" sz="1200" b="1" dirty="0" smtClean="0">
                <a:solidFill>
                  <a:srgbClr val="373739"/>
                </a:solidFill>
              </a:rPr>
              <a:t>modifié</a:t>
            </a:r>
            <a:r>
              <a:rPr lang="fr-FR" sz="1200" dirty="0" smtClean="0">
                <a:solidFill>
                  <a:srgbClr val="373739"/>
                </a:solidFill>
              </a:rPr>
              <a:t/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ESC</a:t>
            </a:r>
            <a:r>
              <a:rPr lang="fr-FR" sz="1200" dirty="0" smtClean="0">
                <a:solidFill>
                  <a:srgbClr val="373739"/>
                </a:solidFill>
              </a:rPr>
              <a:t> </a:t>
            </a:r>
            <a:r>
              <a:rPr lang="fr-FR" sz="1200" dirty="0">
                <a:solidFill>
                  <a:srgbClr val="373739"/>
                </a:solidFill>
              </a:rPr>
              <a:t>: traitement AI modifié avec </a:t>
            </a:r>
            <a:r>
              <a:rPr lang="fr-FR" sz="1200" b="1" dirty="0">
                <a:solidFill>
                  <a:srgbClr val="373739"/>
                </a:solidFill>
              </a:rPr>
              <a:t>escalade </a:t>
            </a:r>
            <a:r>
              <a:rPr lang="fr-FR" sz="1200" b="1" dirty="0" smtClean="0">
                <a:solidFill>
                  <a:srgbClr val="373739"/>
                </a:solidFill>
              </a:rPr>
              <a:t>thérapeutique</a:t>
            </a:r>
            <a:r>
              <a:rPr lang="fr-FR" sz="1200" dirty="0" smtClean="0">
                <a:solidFill>
                  <a:srgbClr val="373739"/>
                </a:solidFill>
              </a:rPr>
              <a:t/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DES</a:t>
            </a:r>
            <a:r>
              <a:rPr lang="fr-FR" sz="1200" dirty="0" smtClean="0">
                <a:solidFill>
                  <a:srgbClr val="373739"/>
                </a:solidFill>
              </a:rPr>
              <a:t> </a:t>
            </a:r>
            <a:r>
              <a:rPr lang="fr-FR" sz="1200" dirty="0">
                <a:solidFill>
                  <a:srgbClr val="373739"/>
                </a:solidFill>
              </a:rPr>
              <a:t>: traitement AI modifié avec </a:t>
            </a:r>
            <a:r>
              <a:rPr lang="fr-FR" sz="1200" b="1" dirty="0">
                <a:solidFill>
                  <a:srgbClr val="373739"/>
                </a:solidFill>
              </a:rPr>
              <a:t>désescalade </a:t>
            </a:r>
            <a:r>
              <a:rPr lang="fr-FR" sz="1200" b="1" dirty="0" smtClean="0">
                <a:solidFill>
                  <a:srgbClr val="373739"/>
                </a:solidFill>
              </a:rPr>
              <a:t>thérapeutique</a:t>
            </a:r>
            <a:r>
              <a:rPr lang="fr-FR" sz="1200" dirty="0" smtClean="0">
                <a:solidFill>
                  <a:srgbClr val="373739"/>
                </a:solidFill>
              </a:rPr>
              <a:t/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CHG</a:t>
            </a:r>
            <a:r>
              <a:rPr lang="fr-FR" sz="1200" dirty="0" smtClean="0">
                <a:solidFill>
                  <a:srgbClr val="373739"/>
                </a:solidFill>
              </a:rPr>
              <a:t> </a:t>
            </a:r>
            <a:r>
              <a:rPr lang="fr-FR" sz="1200" dirty="0">
                <a:solidFill>
                  <a:srgbClr val="373739"/>
                </a:solidFill>
              </a:rPr>
              <a:t>: traitement AI modifié avec </a:t>
            </a:r>
            <a:r>
              <a:rPr lang="fr-FR" sz="1200" b="1" dirty="0">
                <a:solidFill>
                  <a:srgbClr val="373739"/>
                </a:solidFill>
              </a:rPr>
              <a:t>changement de voie </a:t>
            </a:r>
            <a:r>
              <a:rPr lang="fr-FR" sz="1200" b="1" dirty="0" smtClean="0">
                <a:solidFill>
                  <a:srgbClr val="373739"/>
                </a:solidFill>
              </a:rPr>
              <a:t>d’administration</a:t>
            </a:r>
            <a:r>
              <a:rPr lang="fr-FR" sz="1200" dirty="0" smtClean="0">
                <a:solidFill>
                  <a:srgbClr val="373739"/>
                </a:solidFill>
              </a:rPr>
              <a:t/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IND</a:t>
            </a:r>
            <a:r>
              <a:rPr lang="fr-FR" sz="1200" dirty="0" smtClean="0">
                <a:solidFill>
                  <a:srgbClr val="373739"/>
                </a:solidFill>
              </a:rPr>
              <a:t> </a:t>
            </a:r>
            <a:r>
              <a:rPr lang="fr-FR" sz="1200" dirty="0">
                <a:solidFill>
                  <a:srgbClr val="373739"/>
                </a:solidFill>
              </a:rPr>
              <a:t>: traitement AI modifié </a:t>
            </a:r>
            <a:r>
              <a:rPr lang="fr-FR" sz="1200" b="1" dirty="0">
                <a:solidFill>
                  <a:srgbClr val="373739"/>
                </a:solidFill>
              </a:rPr>
              <a:t>en raison d’effets secondaires </a:t>
            </a:r>
            <a:r>
              <a:rPr lang="fr-FR" sz="1200" b="1" dirty="0" smtClean="0">
                <a:solidFill>
                  <a:srgbClr val="373739"/>
                </a:solidFill>
              </a:rPr>
              <a:t>indésirables</a:t>
            </a:r>
            <a:r>
              <a:rPr lang="fr-FR" sz="1200" dirty="0" smtClean="0">
                <a:solidFill>
                  <a:srgbClr val="373739"/>
                </a:solidFill>
              </a:rPr>
              <a:t/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AUT</a:t>
            </a:r>
            <a:r>
              <a:rPr lang="fr-FR" sz="1200" dirty="0" smtClean="0">
                <a:solidFill>
                  <a:srgbClr val="373739"/>
                </a:solidFill>
              </a:rPr>
              <a:t> </a:t>
            </a:r>
            <a:r>
              <a:rPr lang="fr-FR" sz="1200" dirty="0">
                <a:solidFill>
                  <a:srgbClr val="373739"/>
                </a:solidFill>
              </a:rPr>
              <a:t>: traitement AI modifié pour d’</a:t>
            </a:r>
            <a:r>
              <a:rPr lang="fr-FR" sz="1200" b="1" dirty="0">
                <a:solidFill>
                  <a:srgbClr val="373739"/>
                </a:solidFill>
              </a:rPr>
              <a:t>autres raisons ou raisons </a:t>
            </a:r>
            <a:r>
              <a:rPr lang="fr-FR" sz="1200" b="1" dirty="0" smtClean="0">
                <a:solidFill>
                  <a:srgbClr val="373739"/>
                </a:solidFill>
              </a:rPr>
              <a:t>inconnues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i="1" dirty="0" smtClean="0">
                <a:solidFill>
                  <a:srgbClr val="373739"/>
                </a:solidFill>
              </a:rPr>
              <a:t>Exemple dans les cas cliniques</a:t>
            </a:r>
            <a:endParaRPr lang="fr-FR" sz="1400" i="1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488"/>
            <a:ext cx="8172400" cy="210731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7236000" y="1846867"/>
            <a:ext cx="1152000" cy="270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697200" y="1288800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7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18" y="3602785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1004400"/>
            <a:ext cx="2275477" cy="328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198000" y="3175200"/>
            <a:ext cx="2286000" cy="1116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ZoneTexte 4"/>
          <p:cNvSpPr txBox="1">
            <a:spLocks noChangeArrowheads="1"/>
          </p:cNvSpPr>
          <p:nvPr/>
        </p:nvSpPr>
        <p:spPr bwMode="auto">
          <a:xfrm>
            <a:off x="2772000" y="1296000"/>
            <a:ext cx="6201918" cy="230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sz="1800" b="1" cap="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Section infection(s) nosocomiale(s)</a:t>
            </a:r>
            <a:endParaRPr lang="fr-FR" sz="18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Documenter </a:t>
            </a:r>
            <a:r>
              <a:rPr lang="fr-FR" sz="1600" b="1" u="sng" dirty="0" smtClean="0">
                <a:solidFill>
                  <a:srgbClr val="373739"/>
                </a:solidFill>
              </a:rPr>
              <a:t>le </a:t>
            </a:r>
            <a:r>
              <a:rPr lang="fr-FR" sz="1600" b="1" u="sng" dirty="0">
                <a:solidFill>
                  <a:srgbClr val="373739"/>
                </a:solidFill>
              </a:rPr>
              <a:t>ou </a:t>
            </a:r>
            <a:r>
              <a:rPr lang="fr-FR" sz="1600" b="1" u="sng" dirty="0" smtClean="0">
                <a:solidFill>
                  <a:srgbClr val="373739"/>
                </a:solidFill>
              </a:rPr>
              <a:t>les infection(s) nosocomiale(s) chez le patient le jour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i="1" dirty="0">
                <a:solidFill>
                  <a:srgbClr val="373739"/>
                </a:solidFill>
              </a:rPr>
              <a:t>Par rapport à 2017 </a:t>
            </a:r>
            <a:r>
              <a:rPr lang="fr-FR" sz="1400" dirty="0">
                <a:solidFill>
                  <a:srgbClr val="373739"/>
                </a:solidFill>
              </a:rPr>
              <a:t>: </a:t>
            </a:r>
            <a:r>
              <a:rPr lang="fr-FR" sz="1400" dirty="0" smtClean="0">
                <a:solidFill>
                  <a:srgbClr val="373739"/>
                </a:solidFill>
              </a:rPr>
              <a:t>ajout du COVID-19 nosocomial parmi </a:t>
            </a:r>
            <a:r>
              <a:rPr lang="fr-FR" sz="1400" dirty="0">
                <a:solidFill>
                  <a:srgbClr val="373739"/>
                </a:solidFill>
              </a:rPr>
              <a:t>les </a:t>
            </a:r>
            <a:r>
              <a:rPr lang="fr-FR" sz="1400" dirty="0" smtClean="0">
                <a:solidFill>
                  <a:srgbClr val="373739"/>
                </a:solidFill>
              </a:rPr>
              <a:t>définitions </a:t>
            </a:r>
            <a:r>
              <a:rPr lang="fr-FR" sz="1400" dirty="0">
                <a:solidFill>
                  <a:srgbClr val="373739"/>
                </a:solidFill>
              </a:rPr>
              <a:t>d’IN </a:t>
            </a:r>
            <a:r>
              <a:rPr lang="fr-FR" sz="1400" dirty="0" smtClean="0">
                <a:solidFill>
                  <a:srgbClr val="373739"/>
                </a:solidFill>
              </a:rPr>
              <a:t>; codage différent de la sensibilité des MO à certains AI ; suppression de la pan-résistance des MO</a:t>
            </a:r>
            <a:endParaRPr lang="fr-FR" sz="1400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Renseigné par l’enquêteur (dossier patient) et </a:t>
            </a:r>
            <a:r>
              <a:rPr lang="fr-FR" sz="1600" b="1" dirty="0" smtClean="0">
                <a:solidFill>
                  <a:srgbClr val="373739"/>
                </a:solidFill>
              </a:rPr>
              <a:t>confirmé le jour de l’enquête par le correspondant médical et infirmier</a:t>
            </a:r>
          </a:p>
        </p:txBody>
      </p:sp>
      <p:pic>
        <p:nvPicPr>
          <p:cNvPr id="23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avec flèche 20"/>
          <p:cNvCxnSpPr>
            <a:cxnSpLocks noChangeShapeType="1"/>
          </p:cNvCxnSpPr>
          <p:nvPr/>
        </p:nvCxnSpPr>
        <p:spPr bwMode="auto">
          <a:xfrm>
            <a:off x="2494800" y="3733200"/>
            <a:ext cx="370718" cy="6119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999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4"/>
          <p:cNvSpPr txBox="1">
            <a:spLocks noChangeArrowheads="1"/>
          </p:cNvSpPr>
          <p:nvPr/>
        </p:nvSpPr>
        <p:spPr bwMode="auto">
          <a:xfrm>
            <a:off x="543508" y="4258800"/>
            <a:ext cx="8175668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 smtClean="0">
                <a:solidFill>
                  <a:srgbClr val="373739"/>
                </a:solidFill>
              </a:rPr>
              <a:t>Recueillir les informations </a:t>
            </a:r>
            <a:r>
              <a:rPr lang="fr-FR" sz="1800" b="1" dirty="0" smtClean="0">
                <a:solidFill>
                  <a:srgbClr val="373739"/>
                </a:solidFill>
              </a:rPr>
              <a:t>sur </a:t>
            </a:r>
            <a:r>
              <a:rPr lang="fr-FR" sz="1800" b="1" dirty="0">
                <a:solidFill>
                  <a:srgbClr val="373739"/>
                </a:solidFill>
              </a:rPr>
              <a:t>les </a:t>
            </a:r>
            <a:r>
              <a:rPr lang="fr-FR" sz="1800" b="1" dirty="0" smtClean="0">
                <a:solidFill>
                  <a:srgbClr val="373739"/>
                </a:solidFill>
              </a:rPr>
              <a:t>IN </a:t>
            </a:r>
            <a:r>
              <a:rPr lang="fr-FR" sz="1800" b="1" dirty="0">
                <a:solidFill>
                  <a:srgbClr val="373739"/>
                </a:solidFill>
              </a:rPr>
              <a:t>de la manière suivante :</a:t>
            </a:r>
            <a:endParaRPr lang="fr-FR" sz="1600" b="1" dirty="0">
              <a:solidFill>
                <a:srgbClr val="373739"/>
              </a:solidFill>
            </a:endParaRP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Définir le </a:t>
            </a:r>
            <a:r>
              <a:rPr lang="fr-FR" sz="1400" b="1" dirty="0" smtClean="0">
                <a:solidFill>
                  <a:srgbClr val="373739"/>
                </a:solidFill>
              </a:rPr>
              <a:t>site de l’infection </a:t>
            </a:r>
            <a:r>
              <a:rPr lang="fr-FR" sz="1400" dirty="0" smtClean="0">
                <a:solidFill>
                  <a:srgbClr val="373739"/>
                </a:solidFill>
              </a:rPr>
              <a:t>et indiquer la </a:t>
            </a:r>
            <a:r>
              <a:rPr lang="fr-FR" sz="1400" b="1" dirty="0">
                <a:solidFill>
                  <a:srgbClr val="373739"/>
                </a:solidFill>
              </a:rPr>
              <a:t>date des premiers </a:t>
            </a:r>
            <a:r>
              <a:rPr lang="fr-FR" sz="1400" b="1" dirty="0" smtClean="0">
                <a:solidFill>
                  <a:srgbClr val="373739"/>
                </a:solidFill>
              </a:rPr>
              <a:t>signes</a:t>
            </a:r>
            <a:endParaRPr lang="fr-FR" sz="1400" b="1" dirty="0">
              <a:solidFill>
                <a:srgbClr val="373739"/>
              </a:solidFill>
            </a:endParaRP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>
                <a:solidFill>
                  <a:srgbClr val="373739"/>
                </a:solidFill>
              </a:rPr>
              <a:t>Indiquer si l’</a:t>
            </a:r>
            <a:r>
              <a:rPr lang="fr-FR" sz="1400" b="1" dirty="0">
                <a:solidFill>
                  <a:srgbClr val="373739"/>
                </a:solidFill>
              </a:rPr>
              <a:t>IN</a:t>
            </a:r>
            <a:r>
              <a:rPr lang="fr-FR" sz="1400" dirty="0">
                <a:solidFill>
                  <a:srgbClr val="373739"/>
                </a:solidFill>
              </a:rPr>
              <a:t> était </a:t>
            </a:r>
            <a:r>
              <a:rPr lang="fr-FR" sz="1400" b="1" dirty="0">
                <a:solidFill>
                  <a:srgbClr val="373739"/>
                </a:solidFill>
              </a:rPr>
              <a:t>présente à l’admission </a:t>
            </a:r>
            <a:r>
              <a:rPr lang="fr-FR" sz="1400" dirty="0">
                <a:solidFill>
                  <a:srgbClr val="373739"/>
                </a:solidFill>
              </a:rPr>
              <a:t>et renseigner </a:t>
            </a:r>
            <a:r>
              <a:rPr lang="fr-FR" sz="1400" dirty="0" smtClean="0">
                <a:solidFill>
                  <a:srgbClr val="373739"/>
                </a:solidFill>
              </a:rPr>
              <a:t>l’</a:t>
            </a:r>
            <a:r>
              <a:rPr lang="fr-FR" sz="1400" b="1" dirty="0" smtClean="0">
                <a:solidFill>
                  <a:srgbClr val="373739"/>
                </a:solidFill>
              </a:rPr>
              <a:t>origine de l’infection</a:t>
            </a:r>
            <a:endParaRPr lang="fr-FR" sz="1400" b="1" dirty="0">
              <a:solidFill>
                <a:srgbClr val="373739"/>
              </a:solidFill>
            </a:endParaRP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Indiquer si un </a:t>
            </a:r>
            <a:r>
              <a:rPr lang="fr-FR" sz="1400" b="1" dirty="0" smtClean="0">
                <a:solidFill>
                  <a:srgbClr val="373739"/>
                </a:solidFill>
              </a:rPr>
              <a:t>dispositif </a:t>
            </a:r>
            <a:r>
              <a:rPr lang="fr-FR" sz="1400" b="1" dirty="0">
                <a:solidFill>
                  <a:srgbClr val="373739"/>
                </a:solidFill>
              </a:rPr>
              <a:t>invasif </a:t>
            </a:r>
            <a:r>
              <a:rPr lang="fr-FR" sz="1400" dirty="0" smtClean="0">
                <a:solidFill>
                  <a:srgbClr val="373739"/>
                </a:solidFill>
              </a:rPr>
              <a:t>est éventuellement </a:t>
            </a:r>
            <a:r>
              <a:rPr lang="fr-FR" sz="1400" b="1" dirty="0" smtClean="0">
                <a:solidFill>
                  <a:srgbClr val="373739"/>
                </a:solidFill>
              </a:rPr>
              <a:t>concerné</a:t>
            </a:r>
            <a:endParaRPr lang="fr-FR" sz="1400" b="1" dirty="0">
              <a:solidFill>
                <a:srgbClr val="373739"/>
              </a:solidFill>
            </a:endParaRP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Dans le cas des bactériémies renseigner la </a:t>
            </a:r>
            <a:r>
              <a:rPr lang="fr-FR" sz="1400" b="1" dirty="0" smtClean="0">
                <a:solidFill>
                  <a:srgbClr val="373739"/>
                </a:solidFill>
              </a:rPr>
              <a:t>porte d’entrée</a:t>
            </a:r>
            <a:endParaRPr lang="fr-FR" sz="1400" b="1" dirty="0">
              <a:solidFill>
                <a:srgbClr val="373739"/>
              </a:solidFill>
            </a:endParaRP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Mentionner si le </a:t>
            </a:r>
            <a:r>
              <a:rPr lang="fr-FR" sz="1400" b="1" dirty="0" smtClean="0">
                <a:solidFill>
                  <a:srgbClr val="373739"/>
                </a:solidFill>
              </a:rPr>
              <a:t>diagnostic </a:t>
            </a:r>
            <a:r>
              <a:rPr lang="fr-FR" sz="1400" dirty="0" smtClean="0">
                <a:solidFill>
                  <a:srgbClr val="373739"/>
                </a:solidFill>
              </a:rPr>
              <a:t>de l’IN a nécessité la prise </a:t>
            </a:r>
            <a:r>
              <a:rPr lang="fr-FR" sz="1400" dirty="0">
                <a:solidFill>
                  <a:srgbClr val="373739"/>
                </a:solidFill>
              </a:rPr>
              <a:t>en compte de résultats d’examens </a:t>
            </a:r>
            <a:r>
              <a:rPr lang="fr-FR" sz="1400" dirty="0" smtClean="0">
                <a:solidFill>
                  <a:srgbClr val="373739"/>
                </a:solidFill>
              </a:rPr>
              <a:t>paracliniques obtenus de manière </a:t>
            </a:r>
            <a:r>
              <a:rPr lang="fr-FR" sz="1400" b="1" dirty="0" smtClean="0">
                <a:solidFill>
                  <a:srgbClr val="373739"/>
                </a:solidFill>
              </a:rPr>
              <a:t>différé</a:t>
            </a:r>
            <a:endParaRPr lang="fr-FR" sz="1400" b="1" dirty="0">
              <a:solidFill>
                <a:srgbClr val="373739"/>
              </a:solidFill>
            </a:endParaRPr>
          </a:p>
          <a:p>
            <a:pPr marL="468000" lvl="2" indent="-288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Renseigner les </a:t>
            </a:r>
            <a:r>
              <a:rPr lang="fr-FR" sz="1400" b="1" dirty="0">
                <a:solidFill>
                  <a:srgbClr val="373739"/>
                </a:solidFill>
              </a:rPr>
              <a:t>micro-organismes </a:t>
            </a:r>
            <a:r>
              <a:rPr lang="fr-FR" sz="1400" b="1" dirty="0" smtClean="0">
                <a:solidFill>
                  <a:srgbClr val="373739"/>
                </a:solidFill>
              </a:rPr>
              <a:t>isolés </a:t>
            </a:r>
            <a:r>
              <a:rPr lang="fr-FR" sz="1400" dirty="0" smtClean="0">
                <a:solidFill>
                  <a:srgbClr val="373739"/>
                </a:solidFill>
              </a:rPr>
              <a:t>des prélèvements à visée diagnostique et leur </a:t>
            </a:r>
            <a:r>
              <a:rPr lang="fr-FR" sz="1400" b="1" dirty="0" smtClean="0">
                <a:solidFill>
                  <a:srgbClr val="373739"/>
                </a:solidFill>
              </a:rPr>
              <a:t>sensibilité</a:t>
            </a:r>
            <a:r>
              <a:rPr lang="fr-FR" sz="1400" dirty="0" smtClean="0">
                <a:solidFill>
                  <a:srgbClr val="373739"/>
                </a:solidFill>
              </a:rPr>
              <a:t> à certains AI</a:t>
            </a:r>
            <a:endParaRPr lang="fr-FR" sz="1400" dirty="0">
              <a:solidFill>
                <a:srgbClr val="3737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203848" y="1188000"/>
            <a:ext cx="1080000" cy="216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4"/>
          <p:cNvSpPr txBox="1">
            <a:spLocks noChangeArrowheads="1"/>
          </p:cNvSpPr>
          <p:nvPr/>
        </p:nvSpPr>
        <p:spPr bwMode="auto">
          <a:xfrm>
            <a:off x="543508" y="4258800"/>
            <a:ext cx="8175668" cy="90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>
                <a:solidFill>
                  <a:srgbClr val="373739"/>
                </a:solidFill>
              </a:rPr>
              <a:t>Indiquer si </a:t>
            </a:r>
            <a:r>
              <a:rPr lang="fr-FR" sz="1600" b="1" u="sng" dirty="0">
                <a:solidFill>
                  <a:srgbClr val="373739"/>
                </a:solidFill>
              </a:rPr>
              <a:t>le patient </a:t>
            </a:r>
            <a:r>
              <a:rPr lang="fr-FR" sz="1600" b="1" u="sng" dirty="0" smtClean="0">
                <a:solidFill>
                  <a:srgbClr val="373739"/>
                </a:solidFill>
              </a:rPr>
              <a:t>présente au moins une infection nosocomiale le jour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Voir diapo 39, 40 et 41 pour la définition des IN</a:t>
            </a:r>
            <a:endParaRPr lang="fr-FR" sz="1400" dirty="0">
              <a:solidFill>
                <a:srgbClr val="3737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43508" y="4257624"/>
            <a:ext cx="8276964" cy="23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>
                <a:solidFill>
                  <a:srgbClr val="373739"/>
                </a:solidFill>
              </a:rPr>
              <a:t>Si </a:t>
            </a:r>
            <a:r>
              <a:rPr lang="fr-FR" sz="1600" b="1" dirty="0" smtClean="0">
                <a:solidFill>
                  <a:srgbClr val="373739"/>
                </a:solidFill>
              </a:rPr>
              <a:t>Infection(s) nosocomiale(s) </a:t>
            </a:r>
            <a:r>
              <a:rPr lang="fr-FR" sz="1600" b="1" dirty="0">
                <a:solidFill>
                  <a:srgbClr val="373739"/>
                </a:solidFill>
              </a:rPr>
              <a:t>= Oui : </a:t>
            </a:r>
            <a:r>
              <a:rPr lang="fr-FR" sz="1600" b="1" u="sng" dirty="0">
                <a:solidFill>
                  <a:srgbClr val="373739"/>
                </a:solidFill>
              </a:rPr>
              <a:t>renseigner au moins </a:t>
            </a:r>
            <a:r>
              <a:rPr lang="fr-FR" sz="1600" b="1" u="sng" dirty="0" smtClean="0">
                <a:solidFill>
                  <a:srgbClr val="373739"/>
                </a:solidFill>
              </a:rPr>
              <a:t>une IN</a:t>
            </a:r>
            <a:endParaRPr lang="fr-FR" sz="1600" b="1" u="sng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Renseigner </a:t>
            </a:r>
            <a:r>
              <a:rPr lang="fr-FR" sz="1600" b="1" u="sng" dirty="0" smtClean="0">
                <a:solidFill>
                  <a:srgbClr val="373739"/>
                </a:solidFill>
              </a:rPr>
              <a:t>le site anatomique de l’infection nosocomiale chez le patient le jour de l’enquête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Liste des </a:t>
            </a:r>
            <a:r>
              <a:rPr lang="fr-FR" sz="1400" dirty="0" smtClean="0">
                <a:solidFill>
                  <a:srgbClr val="373739"/>
                </a:solidFill>
              </a:rPr>
              <a:t>62 codes d’IN </a:t>
            </a:r>
            <a:r>
              <a:rPr lang="fr-FR" sz="1400" dirty="0">
                <a:solidFill>
                  <a:srgbClr val="373739"/>
                </a:solidFill>
              </a:rPr>
              <a:t>p.52 et définition en annexe </a:t>
            </a:r>
            <a:r>
              <a:rPr lang="fr-FR" sz="1400" dirty="0" smtClean="0">
                <a:solidFill>
                  <a:srgbClr val="373739"/>
                </a:solidFill>
              </a:rPr>
              <a:t>3 (</a:t>
            </a:r>
            <a:r>
              <a:rPr lang="fr-FR" sz="1400" i="1" dirty="0" smtClean="0">
                <a:solidFill>
                  <a:srgbClr val="373739"/>
                </a:solidFill>
              </a:rPr>
              <a:t>Exemple dans les cas cliniques</a:t>
            </a:r>
            <a:r>
              <a:rPr lang="fr-FR" sz="1400" dirty="0" smtClean="0">
                <a:solidFill>
                  <a:srgbClr val="373739"/>
                </a:solidFill>
              </a:rPr>
              <a:t>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par rapport à </a:t>
            </a:r>
            <a:r>
              <a:rPr lang="fr-FR" sz="1400" dirty="0" smtClean="0">
                <a:solidFill>
                  <a:srgbClr val="373739"/>
                </a:solidFill>
              </a:rPr>
              <a:t>2017 : 4 nouveaux codes de COVID-19 nosocomiaux selon la sévérité (COVASY, COVILAM, COVSEV, COVINC)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Réponse </a:t>
            </a:r>
            <a:r>
              <a:rPr lang="fr-FR" sz="1400" dirty="0">
                <a:solidFill>
                  <a:srgbClr val="373739"/>
                </a:solidFill>
              </a:rPr>
              <a:t>inconnue n’est pas admise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Possibilité </a:t>
            </a:r>
            <a:r>
              <a:rPr lang="fr-FR" sz="1600" dirty="0">
                <a:solidFill>
                  <a:srgbClr val="373739"/>
                </a:solidFill>
              </a:rPr>
              <a:t>de documenter jusqu’à </a:t>
            </a:r>
            <a:r>
              <a:rPr lang="fr-FR" sz="1600" b="1" dirty="0" smtClean="0">
                <a:solidFill>
                  <a:srgbClr val="373739"/>
                </a:solidFill>
              </a:rPr>
              <a:t>2 IN par patient </a:t>
            </a:r>
            <a:r>
              <a:rPr lang="fr-FR" sz="1400" dirty="0">
                <a:solidFill>
                  <a:srgbClr val="373739"/>
                </a:solidFill>
              </a:rPr>
              <a:t>(inchangé par rapport à 2017)</a:t>
            </a: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2000" y="1537200"/>
            <a:ext cx="2052000" cy="198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816000" y="1229462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23518" y="4257624"/>
            <a:ext cx="8440970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 smtClean="0">
                <a:solidFill>
                  <a:srgbClr val="373739"/>
                </a:solidFill>
              </a:rPr>
              <a:t>Uniquement pour les infections urinaires </a:t>
            </a:r>
            <a:r>
              <a:rPr lang="fr-FR" sz="1600" dirty="0" smtClean="0">
                <a:solidFill>
                  <a:srgbClr val="373739"/>
                </a:solidFill>
              </a:rPr>
              <a:t>(URIIN1 et 2) </a:t>
            </a:r>
            <a:r>
              <a:rPr lang="fr-FR" sz="1600" b="1" dirty="0" smtClean="0">
                <a:solidFill>
                  <a:srgbClr val="373739"/>
                </a:solidFill>
              </a:rPr>
              <a:t>les pneumonies</a:t>
            </a:r>
            <a:r>
              <a:rPr lang="fr-FR" sz="1600" dirty="0" smtClean="0">
                <a:solidFill>
                  <a:srgbClr val="373739"/>
                </a:solidFill>
              </a:rPr>
              <a:t> (RSPPN 1 à 5) </a:t>
            </a:r>
            <a:r>
              <a:rPr lang="fr-FR" sz="1600" b="1" dirty="0" smtClean="0">
                <a:solidFill>
                  <a:srgbClr val="373739"/>
                </a:solidFill>
              </a:rPr>
              <a:t>et les bactériémies </a:t>
            </a:r>
            <a:r>
              <a:rPr lang="fr-FR" sz="1600" dirty="0" smtClean="0">
                <a:solidFill>
                  <a:srgbClr val="373739"/>
                </a:solidFill>
              </a:rPr>
              <a:t>(SANBAC, NNBAC1 et 2)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200" dirty="0" smtClean="0">
                <a:solidFill>
                  <a:srgbClr val="373739"/>
                </a:solidFill>
              </a:rPr>
              <a:t>Ne sont pas concernées :</a:t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les </a:t>
            </a:r>
            <a:r>
              <a:rPr lang="fr-FR" sz="1200" dirty="0">
                <a:solidFill>
                  <a:srgbClr val="373739"/>
                </a:solidFill>
              </a:rPr>
              <a:t>pneumonies chez un patient de gériatrie hors court séjour (PSPPNG</a:t>
            </a:r>
            <a:r>
              <a:rPr lang="fr-FR" sz="1200" dirty="0" smtClean="0">
                <a:solidFill>
                  <a:srgbClr val="373739"/>
                </a:solidFill>
              </a:rPr>
              <a:t>)</a:t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les </a:t>
            </a:r>
            <a:r>
              <a:rPr lang="fr-FR" sz="1200" dirty="0">
                <a:solidFill>
                  <a:srgbClr val="373739"/>
                </a:solidFill>
              </a:rPr>
              <a:t>infections </a:t>
            </a:r>
            <a:r>
              <a:rPr lang="fr-FR" sz="1200" dirty="0" err="1">
                <a:solidFill>
                  <a:srgbClr val="373739"/>
                </a:solidFill>
              </a:rPr>
              <a:t>bactériémiques</a:t>
            </a:r>
            <a:r>
              <a:rPr lang="fr-FR" sz="1200" dirty="0">
                <a:solidFill>
                  <a:srgbClr val="373739"/>
                </a:solidFill>
              </a:rPr>
              <a:t> sur cathéter central ou périphérique </a:t>
            </a:r>
            <a:r>
              <a:rPr lang="fr-FR" sz="1200" dirty="0" smtClean="0">
                <a:solidFill>
                  <a:srgbClr val="373739"/>
                </a:solidFill>
              </a:rPr>
              <a:t>(</a:t>
            </a:r>
            <a:r>
              <a:rPr lang="fr-FR" sz="1200" dirty="0">
                <a:solidFill>
                  <a:srgbClr val="373739"/>
                </a:solidFill>
              </a:rPr>
              <a:t>KTCBAC et KTPBAC</a:t>
            </a:r>
            <a:r>
              <a:rPr lang="fr-FR" sz="1200" dirty="0" smtClean="0">
                <a:solidFill>
                  <a:srgbClr val="373739"/>
                </a:solidFill>
              </a:rPr>
              <a:t>)</a:t>
            </a:r>
            <a:endParaRPr lang="fr-FR" sz="1200" dirty="0">
              <a:solidFill>
                <a:srgbClr val="373739"/>
              </a:solidFill>
            </a:endParaRP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Documenter </a:t>
            </a:r>
            <a:r>
              <a:rPr lang="fr-FR" sz="1600" b="1" u="sng" dirty="0" smtClean="0">
                <a:solidFill>
                  <a:srgbClr val="373739"/>
                </a:solidFill>
              </a:rPr>
              <a:t>la présence d’un dispositif invasif chez le patient atteint d’une IN</a:t>
            </a:r>
            <a:br>
              <a:rPr lang="fr-FR" sz="1600" b="1" u="sng" dirty="0" smtClean="0">
                <a:solidFill>
                  <a:srgbClr val="373739"/>
                </a:solidFill>
              </a:rPr>
            </a:br>
            <a:r>
              <a:rPr lang="fr-FR" sz="1400" b="1" dirty="0" smtClean="0">
                <a:solidFill>
                  <a:srgbClr val="373739"/>
                </a:solidFill>
              </a:rPr>
              <a:t>Coder Oui si</a:t>
            </a:r>
            <a:r>
              <a:rPr lang="fr-FR" sz="1400" dirty="0" smtClean="0">
                <a:solidFill>
                  <a:srgbClr val="373739"/>
                </a:solidFill>
              </a:rPr>
              <a:t> :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Infection </a:t>
            </a:r>
            <a:r>
              <a:rPr lang="fr-FR" sz="1400" dirty="0">
                <a:solidFill>
                  <a:srgbClr val="373739"/>
                </a:solidFill>
              </a:rPr>
              <a:t>urinaire ET sondage urinaire dans les 7 jours précédents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pneumonie ET intubation/trachéotomie dans les 48h précédentes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bactériémie ET </a:t>
            </a:r>
            <a:r>
              <a:rPr lang="fr-FR" sz="1400" dirty="0" smtClean="0">
                <a:solidFill>
                  <a:srgbClr val="373739"/>
                </a:solidFill>
              </a:rPr>
              <a:t>CVC ou </a:t>
            </a:r>
            <a:r>
              <a:rPr lang="fr-FR" sz="1400" b="1" dirty="0" smtClean="0">
                <a:solidFill>
                  <a:srgbClr val="373739"/>
                </a:solidFill>
              </a:rPr>
              <a:t>CVP</a:t>
            </a:r>
            <a:r>
              <a:rPr lang="fr-FR" sz="1400" dirty="0" smtClean="0">
                <a:solidFill>
                  <a:srgbClr val="373739"/>
                </a:solidFill>
              </a:rPr>
              <a:t> </a:t>
            </a:r>
            <a:r>
              <a:rPr lang="fr-FR" sz="1400" dirty="0">
                <a:solidFill>
                  <a:srgbClr val="373739"/>
                </a:solidFill>
              </a:rPr>
              <a:t>en place dans les 48h </a:t>
            </a:r>
            <a:r>
              <a:rPr lang="fr-FR" sz="1400" dirty="0" smtClean="0">
                <a:solidFill>
                  <a:srgbClr val="373739"/>
                </a:solidFill>
              </a:rPr>
              <a:t>précédentes (</a:t>
            </a:r>
            <a:r>
              <a:rPr lang="fr-FR" sz="1400" b="1" dirty="0" smtClean="0">
                <a:solidFill>
                  <a:srgbClr val="373739"/>
                </a:solidFill>
              </a:rPr>
              <a:t>Attention !</a:t>
            </a:r>
            <a:r>
              <a:rPr lang="fr-FR" sz="1400" dirty="0" smtClean="0">
                <a:solidFill>
                  <a:srgbClr val="373739"/>
                </a:solidFill>
              </a:rPr>
              <a:t> CVP ajouté en 2022)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2000" y="1756800"/>
            <a:ext cx="1620000" cy="198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816000" y="1229462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7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Exploitation </a:t>
            </a:r>
            <a:r>
              <a:rPr lang="fr-FR" dirty="0">
                <a:latin typeface="Arial" charset="0"/>
                <a:cs typeface="Arial" charset="0"/>
              </a:rPr>
              <a:t>des </a:t>
            </a:r>
            <a:r>
              <a:rPr lang="fr-FR" dirty="0" smtClean="0">
                <a:latin typeface="Arial" charset="0"/>
                <a:cs typeface="Arial" charset="0"/>
              </a:rPr>
              <a:t>données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5256584"/>
          </a:xfrm>
        </p:spPr>
        <p:txBody>
          <a:bodyPr/>
          <a:lstStyle/>
          <a:p>
            <a:r>
              <a:rPr lang="fr-FR" dirty="0"/>
              <a:t>Interprétation des résultats</a:t>
            </a:r>
          </a:p>
          <a:p>
            <a:pPr lvl="2">
              <a:spcBef>
                <a:spcPts val="300"/>
              </a:spcBef>
            </a:pPr>
            <a:r>
              <a:rPr lang="fr-FR" b="0" dirty="0"/>
              <a:t>R</a:t>
            </a:r>
            <a:r>
              <a:rPr lang="fr-FR" b="0" dirty="0" smtClean="0"/>
              <a:t>ésultats </a:t>
            </a:r>
            <a:r>
              <a:rPr lang="fr-FR" b="0" dirty="0"/>
              <a:t>dépendant de la </a:t>
            </a:r>
            <a:r>
              <a:rPr lang="fr-FR" b="0" dirty="0">
                <a:solidFill>
                  <a:schemeClr val="tx2"/>
                </a:solidFill>
              </a:rPr>
              <a:t>situation épidémiologique </a:t>
            </a:r>
            <a:r>
              <a:rPr lang="fr-FR" b="0" dirty="0"/>
              <a:t>du moment</a:t>
            </a:r>
          </a:p>
          <a:p>
            <a:pPr marL="144000" lvl="4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modification des taux </a:t>
            </a:r>
            <a:r>
              <a:rPr lang="fr-FR" dirty="0"/>
              <a:t>de prévalence </a:t>
            </a:r>
            <a:r>
              <a:rPr lang="fr-FR" dirty="0" smtClean="0"/>
              <a:t>liée au contexte épidémique au moment de l’enquête </a:t>
            </a:r>
            <a:endParaRPr lang="fr-FR" dirty="0"/>
          </a:p>
          <a:p>
            <a:pPr lvl="2">
              <a:spcBef>
                <a:spcPts val="300"/>
              </a:spcBef>
            </a:pPr>
            <a:r>
              <a:rPr lang="fr-FR" b="0" dirty="0"/>
              <a:t>T</a:t>
            </a:r>
            <a:r>
              <a:rPr lang="fr-FR" b="0" dirty="0" smtClean="0"/>
              <a:t>endance </a:t>
            </a:r>
            <a:r>
              <a:rPr lang="fr-FR" b="0" dirty="0"/>
              <a:t>à la </a:t>
            </a:r>
            <a:r>
              <a:rPr lang="fr-FR" b="0" dirty="0">
                <a:solidFill>
                  <a:schemeClr val="tx2"/>
                </a:solidFill>
              </a:rPr>
              <a:t>surévaluation des taux</a:t>
            </a:r>
          </a:p>
          <a:p>
            <a:pPr marL="144000" lvl="4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smtClean="0"/>
              <a:t>surreprésentation des patients </a:t>
            </a:r>
            <a:r>
              <a:rPr lang="fr-FR" dirty="0"/>
              <a:t>ayant des séjours longs, dont </a:t>
            </a:r>
            <a:r>
              <a:rPr lang="fr-FR" dirty="0" smtClean="0"/>
              <a:t>ceux atteints d’IN</a:t>
            </a:r>
            <a:endParaRPr lang="fr-FR" dirty="0"/>
          </a:p>
          <a:p>
            <a:pPr lvl="2">
              <a:spcBef>
                <a:spcPts val="300"/>
              </a:spcBef>
            </a:pPr>
            <a:r>
              <a:rPr lang="fr-FR" b="0" dirty="0"/>
              <a:t>E</a:t>
            </a:r>
            <a:r>
              <a:rPr lang="fr-FR" b="0" dirty="0" smtClean="0"/>
              <a:t>ffectif </a:t>
            </a:r>
            <a:r>
              <a:rPr lang="fr-FR" b="0" dirty="0"/>
              <a:t>souvent </a:t>
            </a:r>
            <a:r>
              <a:rPr lang="fr-FR" b="0" dirty="0">
                <a:solidFill>
                  <a:schemeClr val="tx2"/>
                </a:solidFill>
              </a:rPr>
              <a:t>trop faible pour étudier des sous-groupes</a:t>
            </a:r>
          </a:p>
          <a:p>
            <a:pPr marL="144000" lvl="4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smtClean="0"/>
              <a:t>limite de l’interprétation des </a:t>
            </a:r>
            <a:r>
              <a:rPr lang="fr-FR" dirty="0" smtClean="0">
                <a:sym typeface="Symbol" charset="0"/>
              </a:rPr>
              <a:t>résultats obtenus dans des sous-groupe de faible effectif</a:t>
            </a:r>
            <a:endParaRPr lang="fr-FR" dirty="0"/>
          </a:p>
          <a:p>
            <a:pPr lvl="2">
              <a:spcBef>
                <a:spcPts val="300"/>
              </a:spcBef>
            </a:pPr>
            <a:r>
              <a:rPr lang="fr-FR" b="0" dirty="0" smtClean="0">
                <a:solidFill>
                  <a:schemeClr val="tx2"/>
                </a:solidFill>
              </a:rPr>
              <a:t>Limite méthodologique des enquêtes transversales</a:t>
            </a:r>
            <a:r>
              <a:rPr lang="fr-FR" dirty="0" smtClean="0"/>
              <a:t> </a:t>
            </a:r>
            <a:r>
              <a:rPr lang="fr-FR" b="0" dirty="0" smtClean="0"/>
              <a:t>dans l’interprétation des relations observées</a:t>
            </a:r>
          </a:p>
          <a:p>
            <a:pPr marL="144000" lvl="4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smtClean="0"/>
              <a:t>Interprétation prudente de l’influence d</a:t>
            </a:r>
            <a:r>
              <a:rPr lang="fr-FR" dirty="0" smtClean="0">
                <a:sym typeface="Symbol" charset="0"/>
              </a:rPr>
              <a:t>es facteurs de risques d’infection (caractéristiques du patient et de son séjour)</a:t>
            </a:r>
            <a:endParaRPr lang="fr-FR" dirty="0"/>
          </a:p>
          <a:p>
            <a:pPr marL="0" lvl="2" indent="0">
              <a:buNone/>
            </a:pPr>
            <a:endParaRPr lang="fr-FR" dirty="0" smtClean="0"/>
          </a:p>
          <a:p>
            <a:r>
              <a:rPr lang="fr-FR" dirty="0"/>
              <a:t>Utilisation des résultats</a:t>
            </a:r>
          </a:p>
          <a:p>
            <a:pPr lvl="2">
              <a:spcBef>
                <a:spcPts val="300"/>
              </a:spcBef>
            </a:pPr>
            <a:r>
              <a:rPr lang="fr-FR" b="0" dirty="0" smtClean="0"/>
              <a:t>Permet </a:t>
            </a:r>
            <a:r>
              <a:rPr lang="fr-FR" b="0" dirty="0"/>
              <a:t>de faire </a:t>
            </a:r>
            <a:r>
              <a:rPr lang="fr-FR" b="0" dirty="0">
                <a:solidFill>
                  <a:schemeClr val="tx2"/>
                </a:solidFill>
              </a:rPr>
              <a:t>un état des lieux </a:t>
            </a:r>
            <a:r>
              <a:rPr lang="fr-FR" b="0" dirty="0"/>
              <a:t>à un instant </a:t>
            </a:r>
            <a:r>
              <a:rPr lang="fr-FR" b="0" dirty="0" smtClean="0"/>
              <a:t>donné (</a:t>
            </a:r>
            <a:r>
              <a:rPr lang="fr-FR" b="0" dirty="0" smtClean="0">
                <a:latin typeface="Arial" charset="0"/>
                <a:cs typeface="Arial" charset="0"/>
              </a:rPr>
              <a:t>"</a:t>
            </a:r>
            <a:r>
              <a:rPr lang="fr-FR" b="0" dirty="0" smtClean="0"/>
              <a:t>photographie</a:t>
            </a:r>
            <a:r>
              <a:rPr lang="fr-FR" b="0" dirty="0" smtClean="0">
                <a:latin typeface="Arial" charset="0"/>
                <a:cs typeface="Arial" charset="0"/>
              </a:rPr>
              <a:t>"</a:t>
            </a:r>
            <a:r>
              <a:rPr lang="fr-FR" b="0" dirty="0" smtClean="0"/>
              <a:t>)</a:t>
            </a:r>
            <a:endParaRPr lang="fr-FR" b="0" dirty="0"/>
          </a:p>
          <a:p>
            <a:pPr lvl="2">
              <a:spcBef>
                <a:spcPts val="300"/>
              </a:spcBef>
            </a:pPr>
            <a:r>
              <a:rPr lang="fr-FR" b="0" dirty="0"/>
              <a:t>I</a:t>
            </a:r>
            <a:r>
              <a:rPr lang="fr-FR" b="0" dirty="0" smtClean="0"/>
              <a:t>dentifie </a:t>
            </a:r>
            <a:r>
              <a:rPr lang="fr-FR" b="0" dirty="0">
                <a:solidFill>
                  <a:schemeClr val="tx2"/>
                </a:solidFill>
              </a:rPr>
              <a:t>des services où un effort </a:t>
            </a:r>
            <a:r>
              <a:rPr lang="fr-FR" b="0" dirty="0" smtClean="0">
                <a:solidFill>
                  <a:schemeClr val="tx2"/>
                </a:solidFill>
              </a:rPr>
              <a:t>de prévention </a:t>
            </a:r>
            <a:r>
              <a:rPr lang="fr-FR" b="0" dirty="0"/>
              <a:t>d</a:t>
            </a:r>
            <a:r>
              <a:rPr lang="fr-FR" b="0" dirty="0" smtClean="0"/>
              <a:t>es </a:t>
            </a:r>
            <a:r>
              <a:rPr lang="fr-FR" b="0" dirty="0"/>
              <a:t>IN doit être déployé</a:t>
            </a:r>
          </a:p>
          <a:p>
            <a:pPr lvl="2">
              <a:spcBef>
                <a:spcPts val="300"/>
              </a:spcBef>
            </a:pPr>
            <a:r>
              <a:rPr lang="fr-FR" b="0" dirty="0"/>
              <a:t>P</a:t>
            </a:r>
            <a:r>
              <a:rPr lang="fr-FR" b="0" dirty="0" smtClean="0"/>
              <a:t>ermet </a:t>
            </a:r>
            <a:r>
              <a:rPr lang="fr-FR" b="0" dirty="0"/>
              <a:t>de </a:t>
            </a:r>
            <a:r>
              <a:rPr lang="fr-FR" b="0" dirty="0">
                <a:solidFill>
                  <a:schemeClr val="tx2"/>
                </a:solidFill>
              </a:rPr>
              <a:t>proposer des actions</a:t>
            </a:r>
            <a:r>
              <a:rPr lang="fr-FR" b="0" dirty="0"/>
              <a:t>, notamment mise en place</a:t>
            </a:r>
          </a:p>
          <a:p>
            <a:pPr marL="144000" lvl="4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d’une </a:t>
            </a:r>
            <a:r>
              <a:rPr lang="fr-FR" dirty="0"/>
              <a:t>surveillance </a:t>
            </a:r>
            <a:r>
              <a:rPr lang="fr-FR" dirty="0" smtClean="0"/>
              <a:t>dans </a:t>
            </a:r>
            <a:r>
              <a:rPr lang="fr-FR" dirty="0"/>
              <a:t>les secteurs à risque (chirurgie, réanimation, hémodialyse, …)</a:t>
            </a:r>
          </a:p>
          <a:p>
            <a:pPr marL="144000" lvl="4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d’audits </a:t>
            </a:r>
            <a:r>
              <a:rPr lang="fr-FR" dirty="0"/>
              <a:t>de pratiques</a:t>
            </a:r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8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23518" y="4257624"/>
            <a:ext cx="844097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si l’IN était présente à l’admission</a:t>
            </a:r>
            <a:endParaRPr lang="fr-FR" sz="1400" dirty="0">
              <a:solidFill>
                <a:srgbClr val="373739"/>
              </a:solidFill>
            </a:endParaRP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Cocher Inconnu sur l’information sur la présence de l’infection à l’admission est inconnue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2000" y="1944000"/>
            <a:ext cx="1620000" cy="198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816000" y="1229462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2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23518" y="4257624"/>
            <a:ext cx="8512978" cy="249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l’origine de l’IN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373739"/>
                </a:solidFill>
              </a:rPr>
              <a:t>5 </a:t>
            </a:r>
            <a:r>
              <a:rPr lang="fr-FR" sz="1400" b="1" dirty="0" smtClean="0">
                <a:solidFill>
                  <a:srgbClr val="373739"/>
                </a:solidFill>
              </a:rPr>
              <a:t>catégories </a:t>
            </a:r>
            <a:r>
              <a:rPr lang="fr-FR" sz="1400" dirty="0">
                <a:solidFill>
                  <a:srgbClr val="373739"/>
                </a:solidFill>
              </a:rPr>
              <a:t>(inchangé par rapport à 2017 </a:t>
            </a:r>
            <a:r>
              <a:rPr lang="fr-FR" sz="1400" dirty="0" smtClean="0">
                <a:solidFill>
                  <a:srgbClr val="373739"/>
                </a:solidFill>
              </a:rPr>
              <a:t>mais </a:t>
            </a:r>
            <a:r>
              <a:rPr lang="fr-FR" sz="1400" b="1" dirty="0">
                <a:solidFill>
                  <a:srgbClr val="373739"/>
                </a:solidFill>
              </a:rPr>
              <a:t>origine HAD et </a:t>
            </a:r>
            <a:r>
              <a:rPr lang="fr-FR" sz="1400" b="1" dirty="0" err="1">
                <a:solidFill>
                  <a:srgbClr val="373739"/>
                </a:solidFill>
              </a:rPr>
              <a:t>Ehpad</a:t>
            </a:r>
            <a:r>
              <a:rPr lang="fr-FR" sz="1400" b="1" dirty="0">
                <a:solidFill>
                  <a:srgbClr val="373739"/>
                </a:solidFill>
              </a:rPr>
              <a:t> </a:t>
            </a:r>
            <a:r>
              <a:rPr lang="fr-FR" sz="1400" b="1" dirty="0" smtClean="0">
                <a:solidFill>
                  <a:srgbClr val="373739"/>
                </a:solidFill>
              </a:rPr>
              <a:t>vraiment appliquée </a:t>
            </a:r>
            <a:r>
              <a:rPr lang="fr-FR" sz="1400" b="1" dirty="0">
                <a:solidFill>
                  <a:srgbClr val="373739"/>
                </a:solidFill>
              </a:rPr>
              <a:t>en </a:t>
            </a:r>
            <a:r>
              <a:rPr lang="fr-FR" sz="1400" b="1" dirty="0" smtClean="0">
                <a:solidFill>
                  <a:srgbClr val="373739"/>
                </a:solidFill>
              </a:rPr>
              <a:t>2022</a:t>
            </a:r>
            <a:r>
              <a:rPr lang="fr-FR" sz="1400" dirty="0" smtClean="0">
                <a:solidFill>
                  <a:srgbClr val="373739"/>
                </a:solidFill>
              </a:rPr>
              <a:t>) : 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ES</a:t>
            </a:r>
            <a:r>
              <a:rPr lang="fr-FR" sz="1400" dirty="0" smtClean="0">
                <a:solidFill>
                  <a:srgbClr val="373739"/>
                </a:solidFill>
              </a:rPr>
              <a:t> </a:t>
            </a:r>
            <a:r>
              <a:rPr lang="fr-FR" sz="1400" dirty="0">
                <a:solidFill>
                  <a:srgbClr val="373739"/>
                </a:solidFill>
              </a:rPr>
              <a:t>: Acquise dans l’établissement de santé au cours de ce </a:t>
            </a:r>
            <a:r>
              <a:rPr lang="fr-FR" sz="1400" dirty="0" smtClean="0">
                <a:solidFill>
                  <a:srgbClr val="373739"/>
                </a:solidFill>
              </a:rPr>
              <a:t>séjour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SA</a:t>
            </a:r>
            <a:r>
              <a:rPr lang="fr-FR" sz="1400" dirty="0" smtClean="0">
                <a:solidFill>
                  <a:srgbClr val="373739"/>
                </a:solidFill>
              </a:rPr>
              <a:t> </a:t>
            </a:r>
            <a:r>
              <a:rPr lang="fr-FR" sz="1400" dirty="0">
                <a:solidFill>
                  <a:srgbClr val="373739"/>
                </a:solidFill>
              </a:rPr>
              <a:t>: Acquise dans l’établissement de santé au cours d’un séjour </a:t>
            </a:r>
            <a:r>
              <a:rPr lang="fr-FR" sz="1400" dirty="0" smtClean="0">
                <a:solidFill>
                  <a:srgbClr val="373739"/>
                </a:solidFill>
              </a:rPr>
              <a:t>antérieur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CS</a:t>
            </a:r>
            <a:r>
              <a:rPr lang="fr-FR" sz="1400" dirty="0" smtClean="0">
                <a:solidFill>
                  <a:srgbClr val="373739"/>
                </a:solidFill>
              </a:rPr>
              <a:t> </a:t>
            </a:r>
            <a:r>
              <a:rPr lang="fr-FR" sz="1400" dirty="0">
                <a:solidFill>
                  <a:srgbClr val="373739"/>
                </a:solidFill>
              </a:rPr>
              <a:t>: Acquise dans un autre ES de court </a:t>
            </a:r>
            <a:r>
              <a:rPr lang="fr-FR" sz="1400" dirty="0" smtClean="0">
                <a:solidFill>
                  <a:srgbClr val="373739"/>
                </a:solidFill>
              </a:rPr>
              <a:t>séjour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AU</a:t>
            </a:r>
            <a:r>
              <a:rPr lang="fr-FR" sz="1400" dirty="0" smtClean="0">
                <a:solidFill>
                  <a:srgbClr val="373739"/>
                </a:solidFill>
              </a:rPr>
              <a:t> </a:t>
            </a:r>
            <a:r>
              <a:rPr lang="fr-FR" sz="1400" dirty="0">
                <a:solidFill>
                  <a:srgbClr val="373739"/>
                </a:solidFill>
              </a:rPr>
              <a:t>: Acquise dans un autre ES autre que court séjour (psychiatrie, SMR/SSR, SLD, </a:t>
            </a:r>
            <a:r>
              <a:rPr lang="fr-FR" sz="1400" dirty="0" smtClean="0">
                <a:solidFill>
                  <a:srgbClr val="373739"/>
                </a:solidFill>
              </a:rPr>
              <a:t>HAD)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                                 ou en </a:t>
            </a:r>
            <a:r>
              <a:rPr lang="fr-FR" sz="1400" b="1" dirty="0" err="1" smtClean="0">
                <a:solidFill>
                  <a:srgbClr val="373739"/>
                </a:solidFill>
              </a:rPr>
              <a:t>Ehpad</a:t>
            </a:r>
            <a:r>
              <a:rPr lang="fr-FR" sz="1400" dirty="0" smtClean="0">
                <a:solidFill>
                  <a:srgbClr val="373739"/>
                </a:solidFill>
              </a:rPr>
              <a:t/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INC</a:t>
            </a:r>
            <a:r>
              <a:rPr lang="fr-FR" sz="1400" dirty="0" smtClean="0">
                <a:solidFill>
                  <a:srgbClr val="373739"/>
                </a:solidFill>
              </a:rPr>
              <a:t> </a:t>
            </a:r>
            <a:r>
              <a:rPr lang="fr-FR" sz="1400" dirty="0">
                <a:solidFill>
                  <a:srgbClr val="373739"/>
                </a:solidFill>
              </a:rPr>
              <a:t>: Origine de l’infection non </a:t>
            </a:r>
            <a:r>
              <a:rPr lang="fr-FR" sz="1400" dirty="0" smtClean="0">
                <a:solidFill>
                  <a:srgbClr val="373739"/>
                </a:solidFill>
              </a:rPr>
              <a:t>déterminée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i="1" dirty="0" smtClean="0">
                <a:solidFill>
                  <a:srgbClr val="373739"/>
                </a:solidFill>
              </a:rPr>
              <a:t>Exemple : Si IN présente à l’admission, alors origine de l’IN = SA ou CS ou AU ou INC</a:t>
            </a:r>
            <a:endParaRPr lang="fr-FR" sz="1400" i="1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2000" y="2394000"/>
            <a:ext cx="2052000" cy="198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816000" y="1229462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23518" y="4257624"/>
            <a:ext cx="8512978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la date des premiers signes de l’IN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Par ordre de priorité suivant :</a:t>
            </a:r>
          </a:p>
          <a:p>
            <a:pPr marL="576000" lvl="3" indent="-252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la </a:t>
            </a:r>
            <a:r>
              <a:rPr lang="fr-FR" sz="1400" dirty="0">
                <a:solidFill>
                  <a:srgbClr val="373739"/>
                </a:solidFill>
              </a:rPr>
              <a:t>date des premiers signes ou symptômes de </a:t>
            </a:r>
            <a:r>
              <a:rPr lang="fr-FR" sz="1400" dirty="0" smtClean="0">
                <a:solidFill>
                  <a:srgbClr val="373739"/>
                </a:solidFill>
              </a:rPr>
              <a:t>l'infection</a:t>
            </a:r>
          </a:p>
          <a:p>
            <a:pPr marL="576000" lvl="3" indent="-252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la </a:t>
            </a:r>
            <a:r>
              <a:rPr lang="fr-FR" sz="1400" dirty="0">
                <a:solidFill>
                  <a:srgbClr val="373739"/>
                </a:solidFill>
              </a:rPr>
              <a:t>date du diagnostic par le </a:t>
            </a:r>
            <a:r>
              <a:rPr lang="fr-FR" sz="1400" dirty="0" smtClean="0">
                <a:solidFill>
                  <a:srgbClr val="373739"/>
                </a:solidFill>
              </a:rPr>
              <a:t>médecin traitant</a:t>
            </a:r>
          </a:p>
          <a:p>
            <a:pPr marL="576000" lvl="3" indent="-252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la </a:t>
            </a:r>
            <a:r>
              <a:rPr lang="fr-FR" sz="1400" dirty="0">
                <a:solidFill>
                  <a:srgbClr val="373739"/>
                </a:solidFill>
              </a:rPr>
              <a:t>date de début du </a:t>
            </a:r>
            <a:r>
              <a:rPr lang="fr-FR" sz="1400" dirty="0" smtClean="0">
                <a:solidFill>
                  <a:srgbClr val="373739"/>
                </a:solidFill>
              </a:rPr>
              <a:t>traitement</a:t>
            </a:r>
          </a:p>
          <a:p>
            <a:pPr marL="576000" lvl="3" indent="-252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la </a:t>
            </a:r>
            <a:r>
              <a:rPr lang="fr-FR" sz="1400" dirty="0">
                <a:solidFill>
                  <a:srgbClr val="373739"/>
                </a:solidFill>
              </a:rPr>
              <a:t>date du premier prélèvement </a:t>
            </a:r>
            <a:r>
              <a:rPr lang="fr-FR" sz="1400" dirty="0" smtClean="0">
                <a:solidFill>
                  <a:srgbClr val="373739"/>
                </a:solidFill>
              </a:rPr>
              <a:t>positif</a:t>
            </a:r>
          </a:p>
          <a:p>
            <a:pPr marL="576000" lvl="3" indent="-252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FR" sz="1400" dirty="0" smtClean="0">
                <a:solidFill>
                  <a:srgbClr val="373739"/>
                </a:solidFill>
              </a:rPr>
              <a:t>la </a:t>
            </a:r>
            <a:r>
              <a:rPr lang="fr-FR" sz="1400" dirty="0">
                <a:solidFill>
                  <a:srgbClr val="373739"/>
                </a:solidFill>
              </a:rPr>
              <a:t>date </a:t>
            </a:r>
            <a:r>
              <a:rPr lang="fr-FR" sz="1400" dirty="0" smtClean="0">
                <a:solidFill>
                  <a:srgbClr val="373739"/>
                </a:solidFill>
              </a:rPr>
              <a:t>estimée de </a:t>
            </a:r>
            <a:r>
              <a:rPr lang="fr-FR" sz="1400" dirty="0">
                <a:solidFill>
                  <a:srgbClr val="373739"/>
                </a:solidFill>
              </a:rPr>
              <a:t>début de l’infection si aucune des situations précédentes n'est </a:t>
            </a:r>
            <a:r>
              <a:rPr lang="fr-FR" sz="1400" dirty="0" smtClean="0">
                <a:solidFill>
                  <a:srgbClr val="373739"/>
                </a:solidFill>
              </a:rPr>
              <a:t>disponible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</a:rPr>
              <a:t>Noter </a:t>
            </a:r>
            <a:r>
              <a:rPr lang="fr-FR" sz="1400" b="1" dirty="0">
                <a:solidFill>
                  <a:srgbClr val="373739"/>
                </a:solidFill>
              </a:rPr>
              <a:t>INC </a:t>
            </a:r>
            <a:r>
              <a:rPr lang="fr-FR" sz="1400" dirty="0">
                <a:solidFill>
                  <a:srgbClr val="373739"/>
                </a:solidFill>
              </a:rPr>
              <a:t>si la date est </a:t>
            </a:r>
            <a:r>
              <a:rPr lang="fr-FR" sz="1400" dirty="0" smtClean="0">
                <a:solidFill>
                  <a:srgbClr val="373739"/>
                </a:solidFill>
              </a:rPr>
              <a:t>inconnue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Réponse inconnue n’est pas admise si Origine de l’infection = ES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2000" y="2646000"/>
            <a:ext cx="2052000" cy="198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816000" y="1229462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23518" y="4257624"/>
            <a:ext cx="8512978" cy="23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 smtClean="0">
                <a:solidFill>
                  <a:srgbClr val="373739"/>
                </a:solidFill>
              </a:rPr>
              <a:t>Uniquement si site de l’IN = SANBAC</a:t>
            </a: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l’origine des bactériémies</a:t>
            </a:r>
          </a:p>
          <a:p>
            <a:pPr marL="357750" lvl="3" indent="-285750">
              <a:lnSpc>
                <a:spcPts val="17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10 origines </a:t>
            </a:r>
            <a:r>
              <a:rPr lang="fr-FR" sz="1400" dirty="0" smtClean="0">
                <a:solidFill>
                  <a:srgbClr val="373739"/>
                </a:solidFill>
              </a:rPr>
              <a:t>(inchangées par rapport à 2017) :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KTC </a:t>
            </a:r>
            <a:r>
              <a:rPr lang="fr-FR" sz="1200" dirty="0" smtClean="0">
                <a:solidFill>
                  <a:srgbClr val="373739"/>
                </a:solidFill>
              </a:rPr>
              <a:t>: Bactériémie </a:t>
            </a:r>
            <a:r>
              <a:rPr lang="fr-FR" sz="1200" dirty="0">
                <a:solidFill>
                  <a:srgbClr val="373739"/>
                </a:solidFill>
              </a:rPr>
              <a:t>consécutive à une infection suspectée sur cathéter </a:t>
            </a:r>
            <a:r>
              <a:rPr lang="fr-FR" sz="1200" dirty="0" smtClean="0">
                <a:solidFill>
                  <a:srgbClr val="373739"/>
                </a:solidFill>
              </a:rPr>
              <a:t>central</a:t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KTP </a:t>
            </a:r>
            <a:r>
              <a:rPr lang="fr-FR" sz="1200" dirty="0" smtClean="0">
                <a:solidFill>
                  <a:srgbClr val="373739"/>
                </a:solidFill>
              </a:rPr>
              <a:t>: Bactériémie </a:t>
            </a:r>
            <a:r>
              <a:rPr lang="fr-FR" sz="1200" dirty="0">
                <a:solidFill>
                  <a:srgbClr val="373739"/>
                </a:solidFill>
              </a:rPr>
              <a:t>consécutive à une infection suspectée sur cathéter </a:t>
            </a:r>
            <a:r>
              <a:rPr lang="fr-FR" sz="1200" dirty="0" smtClean="0">
                <a:solidFill>
                  <a:srgbClr val="373739"/>
                </a:solidFill>
              </a:rPr>
              <a:t>périphérique</a:t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URI </a:t>
            </a:r>
            <a:r>
              <a:rPr lang="fr-FR" sz="1200" dirty="0" smtClean="0">
                <a:solidFill>
                  <a:srgbClr val="373739"/>
                </a:solidFill>
              </a:rPr>
              <a:t>: Infection urinaire                                                             - </a:t>
            </a:r>
            <a:r>
              <a:rPr lang="fr-FR" sz="1200" b="1" dirty="0" smtClean="0">
                <a:solidFill>
                  <a:srgbClr val="373739"/>
                </a:solidFill>
              </a:rPr>
              <a:t>PNO </a:t>
            </a:r>
            <a:r>
              <a:rPr lang="fr-FR" sz="1200" dirty="0" smtClean="0">
                <a:solidFill>
                  <a:srgbClr val="373739"/>
                </a:solidFill>
              </a:rPr>
              <a:t>: Infection pulmonaire</a:t>
            </a:r>
            <a:r>
              <a:rPr lang="fr-FR" sz="1200" b="1" dirty="0" smtClean="0">
                <a:solidFill>
                  <a:srgbClr val="373739"/>
                </a:solidFill>
              </a:rPr>
              <a:t/>
            </a:r>
            <a:br>
              <a:rPr lang="fr-FR" sz="1200" b="1" dirty="0" smtClean="0">
                <a:solidFill>
                  <a:srgbClr val="373739"/>
                </a:solidFill>
              </a:rPr>
            </a:br>
            <a:r>
              <a:rPr lang="fr-FR" sz="1200" b="1" dirty="0" smtClean="0">
                <a:solidFill>
                  <a:srgbClr val="373739"/>
                </a:solidFill>
              </a:rPr>
              <a:t>- ISO </a:t>
            </a:r>
            <a:r>
              <a:rPr lang="fr-FR" sz="1200" dirty="0" smtClean="0">
                <a:solidFill>
                  <a:srgbClr val="373739"/>
                </a:solidFill>
              </a:rPr>
              <a:t>: Infection </a:t>
            </a:r>
            <a:r>
              <a:rPr lang="fr-FR" sz="1200" dirty="0">
                <a:solidFill>
                  <a:srgbClr val="373739"/>
                </a:solidFill>
              </a:rPr>
              <a:t>du site </a:t>
            </a:r>
            <a:r>
              <a:rPr lang="fr-FR" sz="1200" dirty="0" smtClean="0">
                <a:solidFill>
                  <a:srgbClr val="373739"/>
                </a:solidFill>
              </a:rPr>
              <a:t>opératoire                                             - </a:t>
            </a:r>
            <a:r>
              <a:rPr lang="fr-FR" sz="1200" b="1" dirty="0" smtClean="0">
                <a:solidFill>
                  <a:srgbClr val="373739"/>
                </a:solidFill>
              </a:rPr>
              <a:t>DIG </a:t>
            </a:r>
            <a:r>
              <a:rPr lang="fr-FR" sz="1200" dirty="0" smtClean="0">
                <a:solidFill>
                  <a:srgbClr val="373739"/>
                </a:solidFill>
              </a:rPr>
              <a:t>: Infection digestive</a:t>
            </a:r>
            <a:br>
              <a:rPr lang="fr-FR" sz="1200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PEA </a:t>
            </a:r>
            <a:r>
              <a:rPr lang="fr-FR" sz="1200" dirty="0" smtClean="0">
                <a:solidFill>
                  <a:srgbClr val="373739"/>
                </a:solidFill>
              </a:rPr>
              <a:t>: Infection </a:t>
            </a:r>
            <a:r>
              <a:rPr lang="fr-FR" sz="1200" dirty="0">
                <a:solidFill>
                  <a:srgbClr val="373739"/>
                </a:solidFill>
              </a:rPr>
              <a:t>de la peau et des tissus </a:t>
            </a:r>
            <a:r>
              <a:rPr lang="fr-FR" sz="1200" dirty="0" smtClean="0">
                <a:solidFill>
                  <a:srgbClr val="373739"/>
                </a:solidFill>
              </a:rPr>
              <a:t>mous                         -</a:t>
            </a:r>
            <a:r>
              <a:rPr lang="fr-FR" sz="1200" b="1" dirty="0" smtClean="0">
                <a:solidFill>
                  <a:srgbClr val="373739"/>
                </a:solidFill>
              </a:rPr>
              <a:t> AUT </a:t>
            </a:r>
            <a:r>
              <a:rPr lang="fr-FR" sz="1200" dirty="0" smtClean="0">
                <a:solidFill>
                  <a:srgbClr val="373739"/>
                </a:solidFill>
              </a:rPr>
              <a:t>: Autre infection</a:t>
            </a:r>
            <a:r>
              <a:rPr lang="fr-FR" sz="1200" b="1" dirty="0" smtClean="0">
                <a:solidFill>
                  <a:srgbClr val="373739"/>
                </a:solidFill>
              </a:rPr>
              <a:t/>
            </a:r>
            <a:br>
              <a:rPr lang="fr-FR" sz="1200" b="1" dirty="0" smtClean="0">
                <a:solidFill>
                  <a:srgbClr val="373739"/>
                </a:solidFill>
              </a:rPr>
            </a:br>
            <a:r>
              <a:rPr lang="fr-FR" sz="1200" b="1" dirty="0" smtClean="0">
                <a:solidFill>
                  <a:srgbClr val="373739"/>
                </a:solidFill>
              </a:rPr>
              <a:t>- NON </a:t>
            </a:r>
            <a:r>
              <a:rPr lang="fr-FR" sz="1200" dirty="0" smtClean="0">
                <a:solidFill>
                  <a:srgbClr val="373739"/>
                </a:solidFill>
              </a:rPr>
              <a:t>: Non </a:t>
            </a:r>
            <a:r>
              <a:rPr lang="fr-FR" sz="1200" dirty="0">
                <a:solidFill>
                  <a:srgbClr val="373739"/>
                </a:solidFill>
              </a:rPr>
              <a:t>secondaire à une infection et non liée à un </a:t>
            </a:r>
            <a:r>
              <a:rPr lang="fr-FR" sz="1200" dirty="0" smtClean="0">
                <a:solidFill>
                  <a:srgbClr val="373739"/>
                </a:solidFill>
              </a:rPr>
              <a:t>cathéter </a:t>
            </a:r>
            <a:r>
              <a:rPr lang="fr-FR" sz="1200" dirty="0" smtClean="0">
                <a:solidFill>
                  <a:srgbClr val="373739"/>
                </a:solidFill>
                <a:sym typeface="Wingdings" panose="05000000000000000000" pitchFamily="2" charset="2"/>
              </a:rPr>
              <a:t> </a:t>
            </a:r>
            <a:r>
              <a:rPr lang="fr-FR" sz="1200" b="1" dirty="0" smtClean="0">
                <a:solidFill>
                  <a:srgbClr val="373739"/>
                </a:solidFill>
              </a:rPr>
              <a:t>on sait qu’il n’y a pas d’infection associées</a:t>
            </a:r>
            <a:br>
              <a:rPr lang="fr-FR" sz="1200" b="1" dirty="0" smtClean="0">
                <a:solidFill>
                  <a:srgbClr val="373739"/>
                </a:solidFill>
              </a:rPr>
            </a:br>
            <a:r>
              <a:rPr lang="fr-FR" sz="1200" dirty="0" smtClean="0">
                <a:solidFill>
                  <a:srgbClr val="373739"/>
                </a:solidFill>
              </a:rPr>
              <a:t>- </a:t>
            </a:r>
            <a:r>
              <a:rPr lang="fr-FR" sz="1200" b="1" dirty="0" smtClean="0">
                <a:solidFill>
                  <a:srgbClr val="373739"/>
                </a:solidFill>
              </a:rPr>
              <a:t>INC </a:t>
            </a:r>
            <a:r>
              <a:rPr lang="fr-FR" sz="1200" dirty="0" smtClean="0">
                <a:solidFill>
                  <a:srgbClr val="373739"/>
                </a:solidFill>
              </a:rPr>
              <a:t>: Origine indéterminée </a:t>
            </a:r>
            <a:r>
              <a:rPr lang="fr-FR" sz="1200" dirty="0" smtClean="0">
                <a:solidFill>
                  <a:srgbClr val="373739"/>
                </a:solidFill>
                <a:sym typeface="Wingdings" panose="05000000000000000000" pitchFamily="2" charset="2"/>
              </a:rPr>
              <a:t> </a:t>
            </a:r>
            <a:r>
              <a:rPr lang="fr-FR" sz="1200" b="1" dirty="0" smtClean="0">
                <a:solidFill>
                  <a:srgbClr val="373739"/>
                </a:solidFill>
              </a:rPr>
              <a:t>on ne sait pas s’il existe une infection associée</a:t>
            </a:r>
            <a:endParaRPr lang="fr-FR" sz="1200" b="1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2000" y="2898000"/>
            <a:ext cx="2052000" cy="198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816000" y="1229462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4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1196746"/>
            <a:ext cx="8208912" cy="82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fr-FR" b="1" cap="all" dirty="0" smtClean="0">
                <a:solidFill>
                  <a:schemeClr val="tx2"/>
                </a:solidFill>
              </a:rPr>
              <a:t>démarche </a:t>
            </a:r>
            <a:r>
              <a:rPr lang="fr-FR" b="1" cap="all" dirty="0">
                <a:solidFill>
                  <a:schemeClr val="tx2"/>
                </a:solidFill>
              </a:rPr>
              <a:t>de codage des infections liées aux </a:t>
            </a:r>
            <a:r>
              <a:rPr lang="fr-FR" b="1" cap="all" dirty="0" smtClean="0">
                <a:solidFill>
                  <a:schemeClr val="tx2"/>
                </a:solidFill>
              </a:rPr>
              <a:t>cathéters</a:t>
            </a:r>
          </a:p>
          <a:p>
            <a:r>
              <a:rPr lang="fr-FR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Nouveauté 2022 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: Prise en </a:t>
            </a:r>
            <a:r>
              <a:rPr lang="fr-FR" sz="1400" dirty="0" smtClean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compte dans le logigramme des résultats </a:t>
            </a:r>
            <a:r>
              <a:rPr lang="fr-FR" sz="1400" dirty="0"/>
              <a:t>des hémocultures quantitatives appariées (HQA</a:t>
            </a:r>
            <a:r>
              <a:rPr lang="fr-FR" sz="1400" dirty="0" smtClean="0"/>
              <a:t>) et du </a:t>
            </a:r>
            <a:r>
              <a:rPr lang="fr-FR" sz="1400" dirty="0"/>
              <a:t>délai différentiel de positivité (DDP</a:t>
            </a:r>
            <a:r>
              <a:rPr lang="fr-FR" sz="1400" dirty="0" smtClean="0"/>
              <a:t>) des </a:t>
            </a:r>
            <a:r>
              <a:rPr lang="fr-FR" sz="1400" dirty="0"/>
              <a:t>hémocultures </a:t>
            </a:r>
            <a:r>
              <a:rPr lang="fr-FR" sz="1400" dirty="0" smtClean="0"/>
              <a:t>centrale/périphérique</a:t>
            </a:r>
            <a:endParaRPr lang="fr-FR" sz="1400" dirty="0">
              <a:solidFill>
                <a:srgbClr val="373739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827584" y="1988840"/>
            <a:ext cx="6840760" cy="4797152"/>
            <a:chOff x="755576" y="2060848"/>
            <a:chExt cx="6624736" cy="462701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060848"/>
              <a:ext cx="6624736" cy="462701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139952" y="2564904"/>
              <a:ext cx="1512168" cy="4680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767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23518" y="4257624"/>
            <a:ext cx="8620482" cy="18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le micro-organisme isolé des </a:t>
            </a:r>
            <a:r>
              <a:rPr lang="fr-FR" sz="1600" b="1" u="sng" dirty="0">
                <a:solidFill>
                  <a:srgbClr val="373739"/>
                </a:solidFill>
              </a:rPr>
              <a:t>prélèvements à visée diagnostique </a:t>
            </a:r>
            <a:r>
              <a:rPr lang="fr-FR" sz="1600" b="1" u="sng" dirty="0" smtClean="0">
                <a:solidFill>
                  <a:srgbClr val="373739"/>
                </a:solidFill>
              </a:rPr>
              <a:t>pour l’IN</a:t>
            </a:r>
          </a:p>
          <a:p>
            <a:pPr marL="357750" lvl="3" indent="-28575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Cas particuliers :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NONEFF </a:t>
            </a:r>
            <a:r>
              <a:rPr lang="fr-FR" sz="1400" dirty="0" smtClean="0">
                <a:solidFill>
                  <a:srgbClr val="373739"/>
                </a:solidFill>
              </a:rPr>
              <a:t>– Culture non </a:t>
            </a:r>
            <a:r>
              <a:rPr lang="fr-FR" sz="1400" dirty="0">
                <a:solidFill>
                  <a:srgbClr val="373739"/>
                </a:solidFill>
              </a:rPr>
              <a:t>effectuée </a:t>
            </a:r>
            <a:r>
              <a:rPr lang="fr-FR" sz="1400" dirty="0" smtClean="0">
                <a:solidFill>
                  <a:srgbClr val="373739"/>
                </a:solidFill>
              </a:rPr>
              <a:t>: si </a:t>
            </a:r>
            <a:r>
              <a:rPr lang="fr-FR" sz="1400" dirty="0">
                <a:solidFill>
                  <a:srgbClr val="373739"/>
                </a:solidFill>
              </a:rPr>
              <a:t>aucun prélèvement n’a été </a:t>
            </a:r>
            <a:r>
              <a:rPr lang="fr-FR" sz="1400" dirty="0" smtClean="0">
                <a:solidFill>
                  <a:srgbClr val="373739"/>
                </a:solidFill>
              </a:rPr>
              <a:t>réalisé</a:t>
            </a:r>
            <a:r>
              <a:rPr lang="fr-FR" sz="1400" dirty="0">
                <a:solidFill>
                  <a:srgbClr val="373739"/>
                </a:solidFill>
              </a:rPr>
              <a:t/>
            </a:r>
            <a:br>
              <a:rPr lang="fr-FR" sz="1400" dirty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EXASTE </a:t>
            </a:r>
            <a:r>
              <a:rPr lang="fr-FR" sz="1400" dirty="0">
                <a:solidFill>
                  <a:srgbClr val="373739"/>
                </a:solidFill>
              </a:rPr>
              <a:t>– Examen stérile </a:t>
            </a:r>
            <a:r>
              <a:rPr lang="fr-FR" sz="1400" dirty="0" smtClean="0">
                <a:solidFill>
                  <a:srgbClr val="373739"/>
                </a:solidFill>
              </a:rPr>
              <a:t>: si </a:t>
            </a:r>
            <a:r>
              <a:rPr lang="fr-FR" sz="1400" dirty="0">
                <a:solidFill>
                  <a:srgbClr val="373739"/>
                </a:solidFill>
              </a:rPr>
              <a:t>un prélèvement a été réalisé et mis en culture, mais est revenu </a:t>
            </a:r>
            <a:r>
              <a:rPr lang="fr-FR" sz="1400" dirty="0" smtClean="0">
                <a:solidFill>
                  <a:srgbClr val="373739"/>
                </a:solidFill>
              </a:rPr>
              <a:t>stérile</a:t>
            </a:r>
            <a:r>
              <a:rPr lang="fr-FR" sz="1400" dirty="0">
                <a:solidFill>
                  <a:srgbClr val="373739"/>
                </a:solidFill>
              </a:rPr>
              <a:t/>
            </a:r>
            <a:br>
              <a:rPr lang="fr-FR" sz="1400" dirty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</a:t>
            </a:r>
            <a:r>
              <a:rPr lang="fr-FR" sz="1400" b="1" dirty="0" smtClean="0">
                <a:solidFill>
                  <a:srgbClr val="373739"/>
                </a:solidFill>
              </a:rPr>
              <a:t>NONIDE </a:t>
            </a:r>
            <a:r>
              <a:rPr lang="fr-FR" sz="1400" dirty="0" smtClean="0">
                <a:solidFill>
                  <a:srgbClr val="373739"/>
                </a:solidFill>
              </a:rPr>
              <a:t>– Non identifié : si </a:t>
            </a:r>
            <a:r>
              <a:rPr lang="fr-FR" sz="1400" dirty="0">
                <a:solidFill>
                  <a:srgbClr val="373739"/>
                </a:solidFill>
              </a:rPr>
              <a:t>un prélèvement a été réalisé et est positif, mais que l’identification n’est pas </a:t>
            </a:r>
            <a:r>
              <a:rPr lang="fr-FR" sz="1400" dirty="0" smtClean="0">
                <a:solidFill>
                  <a:srgbClr val="373739"/>
                </a:solidFill>
              </a:rPr>
              <a:t>retrouvée</a:t>
            </a:r>
          </a:p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Possibilité </a:t>
            </a:r>
            <a:r>
              <a:rPr lang="fr-FR" sz="1600" dirty="0">
                <a:solidFill>
                  <a:srgbClr val="373739"/>
                </a:solidFill>
              </a:rPr>
              <a:t>de documenter jusqu’à </a:t>
            </a:r>
            <a:r>
              <a:rPr lang="fr-FR" sz="1600" b="1" dirty="0">
                <a:solidFill>
                  <a:srgbClr val="373739"/>
                </a:solidFill>
              </a:rPr>
              <a:t>3</a:t>
            </a:r>
            <a:r>
              <a:rPr lang="fr-FR" sz="1600" b="1" dirty="0" smtClean="0">
                <a:solidFill>
                  <a:srgbClr val="373739"/>
                </a:solidFill>
              </a:rPr>
              <a:t> MO par IN </a:t>
            </a:r>
            <a:r>
              <a:rPr lang="fr-FR" sz="1400" dirty="0">
                <a:solidFill>
                  <a:srgbClr val="373739"/>
                </a:solidFill>
              </a:rPr>
              <a:t>(inchangé par rapport à 2017</a:t>
            </a:r>
            <a:r>
              <a:rPr lang="fr-FR" sz="1400" dirty="0" smtClean="0">
                <a:solidFill>
                  <a:srgbClr val="373739"/>
                </a:solidFill>
              </a:rPr>
              <a:t>)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2000" y="3240000"/>
            <a:ext cx="648000" cy="180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816000" y="1229462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23518" y="4257624"/>
            <a:ext cx="8512978" cy="257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 smtClean="0">
                <a:solidFill>
                  <a:srgbClr val="373739"/>
                </a:solidFill>
              </a:rPr>
              <a:t>Indiquer la sensibilité des micro-organismes isolés à certains anti-infectieux </a:t>
            </a:r>
            <a:r>
              <a:rPr lang="fr-FR" sz="1600" dirty="0" smtClean="0">
                <a:solidFill>
                  <a:srgbClr val="373739"/>
                </a:solidFill>
              </a:rPr>
              <a:t>des </a:t>
            </a:r>
            <a:r>
              <a:rPr lang="fr-FR" sz="1600" dirty="0">
                <a:solidFill>
                  <a:srgbClr val="373739"/>
                </a:solidFill>
              </a:rPr>
              <a:t>prélèvements à visée diagnostique </a:t>
            </a:r>
            <a:r>
              <a:rPr lang="fr-FR" sz="1600" dirty="0" smtClean="0">
                <a:solidFill>
                  <a:srgbClr val="373739"/>
                </a:solidFill>
              </a:rPr>
              <a:t>pour l’IN</a:t>
            </a:r>
            <a:endParaRPr lang="fr-FR" sz="1600" b="1" u="sng" dirty="0" smtClean="0">
              <a:solidFill>
                <a:srgbClr val="373739"/>
              </a:solidFill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373739"/>
                </a:solidFill>
              </a:rPr>
              <a:t>Attention ! Codage différent </a:t>
            </a:r>
            <a:r>
              <a:rPr lang="fr-FR" sz="1400" b="1" dirty="0">
                <a:solidFill>
                  <a:srgbClr val="373739"/>
                </a:solidFill>
              </a:rPr>
              <a:t>par rapport à 2017 </a:t>
            </a:r>
            <a:r>
              <a:rPr lang="fr-FR" sz="1400" b="1" dirty="0" smtClean="0">
                <a:solidFill>
                  <a:srgbClr val="373739"/>
                </a:solidFill>
              </a:rPr>
              <a:t>:</a:t>
            </a:r>
            <a:br>
              <a:rPr lang="fr-FR" sz="1400" b="1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Souche </a:t>
            </a:r>
            <a:r>
              <a:rPr lang="fr-FR" sz="1400" dirty="0">
                <a:solidFill>
                  <a:srgbClr val="373739"/>
                </a:solidFill>
              </a:rPr>
              <a:t>de </a:t>
            </a:r>
            <a:r>
              <a:rPr lang="fr-FR" sz="1400" u="sng" dirty="0">
                <a:solidFill>
                  <a:srgbClr val="373739"/>
                </a:solidFill>
              </a:rPr>
              <a:t>sensibilité intermédiaire (I</a:t>
            </a:r>
            <a:r>
              <a:rPr lang="fr-FR" sz="1400" u="sng" dirty="0" smtClean="0">
                <a:solidFill>
                  <a:srgbClr val="373739"/>
                </a:solidFill>
              </a:rPr>
              <a:t>)</a:t>
            </a:r>
            <a:r>
              <a:rPr lang="fr-FR" sz="1400" dirty="0" smtClean="0">
                <a:solidFill>
                  <a:srgbClr val="373739"/>
                </a:solidFill>
              </a:rPr>
              <a:t> n’est </a:t>
            </a:r>
            <a:r>
              <a:rPr lang="fr-FR" sz="1400" dirty="0">
                <a:solidFill>
                  <a:srgbClr val="373739"/>
                </a:solidFill>
              </a:rPr>
              <a:t>plus assimilée à une </a:t>
            </a:r>
            <a:r>
              <a:rPr lang="fr-FR" sz="1400" dirty="0" smtClean="0">
                <a:solidFill>
                  <a:srgbClr val="373739"/>
                </a:solidFill>
              </a:rPr>
              <a:t>souche résistante </a:t>
            </a:r>
            <a:r>
              <a:rPr lang="fr-FR" sz="1400" dirty="0">
                <a:solidFill>
                  <a:srgbClr val="373739"/>
                </a:solidFill>
              </a:rPr>
              <a:t>(R) </a:t>
            </a:r>
            <a:r>
              <a:rPr lang="fr-FR" sz="1400" dirty="0" smtClean="0">
                <a:solidFill>
                  <a:srgbClr val="373739"/>
                </a:solidFill>
              </a:rPr>
              <a:t>(CA-SFM)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Coder S, I, R pour </a:t>
            </a:r>
            <a:r>
              <a:rPr lang="fr-FR" sz="1400" u="sng" dirty="0">
                <a:solidFill>
                  <a:srgbClr val="373739"/>
                </a:solidFill>
              </a:rPr>
              <a:t>chaque famille d’ATB </a:t>
            </a:r>
            <a:r>
              <a:rPr lang="fr-FR" sz="1400" u="sng" dirty="0" smtClean="0">
                <a:solidFill>
                  <a:srgbClr val="373739"/>
                </a:solidFill>
              </a:rPr>
              <a:t>séparément</a:t>
            </a:r>
            <a:br>
              <a:rPr lang="fr-FR" sz="1400" u="sng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Ajout d’un phénotype : </a:t>
            </a:r>
            <a:r>
              <a:rPr lang="fr-FR" sz="1400" u="sng" dirty="0" smtClean="0">
                <a:solidFill>
                  <a:srgbClr val="373739"/>
                </a:solidFill>
              </a:rPr>
              <a:t>Production </a:t>
            </a:r>
            <a:r>
              <a:rPr lang="fr-FR" sz="1400" u="sng" dirty="0">
                <a:solidFill>
                  <a:srgbClr val="373739"/>
                </a:solidFill>
              </a:rPr>
              <a:t>de </a:t>
            </a:r>
            <a:r>
              <a:rPr lang="fr-FR" sz="1400" u="sng" dirty="0" err="1">
                <a:solidFill>
                  <a:srgbClr val="373739"/>
                </a:solidFill>
              </a:rPr>
              <a:t>carbapénémase</a:t>
            </a:r>
            <a:r>
              <a:rPr lang="fr-FR" sz="1400" dirty="0">
                <a:solidFill>
                  <a:srgbClr val="373739"/>
                </a:solidFill>
              </a:rPr>
              <a:t> </a:t>
            </a:r>
            <a:r>
              <a:rPr lang="fr-FR" sz="1400" dirty="0" smtClean="0">
                <a:solidFill>
                  <a:srgbClr val="373739"/>
                </a:solidFill>
              </a:rPr>
              <a:t>chez les </a:t>
            </a:r>
            <a:r>
              <a:rPr lang="fr-FR" sz="1400" dirty="0">
                <a:solidFill>
                  <a:srgbClr val="373739"/>
                </a:solidFill>
              </a:rPr>
              <a:t>entérobactéries résistantes </a:t>
            </a:r>
            <a:r>
              <a:rPr lang="fr-FR" sz="1400" dirty="0" smtClean="0">
                <a:solidFill>
                  <a:srgbClr val="373739"/>
                </a:solidFill>
              </a:rPr>
              <a:t>aux </a:t>
            </a:r>
            <a:r>
              <a:rPr lang="fr-FR" sz="1400" dirty="0" err="1" smtClean="0">
                <a:solidFill>
                  <a:srgbClr val="373739"/>
                </a:solidFill>
              </a:rPr>
              <a:t>carbapénèmes</a:t>
            </a:r>
            <a:r>
              <a:rPr lang="fr-FR" sz="1400" dirty="0">
                <a:solidFill>
                  <a:srgbClr val="373739"/>
                </a:solidFill>
              </a:rPr>
              <a:t/>
            </a:r>
            <a:br>
              <a:rPr lang="fr-FR" sz="1400" dirty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Sensibilité de </a:t>
            </a:r>
            <a:r>
              <a:rPr lang="fr-FR" sz="1400" i="1" dirty="0" err="1" smtClean="0">
                <a:solidFill>
                  <a:srgbClr val="373739"/>
                </a:solidFill>
              </a:rPr>
              <a:t>Stenotrophomonas</a:t>
            </a:r>
            <a:r>
              <a:rPr lang="fr-FR" sz="1400" i="1" dirty="0" smtClean="0">
                <a:solidFill>
                  <a:srgbClr val="373739"/>
                </a:solidFill>
              </a:rPr>
              <a:t> </a:t>
            </a:r>
            <a:r>
              <a:rPr lang="fr-FR" sz="1400" i="1" dirty="0" err="1" smtClean="0">
                <a:solidFill>
                  <a:srgbClr val="373739"/>
                </a:solidFill>
              </a:rPr>
              <a:t>maltophila</a:t>
            </a:r>
            <a:r>
              <a:rPr lang="fr-FR" sz="1400" i="1" dirty="0" smtClean="0">
                <a:solidFill>
                  <a:srgbClr val="373739"/>
                </a:solidFill>
              </a:rPr>
              <a:t> </a:t>
            </a:r>
            <a:r>
              <a:rPr lang="fr-FR" sz="1400" dirty="0" smtClean="0">
                <a:solidFill>
                  <a:srgbClr val="373739"/>
                </a:solidFill>
              </a:rPr>
              <a:t>n’est plus renseignée</a:t>
            </a:r>
            <a:br>
              <a:rPr lang="fr-FR" sz="1400" dirty="0" smtClean="0">
                <a:solidFill>
                  <a:srgbClr val="373739"/>
                </a:solidFill>
              </a:rPr>
            </a:br>
            <a:r>
              <a:rPr lang="fr-FR" sz="1400" dirty="0" smtClean="0">
                <a:solidFill>
                  <a:srgbClr val="373739"/>
                </a:solidFill>
              </a:rPr>
              <a:t>- Sensibilité des entérocoques à l’ampicilline n’est plus renseignée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MO dont la sensibilité est à renseigner et ATB testés rappelés </a:t>
            </a:r>
            <a:r>
              <a:rPr lang="fr-FR" sz="1400" b="1" dirty="0" smtClean="0">
                <a:solidFill>
                  <a:srgbClr val="373739"/>
                </a:solidFill>
              </a:rPr>
              <a:t>au verso du questionnaire patient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Les ATB testés sont </a:t>
            </a:r>
            <a:r>
              <a:rPr lang="fr-FR" sz="1400" b="1" dirty="0" smtClean="0">
                <a:solidFill>
                  <a:srgbClr val="373739"/>
                </a:solidFill>
              </a:rPr>
              <a:t>directement pré-remplis dans l’application</a:t>
            </a:r>
            <a:endParaRPr lang="fr-FR" sz="1400" b="1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2000" y="3456000"/>
            <a:ext cx="648000" cy="684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816000" y="1229462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7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060266"/>
              </p:ext>
            </p:extLst>
          </p:nvPr>
        </p:nvGraphicFramePr>
        <p:xfrm>
          <a:off x="248611" y="1209624"/>
          <a:ext cx="8419061" cy="3997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293">
                  <a:extLst>
                    <a:ext uri="{9D8B030D-6E8A-4147-A177-3AD203B41FA5}">
                      <a16:colId xmlns:a16="http://schemas.microsoft.com/office/drawing/2014/main" val="3250898570"/>
                    </a:ext>
                  </a:extLst>
                </a:gridCol>
                <a:gridCol w="1343397">
                  <a:extLst>
                    <a:ext uri="{9D8B030D-6E8A-4147-A177-3AD203B41FA5}">
                      <a16:colId xmlns:a16="http://schemas.microsoft.com/office/drawing/2014/main" val="1645878042"/>
                    </a:ext>
                  </a:extLst>
                </a:gridCol>
                <a:gridCol w="802694">
                  <a:extLst>
                    <a:ext uri="{9D8B030D-6E8A-4147-A177-3AD203B41FA5}">
                      <a16:colId xmlns:a16="http://schemas.microsoft.com/office/drawing/2014/main" val="3641274271"/>
                    </a:ext>
                  </a:extLst>
                </a:gridCol>
                <a:gridCol w="979577">
                  <a:extLst>
                    <a:ext uri="{9D8B030D-6E8A-4147-A177-3AD203B41FA5}">
                      <a16:colId xmlns:a16="http://schemas.microsoft.com/office/drawing/2014/main" val="372877679"/>
                    </a:ext>
                  </a:extLst>
                </a:gridCol>
                <a:gridCol w="785657">
                  <a:extLst>
                    <a:ext uri="{9D8B030D-6E8A-4147-A177-3AD203B41FA5}">
                      <a16:colId xmlns:a16="http://schemas.microsoft.com/office/drawing/2014/main" val="10466853"/>
                    </a:ext>
                  </a:extLst>
                </a:gridCol>
                <a:gridCol w="638348">
                  <a:extLst>
                    <a:ext uri="{9D8B030D-6E8A-4147-A177-3AD203B41FA5}">
                      <a16:colId xmlns:a16="http://schemas.microsoft.com/office/drawing/2014/main" val="1157577368"/>
                    </a:ext>
                  </a:extLst>
                </a:gridCol>
                <a:gridCol w="1227591">
                  <a:extLst>
                    <a:ext uri="{9D8B030D-6E8A-4147-A177-3AD203B41FA5}">
                      <a16:colId xmlns:a16="http://schemas.microsoft.com/office/drawing/2014/main" val="2434181251"/>
                    </a:ext>
                  </a:extLst>
                </a:gridCol>
                <a:gridCol w="1135504">
                  <a:extLst>
                    <a:ext uri="{9D8B030D-6E8A-4147-A177-3AD203B41FA5}">
                      <a16:colId xmlns:a16="http://schemas.microsoft.com/office/drawing/2014/main" val="3525506612"/>
                    </a:ext>
                  </a:extLst>
                </a:gridCol>
              </a:tblGrid>
              <a:tr h="168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Micro-organisme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Antibiotique testé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Résistance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902543"/>
                  </a:ext>
                </a:extLst>
              </a:tr>
              <a:tr h="261963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Staphylococcus aureus</a:t>
                      </a:r>
                      <a:endParaRPr lang="fr-FR" sz="1200" i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Oxacilline (OXA) </a:t>
                      </a:r>
                      <a:r>
                        <a:rPr lang="fr-FR" sz="1200" spc="-10" baseline="30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 - Sensible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 - intermédiaire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– Résistant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 - </a:t>
                      </a:r>
                      <a: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Inconnue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extLst>
                  <a:ext uri="{0D108BD9-81ED-4DB2-BD59-A6C34878D82A}">
                    <a16:rowId xmlns:a16="http://schemas.microsoft.com/office/drawing/2014/main" val="324972659"/>
                  </a:ext>
                </a:extLst>
              </a:tr>
              <a:tr h="2619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Glycopeptides</a:t>
                      </a: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(GLY) </a:t>
                      </a:r>
                      <a:r>
                        <a:rPr lang="fr-FR" sz="1200" spc="-10" baseline="30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 - Sensible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 - intermédiaire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– Résistant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 - </a:t>
                      </a:r>
                      <a: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Inconnue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extLst>
                  <a:ext uri="{0D108BD9-81ED-4DB2-BD59-A6C34878D82A}">
                    <a16:rowId xmlns:a16="http://schemas.microsoft.com/office/drawing/2014/main" val="1288743661"/>
                  </a:ext>
                </a:extLst>
              </a:tr>
              <a:tr h="3897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i="1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Enterococcus</a:t>
                      </a: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200" i="1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faecium</a:t>
                      </a: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fr-FR" sz="1200" i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fr-FR" sz="1200" i="1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Enterococcus</a:t>
                      </a: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200" i="1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faecalis</a:t>
                      </a:r>
                      <a:endParaRPr lang="fr-FR" sz="1200" i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Glycopeptides (GLY) </a:t>
                      </a:r>
                      <a:r>
                        <a:rPr lang="fr-FR" sz="1200" spc="-1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 - Sensible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 - intermédiaire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– Résistant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 - </a:t>
                      </a:r>
                      <a: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Inconnue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extLst>
                  <a:ext uri="{0D108BD9-81ED-4DB2-BD59-A6C34878D82A}">
                    <a16:rowId xmlns:a16="http://schemas.microsoft.com/office/drawing/2014/main" val="2556181005"/>
                  </a:ext>
                </a:extLst>
              </a:tr>
              <a:tr h="388016">
                <a:tc rowSpan="4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Entérobactéries</a:t>
                      </a:r>
                      <a:r>
                        <a:rPr lang="fr-FR" sz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:</a:t>
                      </a:r>
                      <a:endParaRPr lang="fr-FR" sz="1200" baseline="300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Enterobacter</a:t>
                      </a: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Escherichia coli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Citrobacter</a:t>
                      </a: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Hafnia</a:t>
                      </a: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Klebsiella</a:t>
                      </a: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Morganella</a:t>
                      </a: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Proteus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Providencia</a:t>
                      </a: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Salmonella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Serratia</a:t>
                      </a: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Shigella</a:t>
                      </a: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Yersinia </a:t>
                      </a:r>
                      <a:r>
                        <a:rPr lang="fr-FR" sz="12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spp</a:t>
                      </a:r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fr-FR" sz="1200" b="1" i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Céphalosporines de troisième génération (C3G) </a:t>
                      </a:r>
                      <a:r>
                        <a:rPr lang="fr-FR" sz="1200" spc="-10" baseline="30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 - Sensible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 - intermédiaire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– Résistant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 - </a:t>
                      </a:r>
                      <a: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Inconnue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extLst>
                  <a:ext uri="{0D108BD9-81ED-4DB2-BD59-A6C34878D82A}">
                    <a16:rowId xmlns:a16="http://schemas.microsoft.com/office/drawing/2014/main" val="1782704778"/>
                  </a:ext>
                </a:extLst>
              </a:tr>
              <a:tr h="349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Production de ß-lactamase à spectre étendu (BLSE) </a:t>
                      </a:r>
                      <a:r>
                        <a:rPr lang="fr-FR" sz="1200" spc="-1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Non BLSE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BLSE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 – Inconnue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extLst>
                  <a:ext uri="{0D108BD9-81ED-4DB2-BD59-A6C34878D82A}">
                    <a16:rowId xmlns:a16="http://schemas.microsoft.com/office/drawing/2014/main" val="2423728139"/>
                  </a:ext>
                </a:extLst>
              </a:tr>
              <a:tr h="2619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Carbapénèmes</a:t>
                      </a:r>
                      <a: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fr-FR" sz="1200" spc="-1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(CAR</a:t>
                      </a:r>
                      <a: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 </a:t>
                      </a:r>
                      <a:r>
                        <a:rPr lang="fr-FR" sz="1200" spc="-10" baseline="30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 - Sensible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 - intermédiaire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– Résistant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 - </a:t>
                      </a:r>
                      <a: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Inconnue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extLst>
                  <a:ext uri="{0D108BD9-81ED-4DB2-BD59-A6C34878D82A}">
                    <a16:rowId xmlns:a16="http://schemas.microsoft.com/office/drawing/2014/main" val="424526732"/>
                  </a:ext>
                </a:extLst>
              </a:tr>
              <a:tr h="6821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Production de </a:t>
                      </a:r>
                      <a:r>
                        <a:rPr lang="fr-FR" sz="1200" spc="-1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carbapénémase</a:t>
                      </a:r>
                      <a: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(EPC) </a:t>
                      </a:r>
                      <a:r>
                        <a:rPr lang="fr-FR" sz="1200" spc="-10" baseline="30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 – Inconnue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extLst>
                  <a:ext uri="{0D108BD9-81ED-4DB2-BD59-A6C34878D82A}">
                    <a16:rowId xmlns:a16="http://schemas.microsoft.com/office/drawing/2014/main" val="1239069426"/>
                  </a:ext>
                </a:extLst>
              </a:tr>
              <a:tr h="261963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i="1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Acinetobacter</a:t>
                      </a: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spp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b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Pseudomonas </a:t>
                      </a:r>
                      <a:r>
                        <a:rPr lang="fr-FR" sz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spp</a:t>
                      </a:r>
                      <a:r>
                        <a:rPr lang="fr-FR" sz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Ceftazidime (CAZ)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 - Sensible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 - intermédiaire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– Résistant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 - </a:t>
                      </a:r>
                      <a: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Inconnue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extLst>
                  <a:ext uri="{0D108BD9-81ED-4DB2-BD59-A6C34878D82A}">
                    <a16:rowId xmlns:a16="http://schemas.microsoft.com/office/drawing/2014/main" val="3215900116"/>
                  </a:ext>
                </a:extLst>
              </a:tr>
              <a:tr h="2619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Carbapénèmes</a:t>
                      </a: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(CAR)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 - Sensible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 - intermédiaire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– Résistant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spc="-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 - </a:t>
                      </a:r>
                      <a:r>
                        <a:rPr lang="fr-FR" sz="1200" spc="-1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Inconnue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90" marR="43690" marT="0" marB="0" anchor="ctr"/>
                </a:tc>
                <a:extLst>
                  <a:ext uri="{0D108BD9-81ED-4DB2-BD59-A6C34878D82A}">
                    <a16:rowId xmlns:a16="http://schemas.microsoft.com/office/drawing/2014/main" val="10708138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51520" y="530120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028700" algn="l"/>
              </a:tabLst>
              <a:defRPr/>
            </a:pPr>
            <a:r>
              <a:rPr lang="fr-FR" sz="1200" i="1" baseline="30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SARM si elle est résistante à l’oxacilline 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(OXA-R) 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SASM 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elle est sensible à l’oxacilline (OXA-S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200" i="1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028700" algn="l"/>
              </a:tabLst>
              <a:defRPr/>
            </a:pPr>
            <a:r>
              <a:rPr lang="fr-FR" sz="1200" i="1" spc="-10" baseline="30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 </a:t>
            </a:r>
            <a:r>
              <a:rPr lang="fr-FR" sz="1200" i="1" spc="-10" baseline="30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ouche résistante aux </a:t>
            </a:r>
            <a:r>
              <a:rPr lang="fr-FR" sz="1200" i="1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glycopeptides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(GLY-R) si la souche est résistante à la vancomycine ou à la </a:t>
            </a:r>
            <a:r>
              <a:rPr lang="fr-FR" sz="1200" i="1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téicoplanine</a:t>
            </a:r>
            <a:endParaRPr lang="fr-FR" sz="1200" i="1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028700" algn="l"/>
              </a:tabLst>
              <a:defRPr/>
            </a:pPr>
            <a:r>
              <a:rPr lang="fr-FR" sz="1200" i="1" baseline="30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ouche résistantes aux C3G 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(C3G-R) si la souche est résistante à au moins l’une des C3G suivantes : la </a:t>
            </a:r>
            <a:r>
              <a:rPr lang="fr-F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céfotaxime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la </a:t>
            </a:r>
            <a:r>
              <a:rPr lang="fr-FR" sz="1200" i="1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ceftriaxone</a:t>
            </a:r>
            <a:endParaRPr lang="fr-FR" sz="1200" i="1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028700" algn="l"/>
              </a:tabLst>
              <a:defRPr/>
            </a:pPr>
            <a:r>
              <a:rPr lang="fr-FR" sz="1200" i="1" baseline="30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les souches résistantes aux C3G 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uniquement</a:t>
            </a:r>
            <a:endParaRPr lang="fr-FR" sz="1200" i="1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028700" algn="l"/>
              </a:tabLst>
              <a:defRPr/>
            </a:pPr>
            <a:r>
              <a:rPr lang="fr-FR" sz="1200" i="1" baseline="30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Souche résistante 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aux </a:t>
            </a:r>
            <a:r>
              <a:rPr lang="fr-F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carbapénèmes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(CAR-R) si la souche est résistante à au moins l’une des </a:t>
            </a:r>
            <a:r>
              <a:rPr lang="fr-F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carbapénèmes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suivant : l’</a:t>
            </a:r>
            <a:r>
              <a:rPr lang="fr-F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imipénème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fr-F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méropénème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le </a:t>
            </a:r>
            <a:r>
              <a:rPr lang="fr-FR" sz="1200" i="1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doripénème</a:t>
            </a:r>
            <a:endParaRPr lang="fr-FR" sz="1200" i="1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028700" algn="l"/>
              </a:tabLst>
              <a:defRPr/>
            </a:pPr>
            <a:r>
              <a:rPr lang="fr-FR" sz="1200" i="1" baseline="30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souches d’entérobactéries résistantes aux </a:t>
            </a:r>
            <a:r>
              <a:rPr lang="fr-F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carbapénèmes</a:t>
            </a:r>
            <a:r>
              <a:rPr lang="fr-F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uniquement</a:t>
            </a:r>
            <a:endParaRPr lang="fr-FR" sz="1200" i="1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2000"/>
            <a:ext cx="6191440" cy="3028162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questionnaire patient</a:t>
            </a:r>
            <a:endParaRPr lang="fr-FR" b="0" dirty="0"/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523518" y="4257624"/>
            <a:ext cx="8440970" cy="118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dirty="0" smtClean="0">
                <a:solidFill>
                  <a:srgbClr val="373739"/>
                </a:solidFill>
              </a:rPr>
              <a:t>Indiquer </a:t>
            </a:r>
            <a:r>
              <a:rPr lang="fr-FR" sz="1600" b="1" u="sng" dirty="0" smtClean="0">
                <a:solidFill>
                  <a:srgbClr val="373739"/>
                </a:solidFill>
              </a:rPr>
              <a:t>si l’inclusion de l’IN a nécessité la prise en compte de résultats d’examens paracliniques (microbiologie, imagerie, etc.) disponibles seulement après le passage de l’enquêteur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73739"/>
                </a:solidFill>
              </a:rPr>
              <a:t>Réponse </a:t>
            </a:r>
            <a:r>
              <a:rPr lang="fr-FR" sz="1400" dirty="0">
                <a:solidFill>
                  <a:srgbClr val="373739"/>
                </a:solidFill>
              </a:rPr>
              <a:t>inconnue n’est pas </a:t>
            </a:r>
            <a:r>
              <a:rPr lang="fr-FR" sz="1400" dirty="0" smtClean="0">
                <a:solidFill>
                  <a:srgbClr val="373739"/>
                </a:solidFill>
              </a:rPr>
              <a:t>admise</a:t>
            </a:r>
            <a:endParaRPr lang="fr-FR" sz="1400" dirty="0">
              <a:solidFill>
                <a:srgbClr val="373739"/>
              </a:solidFill>
            </a:endParaRPr>
          </a:p>
        </p:txBody>
      </p:sp>
      <p:pic>
        <p:nvPicPr>
          <p:cNvPr id="12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2000" y="2142000"/>
            <a:ext cx="936000" cy="198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816000" y="1229462"/>
            <a:ext cx="115200" cy="1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9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Plus d’information sur l’ENP 2017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51520" y="1268760"/>
            <a:ext cx="8640960" cy="4685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fr-FR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Rapport d’étude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. Santé publique France (270 p)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fr-FR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Synthèse nationale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. Santé publique France (5 p)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fr-FR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Synthèses régionales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. Santé publique France (110 p)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Infections associées aux soins en établissement de santé : résultats de l’Enquête nationale de prévalence </a:t>
            </a: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2017, France. </a:t>
            </a:r>
            <a:r>
              <a:rPr lang="en-US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Bull </a:t>
            </a:r>
            <a:r>
              <a:rPr lang="en-US" sz="1400" b="1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Epidémiol</a:t>
            </a:r>
            <a:r>
              <a:rPr lang="en-US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="1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Hebd</a:t>
            </a: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. 2020;(21):412-23.</a:t>
            </a:r>
            <a:endParaRPr lang="fr-FR" sz="1400" dirty="0">
              <a:solidFill>
                <a:srgbClr val="373739"/>
              </a:solidFill>
              <a:latin typeface="Arial" charset="0"/>
              <a:ea typeface="Arial" charset="0"/>
              <a:cs typeface="Arial" charset="0"/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Traitements antibiotiques en établissement de santé : résultats de l’Enquête nationale de prévalence 2017, </a:t>
            </a: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France. </a:t>
            </a:r>
            <a:r>
              <a:rPr lang="en-US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Bull </a:t>
            </a:r>
            <a:r>
              <a:rPr lang="en-US" sz="1400" b="1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Epidémiol</a:t>
            </a:r>
            <a:r>
              <a:rPr lang="en-US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="1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Hebd</a:t>
            </a: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. 2020;(21):424-36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Prevalence of healthcare-associated infections, estimated incidence and composite antimicrobial resistance index in acute care hospitals and long-term care facilities: results from two European point prevalence surveys, 2016 to 2017. </a:t>
            </a:r>
            <a:r>
              <a:rPr lang="en-US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Euro </a:t>
            </a:r>
            <a:r>
              <a:rPr lang="en-US" sz="1400" b="1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Surveill</a:t>
            </a: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2018;23(46):</a:t>
            </a:r>
            <a:r>
              <a:rPr lang="fr-FR" sz="1400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pii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=1800516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Antimicrobial use in European acute care hospitals: results from the second point prevalence survey (PPS) of healthcare-associated infections and antimicrobial use, 2016 to 2017. </a:t>
            </a:r>
            <a:r>
              <a:rPr lang="en-US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Euro </a:t>
            </a:r>
            <a:r>
              <a:rPr lang="en-US" sz="1400" b="1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Surveill</a:t>
            </a: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. 2018;23(46):</a:t>
            </a:r>
            <a:r>
              <a:rPr lang="en-US" sz="1400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pii</a:t>
            </a: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=1800393</a:t>
            </a:r>
            <a:endParaRPr lang="fr-FR" sz="1400" dirty="0">
              <a:solidFill>
                <a:srgbClr val="373739"/>
              </a:solidFill>
              <a:latin typeface="Arial" charset="0"/>
              <a:ea typeface="Arial" charset="0"/>
              <a:cs typeface="Arial" charset="0"/>
            </a:endParaRP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Patterns of antibiotic use in hospital-acquired 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infections. </a:t>
            </a:r>
            <a:r>
              <a:rPr lang="fr-FR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J </a:t>
            </a:r>
            <a:r>
              <a:rPr lang="fr-FR" sz="1400" b="1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Hosp</a:t>
            </a:r>
            <a:r>
              <a:rPr lang="fr-FR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 Inf. 2021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;114:104-10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fr-FR" sz="1400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Epidemiology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r-FR" sz="1400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Clostridioides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 difficile infections, France, 2010 to 2017. </a:t>
            </a:r>
            <a:r>
              <a:rPr lang="fr-FR" sz="1400" b="1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Euro </a:t>
            </a:r>
            <a:r>
              <a:rPr lang="fr-FR" sz="1400" b="1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Surveill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. 2019;24(35):</a:t>
            </a:r>
            <a:r>
              <a:rPr lang="fr-FR" sz="1400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pii</a:t>
            </a:r>
            <a:r>
              <a:rPr lang="fr-FR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=1800638.</a:t>
            </a:r>
          </a:p>
          <a:p>
            <a:pPr marL="357750" lvl="3" indent="-285750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Evolution of </a:t>
            </a:r>
            <a:r>
              <a:rPr lang="en-GB" sz="1400" dirty="0" smtClean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antibiotic </a:t>
            </a:r>
            <a:r>
              <a:rPr lang="en-GB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treatments for healthcare-associated infections due to extended-spectrum beta-lactamase-producing </a:t>
            </a:r>
            <a:r>
              <a:rPr lang="en-GB" sz="1400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Enterobacteriaceae</a:t>
            </a:r>
            <a:r>
              <a:rPr lang="en-GB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 in France (</a:t>
            </a:r>
            <a:r>
              <a:rPr lang="en-GB" sz="1400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GB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400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cours</a:t>
            </a:r>
            <a:r>
              <a:rPr lang="en-GB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GB" sz="1400" dirty="0" err="1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soumission</a:t>
            </a:r>
            <a:r>
              <a:rPr lang="en-GB" sz="1400" dirty="0">
                <a:solidFill>
                  <a:srgbClr val="373739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6098739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373739"/>
                </a:solidFill>
                <a:ea typeface="Arial" charset="0"/>
                <a:cs typeface="Arial" charset="0"/>
              </a:rPr>
              <a:t>Pour </a:t>
            </a:r>
            <a:r>
              <a:rPr lang="en-GB" sz="1400" b="1" dirty="0" err="1" smtClean="0">
                <a:solidFill>
                  <a:srgbClr val="373739"/>
                </a:solidFill>
                <a:ea typeface="Arial" charset="0"/>
                <a:cs typeface="Arial" charset="0"/>
              </a:rPr>
              <a:t>en</a:t>
            </a:r>
            <a:r>
              <a:rPr lang="en-GB" sz="1400" b="1" dirty="0" smtClean="0">
                <a:solidFill>
                  <a:srgbClr val="373739"/>
                </a:solidFill>
                <a:ea typeface="Arial" charset="0"/>
                <a:cs typeface="Arial" charset="0"/>
              </a:rPr>
              <a:t> savoir plus </a:t>
            </a:r>
            <a:r>
              <a:rPr lang="en-GB" sz="1400" dirty="0" smtClean="0">
                <a:solidFill>
                  <a:srgbClr val="373739"/>
                </a:solidFill>
                <a:ea typeface="Arial" charset="0"/>
                <a:cs typeface="Arial" charset="0"/>
              </a:rPr>
              <a:t>: </a:t>
            </a:r>
            <a:r>
              <a:rPr lang="fr-FR" sz="1400" dirty="0" smtClean="0">
                <a:hlinkClick r:id="rId2"/>
              </a:rPr>
              <a:t>https://www.santepubliquefrance.fr/maladies-et-traumatismes/infections-associees-aux-soins-et-resistance-aux-antibiotiques/infections-associees-aux-soins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pic>
        <p:nvPicPr>
          <p:cNvPr id="7" name="Picture 6" descr="CPIAS Nouvelle-Aquitaine lutte contre les infections nosocom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039"/>
            <a:ext cx="1395937" cy="492068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3588</TotalTime>
  <Words>9122</Words>
  <Application>Microsoft Office PowerPoint</Application>
  <PresentationFormat>Affichage à l'écran (4:3)</PresentationFormat>
  <Paragraphs>1034</Paragraphs>
  <Slides>100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100</vt:i4>
      </vt:variant>
    </vt:vector>
  </HeadingPairs>
  <TitlesOfParts>
    <vt:vector size="110" baseType="lpstr">
      <vt:lpstr>ＭＳ Ｐゴシック</vt:lpstr>
      <vt:lpstr>Arial</vt:lpstr>
      <vt:lpstr>Arial Narrow</vt:lpstr>
      <vt:lpstr>Calibri</vt:lpstr>
      <vt:lpstr>Symbol</vt:lpstr>
      <vt:lpstr>Tahoma</vt:lpstr>
      <vt:lpstr>Times New Roman</vt:lpstr>
      <vt:lpstr>Wingdings</vt:lpstr>
      <vt:lpstr>SPF_PPT_Test-v3</vt:lpstr>
      <vt:lpstr>1_SPF_PPT_Test-v3</vt:lpstr>
      <vt:lpstr>  ENP 2022  Enquête nationale de prévalence des infections nosocomiales et des traitements anti-infectieux en établissements de santé</vt:lpstr>
      <vt:lpstr>Contexte et objectifs Nouveautés de l’enp 2022  Méthode et Organisation Définition des infections nosocomiales questionnaires</vt:lpstr>
      <vt:lpstr>méthode </vt:lpstr>
      <vt:lpstr>Contexte</vt:lpstr>
      <vt:lpstr>Pilotage</vt:lpstr>
      <vt:lpstr>Objectifs</vt:lpstr>
      <vt:lpstr>Indicateurs de prévalence</vt:lpstr>
      <vt:lpstr>Type d’enquête</vt:lpstr>
      <vt:lpstr>Exploitation des données</vt:lpstr>
      <vt:lpstr>Nouveautés de l’ENP 2022 </vt:lpstr>
      <vt:lpstr>Quoi de neuf en 2022 ?</vt:lpstr>
      <vt:lpstr>Échantillonnage</vt:lpstr>
      <vt:lpstr>Quoi de neuf en 2022 ?</vt:lpstr>
      <vt:lpstr>Quoi de neuf en 2022 ?</vt:lpstr>
      <vt:lpstr>Quoi de neuf en 2022 ?</vt:lpstr>
      <vt:lpstr>Quoi de neuf en 2022 ?</vt:lpstr>
      <vt:lpstr>Méthode et Organisation </vt:lpstr>
      <vt:lpstr>Calendrier de l’enquête</vt:lpstr>
      <vt:lpstr>Population d’étude</vt:lpstr>
      <vt:lpstr>Critères d’inclusion des patients</vt:lpstr>
      <vt:lpstr>Participation à l’enquête</vt:lpstr>
      <vt:lpstr>temps nécessaire à l’enquête</vt:lpstr>
      <vt:lpstr>Outils d’enquête</vt:lpstr>
      <vt:lpstr>Équipe en charge de l’enquête</vt:lpstr>
      <vt:lpstr>Rôle du coordonnateur</vt:lpstr>
      <vt:lpstr>Rôle de l’enquêteur</vt:lpstr>
      <vt:lpstr>Rôle du correspondant infirmier</vt:lpstr>
      <vt:lpstr>Rôle du correspondant médical</vt:lpstr>
      <vt:lpstr>Rôle des CPias et de SPFRANCE</vt:lpstr>
      <vt:lpstr>Coordonnées des CPIAS</vt:lpstr>
      <vt:lpstr>Coordonnées SPFrance et PREVIAS</vt:lpstr>
      <vt:lpstr>Saisie et validation des données</vt:lpstr>
      <vt:lpstr>Autres fonctionnalités</vt:lpstr>
      <vt:lpstr>Accès à l’application</vt:lpstr>
      <vt:lpstr>Première connexion</vt:lpstr>
      <vt:lpstr>Anonymisation des données</vt:lpstr>
      <vt:lpstr>Analyse des données</vt:lpstr>
      <vt:lpstr>Définitions des Infections nosocomiales (IN) </vt:lpstr>
      <vt:lpstr>Identification des IN</vt:lpstr>
      <vt:lpstr>IN à identifier</vt:lpstr>
      <vt:lpstr>Cas particulier des transferts</vt:lpstr>
      <vt:lpstr>Questionnaires </vt:lpstr>
      <vt:lpstr>questionnaires</vt:lpstr>
      <vt:lpstr>Questionnaire établissement (QE)  </vt:lpstr>
      <vt:lpstr>Questionnaire établissement</vt:lpstr>
      <vt:lpstr>Questionnaire établissement</vt:lpstr>
      <vt:lpstr>Questionnaire établissement</vt:lpstr>
      <vt:lpstr>Questionnaire établissement</vt:lpstr>
      <vt:lpstr>Questionnaire établissement</vt:lpstr>
      <vt:lpstr>Questionnaire établissement</vt:lpstr>
      <vt:lpstr>Questionnaire établissement</vt:lpstr>
      <vt:lpstr>Questionnaire établissement</vt:lpstr>
      <vt:lpstr>Questionnaire établissement</vt:lpstr>
      <vt:lpstr>Questionnaire établissement</vt:lpstr>
      <vt:lpstr>questionnaire patient (QP)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questionnaire patient</vt:lpstr>
      <vt:lpstr>Plus d’information sur l’ENP 2017</vt:lpstr>
      <vt:lpstr>Groupe de travail et de pilotage de l’eNP 2022</vt:lpstr>
    </vt:vector>
  </TitlesOfParts>
  <Company>InVS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principal de la présentation sur 2 ou 3 lignes</dc:title>
  <dc:creator>SOUMAH-MIS Catherine</dc:creator>
  <cp:lastModifiedBy>MACHUT, Anais</cp:lastModifiedBy>
  <cp:revision>280</cp:revision>
  <cp:lastPrinted>2016-06-29T13:12:28Z</cp:lastPrinted>
  <dcterms:created xsi:type="dcterms:W3CDTF">2016-06-03T12:31:51Z</dcterms:created>
  <dcterms:modified xsi:type="dcterms:W3CDTF">2022-05-18T12:43:13Z</dcterms:modified>
</cp:coreProperties>
</file>