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59" r:id="rId3"/>
  </p:sldMasterIdLst>
  <p:notesMasterIdLst>
    <p:notesMasterId r:id="rId18"/>
  </p:notesMasterIdLst>
  <p:sldIdLst>
    <p:sldId id="320" r:id="rId4"/>
    <p:sldId id="335" r:id="rId5"/>
    <p:sldId id="262" r:id="rId6"/>
    <p:sldId id="284" r:id="rId7"/>
    <p:sldId id="305" r:id="rId8"/>
    <p:sldId id="316" r:id="rId9"/>
    <p:sldId id="336" r:id="rId10"/>
    <p:sldId id="339" r:id="rId11"/>
    <p:sldId id="343" r:id="rId12"/>
    <p:sldId id="346" r:id="rId13"/>
    <p:sldId id="349" r:id="rId14"/>
    <p:sldId id="352" r:id="rId15"/>
    <p:sldId id="353" r:id="rId16"/>
    <p:sldId id="354" r:id="rId17"/>
  </p:sldIdLst>
  <p:sldSz cx="6858000" cy="9144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orient="horz" pos="1912">
          <p15:clr>
            <a:srgbClr val="A4A3A4"/>
          </p15:clr>
        </p15:guide>
        <p15:guide id="3" orient="horz" pos="5239">
          <p15:clr>
            <a:srgbClr val="A4A3A4"/>
          </p15:clr>
        </p15:guide>
        <p15:guide id="4" pos="2160">
          <p15:clr>
            <a:srgbClr val="A4A3A4"/>
          </p15:clr>
        </p15:guide>
        <p15:guide id="5" pos="4065">
          <p15:clr>
            <a:srgbClr val="A4A3A4"/>
          </p15:clr>
        </p15:guide>
        <p15:guide id="6" pos="800">
          <p15:clr>
            <a:srgbClr val="A4A3A4"/>
          </p15:clr>
        </p15:guide>
        <p15:guide id="7" pos="25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bajole2" initials="CH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92"/>
    <a:srgbClr val="3737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1" autoAdjust="0"/>
    <p:restoredTop sz="99543" autoAdjust="0"/>
  </p:normalViewPr>
  <p:slideViewPr>
    <p:cSldViewPr showGuides="1">
      <p:cViewPr varScale="1">
        <p:scale>
          <a:sx n="52" d="100"/>
          <a:sy n="52" d="100"/>
        </p:scale>
        <p:origin x="2274" y="96"/>
      </p:cViewPr>
      <p:guideLst>
        <p:guide orient="horz" pos="2880"/>
        <p:guide orient="horz" pos="1912"/>
        <p:guide orient="horz" pos="5239"/>
        <p:guide pos="2160"/>
        <p:guide pos="4065"/>
        <p:guide pos="800"/>
        <p:guide pos="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1er trim.</c:v>
                </c:pt>
                <c:pt idx="1">
                  <c:v>2e trim.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5-4A5C-8F8D-D19EB52511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876F-2394-434A-9B07-432DE19C105F}" type="datetimeFigureOut">
              <a:rPr lang="fr-FR" smtClean="0"/>
              <a:t>19/05/2022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24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AC9FA-9DB2-48FB-B76A-EB55F6C2D3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475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2B84FD-C7AF-4E13-94FC-514F20C7658E}" type="slidenum">
              <a:rPr kumimoji="0" lang="fr-FR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altLang="fr-FR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783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13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73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1048" indent="-28886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55459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17642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79826" indent="-23109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42009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04193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66376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28560" indent="-23109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24367" eaLnBrk="1" hangingPunct="1">
              <a:spcBef>
                <a:spcPct val="0"/>
              </a:spcBef>
              <a:defRPr/>
            </a:pPr>
            <a:fld id="{372B84FD-C7AF-4E13-94FC-514F20C7658E}" type="slidenum">
              <a:rPr lang="fr-FR" altLang="fr-FR">
                <a:solidFill>
                  <a:prstClr val="black"/>
                </a:solidFill>
                <a:latin typeface="Times New Roman" pitchFamily="18" charset="0"/>
              </a:rPr>
              <a:pPr defTabSz="924367" eaLnBrk="1" hangingPunct="1">
                <a:spcBef>
                  <a:spcPct val="0"/>
                </a:spcBef>
                <a:defRPr/>
              </a:pPr>
              <a:t>14</a:t>
            </a:fld>
            <a:endParaRPr lang="fr-FR" altLang="fr-FR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216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98730" y="2927656"/>
            <a:ext cx="5454457" cy="2508441"/>
          </a:xfrm>
        </p:spPr>
        <p:txBody>
          <a:bodyPr anchor="b"/>
          <a:lstStyle>
            <a:lvl1pPr algn="r">
              <a:defRPr sz="3000" u="sng" baseline="0">
                <a:solidFill>
                  <a:schemeClr val="accent4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8356" y="6530165"/>
            <a:ext cx="5435502" cy="1248139"/>
          </a:xfrm>
        </p:spPr>
        <p:txBody>
          <a:bodyPr/>
          <a:lstStyle>
            <a:lvl1pPr marL="0" indent="0" algn="r">
              <a:buNone/>
              <a:defRPr sz="1800" b="0" cap="none">
                <a:solidFill>
                  <a:schemeClr val="accent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732" y="683794"/>
            <a:ext cx="1291665" cy="1295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3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4AD20DDF-E7BC-4FBF-88E2-2C70120E7294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3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8730" y="4571998"/>
            <a:ext cx="5454457" cy="1728193"/>
          </a:xfrm>
        </p:spPr>
        <p:txBody>
          <a:bodyPr anchor="b"/>
          <a:lstStyle>
            <a:lvl1pPr algn="r">
              <a:lnSpc>
                <a:spcPct val="100000"/>
              </a:lnSpc>
              <a:spcBef>
                <a:spcPts val="0"/>
              </a:spcBef>
              <a:defRPr sz="2600" b="1" cap="all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98730" y="6492213"/>
            <a:ext cx="5454457" cy="1824171"/>
          </a:xfrm>
        </p:spPr>
        <p:txBody>
          <a:bodyPr anchor="t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 b="0" cap="none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998261" y="3731342"/>
            <a:ext cx="5454928" cy="648637"/>
          </a:xfrm>
        </p:spPr>
        <p:txBody>
          <a:bodyPr anchor="b"/>
          <a:lstStyle>
            <a:lvl1pPr marL="0" algn="r">
              <a:lnSpc>
                <a:spcPct val="100000"/>
              </a:lnSpc>
              <a:spcBef>
                <a:spcPts val="0"/>
              </a:spcBef>
              <a:buFontTx/>
              <a:buNone/>
              <a:defRPr sz="3000" u="sng">
                <a:solidFill>
                  <a:schemeClr val="accent4"/>
                </a:solidFill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 dirty="0" smtClean="0"/>
              <a:t>Partie #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258" y="539553"/>
            <a:ext cx="810089" cy="81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2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04664" y="1883702"/>
            <a:ext cx="5670630" cy="6432713"/>
          </a:xfrm>
        </p:spPr>
        <p:txBody>
          <a:bodyPr/>
          <a:lstStyle>
            <a:lvl2pPr>
              <a:defRPr>
                <a:solidFill>
                  <a:srgbClr val="373739"/>
                </a:solidFill>
              </a:defRPr>
            </a:lvl2pPr>
            <a:lvl3pPr>
              <a:defRPr>
                <a:solidFill>
                  <a:srgbClr val="373739"/>
                </a:solidFill>
              </a:defRPr>
            </a:lvl3pPr>
            <a:lvl5pPr>
              <a:defRPr>
                <a:solidFill>
                  <a:srgbClr val="373739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7639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illus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04664" y="1787690"/>
            <a:ext cx="5184576" cy="6432683"/>
          </a:xfrm>
        </p:spPr>
        <p:txBody>
          <a:bodyPr/>
          <a:lstStyle>
            <a:lvl1pPr>
              <a:defRPr b="1" u="none"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5991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683" y="3035830"/>
            <a:ext cx="5662613" cy="508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62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53189" y="539553"/>
            <a:ext cx="2980355" cy="794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258" y="539553"/>
            <a:ext cx="810089" cy="812756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6932154" y="806268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691648" y="7988605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42" name="ZoneTexte 41"/>
          <p:cNvSpPr txBox="1"/>
          <p:nvPr userDrawn="1"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chemeClr val="tx1"/>
                </a:solidFill>
              </a:rPr>
              <a:pPr algn="r"/>
              <a:t>‹N°›</a:t>
            </a:fld>
            <a:endParaRPr lang="fr-FR" sz="7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2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graphicFrame>
        <p:nvGraphicFramePr>
          <p:cNvPr id="4" name="Graphique 3"/>
          <p:cNvGraphicFramePr/>
          <p:nvPr userDrawn="1">
            <p:extLst>
              <p:ext uri="{D42A27DB-BD31-4B8C-83A1-F6EECF244321}">
                <p14:modId xmlns:p14="http://schemas.microsoft.com/office/powerpoint/2010/main" val="1096079390"/>
              </p:ext>
            </p:extLst>
          </p:nvPr>
        </p:nvGraphicFramePr>
        <p:xfrm>
          <a:off x="1160748" y="2459765"/>
          <a:ext cx="4572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0406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68965-5D26-4B82-BE61-C1F9A485ED2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773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914900" y="8331200"/>
            <a:ext cx="1428750" cy="609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E9509-FB5E-40A2-9233-A075B27AA759}" type="slidenum">
              <a:rPr kumimoji="0" lang="fr-FR" altLang="fr-FR" sz="18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altLang="fr-FR" sz="18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6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52314"/>
            <a:ext cx="6669360" cy="12473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04812" y="251520"/>
            <a:ext cx="5130422" cy="1248139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Titre de la </a:t>
            </a:r>
            <a:r>
              <a:rPr lang="fr-FR" dirty="0" err="1" smtClean="0"/>
              <a:t>Slide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664" y="1787691"/>
            <a:ext cx="5562619" cy="6528724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chemeClr val="tx1"/>
                </a:solidFill>
              </a:rPr>
              <a:pPr algn="r"/>
              <a:t>‹N°›</a:t>
            </a:fld>
            <a:endParaRPr lang="fr-FR" sz="750" b="1" dirty="0">
              <a:solidFill>
                <a:schemeClr val="tx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853" y="539637"/>
            <a:ext cx="765489" cy="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67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sz="1800" b="1" kern="1200" cap="all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6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Symbol" panose="05050102010706020507" pitchFamily="18" charset="2"/>
        <a:buChar char="·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10000"/>
        </a:lnSpc>
        <a:spcBef>
          <a:spcPts val="0"/>
        </a:spcBef>
        <a:buFont typeface="Symbol" panose="05050102010706020507" pitchFamily="18" charset="2"/>
        <a:buChar char="·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1440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52314"/>
            <a:ext cx="6669360" cy="12473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04812" y="251520"/>
            <a:ext cx="5130422" cy="1248139"/>
          </a:xfrm>
          <a:prstGeom prst="rect">
            <a:avLst/>
          </a:prstGeom>
        </p:spPr>
        <p:txBody>
          <a:bodyPr vert="horz" lIns="36000" tIns="0" rIns="36000" bIns="0" rtlCol="0" anchor="ctr">
            <a:noAutofit/>
          </a:bodyPr>
          <a:lstStyle/>
          <a:p>
            <a:r>
              <a:rPr lang="fr-FR" dirty="0" smtClean="0"/>
              <a:t>Titre de la </a:t>
            </a:r>
            <a:r>
              <a:rPr lang="fr-FR" dirty="0" err="1" smtClean="0"/>
              <a:t>Slide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664" y="1787691"/>
            <a:ext cx="5562619" cy="6528724"/>
          </a:xfrm>
          <a:prstGeom prst="rect">
            <a:avLst/>
          </a:prstGeom>
        </p:spPr>
        <p:txBody>
          <a:bodyPr vert="horz" lIns="36000" tIns="0" rIns="36000" bIns="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6209112" y="8598061"/>
            <a:ext cx="244225" cy="11541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r"/>
            <a:fld id="{19A54D9F-65F7-4BCB-82BD-1E3BBE6FBFA8}" type="slidenum">
              <a:rPr lang="fr-FR" sz="750" b="1" smtClean="0">
                <a:solidFill>
                  <a:srgbClr val="4D4D4F"/>
                </a:solidFill>
              </a:rPr>
              <a:pPr algn="r"/>
              <a:t>‹N°›</a:t>
            </a:fld>
            <a:endParaRPr lang="fr-FR" sz="750" b="1" dirty="0">
              <a:solidFill>
                <a:srgbClr val="4D4D4F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853" y="539637"/>
            <a:ext cx="765489" cy="7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94956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sz="1800" b="1" kern="1200" cap="all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600"/>
        </a:spcBef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44000" indent="-144000" algn="l" defTabSz="914400" rtl="0" eaLnBrk="1" latinLnBrk="0" hangingPunct="1">
        <a:lnSpc>
          <a:spcPct val="110000"/>
        </a:lnSpc>
        <a:spcBef>
          <a:spcPts val="0"/>
        </a:spcBef>
        <a:buClr>
          <a:schemeClr val="tx2"/>
        </a:buClr>
        <a:buFont typeface="Symbol" panose="05050102010706020507" pitchFamily="18" charset="2"/>
        <a:buChar char="·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10000"/>
        </a:lnSpc>
        <a:spcBef>
          <a:spcPts val="0"/>
        </a:spcBef>
        <a:buFont typeface="Symbol" panose="05050102010706020507" pitchFamily="18" charset="2"/>
        <a:buChar char="·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88000" indent="-14400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5"/>
            <a:ext cx="21717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</a:defRPr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5"/>
            <a:ext cx="1600200" cy="63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/>
            </a:lvl1pPr>
          </a:lstStyle>
          <a:p>
            <a:pPr defTabSz="844083" fontAlgn="base">
              <a:spcBef>
                <a:spcPct val="0"/>
              </a:spcBef>
              <a:spcAft>
                <a:spcPct val="0"/>
              </a:spcAft>
              <a:defRPr/>
            </a:pPr>
            <a:fld id="{E7C32A57-7580-49E0-ACDF-9308F7863EED}" type="slidenum">
              <a:rPr lang="fr-FR" altLang="fr-FR" smtClean="0">
                <a:solidFill>
                  <a:srgbClr val="000000"/>
                </a:solidFill>
              </a:rPr>
              <a:pPr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5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5pPr>
      <a:lvl6pPr marL="422041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6pPr>
      <a:lvl7pPr marL="844083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7pPr>
      <a:lvl8pPr marL="1266124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8pPr>
      <a:lvl9pPr marL="1688165" algn="ctr" rtl="0" fontAlgn="base">
        <a:spcBef>
          <a:spcPct val="0"/>
        </a:spcBef>
        <a:spcAft>
          <a:spcPct val="0"/>
        </a:spcAft>
        <a:defRPr sz="4062">
          <a:solidFill>
            <a:schemeClr val="tx2"/>
          </a:solidFill>
          <a:latin typeface="Arial" charset="0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sz="2585">
          <a:solidFill>
            <a:schemeClr val="tx1"/>
          </a:solidFill>
          <a:latin typeface="+mn-lt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sz="2215">
          <a:solidFill>
            <a:schemeClr val="tx1"/>
          </a:solidFill>
          <a:latin typeface="+mn-lt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sz="3000" b="1" u="sng" kern="1200" cap="all" dirty="0">
                <a:solidFill>
                  <a:srgbClr val="004192"/>
                </a:solidFill>
              </a:rPr>
              <a:t>ENP 2022</a:t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r>
              <a:rPr lang="fr-FR" sz="3000" b="1" u="sng" kern="1200" cap="all" dirty="0">
                <a:solidFill>
                  <a:srgbClr val="004192"/>
                </a:solidFill>
              </a:rPr>
              <a:t/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r>
              <a:rPr lang="fr-FR" sz="3000" b="1" u="sng" kern="1200" cap="all" dirty="0">
                <a:solidFill>
                  <a:srgbClr val="004192"/>
                </a:solidFill>
              </a:rPr>
              <a:t>études de cas cliniques</a:t>
            </a:r>
            <a:br>
              <a:rPr lang="fr-FR" sz="3000" b="1" u="sng" kern="1200" cap="all" dirty="0">
                <a:solidFill>
                  <a:srgbClr val="004192"/>
                </a:solidFill>
              </a:rPr>
            </a:br>
            <a:endParaRPr lang="fr-FR" sz="3000" b="1" u="sng" kern="1200" cap="all" dirty="0">
              <a:solidFill>
                <a:srgbClr val="00419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5496644" cy="2337289"/>
          </a:xfrm>
        </p:spPr>
        <p:txBody>
          <a:bodyPr/>
          <a:lstStyle/>
          <a:p>
            <a:r>
              <a:rPr lang="fr-FR" sz="3200" b="1" dirty="0">
                <a:solidFill>
                  <a:srgbClr val="C00000"/>
                </a:solidFill>
                <a:latin typeface="Arial" charset="0"/>
                <a:cs typeface="Arial" charset="0"/>
              </a:rPr>
              <a:t>Formation des enquêteurs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0133"/>
            <a:ext cx="6878192" cy="159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632" y="1499658"/>
            <a:ext cx="6552728" cy="708168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>
                <a:solidFill>
                  <a:schemeClr val="accent1"/>
                </a:solidFill>
              </a:rPr>
              <a:t>24/05/2022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à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14h</a:t>
            </a:r>
          </a:p>
          <a:p>
            <a:pPr lvl="1">
              <a:lnSpc>
                <a:spcPct val="150000"/>
              </a:lnSpc>
            </a:pP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Un homme de 75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 habitant à 	Aurillac, </a:t>
            </a:r>
            <a:r>
              <a:rPr lang="fr-FR" altLang="fr-FR" sz="1400" b="1" dirty="0">
                <a:solidFill>
                  <a:srgbClr val="373739"/>
                </a:solidFill>
              </a:rPr>
              <a:t>avec une BPCO connue, a été hospitalisé le </a:t>
            </a:r>
            <a:r>
              <a:rPr lang="fr-FR" altLang="fr-FR" sz="1400" b="1" dirty="0">
                <a:solidFill>
                  <a:schemeClr val="accent1"/>
                </a:solidFill>
              </a:rPr>
              <a:t>21/05/2022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médecine </a:t>
            </a:r>
            <a:r>
              <a:rPr lang="fr-FR" altLang="fr-FR" sz="1400" b="1" dirty="0">
                <a:solidFill>
                  <a:srgbClr val="373739"/>
                </a:solidFill>
              </a:rPr>
              <a:t>générale avec les signes suivants : toux depuis 3 jours, expectorations verdâtres et dyspnée.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A l’examen, il était fébrile,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avec </a:t>
            </a:r>
            <a:r>
              <a:rPr lang="fr-FR" altLang="fr-FR" sz="1400" b="1" dirty="0">
                <a:solidFill>
                  <a:srgbClr val="373739"/>
                </a:solidFill>
              </a:rPr>
              <a:t>une dyspnée inspiratoire, des crépitations de la base droite et un </a:t>
            </a:r>
            <a:r>
              <a:rPr lang="fr-FR" altLang="fr-FR" sz="1400" b="1" dirty="0" err="1">
                <a:solidFill>
                  <a:srgbClr val="373739"/>
                </a:solidFill>
              </a:rPr>
              <a:t>wheezing</a:t>
            </a:r>
            <a:r>
              <a:rPr lang="fr-FR" altLang="fr-FR" sz="1400" b="1" dirty="0">
                <a:solidFill>
                  <a:srgbClr val="373739"/>
                </a:solidFill>
              </a:rPr>
              <a:t> bilatéral. La radiographie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pulmonaire </a:t>
            </a:r>
            <a:r>
              <a:rPr lang="fr-FR" altLang="fr-FR" sz="1400" b="1" dirty="0">
                <a:solidFill>
                  <a:srgbClr val="373739"/>
                </a:solidFill>
              </a:rPr>
              <a:t>(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>
                <a:solidFill>
                  <a:srgbClr val="373739"/>
                </a:solidFill>
              </a:rPr>
              <a:t>) était normale à l’admission.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>
                <a:solidFill>
                  <a:srgbClr val="373739"/>
                </a:solidFill>
              </a:rPr>
              <a:t>diagnostic de pneumonie est noté dans le dossier médical. Un cathéter périphérique (KTVP) a été posé à l’admission. Pas de sonde à demeure.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La </a:t>
            </a:r>
            <a:r>
              <a:rPr lang="fr-FR" altLang="fr-FR" sz="1400" b="1" dirty="0">
                <a:solidFill>
                  <a:srgbClr val="373739"/>
                </a:solidFill>
              </a:rPr>
              <a:t>NFS rapportait des GB à 10.10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avec une CRP à </a:t>
            </a:r>
            <a:r>
              <a:rPr lang="fr-FR" altLang="fr-FR" sz="1400" b="1" dirty="0">
                <a:solidFill>
                  <a:srgbClr val="373739"/>
                </a:solidFill>
              </a:rPr>
              <a:t>54 mg/l.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Absence </a:t>
            </a:r>
            <a:r>
              <a:rPr lang="fr-FR" altLang="fr-FR" sz="1400" b="1" dirty="0">
                <a:solidFill>
                  <a:srgbClr val="373739"/>
                </a:solidFill>
              </a:rPr>
              <a:t>de prélèvement des crachats.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Un </a:t>
            </a:r>
            <a:r>
              <a:rPr lang="fr-FR" altLang="fr-FR" sz="1400" b="1" dirty="0">
                <a:solidFill>
                  <a:srgbClr val="373739"/>
                </a:solidFill>
              </a:rPr>
              <a:t>traitement par CEFUROXIME IV 1,5g x 3/j + CLARITHROMYCINE 500mg x 2/j a été débuté après ces résultats.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Il a été revu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24/05/2022 </a:t>
            </a:r>
            <a:r>
              <a:rPr lang="fr-FR" altLang="fr-FR" sz="1400" b="1" dirty="0">
                <a:solidFill>
                  <a:srgbClr val="373739"/>
                </a:solidFill>
              </a:rPr>
              <a:t>à 9h. Le traitement antibiotique a été changé pour CEFUROXIME per os 750 mg x 3/j. La CLARITHROMYCINE a été arrêtée.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Au site d’insertion du KTVP, on notait une rougeur et du pus. Le KTVP a été retiré. Des hémocultures ont été prélevées. </a:t>
            </a:r>
            <a:endParaRPr lang="fr-FR" altLang="fr-FR" sz="1400" b="1" dirty="0" smtClean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La </a:t>
            </a:r>
            <a:r>
              <a:rPr lang="fr-FR" altLang="fr-FR" sz="1400" b="1" dirty="0">
                <a:solidFill>
                  <a:srgbClr val="373739"/>
                </a:solidFill>
              </a:rPr>
              <a:t>NFS rapportait des GB à 13.10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et la CRP était à 44 mg/l.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Il n’a pas eu d’autre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et aucun crachat n’a été envoyé en microbiologie pour examen direct + mise culture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7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5477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632" y="1691680"/>
            <a:ext cx="6625480" cy="727280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>
                <a:solidFill>
                  <a:schemeClr val="accent1"/>
                </a:solidFill>
              </a:rPr>
              <a:t>29/05/2022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Résidant à Clermont-Ferrand, une </a:t>
            </a:r>
            <a:r>
              <a:rPr lang="fr-FR" altLang="fr-FR" sz="1400" b="1" dirty="0">
                <a:solidFill>
                  <a:srgbClr val="373739"/>
                </a:solidFill>
              </a:rPr>
              <a:t>femme de 81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 a </a:t>
            </a:r>
            <a:r>
              <a:rPr lang="fr-FR" altLang="fr-FR" sz="1400" b="1" dirty="0">
                <a:solidFill>
                  <a:srgbClr val="373739"/>
                </a:solidFill>
              </a:rPr>
              <a:t>été admise en réanimation médicale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18/05/2022 </a:t>
            </a:r>
            <a:r>
              <a:rPr lang="fr-FR" altLang="fr-FR" sz="1400" b="1" dirty="0">
                <a:solidFill>
                  <a:srgbClr val="373739"/>
                </a:solidFill>
              </a:rPr>
              <a:t>avec un AVC sévère. A l’admission, ont été posés et gardés pendant tout le séjour, un KTVC,  une sonde à demeure et un cathéter artériel périphérique.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19/05/2022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un traitement IV par PIPÉRACILLINE-TAZOBACTAM était débuté pour une suspicion de pneumopathie nosocomiale sur dégradation des gaz du sang. Sa température maximale était 37,2°C. Les GB étaient à 11.10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6</a:t>
            </a:r>
            <a:r>
              <a:rPr lang="fr-FR" altLang="fr-FR" sz="1400" b="1" dirty="0">
                <a:solidFill>
                  <a:srgbClr val="373739"/>
                </a:solidFill>
              </a:rPr>
              <a:t> /ml . Sa CRP était à 62. Sa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RxP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montrait des atélectasies bilatérales et un œdème pulmonaire. La culture d’un prélèvement bronchique protégé (</a:t>
            </a:r>
            <a:r>
              <a:rPr lang="fr-FR" altLang="fr-FR" sz="1400" b="1" dirty="0" err="1">
                <a:solidFill>
                  <a:srgbClr val="373739"/>
                </a:solidFill>
              </a:rPr>
              <a:t>Wimberley</a:t>
            </a:r>
            <a:r>
              <a:rPr lang="fr-FR" altLang="fr-FR" sz="1400" b="1" dirty="0">
                <a:solidFill>
                  <a:srgbClr val="373739"/>
                </a:solidFill>
              </a:rPr>
              <a:t>) a identifié un </a:t>
            </a:r>
            <a:r>
              <a:rPr lang="fr-FR" altLang="fr-FR" sz="1400" b="1" i="1" dirty="0">
                <a:solidFill>
                  <a:srgbClr val="373739"/>
                </a:solidFill>
              </a:rPr>
              <a:t>E. coli </a:t>
            </a:r>
            <a:r>
              <a:rPr lang="fr-FR" altLang="fr-FR" sz="1400" b="1" dirty="0">
                <a:solidFill>
                  <a:srgbClr val="373739"/>
                </a:solidFill>
              </a:rPr>
              <a:t>à 10</a:t>
            </a:r>
            <a:r>
              <a:rPr lang="fr-FR" altLang="fr-FR" sz="1400" b="1" baseline="30000" dirty="0">
                <a:solidFill>
                  <a:srgbClr val="373739"/>
                </a:solidFill>
              </a:rPr>
              <a:t>4</a:t>
            </a:r>
            <a:r>
              <a:rPr lang="fr-FR" altLang="fr-FR" sz="1400" b="1" dirty="0">
                <a:solidFill>
                  <a:srgbClr val="373739"/>
                </a:solidFill>
              </a:rPr>
              <a:t> UFC/ml.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poursuite des ATB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27/05/2022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arrêt des ATB. Fièvre 12h plus tard. Des hémocultures ont été prélevées en 2 sites différents dans les 6h suivantes. Le KTVC a été retiré et son extrémité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mise </a:t>
            </a:r>
            <a:r>
              <a:rPr lang="fr-FR" altLang="fr-FR" sz="1400" b="1" dirty="0">
                <a:solidFill>
                  <a:srgbClr val="373739"/>
                </a:solidFill>
              </a:rPr>
              <a:t>en culture. Un traitement par TEICOPLANINE IV 400mg a été débuté pour une suspicion de BLC. Un nouveau KTVC a été posé.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chemeClr val="accent1"/>
                </a:solidFill>
              </a:rPr>
              <a:t>29/05/2022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: 3 des 4 hémocultures poussent à </a:t>
            </a:r>
            <a:r>
              <a:rPr lang="fr-FR" altLang="fr-FR" sz="1400" b="1" i="1" dirty="0" err="1">
                <a:solidFill>
                  <a:srgbClr val="373739"/>
                </a:solidFill>
              </a:rPr>
              <a:t>Micrococcus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err="1">
                <a:solidFill>
                  <a:srgbClr val="373739"/>
                </a:solidFill>
              </a:rPr>
              <a:t>spp</a:t>
            </a:r>
            <a:r>
              <a:rPr lang="fr-FR" altLang="fr-FR" sz="1400" b="1" dirty="0">
                <a:solidFill>
                  <a:srgbClr val="373739"/>
                </a:solidFill>
              </a:rPr>
              <a:t>. et à staphylocoque à </a:t>
            </a:r>
            <a:r>
              <a:rPr lang="fr-FR" altLang="fr-FR" sz="1400" b="1" dirty="0" err="1">
                <a:solidFill>
                  <a:srgbClr val="373739"/>
                </a:solidFill>
              </a:rPr>
              <a:t>coagulase</a:t>
            </a:r>
            <a:r>
              <a:rPr lang="fr-FR" altLang="fr-FR" sz="1400" b="1" dirty="0">
                <a:solidFill>
                  <a:srgbClr val="373739"/>
                </a:solidFill>
              </a:rPr>
              <a:t> négative (SCN), antibiogramme en cours. L’extrémité du KTVC est lui positif  à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SCN (&gt; 10</a:t>
            </a:r>
            <a:r>
              <a:rPr lang="fr-FR" altLang="fr-FR" sz="1400" b="1" baseline="30000" dirty="0" smtClean="0">
                <a:solidFill>
                  <a:srgbClr val="373739"/>
                </a:solidFill>
              </a:rPr>
              <a:t>3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UFC/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mL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nouveau KTVC est toujours en place. La patiente est apyrétique et toujours traitée par </a:t>
            </a:r>
            <a:r>
              <a:rPr lang="fr-FR" altLang="fr-FR" sz="1400" b="1" dirty="0" err="1">
                <a:solidFill>
                  <a:srgbClr val="373739"/>
                </a:solidFill>
              </a:rPr>
              <a:t>TEICOPLANINE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8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7697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31/05/2022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Une femme de 48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ans, habitant à Dole dans le Jura,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chirurgie digestive le </a:t>
            </a:r>
            <a:r>
              <a:rPr lang="fr-FR" altLang="fr-FR" sz="1400" b="1" dirty="0">
                <a:solidFill>
                  <a:schemeClr val="accent1"/>
                </a:solidFill>
              </a:rPr>
              <a:t>24/05/2022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pour colectomie pour un cancer de l’intestin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La </a:t>
            </a:r>
            <a:r>
              <a:rPr lang="fr-FR" altLang="fr-FR" sz="1400" b="1" dirty="0">
                <a:solidFill>
                  <a:srgbClr val="373739"/>
                </a:solidFill>
              </a:rPr>
              <a:t>colectomie a été réalisée le </a:t>
            </a:r>
            <a:r>
              <a:rPr lang="fr-FR" altLang="fr-FR" sz="1400" b="1" dirty="0">
                <a:solidFill>
                  <a:schemeClr val="accent1"/>
                </a:solidFill>
              </a:rPr>
              <a:t>25/05/2022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</a:t>
            </a:r>
            <a:r>
              <a:rPr lang="fr-FR" altLang="fr-FR" sz="1400" b="1" dirty="0">
                <a:solidFill>
                  <a:srgbClr val="373739"/>
                </a:solidFill>
              </a:rPr>
              <a:t>Elle a reçu comme prophylaxie chirurgicale 1 dose de CEFRADINE, arrêtée le </a:t>
            </a:r>
            <a:r>
              <a:rPr lang="fr-FR" altLang="fr-FR" sz="1400" b="1" dirty="0">
                <a:solidFill>
                  <a:schemeClr val="accent1"/>
                </a:solidFill>
              </a:rPr>
              <a:t>27/05/2022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à 14h.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>
                <a:solidFill>
                  <a:schemeClr val="accent1"/>
                </a:solidFill>
              </a:rPr>
              <a:t>28/05/2022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en fin de journée, elle présente une hyperthermie montant à 38°9. Son bilan du jour montre une augmentation des leucocytes à 18000/mm3 et de la CRP à 68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mg/l.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Elle est mise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28/05/2022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sous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PIPERACILLINE/TAZOBACTAM.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30/05/2022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elle </a:t>
            </a:r>
            <a:r>
              <a:rPr lang="fr-FR" altLang="fr-FR" sz="1400" b="1" dirty="0">
                <a:solidFill>
                  <a:srgbClr val="373739"/>
                </a:solidFill>
              </a:rPr>
              <a:t>est toujours hyperthermique à 39,2°C, elle baisse sa tension artérielle  à 99/72 et est tachycarde à 120/mn. L’interne notait une douleur abdominale importante, renforcée à la palpation et une défense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Le </a:t>
            </a:r>
            <a:r>
              <a:rPr lang="fr-FR" altLang="fr-FR" sz="1400" b="1" dirty="0">
                <a:solidFill>
                  <a:srgbClr val="373739"/>
                </a:solidFill>
              </a:rPr>
              <a:t>chirurgien de garde, en sortie de bloc, suspectant une péritonite par perforation a fait débuter un traitement par MÉROPÉNÈME : 1g x 3/j IV, et AMIKACINE 1,8g en dose unique, un remplissage IV et fait passer la patiente en réanimation. Une exploration chirurgicale par laparotomie a été prévue dès stabilisation de la patiente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Vous voyez le dossier le </a:t>
            </a:r>
            <a:r>
              <a:rPr lang="fr-FR" altLang="fr-FR" sz="1400" b="1" dirty="0">
                <a:solidFill>
                  <a:schemeClr val="accent1"/>
                </a:solidFill>
              </a:rPr>
              <a:t>31/05/2022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le lendemain à 11h.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9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9344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17/06/2022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Madame DES… Mar… femme </a:t>
            </a:r>
            <a:r>
              <a:rPr lang="fr-FR" altLang="fr-FR" sz="1400" b="1" dirty="0">
                <a:solidFill>
                  <a:srgbClr val="373739"/>
                </a:solidFill>
              </a:rPr>
              <a:t>de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69 ans, habitant à Avranches dans la Manche,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hépato-gastro-entérologie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06/06/2022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chambre double pour l’exploration de douleurs abdominales. Le scanner abdomino-pelvien réalisé </a:t>
            </a: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08/06/2022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a mis en évidence une tumeur ovarienne, une ascite et des nodules péritonéaux.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Sa voisine Madame TRA…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Geo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admise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07/06/2022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pour le bilan d’une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hépatopathie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alcoolique a présenté une toux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10/06/2022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et un fébricule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La PCR SARS-CoV-2 réalisée chez elle le </a:t>
            </a:r>
            <a:r>
              <a:rPr lang="fr-FR" altLang="fr-FR" sz="1400" b="1" dirty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s’est avérée positive. Elle n’était pas vaccinée.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13/06/2022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</a:t>
            </a:r>
            <a:r>
              <a:rPr lang="fr-FR" altLang="fr-FR" sz="1400" b="1" dirty="0">
                <a:solidFill>
                  <a:srgbClr val="373739"/>
                </a:solidFill>
              </a:rPr>
              <a:t>en fin de journée,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Mme DES… </a:t>
            </a:r>
            <a:r>
              <a:rPr lang="fr-FR" altLang="fr-FR" sz="1400" b="1" dirty="0">
                <a:solidFill>
                  <a:srgbClr val="373739"/>
                </a:solidFill>
              </a:rPr>
              <a:t>présente une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hyperthermie à 38°8, un essoufflement et une désaturation nécessitant son transfert en unité de soins continu pour oxygénothérapie et surveillance.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15/06/2022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elle est transférée en réanimation, placée sous </a:t>
            </a:r>
            <a:r>
              <a:rPr lang="fr-FR" altLang="fr-FR" sz="1400" b="1" dirty="0">
                <a:solidFill>
                  <a:srgbClr val="373739"/>
                </a:solidFill>
              </a:rPr>
              <a:t>oxygénothérapie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à haute concentration puis rapidement en ventilation en pression positive (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CPap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). Sa PCR SARS-Cov-2 revient positive.</a:t>
            </a:r>
            <a:endParaRPr lang="fr-FR" altLang="fr-FR" sz="1400" b="1" dirty="0">
              <a:solidFill>
                <a:srgbClr val="373739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17/06/2022,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lors de votre passage en </a:t>
            </a:r>
            <a:r>
              <a:rPr lang="fr-FR" altLang="fr-FR" sz="1400" b="1" dirty="0">
                <a:solidFill>
                  <a:srgbClr val="373739"/>
                </a:solidFill>
              </a:rPr>
              <a:t>r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éanimation polyvalente, elle est toujours assistée par la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CPap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. Elle est perfusée par voie périphérique et sa SpO2 est à 95%.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10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38787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670" y="1691680"/>
            <a:ext cx="5996136" cy="7369719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Date de l’enquête :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16/06/2022</a:t>
            </a:r>
            <a:endParaRPr lang="fr-FR" altLang="fr-FR" sz="1400" b="1" dirty="0">
              <a:solidFill>
                <a:schemeClr val="accent1"/>
              </a:solidFill>
            </a:endParaRP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Madame PRU 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Flo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femme </a:t>
            </a:r>
            <a:r>
              <a:rPr lang="fr-FR" altLang="fr-FR" sz="1400" b="1" dirty="0">
                <a:solidFill>
                  <a:srgbClr val="373739"/>
                </a:solidFill>
              </a:rPr>
              <a:t>de 5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9 ans, habitant à Granville dans la Manche, </a:t>
            </a:r>
            <a:r>
              <a:rPr lang="fr-FR" altLang="fr-FR" sz="1400" b="1" dirty="0">
                <a:solidFill>
                  <a:srgbClr val="373739"/>
                </a:solidFill>
              </a:rPr>
              <a:t>a été hospitalisée en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hépato-gastro-entérologie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09/06/2022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chambre simple pour chimiothérapie (cancer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colo-rectal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).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Elle a été identifiée le 13/06/2022 comme sujet contact à risque de Madame TRA… </a:t>
            </a:r>
            <a:r>
              <a:rPr lang="fr-FR" altLang="fr-FR" sz="1400" b="1" dirty="0" err="1" smtClean="0">
                <a:solidFill>
                  <a:srgbClr val="373739"/>
                </a:solidFill>
              </a:rPr>
              <a:t>Geo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… qui déambulait dans le service et qui avait présenté une toux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10/06/2022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, un fébricule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</a:t>
            </a:r>
            <a:r>
              <a:rPr lang="fr-FR" altLang="fr-FR" sz="1400" b="1" dirty="0">
                <a:solidFill>
                  <a:srgbClr val="373739"/>
                </a:solidFill>
              </a:rPr>
              <a:t>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et une PCR SARS-CoV-2 positive le</a:t>
            </a:r>
            <a:r>
              <a:rPr lang="fr-FR" altLang="fr-FR" sz="1400" b="1" dirty="0">
                <a:solidFill>
                  <a:schemeClr val="accent1"/>
                </a:solidFill>
              </a:rPr>
              <a:t>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11/06/2022 </a:t>
            </a:r>
            <a:r>
              <a:rPr lang="fr-FR" altLang="fr-FR" sz="1400" b="1" dirty="0" smtClean="0"/>
              <a:t>(weekend).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14/06/2022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une PCR SARS-Cov-2, réalisée dans le cadre de l’investigation du cluster est revenue positive 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15/06/2022</a:t>
            </a:r>
            <a:r>
              <a:rPr lang="fr-FR" altLang="fr-FR" sz="1400" b="1" dirty="0" smtClean="0"/>
              <a:t>.</a:t>
            </a:r>
            <a:endParaRPr lang="fr-FR" altLang="fr-FR" sz="1400" b="1" dirty="0"/>
          </a:p>
          <a:p>
            <a:pPr lvl="1">
              <a:lnSpc>
                <a:spcPct val="150000"/>
              </a:lnSpc>
            </a:pPr>
            <a:r>
              <a:rPr lang="fr-FR" altLang="fr-FR" sz="1400" b="1" dirty="0">
                <a:solidFill>
                  <a:srgbClr val="373739"/>
                </a:solidFill>
              </a:rPr>
              <a:t>Le </a:t>
            </a:r>
            <a:r>
              <a:rPr lang="fr-FR" altLang="fr-FR" sz="1400" b="1" dirty="0" smtClean="0">
                <a:solidFill>
                  <a:schemeClr val="accent1"/>
                </a:solidFill>
              </a:rPr>
              <a:t>16/06/2022</a:t>
            </a:r>
            <a:r>
              <a:rPr lang="fr-FR" altLang="fr-FR" sz="1400" b="1" dirty="0" smtClean="0"/>
              <a:t>, 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lors de votre passage en </a:t>
            </a:r>
            <a:r>
              <a:rPr lang="fr-FR" altLang="fr-FR" sz="1400" b="1" dirty="0">
                <a:solidFill>
                  <a:srgbClr val="373739"/>
                </a:solidFill>
              </a:rPr>
              <a:t>hépato-gastro-entérologie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, elle est strictement asymptomatique. Elle a été placée en isolement (gouttelette et protecteur) le </a:t>
            </a:r>
            <a:r>
              <a:rPr lang="fr-FR" altLang="fr-FR" sz="1400" b="1" dirty="0">
                <a:solidFill>
                  <a:schemeClr val="accent1"/>
                </a:solidFill>
              </a:rPr>
              <a:t>14/06/2022</a:t>
            </a:r>
            <a:r>
              <a:rPr lang="fr-FR" altLang="fr-FR" sz="1400" b="1" dirty="0" smtClean="0">
                <a:solidFill>
                  <a:srgbClr val="373739"/>
                </a:solidFill>
              </a:rPr>
              <a:t> en attente des résultats de sa PCR.</a:t>
            </a:r>
          </a:p>
          <a:p>
            <a:pPr lvl="1">
              <a:lnSpc>
                <a:spcPct val="150000"/>
              </a:lnSpc>
            </a:pPr>
            <a:r>
              <a:rPr lang="fr-FR" altLang="fr-FR" sz="1400" b="1" dirty="0" smtClean="0">
                <a:solidFill>
                  <a:srgbClr val="373739"/>
                </a:solidFill>
              </a:rPr>
              <a:t>Elle est perfusée par voie périphérique et la chimiothérapie lui est administrée séquentiellement par sa chambre implantable. Celle-ci est parfaitement fonctionnelle. Aucun signe local n’est rapporté.</a:t>
            </a:r>
            <a:endParaRPr lang="fr-FR" altLang="fr-FR" sz="1400" b="1" dirty="0">
              <a:solidFill>
                <a:srgbClr val="373739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11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0544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Image 2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7" y="0"/>
            <a:ext cx="6294834" cy="912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8670" y="251520"/>
            <a:ext cx="5076564" cy="1248139"/>
          </a:xfrm>
        </p:spPr>
        <p:txBody>
          <a:bodyPr/>
          <a:lstStyle/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/>
              <a:t>Cas </a:t>
            </a:r>
            <a:r>
              <a:rPr lang="fr-FR" altLang="fr-FR" dirty="0" smtClean="0"/>
              <a:t>clinique n</a:t>
            </a:r>
            <a:r>
              <a:rPr lang="fr-FR" altLang="fr-FR" dirty="0"/>
              <a:t>° 1 </a:t>
            </a:r>
            <a:endParaRPr lang="fr-FR" b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458670" y="1883702"/>
            <a:ext cx="6210691" cy="6432713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 smtClean="0"/>
              <a:t>Date </a:t>
            </a:r>
            <a:r>
              <a:rPr lang="fr-FR" altLang="fr-FR" b="1" dirty="0"/>
              <a:t>enquête : </a:t>
            </a:r>
            <a:r>
              <a:rPr lang="fr-FR" altLang="fr-FR" b="1" dirty="0" smtClean="0">
                <a:solidFill>
                  <a:srgbClr val="FF0000"/>
                </a:solidFill>
              </a:rPr>
              <a:t>22/05/2022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 smtClean="0"/>
              <a:t>Dans </a:t>
            </a:r>
            <a:r>
              <a:rPr lang="fr-FR" altLang="fr-FR" b="1" dirty="0"/>
              <a:t>le service de maternité, une femme de 27 </a:t>
            </a:r>
            <a:r>
              <a:rPr lang="fr-FR" altLang="fr-FR" b="1" dirty="0" smtClean="0"/>
              <a:t>ans habitant Montpellier est </a:t>
            </a:r>
            <a:r>
              <a:rPr lang="fr-FR" altLang="fr-FR" b="1" dirty="0"/>
              <a:t>entrée le </a:t>
            </a:r>
            <a:r>
              <a:rPr lang="fr-FR" altLang="fr-FR" b="1" dirty="0" smtClean="0">
                <a:solidFill>
                  <a:srgbClr val="FF0000"/>
                </a:solidFill>
              </a:rPr>
              <a:t>19/05/2022</a:t>
            </a:r>
            <a:r>
              <a:rPr lang="fr-FR" altLang="fr-FR" b="1" dirty="0" smtClean="0"/>
              <a:t> </a:t>
            </a:r>
            <a:r>
              <a:rPr lang="fr-FR" altLang="fr-FR" b="1" dirty="0"/>
              <a:t>pour un accouchement par voie basse. La mère était fébrile pendant l’accouchement ; les prélèvements vaginaux sont positifs à streptocoque du </a:t>
            </a:r>
            <a:r>
              <a:rPr lang="fr-FR" altLang="fr-FR" b="1" dirty="0" smtClean="0"/>
              <a:t>  groupe </a:t>
            </a:r>
            <a:r>
              <a:rPr lang="fr-FR" altLang="fr-FR" b="1" dirty="0"/>
              <a:t>B.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Au passage de l’enquêteur le </a:t>
            </a:r>
            <a:r>
              <a:rPr lang="fr-FR" altLang="fr-FR" b="1" dirty="0">
                <a:solidFill>
                  <a:srgbClr val="FF0000"/>
                </a:solidFill>
              </a:rPr>
              <a:t>22/05</a:t>
            </a:r>
            <a:r>
              <a:rPr lang="fr-FR" altLang="fr-FR" b="1" dirty="0"/>
              <a:t>, la mère est apyrétique et n’a aucun dispositif invasif.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L’hémoculture prélevée le </a:t>
            </a:r>
            <a:r>
              <a:rPr lang="fr-FR" altLang="fr-FR" b="1" dirty="0" smtClean="0">
                <a:solidFill>
                  <a:srgbClr val="FF0000"/>
                </a:solidFill>
              </a:rPr>
              <a:t>19/05</a:t>
            </a:r>
            <a:r>
              <a:rPr lang="fr-FR" altLang="fr-FR" b="1" dirty="0" smtClean="0"/>
              <a:t> </a:t>
            </a:r>
            <a:r>
              <a:rPr lang="fr-FR" altLang="fr-FR" b="1" dirty="0"/>
              <a:t>sur le garçon de 3,250kg était positive à streptocoque du groupe B. </a:t>
            </a:r>
          </a:p>
          <a:p>
            <a:pPr lvl="1">
              <a:lnSpc>
                <a:spcPct val="150000"/>
              </a:lnSpc>
              <a:spcBef>
                <a:spcPts val="1800"/>
              </a:spcBef>
            </a:pPr>
            <a:r>
              <a:rPr lang="fr-FR" altLang="fr-FR" b="1" dirty="0"/>
              <a:t>Le traitement du bébé est </a:t>
            </a:r>
            <a:r>
              <a:rPr lang="fr-FR" altLang="fr-FR" b="1" dirty="0" smtClean="0"/>
              <a:t>CLAMOXYL.</a:t>
            </a:r>
            <a:br>
              <a:rPr lang="fr-FR" altLang="fr-FR" b="1" dirty="0" smtClean="0"/>
            </a:br>
            <a:r>
              <a:rPr lang="fr-FR" altLang="fr-FR" b="1" dirty="0" smtClean="0"/>
              <a:t> </a:t>
            </a:r>
            <a:r>
              <a:rPr lang="fr-FR" altLang="fr-FR" b="1" dirty="0"/>
              <a:t>Il a reçu du </a:t>
            </a:r>
            <a:r>
              <a:rPr lang="fr-FR" altLang="fr-FR" b="1" dirty="0">
                <a:solidFill>
                  <a:srgbClr val="FF0000"/>
                </a:solidFill>
              </a:rPr>
              <a:t>19 au </a:t>
            </a:r>
            <a:r>
              <a:rPr lang="fr-FR" altLang="fr-FR" b="1" dirty="0" smtClean="0">
                <a:solidFill>
                  <a:srgbClr val="FF0000"/>
                </a:solidFill>
              </a:rPr>
              <a:t>21/05/2022 </a:t>
            </a:r>
            <a:r>
              <a:rPr lang="fr-FR" altLang="fr-FR" b="1" dirty="0" smtClean="0"/>
              <a:t>: </a:t>
            </a:r>
            <a:r>
              <a:rPr lang="fr-FR" altLang="fr-FR" b="1" dirty="0"/>
              <a:t>CLAFORAN + CLAMOXYL. </a:t>
            </a:r>
            <a:r>
              <a:rPr lang="fr-FR" altLang="fr-FR" b="1" dirty="0" smtClean="0"/>
              <a:t/>
            </a:r>
            <a:br>
              <a:rPr lang="fr-FR" altLang="fr-FR" b="1" dirty="0" smtClean="0"/>
            </a:br>
            <a:r>
              <a:rPr lang="fr-FR" altLang="fr-FR" b="1" dirty="0" smtClean="0"/>
              <a:t>Un </a:t>
            </a:r>
            <a:r>
              <a:rPr lang="fr-FR" altLang="fr-FR" b="1" dirty="0"/>
              <a:t>transfert dans le service de pédiatrie est prévu dans la journée</a:t>
            </a:r>
            <a:r>
              <a:rPr lang="fr-FR" altLang="fr-FR" b="1" dirty="0" smtClean="0"/>
              <a:t>.</a:t>
            </a:r>
            <a:endParaRPr lang="fr-FR" altLang="fr-FR" b="1" dirty="0"/>
          </a:p>
        </p:txBody>
      </p:sp>
      <p:pic>
        <p:nvPicPr>
          <p:cNvPr id="6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0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7912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22/05/2022</a:t>
            </a:r>
            <a:endParaRPr lang="fr-FR" altLang="fr-FR" sz="1600" b="1" dirty="0">
              <a:solidFill>
                <a:srgbClr val="FF0000"/>
              </a:solidFill>
              <a:latin typeface="+mn-lt"/>
            </a:endParaRP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Madame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., résidant à Montauban et née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02/08/1956,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a été hospitalisée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02/05/2022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en chirurgie digestive en raison d’un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RGO. Durant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cette intervention la patiente subit une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splénectomie.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Au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10ème jour,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12/05/2022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devant l’apparition d’une hyperthermie, une échographie abdominale montre un abcès sous phrénique. Une nouvelle intervention est réalisée pour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drainage. 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prélèvement peropératoire est purulent, la culture est positive à </a:t>
            </a:r>
            <a:r>
              <a:rPr lang="fr-FR" altLang="fr-FR" sz="1600" b="1" i="1" dirty="0">
                <a:solidFill>
                  <a:srgbClr val="373739"/>
                </a:solidFill>
                <a:latin typeface="+mn-lt"/>
              </a:rPr>
              <a:t>Staphylococcus aureus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sensible à la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méticilline.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Lors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du passage de l’enquêteur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la patiente est apyrétique et sous antibiothérapie IV (BRISTOPEN GENTALLINE) depuis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12/05/2022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 </a:t>
            </a: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2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79120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24/05/2022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Monsieur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., résidant à Mende et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né le 14/11/1946 est hospitalisé depuis 2 semaines en chirurgie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digestive.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Cinq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jours après sa résection endoscopique de prostate pour adénocarcinome réalisée en Urologie, il a présenté une bactériémie à </a:t>
            </a:r>
            <a:r>
              <a:rPr lang="fr-FR" altLang="fr-FR" sz="1600" b="1" i="1" dirty="0">
                <a:solidFill>
                  <a:srgbClr val="373739"/>
                </a:solidFill>
                <a:latin typeface="+mn-lt"/>
              </a:rPr>
              <a:t>E. coli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souche sauvage sensible aux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antibiotiques,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la bactérie a également été isolée des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urines.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patient n’a pas été sondé depuis 7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jours.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Il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est sous TAVANIC lors de votre passage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24/05/2022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</a:t>
            </a:r>
            <a:endParaRPr lang="fr-FR" altLang="fr-FR" sz="1600" b="1" dirty="0">
              <a:solidFill>
                <a:srgbClr val="373739"/>
              </a:solidFill>
              <a:latin typeface="+mn-lt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3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03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260648" y="1511664"/>
            <a:ext cx="6019800" cy="743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Date enquête : </a:t>
            </a:r>
            <a:r>
              <a:rPr lang="fr-FR" altLang="fr-FR" sz="1600" b="1" dirty="0">
                <a:solidFill>
                  <a:srgbClr val="FF0000"/>
                </a:solidFill>
                <a:latin typeface="+mn-lt"/>
              </a:rPr>
              <a:t>24/05/2022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Madame B., née le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09/07/1956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et habitant à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Foix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a été vue aux urgences il y a 2 mois pour infection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pulmonaire traitée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par </a:t>
            </a:r>
            <a:r>
              <a:rPr lang="fr-FR" altLang="fr-FR" sz="1600" b="1" dirty="0" err="1">
                <a:solidFill>
                  <a:srgbClr val="373739"/>
                </a:solidFill>
                <a:latin typeface="+mn-lt"/>
              </a:rPr>
              <a:t>fluoroquinolone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revient aux urgences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18/05/2022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en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rétention urinaire nécessitant la mise en place d’une sonde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urinaire et est hospitalisée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en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urologie. Un ECBU est prescrit a son entrée avant sondage qui revient stérile. Le </a:t>
            </a:r>
            <a:r>
              <a:rPr lang="fr-FR" altLang="fr-FR" sz="1600" b="1" dirty="0" smtClean="0">
                <a:solidFill>
                  <a:srgbClr val="FF0000"/>
                </a:solidFill>
                <a:latin typeface="+mn-lt"/>
              </a:rPr>
              <a:t>22/05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elle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présente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une hyperthermie , des hémocultures et un nouvel ECBU sont prélevés et la sonde urinaire est enlevée. La patiente est mise sous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céfotaxime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(1gx3/j) avec mise en place d’un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midline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.</a:t>
            </a:r>
          </a:p>
          <a:p>
            <a:pPr marL="0" lvl="1" indent="0" eaLnBrk="1" hangingPunct="1">
              <a:lnSpc>
                <a:spcPct val="150000"/>
              </a:lnSpc>
              <a:spcBef>
                <a:spcPts val="1800"/>
              </a:spcBef>
              <a:buNone/>
            </a:pP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La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culture isole une </a:t>
            </a:r>
            <a:r>
              <a:rPr lang="fr-FR" altLang="fr-FR" sz="1600" b="1" i="1" dirty="0" smtClean="0">
                <a:solidFill>
                  <a:srgbClr val="373739"/>
                </a:solidFill>
                <a:latin typeface="+mn-lt"/>
              </a:rPr>
              <a:t>Klebsiella pneumoniae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, </a:t>
            </a:r>
            <a:r>
              <a:rPr lang="fr-FR" altLang="fr-FR" sz="1600" b="1" dirty="0">
                <a:solidFill>
                  <a:srgbClr val="373739"/>
                </a:solidFill>
                <a:latin typeface="+mn-lt"/>
              </a:rPr>
              <a:t>résistante aux 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carbapénèmes (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Oxa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48) dans les urines et les résultats des hémocultures sont encore en attente. Au vu de ce résultat le </a:t>
            </a:r>
            <a:r>
              <a:rPr lang="fr-FR" altLang="fr-FR" sz="1600" b="1" dirty="0" err="1" smtClean="0">
                <a:solidFill>
                  <a:srgbClr val="373739"/>
                </a:solidFill>
                <a:latin typeface="+mn-lt"/>
              </a:rPr>
              <a:t>céfotaxime</a:t>
            </a:r>
            <a:r>
              <a:rPr lang="fr-FR" altLang="fr-FR" sz="1600" b="1" dirty="0" smtClean="0">
                <a:solidFill>
                  <a:srgbClr val="373739"/>
                </a:solidFill>
                <a:latin typeface="+mn-lt"/>
              </a:rPr>
              <a:t> est stoppé et un traitement par </a:t>
            </a:r>
            <a:r>
              <a:rPr lang="fr-FR" sz="1600" b="1" dirty="0">
                <a:solidFill>
                  <a:srgbClr val="373739"/>
                </a:solidFill>
                <a:latin typeface="+mn-lt"/>
              </a:rPr>
              <a:t>Ceftazidime-</a:t>
            </a:r>
            <a:r>
              <a:rPr lang="fr-FR" sz="1600" b="1" dirty="0" err="1">
                <a:solidFill>
                  <a:srgbClr val="373739"/>
                </a:solidFill>
                <a:latin typeface="+mn-lt"/>
              </a:rPr>
              <a:t>Avibactam</a:t>
            </a:r>
            <a:r>
              <a:rPr lang="fr-FR" sz="1600" b="1" dirty="0">
                <a:solidFill>
                  <a:srgbClr val="373739"/>
                </a:solidFill>
                <a:latin typeface="+mn-lt"/>
              </a:rPr>
              <a:t> (2000/500 </a:t>
            </a:r>
            <a:r>
              <a:rPr lang="fr-FR" sz="1600" b="1" dirty="0" smtClean="0">
                <a:solidFill>
                  <a:srgbClr val="373739"/>
                </a:solidFill>
                <a:latin typeface="+mn-lt"/>
              </a:rPr>
              <a:t>mg,X3/jr) est mis en place le </a:t>
            </a:r>
            <a:r>
              <a:rPr lang="fr-FR" sz="1600" b="1" dirty="0" smtClean="0">
                <a:solidFill>
                  <a:srgbClr val="FF0000"/>
                </a:solidFill>
                <a:latin typeface="+mn-lt"/>
              </a:rPr>
              <a:t>23/05</a:t>
            </a:r>
            <a:r>
              <a:rPr lang="fr-FR" sz="1600" b="1" dirty="0" smtClean="0">
                <a:solidFill>
                  <a:srgbClr val="373739"/>
                </a:solidFill>
                <a:latin typeface="+mn-lt"/>
              </a:rPr>
              <a:t> au retour de l’ECBU.</a:t>
            </a:r>
            <a:endParaRPr lang="fr-FR" altLang="fr-FR" sz="2200" b="1" dirty="0">
              <a:latin typeface="Calibri" pitchFamily="34" charset="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75000"/>
              </a:lnSpc>
              <a:spcBef>
                <a:spcPct val="50000"/>
              </a:spcBef>
              <a:defRPr/>
            </a:pPr>
            <a:r>
              <a:rPr lang="fr-FR" altLang="fr-FR" dirty="0" smtClean="0"/>
              <a:t>Cas clinique n° 4 </a:t>
            </a:r>
            <a:endParaRPr lang="fr-FR" b="0" dirty="0"/>
          </a:p>
        </p:txBody>
      </p:sp>
      <p:pic>
        <p:nvPicPr>
          <p:cNvPr id="7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208" y="646989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568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enquête :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24/05/2022</a:t>
            </a:r>
            <a:endParaRPr kumimoji="0" lang="fr-FR" altLang="fr-FR" sz="1600" b="1" i="0" u="none" strike="noStrike" kern="1200" cap="none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 patient de 46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 résidant à Lyon est entré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 hématologie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24/04/2022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présente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depuis 72 h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aplasie fébrile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39°C.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prélèvements bactériologiques, mycologiques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et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virologiques sont tous revenus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négatifs.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traitement anti-infectieux comprend depuis 48 h </a:t>
            </a:r>
            <a:r>
              <a:rPr kumimoji="0" lang="fr-FR" alt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TAZOCILLINE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</a:t>
            </a:r>
            <a:r>
              <a:rPr kumimoji="0" lang="fr-FR" alt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AMIKLIN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est porteur d’un cathéter veineux central.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5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eaLnBrk="0" hangingPunct="0">
              <a:spcBef>
                <a:spcPct val="20000"/>
              </a:spcBef>
              <a:buChar char="•"/>
              <a:defRPr sz="3200">
                <a:latin typeface="Times New Roman" pitchFamily="18" charset="0"/>
              </a:defRPr>
            </a:lvl1pPr>
            <a:lvl2pPr marL="0" lvl="1" indent="0">
              <a:lnSpc>
                <a:spcPct val="150000"/>
              </a:lnSpc>
              <a:spcBef>
                <a:spcPts val="1800"/>
              </a:spcBef>
              <a:buNone/>
              <a:defRPr sz="1600" b="1">
                <a:solidFill>
                  <a:srgbClr val="373739"/>
                </a:solidFill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enquête :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patiente de 56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 habitant à Annecy a été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admise en réanimation suite à un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accident de la voie publique (AVP)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Elle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présenté une hyperthermie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38,5°C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des hémocultures réalisées est revenue positive à </a:t>
            </a:r>
            <a:r>
              <a:rPr kumimoji="0" lang="fr-FR" alt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Staphylococcus aureus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sensible à la méticilline (SASM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).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cathéter central a été changé et son extrémité distale mise en culture. Celle-ci est positive à 250 UFC/ml à SASM.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apyrétique depuis l’ablation du cathéter. 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Lors de votre passage en réanimation, 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toujours sous ventilation mécanique, un nouveau cathéter central a été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posé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6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5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457200" y="1882800"/>
            <a:ext cx="56388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enquête :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</a:t>
            </a:r>
            <a:endParaRPr kumimoji="0" lang="fr-FR" altLang="fr-FR" sz="1600" b="1" i="0" u="none" strike="noStrike" kern="1200" cap="none" spc="0" normalizeH="0" baseline="0" noProof="0" dirty="0">
              <a:ln>
                <a:noFill/>
              </a:ln>
              <a:solidFill>
                <a:srgbClr val="37373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patiente de 56 ans habitant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Annecy a été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admise en réanimation suite à un AVP 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14/04/2022. Elle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présenté une hyperthermie à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38,5°C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17/05/2022.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hémocultures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réalisées sont revenues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stériles.</a:t>
            </a:r>
            <a:b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cathéter central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été changé et son extrémité distale mise en culture. Celle-ci est positive à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1000 UFC/ml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 </a:t>
            </a:r>
            <a:r>
              <a:rPr kumimoji="0" lang="fr-FR" altLang="fr-FR" sz="1600" b="1" i="1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Staphylococcus aureus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sensible à la </a:t>
            </a:r>
            <a:r>
              <a:rPr kumimoji="0" lang="fr-FR" altLang="fr-FR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méticilline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apyrétique depuis l’ablation du cathéter. </a:t>
            </a:r>
          </a:p>
          <a:p>
            <a:pPr marL="0" marR="0" lvl="1" indent="0" algn="l" defTabSz="914400" rtl="0" eaLnBrk="1" fontAlgn="auto" latinLnBrk="0" hangingPunct="1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Lors de votre passage en réanimation, le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19/05/2022, 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patiente est toujours sous ventilation mécanique, un nouveau cathéter central a été </a:t>
            </a:r>
            <a:r>
              <a:rPr kumimoji="0" lang="fr-FR" alt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posé</a:t>
            </a:r>
            <a:r>
              <a:rPr kumimoji="0" lang="fr-FR" altLang="fr-FR" sz="1600" b="1" i="0" u="none" strike="noStrike" kern="1200" cap="none" spc="0" normalizeH="0" baseline="0" noProof="0" dirty="0">
                <a:ln>
                  <a:noFill/>
                </a:ln>
                <a:solidFill>
                  <a:srgbClr val="37373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8670" y="251519"/>
            <a:ext cx="5076564" cy="1248139"/>
          </a:xfrm>
          <a:prstGeom prst="rect">
            <a:avLst/>
          </a:prstGeom>
        </p:spPr>
        <p:txBody>
          <a:bodyPr anchor="ctr" anchorCtr="0"/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75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Cas clinique n° 6 </a:t>
            </a:r>
            <a:r>
              <a:rPr kumimoji="0" lang="fr-FR" altLang="fr-FR" sz="2000" b="1" i="0" u="none" strike="noStrike" kern="1200" cap="all" spc="0" normalizeH="0" baseline="0" noProof="0" dirty="0" smtClean="0">
                <a:ln>
                  <a:noFill/>
                </a:ln>
                <a:solidFill>
                  <a:srgbClr val="E30056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bis</a:t>
            </a:r>
            <a:endParaRPr kumimoji="0" lang="fr-FR" sz="2000" b="0" i="0" u="none" strike="noStrike" kern="1200" cap="all" spc="0" normalizeH="0" baseline="0" noProof="0" dirty="0">
              <a:ln>
                <a:noFill/>
              </a:ln>
              <a:solidFill>
                <a:srgbClr val="E30056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pic>
        <p:nvPicPr>
          <p:cNvPr id="4" name="Picture 168" descr="RéPias - CPIAS Nouvelle Aquita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590198"/>
            <a:ext cx="1080120" cy="57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1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F_PPT_Test-v3">
  <a:themeElements>
    <a:clrScheme name="SPF PPT_Couleurs">
      <a:dk1>
        <a:srgbClr val="4D4D4F"/>
      </a:dk1>
      <a:lt1>
        <a:sysClr val="window" lastClr="FFFFFF"/>
      </a:lt1>
      <a:dk2>
        <a:srgbClr val="E30056"/>
      </a:dk2>
      <a:lt2>
        <a:srgbClr val="EEECE1"/>
      </a:lt2>
      <a:accent1>
        <a:srgbClr val="E30056"/>
      </a:accent1>
      <a:accent2>
        <a:srgbClr val="3C2782"/>
      </a:accent2>
      <a:accent3>
        <a:srgbClr val="00A5D5"/>
      </a:accent3>
      <a:accent4>
        <a:srgbClr val="004192"/>
      </a:accent4>
      <a:accent5>
        <a:srgbClr val="8D003A"/>
      </a:accent5>
      <a:accent6>
        <a:srgbClr val="4D4D4F"/>
      </a:accent6>
      <a:hlink>
        <a:srgbClr val="E30056"/>
      </a:hlink>
      <a:folHlink>
        <a:srgbClr val="E3005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300" smtClean="0">
            <a:solidFill>
              <a:schemeClr val="accent6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PF_PPT_Test-v3">
  <a:themeElements>
    <a:clrScheme name="SPF PPT_Couleurs">
      <a:dk1>
        <a:srgbClr val="4D4D4F"/>
      </a:dk1>
      <a:lt1>
        <a:sysClr val="window" lastClr="FFFFFF"/>
      </a:lt1>
      <a:dk2>
        <a:srgbClr val="E30056"/>
      </a:dk2>
      <a:lt2>
        <a:srgbClr val="EEECE1"/>
      </a:lt2>
      <a:accent1>
        <a:srgbClr val="E30056"/>
      </a:accent1>
      <a:accent2>
        <a:srgbClr val="3C2782"/>
      </a:accent2>
      <a:accent3>
        <a:srgbClr val="00A5D5"/>
      </a:accent3>
      <a:accent4>
        <a:srgbClr val="004192"/>
      </a:accent4>
      <a:accent5>
        <a:srgbClr val="8D003A"/>
      </a:accent5>
      <a:accent6>
        <a:srgbClr val="4D4D4F"/>
      </a:accent6>
      <a:hlink>
        <a:srgbClr val="E30056"/>
      </a:hlink>
      <a:folHlink>
        <a:srgbClr val="E3005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36000" tIns="0" rIns="36000" bIns="0" rtlCol="0">
        <a:spAutoFit/>
      </a:bodyPr>
      <a:lstStyle>
        <a:defPPr>
          <a:defRPr sz="1300" smtClean="0">
            <a:solidFill>
              <a:schemeClr val="accent6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</TotalTime>
  <Words>1888</Words>
  <Application>Microsoft Office PowerPoint</Application>
  <PresentationFormat>Affichage à l'écran (4:3)</PresentationFormat>
  <Paragraphs>85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SPF_PPT_Test-v3</vt:lpstr>
      <vt:lpstr>1_SPF_PPT_Test-v3</vt:lpstr>
      <vt:lpstr>Modèle par défaut</vt:lpstr>
      <vt:lpstr>ENP 2022  études de cas cliniques </vt:lpstr>
      <vt:lpstr>Présentation PowerPoint</vt:lpstr>
      <vt:lpstr>Cas clinique n° 1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InVS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principal de la présentation sur 2 ou 3 lignes</dc:title>
  <dc:creator>SOUMAH-MIS Catherine</dc:creator>
  <cp:lastModifiedBy>MACHUT, Anais</cp:lastModifiedBy>
  <cp:revision>155</cp:revision>
  <cp:lastPrinted>2016-06-29T13:12:28Z</cp:lastPrinted>
  <dcterms:created xsi:type="dcterms:W3CDTF">2016-06-03T12:31:51Z</dcterms:created>
  <dcterms:modified xsi:type="dcterms:W3CDTF">2022-05-19T14:43:12Z</dcterms:modified>
</cp:coreProperties>
</file>