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59" r:id="rId3"/>
    <p:sldMasterId id="2147483661" r:id="rId4"/>
    <p:sldMasterId id="2147483663" r:id="rId5"/>
    <p:sldMasterId id="2147483665" r:id="rId6"/>
  </p:sldMasterIdLst>
  <p:notesMasterIdLst>
    <p:notesMasterId r:id="rId39"/>
  </p:notesMasterIdLst>
  <p:sldIdLst>
    <p:sldId id="320" r:id="rId7"/>
    <p:sldId id="335" r:id="rId8"/>
    <p:sldId id="262" r:id="rId9"/>
    <p:sldId id="309" r:id="rId10"/>
    <p:sldId id="315" r:id="rId11"/>
    <p:sldId id="284" r:id="rId12"/>
    <p:sldId id="311" r:id="rId13"/>
    <p:sldId id="305" r:id="rId14"/>
    <p:sldId id="314" r:id="rId15"/>
    <p:sldId id="316" r:id="rId16"/>
    <p:sldId id="319" r:id="rId17"/>
    <p:sldId id="336" r:id="rId18"/>
    <p:sldId id="338" r:id="rId19"/>
    <p:sldId id="339" r:id="rId20"/>
    <p:sldId id="342" r:id="rId21"/>
    <p:sldId id="341" r:id="rId22"/>
    <p:sldId id="343" r:id="rId23"/>
    <p:sldId id="345" r:id="rId24"/>
    <p:sldId id="344" r:id="rId25"/>
    <p:sldId id="346" r:id="rId26"/>
    <p:sldId id="348" r:id="rId27"/>
    <p:sldId id="349" r:id="rId28"/>
    <p:sldId id="350" r:id="rId29"/>
    <p:sldId id="351" r:id="rId30"/>
    <p:sldId id="352" r:id="rId31"/>
    <p:sldId id="354" r:id="rId32"/>
    <p:sldId id="370" r:id="rId33"/>
    <p:sldId id="356" r:id="rId34"/>
    <p:sldId id="371" r:id="rId35"/>
    <p:sldId id="357" r:id="rId36"/>
    <p:sldId id="358" r:id="rId37"/>
    <p:sldId id="360" r:id="rId38"/>
  </p:sldIdLst>
  <p:sldSz cx="6858000" cy="9144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orient="horz" pos="1912">
          <p15:clr>
            <a:srgbClr val="A4A3A4"/>
          </p15:clr>
        </p15:guide>
        <p15:guide id="3" orient="horz" pos="5239">
          <p15:clr>
            <a:srgbClr val="A4A3A4"/>
          </p15:clr>
        </p15:guide>
        <p15:guide id="4" pos="2160">
          <p15:clr>
            <a:srgbClr val="A4A3A4"/>
          </p15:clr>
        </p15:guide>
        <p15:guide id="5" pos="4065">
          <p15:clr>
            <a:srgbClr val="A4A3A4"/>
          </p15:clr>
        </p15:guide>
        <p15:guide id="6" pos="800">
          <p15:clr>
            <a:srgbClr val="A4A3A4"/>
          </p15:clr>
        </p15:guide>
        <p15:guide id="7" pos="25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bajole2" initials="CH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92"/>
    <a:srgbClr val="373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1" autoAdjust="0"/>
    <p:restoredTop sz="99543" autoAdjust="0"/>
  </p:normalViewPr>
  <p:slideViewPr>
    <p:cSldViewPr showGuides="1">
      <p:cViewPr varScale="1">
        <p:scale>
          <a:sx n="52" d="100"/>
          <a:sy n="52" d="100"/>
        </p:scale>
        <p:origin x="2274" y="96"/>
      </p:cViewPr>
      <p:guideLst>
        <p:guide orient="horz" pos="2880"/>
        <p:guide orient="horz" pos="1912"/>
        <p:guide orient="horz" pos="5239"/>
        <p:guide pos="2160"/>
        <p:guide pos="4065"/>
        <p:guide pos="800"/>
        <p:guide pos="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1er trim.</c:v>
                </c:pt>
                <c:pt idx="1">
                  <c:v>2e trim.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5-4A5C-8F8D-D19EB5251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AE4F876F-2394-434A-9B07-432DE19C105F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940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976" y="4760396"/>
            <a:ext cx="5511800" cy="4509850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1E5AC9FA-9DB2-48FB-B76A-EB55F6C2D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7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4367" fontAlgn="base">
              <a:spcBef>
                <a:spcPct val="0"/>
              </a:spcBef>
              <a:spcAft>
                <a:spcPct val="0"/>
              </a:spcAft>
              <a:defRPr/>
            </a:pPr>
            <a:fld id="{2A989129-D54E-450C-A062-42227B428CD2}" type="slidenum">
              <a:rPr lang="fr-FR" altLang="fr-FR">
                <a:solidFill>
                  <a:srgbClr val="000000"/>
                </a:solidFill>
              </a:rPr>
              <a:pPr defTabSz="924367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4367" fontAlgn="base">
              <a:spcBef>
                <a:spcPct val="0"/>
              </a:spcBef>
              <a:spcAft>
                <a:spcPct val="0"/>
              </a:spcAft>
              <a:defRPr/>
            </a:pPr>
            <a:fld id="{2A989129-D54E-450C-A062-42227B428CD2}" type="slidenum">
              <a:rPr lang="fr-FR" altLang="fr-FR">
                <a:solidFill>
                  <a:srgbClr val="000000"/>
                </a:solidFill>
              </a:rPr>
              <a:pPr defTabSz="924367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08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4367" fontAlgn="base">
              <a:spcBef>
                <a:spcPct val="0"/>
              </a:spcBef>
              <a:spcAft>
                <a:spcPct val="0"/>
              </a:spcAft>
              <a:defRPr/>
            </a:pPr>
            <a:fld id="{8D12039C-5327-459D-A60E-081DEF754031}" type="slidenum">
              <a:rPr lang="fr-FR" altLang="fr-FR">
                <a:solidFill>
                  <a:srgbClr val="000000"/>
                </a:solidFill>
              </a:rPr>
              <a:pPr defTabSz="924367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9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4367" fontAlgn="base">
              <a:spcBef>
                <a:spcPct val="0"/>
              </a:spcBef>
              <a:spcAft>
                <a:spcPct val="0"/>
              </a:spcAft>
              <a:defRPr/>
            </a:pPr>
            <a:fld id="{8D12039C-5327-459D-A60E-081DEF754031}" type="slidenum">
              <a:rPr lang="fr-FR" altLang="fr-FR">
                <a:solidFill>
                  <a:srgbClr val="000000"/>
                </a:solidFill>
              </a:rPr>
              <a:pPr defTabSz="924367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9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3767" indent="-27763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3734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9869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06005" indent="-2214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8188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0372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555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4739" indent="-2214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4367" fontAlgn="base">
              <a:spcBef>
                <a:spcPct val="0"/>
              </a:spcBef>
              <a:spcAft>
                <a:spcPct val="0"/>
              </a:spcAft>
              <a:defRPr/>
            </a:pPr>
            <a:fld id="{8D12039C-5327-459D-A60E-081DEF754031}" type="slidenum">
              <a:rPr lang="fr-FR" altLang="fr-FR">
                <a:solidFill>
                  <a:srgbClr val="000000"/>
                </a:solidFill>
              </a:rPr>
              <a:pPr defTabSz="924367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636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25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83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27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752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29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03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31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98730" y="2927656"/>
            <a:ext cx="5454457" cy="2508441"/>
          </a:xfrm>
        </p:spPr>
        <p:txBody>
          <a:bodyPr anchor="b"/>
          <a:lstStyle>
            <a:lvl1pPr algn="r">
              <a:defRPr sz="3000" u="sng" baseline="0">
                <a:solidFill>
                  <a:schemeClr val="accent4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8356" y="6530165"/>
            <a:ext cx="5435502" cy="1248139"/>
          </a:xfrm>
        </p:spPr>
        <p:txBody>
          <a:bodyPr/>
          <a:lstStyle>
            <a:lvl1pPr marL="0" indent="0" algn="r">
              <a:buNone/>
              <a:defRPr sz="1800" b="0" cap="none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732" y="683794"/>
            <a:ext cx="1291665" cy="129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3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4AD20DDF-E7BC-4FBF-88E2-2C70120E7294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3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FD892857-C6D9-4D9C-A25D-05C5E89BE8D6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91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FD892857-C6D9-4D9C-A25D-05C5E89BE8D6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17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FD892857-C6D9-4D9C-A25D-05C5E89BE8D6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2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8730" y="4571998"/>
            <a:ext cx="5454457" cy="1728193"/>
          </a:xfrm>
        </p:spPr>
        <p:txBody>
          <a:bodyPr anchor="b"/>
          <a:lstStyle>
            <a:lvl1pPr algn="r">
              <a:lnSpc>
                <a:spcPct val="100000"/>
              </a:lnSpc>
              <a:spcBef>
                <a:spcPts val="0"/>
              </a:spcBef>
              <a:defRPr sz="2600" b="1" cap="all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8730" y="6492213"/>
            <a:ext cx="5454457" cy="1824171"/>
          </a:xfrm>
        </p:spPr>
        <p:txBody>
          <a:bodyPr anchor="t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 b="0" cap="none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998261" y="3731342"/>
            <a:ext cx="5454928" cy="648637"/>
          </a:xfrm>
        </p:spPr>
        <p:txBody>
          <a:bodyPr anchor="b"/>
          <a:lstStyle>
            <a:lvl1pPr marL="0" algn="r">
              <a:lnSpc>
                <a:spcPct val="100000"/>
              </a:lnSpc>
              <a:spcBef>
                <a:spcPts val="0"/>
              </a:spcBef>
              <a:buFontTx/>
              <a:buNone/>
              <a:defRPr sz="3000" u="sng">
                <a:solidFill>
                  <a:schemeClr val="accent4"/>
                </a:solidFill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 dirty="0" smtClean="0"/>
              <a:t>Partie #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258" y="539553"/>
            <a:ext cx="810089" cy="81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04664" y="1883702"/>
            <a:ext cx="5670630" cy="6432713"/>
          </a:xfrm>
        </p:spPr>
        <p:txBody>
          <a:bodyPr/>
          <a:lstStyle>
            <a:lvl2pPr>
              <a:defRPr>
                <a:solidFill>
                  <a:srgbClr val="373739"/>
                </a:solidFill>
              </a:defRPr>
            </a:lvl2pPr>
            <a:lvl3pPr>
              <a:defRPr>
                <a:solidFill>
                  <a:srgbClr val="373739"/>
                </a:solidFill>
              </a:defRPr>
            </a:lvl3pPr>
            <a:lvl5pPr>
              <a:defRPr>
                <a:solidFill>
                  <a:srgbClr val="373739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illus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04664" y="1787690"/>
            <a:ext cx="5184576" cy="6432683"/>
          </a:xfrm>
        </p:spPr>
        <p:txBody>
          <a:bodyPr/>
          <a:lstStyle>
            <a:lvl1pPr>
              <a:defRPr b="1" u="none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599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683" y="3035830"/>
            <a:ext cx="5662613" cy="508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62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3189" y="539553"/>
            <a:ext cx="2980355" cy="794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258" y="539553"/>
            <a:ext cx="810089" cy="812756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6932154" y="806268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691648" y="798860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42" name="ZoneTexte 41"/>
          <p:cNvSpPr txBox="1"/>
          <p:nvPr userDrawn="1"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chemeClr val="tx1"/>
                </a:solidFill>
              </a:rPr>
              <a:pPr algn="r"/>
              <a:t>‹N°›</a:t>
            </a:fld>
            <a:endParaRPr lang="fr-FR" sz="7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2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aphicFrame>
        <p:nvGraphicFramePr>
          <p:cNvPr id="4" name="Graphique 3"/>
          <p:cNvGraphicFramePr/>
          <p:nvPr userDrawn="1">
            <p:extLst>
              <p:ext uri="{D42A27DB-BD31-4B8C-83A1-F6EECF244321}">
                <p14:modId xmlns:p14="http://schemas.microsoft.com/office/powerpoint/2010/main" val="1096079390"/>
              </p:ext>
            </p:extLst>
          </p:nvPr>
        </p:nvGraphicFramePr>
        <p:xfrm>
          <a:off x="1160748" y="2459765"/>
          <a:ext cx="4572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40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8965-5D26-4B82-BE61-C1F9A485ED2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773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E9509-FB5E-40A2-9233-A075B27AA759}" type="slidenum">
              <a:rPr kumimoji="0" lang="fr-FR" altLang="fr-FR" sz="18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6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52314"/>
            <a:ext cx="6669360" cy="12473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04812" y="251520"/>
            <a:ext cx="5130422" cy="1248139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Titre de la </a:t>
            </a:r>
            <a:r>
              <a:rPr lang="fr-FR" dirty="0" err="1" smtClean="0"/>
              <a:t>Slide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664" y="1787691"/>
            <a:ext cx="5562619" cy="6528724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chemeClr val="tx1"/>
                </a:solidFill>
              </a:rPr>
              <a:pPr algn="r"/>
              <a:t>‹N°›</a:t>
            </a:fld>
            <a:endParaRPr lang="fr-FR" sz="750" b="1" dirty="0">
              <a:solidFill>
                <a:schemeClr val="tx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853" y="539637"/>
            <a:ext cx="765489" cy="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67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sz="1800" b="1" kern="1200" cap="all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6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Symbol" panose="05050102010706020507" pitchFamily="18" charset="2"/>
        <a:buChar char="·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10000"/>
        </a:lnSpc>
        <a:spcBef>
          <a:spcPts val="0"/>
        </a:spcBef>
        <a:buFont typeface="Symbol" panose="05050102010706020507" pitchFamily="18" charset="2"/>
        <a:buChar char="·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1440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52314"/>
            <a:ext cx="6669360" cy="12473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04812" y="251520"/>
            <a:ext cx="5130422" cy="1248139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Titre de la </a:t>
            </a:r>
            <a:r>
              <a:rPr lang="fr-FR" dirty="0" err="1" smtClean="0"/>
              <a:t>Slide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664" y="1787691"/>
            <a:ext cx="5562619" cy="6528724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rgbClr val="4D4D4F"/>
                </a:solidFill>
              </a:rPr>
              <a:pPr algn="r"/>
              <a:t>‹N°›</a:t>
            </a:fld>
            <a:endParaRPr lang="fr-FR" sz="750" b="1" dirty="0">
              <a:solidFill>
                <a:srgbClr val="4D4D4F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853" y="539637"/>
            <a:ext cx="765489" cy="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94956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sz="1800" b="1" kern="1200" cap="all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6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Symbol" panose="05050102010706020507" pitchFamily="18" charset="2"/>
        <a:buChar char="·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10000"/>
        </a:lnSpc>
        <a:spcBef>
          <a:spcPts val="0"/>
        </a:spcBef>
        <a:buFont typeface="Symbol" panose="05050102010706020507" pitchFamily="18" charset="2"/>
        <a:buChar char="·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1440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5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E7C32A57-7580-49E0-ACDF-9308F7863EED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5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sz="2585">
          <a:solidFill>
            <a:schemeClr val="tx1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sz="2215">
          <a:solidFill>
            <a:schemeClr val="tx1"/>
          </a:solidFill>
          <a:latin typeface="+mn-lt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5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B9B0FAFB-560F-4A7B-8A55-47C5B5AD1805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2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sz="2585">
          <a:solidFill>
            <a:schemeClr val="tx1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sz="2215">
          <a:solidFill>
            <a:schemeClr val="tx1"/>
          </a:solidFill>
          <a:latin typeface="+mn-lt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5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B9B0FAFB-560F-4A7B-8A55-47C5B5AD1805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5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sz="2585">
          <a:solidFill>
            <a:schemeClr val="tx1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sz="2215">
          <a:solidFill>
            <a:schemeClr val="tx1"/>
          </a:solidFill>
          <a:latin typeface="+mn-lt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5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B9B0FAFB-560F-4A7B-8A55-47C5B5AD1805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0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sz="2585">
          <a:solidFill>
            <a:schemeClr val="tx1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sz="2215">
          <a:solidFill>
            <a:schemeClr val="tx1"/>
          </a:solidFill>
          <a:latin typeface="+mn-lt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sz="3000" b="1" u="sng" kern="1200" cap="all" dirty="0">
                <a:solidFill>
                  <a:srgbClr val="004192"/>
                </a:solidFill>
              </a:rPr>
              <a:t>ENP 2022</a:t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r>
              <a:rPr lang="fr-FR" sz="3000" b="1" u="sng" kern="1200" cap="all" dirty="0">
                <a:solidFill>
                  <a:srgbClr val="004192"/>
                </a:solidFill>
              </a:rPr>
              <a:t/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r>
              <a:rPr lang="fr-FR" sz="3000" b="1" u="sng" kern="1200" cap="all" dirty="0">
                <a:solidFill>
                  <a:srgbClr val="004192"/>
                </a:solidFill>
              </a:rPr>
              <a:t>études de cas cliniques</a:t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endParaRPr lang="fr-FR" sz="3000" b="1" u="sng" kern="1200" cap="all" dirty="0">
              <a:solidFill>
                <a:srgbClr val="0041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5496644" cy="2337289"/>
          </a:xfrm>
        </p:spPr>
        <p:txBody>
          <a:bodyPr/>
          <a:lstStyle/>
          <a:p>
            <a:r>
              <a:rPr lang="fr-FR" sz="3200" b="1" dirty="0">
                <a:solidFill>
                  <a:srgbClr val="C00000"/>
                </a:solidFill>
                <a:latin typeface="Arial" charset="0"/>
                <a:cs typeface="Arial" charset="0"/>
              </a:rPr>
              <a:t>Formation des enquêteurs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0133"/>
            <a:ext cx="6878192" cy="159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260648" y="1511664"/>
            <a:ext cx="6019800" cy="743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>
                <a:solidFill>
                  <a:srgbClr val="FF0000"/>
                </a:solidFill>
                <a:latin typeface="+mn-lt"/>
              </a:rPr>
              <a:t>24/05/2022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Madame B., née le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09/07/1956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et habitant à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Foix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a été vue aux urgences il y a 2 mois pour infection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pulmonaire traitée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par </a:t>
            </a:r>
            <a:r>
              <a:rPr lang="fr-FR" altLang="fr-FR" sz="1600" b="1" dirty="0" err="1">
                <a:solidFill>
                  <a:srgbClr val="373739"/>
                </a:solidFill>
                <a:latin typeface="+mn-lt"/>
              </a:rPr>
              <a:t>fluoroquinolone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revient aux urgences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18/05/2022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en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rétention urinaire nécessitant la mise en place d’une sonde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urinaire et est hospitalisée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urologie. Un ECBU est prescrit a son entrée avant sondage qui revient stérile.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elle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présente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une hyperthermie , des hémocultures et un nouvel ECBU sont prélevés et la sonde urinaire est enlevée. La patiente est mise sous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céfotaxime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(1gx3/j) avec mise en place d’un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midline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La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culture isole une </a:t>
            </a:r>
            <a:r>
              <a:rPr lang="fr-FR" altLang="fr-FR" sz="1600" b="1" i="1" dirty="0" smtClean="0">
                <a:solidFill>
                  <a:srgbClr val="373739"/>
                </a:solidFill>
                <a:latin typeface="+mn-lt"/>
              </a:rPr>
              <a:t>Klebsiella pneumoniae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résistante aux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carbapénèmes (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Oxa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48) dans les urines et les résultats des hémocultures sont encore en attente. Au vu de ce résultat le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céfotaxime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est stoppé et un traitement par </a:t>
            </a:r>
            <a:r>
              <a:rPr lang="fr-FR" sz="1600" b="1" dirty="0">
                <a:solidFill>
                  <a:srgbClr val="373739"/>
                </a:solidFill>
                <a:latin typeface="+mn-lt"/>
              </a:rPr>
              <a:t>Ceftazidime-</a:t>
            </a:r>
            <a:r>
              <a:rPr lang="fr-FR" sz="1600" b="1" dirty="0" err="1">
                <a:solidFill>
                  <a:srgbClr val="373739"/>
                </a:solidFill>
                <a:latin typeface="+mn-lt"/>
              </a:rPr>
              <a:t>Avibactam</a:t>
            </a:r>
            <a:r>
              <a:rPr lang="fr-FR" sz="1600" b="1" dirty="0">
                <a:solidFill>
                  <a:srgbClr val="373739"/>
                </a:solidFill>
                <a:latin typeface="+mn-lt"/>
              </a:rPr>
              <a:t> (2000/500 </a:t>
            </a:r>
            <a:r>
              <a:rPr lang="fr-FR" sz="1600" b="1" dirty="0" smtClean="0">
                <a:solidFill>
                  <a:srgbClr val="373739"/>
                </a:solidFill>
                <a:latin typeface="+mn-lt"/>
              </a:rPr>
              <a:t>mg,X3/jr) est mis en place le </a:t>
            </a:r>
            <a:r>
              <a:rPr lang="fr-FR" sz="1600" b="1" dirty="0" smtClean="0">
                <a:solidFill>
                  <a:srgbClr val="FF0000"/>
                </a:solidFill>
                <a:latin typeface="+mn-lt"/>
              </a:rPr>
              <a:t>23/05</a:t>
            </a:r>
            <a:r>
              <a:rPr lang="fr-FR" sz="1600" b="1" dirty="0" smtClean="0">
                <a:solidFill>
                  <a:srgbClr val="373739"/>
                </a:solidFill>
                <a:latin typeface="+mn-lt"/>
              </a:rPr>
              <a:t> au retour de l’ECBU.</a:t>
            </a:r>
            <a:endParaRPr lang="fr-FR" altLang="fr-FR" sz="2200" b="1" dirty="0">
              <a:latin typeface="Calibri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4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6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31628" y="1078523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CHIURO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1711569" y="822081"/>
            <a:ext cx="1096108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477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11569" y="1081454"/>
            <a:ext cx="10961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696058" y="838200"/>
            <a:ext cx="91050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Finess géographique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696059" y="1096108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du service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96058" y="1587012"/>
            <a:ext cx="41838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092569" y="1569427"/>
            <a:ext cx="373500" cy="19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</a:t>
            </a:r>
            <a:b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3801208" y="1598735"/>
            <a:ext cx="58509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(années)</a:t>
            </a:r>
          </a:p>
        </p:txBody>
      </p:sp>
      <p:sp>
        <p:nvSpPr>
          <p:cNvPr id="3082" name="Rectangle 17"/>
          <p:cNvSpPr>
            <a:spLocks noChangeArrowheads="1"/>
          </p:cNvSpPr>
          <p:nvPr/>
        </p:nvSpPr>
        <p:spPr bwMode="auto">
          <a:xfrm>
            <a:off x="2567354" y="1600200"/>
            <a:ext cx="28868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Sexe :</a:t>
            </a:r>
          </a:p>
        </p:txBody>
      </p:sp>
      <p:sp>
        <p:nvSpPr>
          <p:cNvPr id="3083" name="Rectangle 18"/>
          <p:cNvSpPr>
            <a:spLocks noChangeArrowheads="1"/>
          </p:cNvSpPr>
          <p:nvPr/>
        </p:nvSpPr>
        <p:spPr bwMode="auto">
          <a:xfrm>
            <a:off x="800100" y="1862505"/>
            <a:ext cx="6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923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33701" y="836735"/>
            <a:ext cx="76463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 l'enquête</a:t>
            </a:r>
          </a:p>
        </p:txBody>
      </p:sp>
      <p:sp>
        <p:nvSpPr>
          <p:cNvPr id="3085" name="Rectangle 34"/>
          <p:cNvSpPr>
            <a:spLocks noChangeArrowheads="1"/>
          </p:cNvSpPr>
          <p:nvPr/>
        </p:nvSpPr>
        <p:spPr bwMode="auto">
          <a:xfrm>
            <a:off x="4806462" y="1594339"/>
            <a:ext cx="5480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(mois)</a:t>
            </a:r>
          </a:p>
        </p:txBody>
      </p:sp>
      <p:sp>
        <p:nvSpPr>
          <p:cNvPr id="3086" name="Rectangle 36"/>
          <p:cNvSpPr>
            <a:spLocks noChangeArrowheads="1"/>
          </p:cNvSpPr>
          <p:nvPr/>
        </p:nvSpPr>
        <p:spPr bwMode="auto">
          <a:xfrm>
            <a:off x="696059" y="2765182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Cancer évolutif :</a:t>
            </a:r>
          </a:p>
        </p:txBody>
      </p:sp>
      <p:sp>
        <p:nvSpPr>
          <p:cNvPr id="3087" name="Rectangle 37"/>
          <p:cNvSpPr>
            <a:spLocks noChangeArrowheads="1"/>
          </p:cNvSpPr>
          <p:nvPr/>
        </p:nvSpPr>
        <p:spPr bwMode="auto">
          <a:xfrm>
            <a:off x="694592" y="2146789"/>
            <a:ext cx="134812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Chirurgie depuis l'admission :   </a:t>
            </a:r>
          </a:p>
        </p:txBody>
      </p:sp>
      <p:sp>
        <p:nvSpPr>
          <p:cNvPr id="3088" name="Rectangle 38"/>
          <p:cNvSpPr>
            <a:spLocks noChangeArrowheads="1"/>
          </p:cNvSpPr>
          <p:nvPr/>
        </p:nvSpPr>
        <p:spPr bwMode="auto">
          <a:xfrm>
            <a:off x="696058" y="2354874"/>
            <a:ext cx="113011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Score de McCabe (MC) :  </a:t>
            </a:r>
          </a:p>
        </p:txBody>
      </p:sp>
      <p:sp>
        <p:nvSpPr>
          <p:cNvPr id="3089" name="Rectangle 39"/>
          <p:cNvSpPr>
            <a:spLocks noChangeArrowheads="1"/>
          </p:cNvSpPr>
          <p:nvPr/>
        </p:nvSpPr>
        <p:spPr bwMode="auto">
          <a:xfrm>
            <a:off x="696058" y="2561493"/>
            <a:ext cx="9361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Immunodépression :  </a:t>
            </a:r>
          </a:p>
        </p:txBody>
      </p:sp>
      <p:sp>
        <p:nvSpPr>
          <p:cNvPr id="3090" name="Rectangle 41"/>
          <p:cNvSpPr>
            <a:spLocks noChangeArrowheads="1"/>
          </p:cNvSpPr>
          <p:nvPr/>
        </p:nvSpPr>
        <p:spPr bwMode="auto">
          <a:xfrm>
            <a:off x="800100" y="1704243"/>
            <a:ext cx="65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992066" y="3549162"/>
            <a:ext cx="48410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Intubation :</a:t>
            </a:r>
          </a:p>
        </p:txBody>
      </p:sp>
      <p:sp>
        <p:nvSpPr>
          <p:cNvPr id="3092" name="Rectangle 47"/>
          <p:cNvSpPr>
            <a:spLocks noChangeArrowheads="1"/>
          </p:cNvSpPr>
          <p:nvPr/>
        </p:nvSpPr>
        <p:spPr bwMode="auto">
          <a:xfrm>
            <a:off x="2933701" y="1060939"/>
            <a:ext cx="88966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service</a:t>
            </a:r>
          </a:p>
        </p:txBody>
      </p:sp>
      <p:sp>
        <p:nvSpPr>
          <p:cNvPr id="3093" name="Rectangle 48"/>
          <p:cNvSpPr>
            <a:spLocks noChangeArrowheads="1"/>
          </p:cNvSpPr>
          <p:nvPr/>
        </p:nvSpPr>
        <p:spPr bwMode="auto">
          <a:xfrm>
            <a:off x="696058" y="1869831"/>
            <a:ext cx="87684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patient</a:t>
            </a:r>
          </a:p>
        </p:txBody>
      </p:sp>
      <p:sp>
        <p:nvSpPr>
          <p:cNvPr id="3094" name="Rectangle 49"/>
          <p:cNvSpPr>
            <a:spLocks noChangeArrowheads="1"/>
          </p:cNvSpPr>
          <p:nvPr/>
        </p:nvSpPr>
        <p:spPr bwMode="auto">
          <a:xfrm>
            <a:off x="2762250" y="1872762"/>
            <a:ext cx="849592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hospitalisation</a:t>
            </a:r>
          </a:p>
        </p:txBody>
      </p:sp>
      <p:sp>
        <p:nvSpPr>
          <p:cNvPr id="3095" name="Rectangle 51"/>
          <p:cNvSpPr>
            <a:spLocks noChangeArrowheads="1"/>
          </p:cNvSpPr>
          <p:nvPr/>
        </p:nvSpPr>
        <p:spPr bwMode="auto">
          <a:xfrm>
            <a:off x="992066" y="3346939"/>
            <a:ext cx="68768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Sonde urinaire :</a:t>
            </a:r>
          </a:p>
        </p:txBody>
      </p:sp>
      <p:sp>
        <p:nvSpPr>
          <p:cNvPr id="3096" name="Rectangle 52"/>
          <p:cNvSpPr>
            <a:spLocks noChangeArrowheads="1"/>
          </p:cNvSpPr>
          <p:nvPr/>
        </p:nvSpPr>
        <p:spPr bwMode="auto">
          <a:xfrm>
            <a:off x="981808" y="3773366"/>
            <a:ext cx="577081" cy="25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Cathéter(s) :</a:t>
            </a:r>
            <a:b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738" i="1">
                <a:solidFill>
                  <a:srgbClr val="000000"/>
                </a:solidFill>
                <a:latin typeface="Arial Narrow" panose="020B0606020202030204" pitchFamily="34" charset="0"/>
              </a:rPr>
              <a:t>(un ou plusieurs)</a:t>
            </a:r>
          </a:p>
        </p:txBody>
      </p:sp>
      <p:sp>
        <p:nvSpPr>
          <p:cNvPr id="3097" name="Rectangle 54"/>
          <p:cNvSpPr>
            <a:spLocks noChangeArrowheads="1"/>
          </p:cNvSpPr>
          <p:nvPr/>
        </p:nvSpPr>
        <p:spPr bwMode="auto">
          <a:xfrm>
            <a:off x="1713035" y="1850781"/>
            <a:ext cx="849923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>
                <a:solidFill>
                  <a:srgbClr val="000000"/>
                </a:solidFill>
              </a:rPr>
              <a:t>CHIURO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098" name="Rectangle 55"/>
          <p:cNvSpPr>
            <a:spLocks noChangeArrowheads="1"/>
          </p:cNvSpPr>
          <p:nvPr/>
        </p:nvSpPr>
        <p:spPr bwMode="auto">
          <a:xfrm>
            <a:off x="3758712" y="1856643"/>
            <a:ext cx="852854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9" name="Rectangle 56"/>
          <p:cNvSpPr>
            <a:spLocks noChangeArrowheads="1"/>
          </p:cNvSpPr>
          <p:nvPr/>
        </p:nvSpPr>
        <p:spPr bwMode="auto">
          <a:xfrm>
            <a:off x="1197220" y="1569427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0" name="Rectangle 57"/>
          <p:cNvSpPr>
            <a:spLocks noChangeArrowheads="1"/>
          </p:cNvSpPr>
          <p:nvPr/>
        </p:nvSpPr>
        <p:spPr bwMode="auto">
          <a:xfrm>
            <a:off x="4451839" y="1570893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71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01" name="Rectangle 61"/>
          <p:cNvSpPr>
            <a:spLocks noChangeArrowheads="1"/>
          </p:cNvSpPr>
          <p:nvPr/>
        </p:nvSpPr>
        <p:spPr bwMode="auto">
          <a:xfrm>
            <a:off x="5436577" y="156942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2" name="Rectangle 116"/>
          <p:cNvSpPr>
            <a:spLocks noChangeArrowheads="1"/>
          </p:cNvSpPr>
          <p:nvPr/>
        </p:nvSpPr>
        <p:spPr bwMode="auto">
          <a:xfrm rot="16200000" flipH="1">
            <a:off x="499696" y="3564366"/>
            <a:ext cx="64183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DI</a:t>
            </a:r>
          </a:p>
        </p:txBody>
      </p:sp>
      <p:sp>
        <p:nvSpPr>
          <p:cNvPr id="3103" name="Rectangle 117"/>
          <p:cNvSpPr>
            <a:spLocks noChangeArrowheads="1"/>
          </p:cNvSpPr>
          <p:nvPr/>
        </p:nvSpPr>
        <p:spPr bwMode="auto">
          <a:xfrm rot="16200000" flipH="1">
            <a:off x="2680922" y="3677199"/>
            <a:ext cx="86750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cathéter(s)</a:t>
            </a:r>
          </a:p>
        </p:txBody>
      </p:sp>
      <p:sp>
        <p:nvSpPr>
          <p:cNvPr id="3104" name="Rectangle 131"/>
          <p:cNvSpPr>
            <a:spLocks noChangeArrowheads="1"/>
          </p:cNvSpPr>
          <p:nvPr/>
        </p:nvSpPr>
        <p:spPr bwMode="auto">
          <a:xfrm>
            <a:off x="696058" y="7578970"/>
            <a:ext cx="115736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des premiers signes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5" name="Rectangle 132"/>
          <p:cNvSpPr>
            <a:spLocks noChangeArrowheads="1"/>
          </p:cNvSpPr>
          <p:nvPr/>
        </p:nvSpPr>
        <p:spPr bwMode="auto">
          <a:xfrm>
            <a:off x="696058" y="7299570"/>
            <a:ext cx="93294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Origine de l'infection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6" name="Rectangle 133"/>
          <p:cNvSpPr>
            <a:spLocks noChangeArrowheads="1"/>
          </p:cNvSpPr>
          <p:nvPr/>
        </p:nvSpPr>
        <p:spPr bwMode="auto">
          <a:xfrm>
            <a:off x="696059" y="7844205"/>
            <a:ext cx="10147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 bactériémie, origine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7" name="Rectangle 135"/>
          <p:cNvSpPr>
            <a:spLocks noChangeArrowheads="1"/>
          </p:cNvSpPr>
          <p:nvPr/>
        </p:nvSpPr>
        <p:spPr bwMode="auto">
          <a:xfrm>
            <a:off x="696059" y="8160728"/>
            <a:ext cx="47128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MO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8" name="Rectangle 138"/>
          <p:cNvSpPr>
            <a:spLocks noChangeArrowheads="1"/>
          </p:cNvSpPr>
          <p:nvPr/>
        </p:nvSpPr>
        <p:spPr bwMode="auto">
          <a:xfrm>
            <a:off x="696058" y="8392259"/>
            <a:ext cx="123271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Sensibilité MO (ATB - SIR) : </a:t>
            </a:r>
          </a:p>
        </p:txBody>
      </p:sp>
      <p:sp>
        <p:nvSpPr>
          <p:cNvPr id="3109" name="Rectangle 139"/>
          <p:cNvSpPr>
            <a:spLocks noChangeArrowheads="1"/>
          </p:cNvSpPr>
          <p:nvPr/>
        </p:nvSpPr>
        <p:spPr bwMode="auto">
          <a:xfrm>
            <a:off x="694593" y="6431574"/>
            <a:ext cx="81432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Site de l'infection : 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10" name="Rectangle 202"/>
          <p:cNvSpPr>
            <a:spLocks noChangeArrowheads="1"/>
          </p:cNvSpPr>
          <p:nvPr/>
        </p:nvSpPr>
        <p:spPr bwMode="auto">
          <a:xfrm>
            <a:off x="4807928" y="1679331"/>
            <a:ext cx="665567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âge &lt;24 mois</a:t>
            </a:r>
          </a:p>
        </p:txBody>
      </p:sp>
      <p:sp>
        <p:nvSpPr>
          <p:cNvPr id="3111" name="Rectangle 259"/>
          <p:cNvSpPr>
            <a:spLocks noChangeArrowheads="1"/>
          </p:cNvSpPr>
          <p:nvPr/>
        </p:nvSpPr>
        <p:spPr bwMode="auto">
          <a:xfrm>
            <a:off x="5232889" y="4397"/>
            <a:ext cx="1352550" cy="69459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2" name="Rectangle 257"/>
          <p:cNvSpPr>
            <a:spLocks noChangeArrowheads="1"/>
          </p:cNvSpPr>
          <p:nvPr/>
        </p:nvSpPr>
        <p:spPr bwMode="auto">
          <a:xfrm>
            <a:off x="5301762" y="60082"/>
            <a:ext cx="1238250" cy="14202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NOM et Prénom du patient</a:t>
            </a:r>
          </a:p>
        </p:txBody>
      </p:sp>
      <p:sp>
        <p:nvSpPr>
          <p:cNvPr id="3113" name="Rectangle 270"/>
          <p:cNvSpPr>
            <a:spLocks noChangeArrowheads="1"/>
          </p:cNvSpPr>
          <p:nvPr/>
        </p:nvSpPr>
        <p:spPr bwMode="auto">
          <a:xfrm>
            <a:off x="696059" y="7063154"/>
            <a:ext cx="80631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Diagnostic différé :</a:t>
            </a:r>
          </a:p>
        </p:txBody>
      </p:sp>
      <p:sp>
        <p:nvSpPr>
          <p:cNvPr id="3114" name="Rectangle 284"/>
          <p:cNvSpPr>
            <a:spLocks noChangeArrowheads="1"/>
          </p:cNvSpPr>
          <p:nvPr/>
        </p:nvSpPr>
        <p:spPr bwMode="auto">
          <a:xfrm>
            <a:off x="5846884" y="756139"/>
            <a:ext cx="4747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115" name="Rectangle 285"/>
          <p:cNvSpPr>
            <a:spLocks noChangeArrowheads="1"/>
          </p:cNvSpPr>
          <p:nvPr/>
        </p:nvSpPr>
        <p:spPr bwMode="auto">
          <a:xfrm>
            <a:off x="5769220" y="1134208"/>
            <a:ext cx="714939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 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16" name="Rectangle 286"/>
          <p:cNvSpPr>
            <a:spLocks noChangeArrowheads="1"/>
          </p:cNvSpPr>
          <p:nvPr/>
        </p:nvSpPr>
        <p:spPr bwMode="auto">
          <a:xfrm>
            <a:off x="5688623" y="921727"/>
            <a:ext cx="851389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7" name="Line 287"/>
          <p:cNvSpPr>
            <a:spLocks noChangeShapeType="1"/>
          </p:cNvSpPr>
          <p:nvPr/>
        </p:nvSpPr>
        <p:spPr bwMode="auto">
          <a:xfrm>
            <a:off x="4508989" y="4397"/>
            <a:ext cx="2085242" cy="2259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62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18" name="Rectangle 290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9" name="Rectangle 293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20" name="Rectangle 420"/>
          <p:cNvSpPr>
            <a:spLocks noChangeArrowheads="1"/>
          </p:cNvSpPr>
          <p:nvPr/>
        </p:nvSpPr>
        <p:spPr bwMode="auto">
          <a:xfrm>
            <a:off x="696058" y="6863862"/>
            <a:ext cx="114454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 présente à l'admission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21" name="Rectangle 421"/>
          <p:cNvSpPr>
            <a:spLocks noChangeArrowheads="1"/>
          </p:cNvSpPr>
          <p:nvPr/>
        </p:nvSpPr>
        <p:spPr bwMode="auto">
          <a:xfrm>
            <a:off x="694592" y="6664570"/>
            <a:ext cx="117660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Dispositif invasif concerné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grpSp>
        <p:nvGrpSpPr>
          <p:cNvPr id="3122" name="Groupe 225"/>
          <p:cNvGrpSpPr>
            <a:grpSpLocks/>
          </p:cNvGrpSpPr>
          <p:nvPr/>
        </p:nvGrpSpPr>
        <p:grpSpPr bwMode="auto">
          <a:xfrm>
            <a:off x="654688" y="4815851"/>
            <a:ext cx="1054310" cy="1169377"/>
            <a:chOff x="517072" y="5589588"/>
            <a:chExt cx="875566" cy="1347787"/>
          </a:xfrm>
        </p:grpSpPr>
        <p:sp>
          <p:nvSpPr>
            <p:cNvPr id="3355" name="Rectangle 132"/>
            <p:cNvSpPr>
              <a:spLocks noChangeArrowheads="1"/>
            </p:cNvSpPr>
            <p:nvPr/>
          </p:nvSpPr>
          <p:spPr bwMode="auto">
            <a:xfrm>
              <a:off x="723335" y="5589588"/>
              <a:ext cx="519955" cy="14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Molécule (DCI)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6" name="Rectangle 207"/>
            <p:cNvSpPr>
              <a:spLocks noChangeArrowheads="1"/>
            </p:cNvSpPr>
            <p:nvPr/>
          </p:nvSpPr>
          <p:spPr bwMode="auto">
            <a:xfrm>
              <a:off x="517072" y="5768820"/>
              <a:ext cx="86876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00" dirty="0" smtClean="0">
                  <a:solidFill>
                    <a:srgbClr val="000000"/>
                  </a:solidFill>
                </a:rPr>
                <a:t>CEFTA-AVIBACTAM</a:t>
              </a:r>
              <a:endParaRPr lang="fr-FR" altLang="fr-FR" sz="800" dirty="0">
                <a:solidFill>
                  <a:srgbClr val="000000"/>
                </a:solidFill>
              </a:endParaRPr>
            </a:p>
          </p:txBody>
        </p:sp>
        <p:sp>
          <p:nvSpPr>
            <p:cNvPr id="3357" name="Rectangle 207"/>
            <p:cNvSpPr>
              <a:spLocks noChangeArrowheads="1"/>
            </p:cNvSpPr>
            <p:nvPr/>
          </p:nvSpPr>
          <p:spPr bwMode="auto">
            <a:xfrm>
              <a:off x="523737" y="6089650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8" name="Rectangle 207"/>
            <p:cNvSpPr>
              <a:spLocks noChangeArrowheads="1"/>
            </p:cNvSpPr>
            <p:nvPr/>
          </p:nvSpPr>
          <p:spPr bwMode="auto">
            <a:xfrm>
              <a:off x="523874" y="6399213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9" name="Rectangle 207"/>
            <p:cNvSpPr>
              <a:spLocks noChangeArrowheads="1"/>
            </p:cNvSpPr>
            <p:nvPr/>
          </p:nvSpPr>
          <p:spPr bwMode="auto">
            <a:xfrm>
              <a:off x="523738" y="6715125"/>
              <a:ext cx="868362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3" name="Groupe 224"/>
          <p:cNvGrpSpPr>
            <a:grpSpLocks/>
          </p:cNvGrpSpPr>
          <p:nvPr/>
        </p:nvGrpSpPr>
        <p:grpSpPr bwMode="auto">
          <a:xfrm>
            <a:off x="1629508" y="4731728"/>
            <a:ext cx="681404" cy="1266092"/>
            <a:chOff x="1331595" y="5484206"/>
            <a:chExt cx="622766" cy="1455810"/>
          </a:xfrm>
        </p:grpSpPr>
        <p:sp>
          <p:nvSpPr>
            <p:cNvPr id="3350" name="Rectangle 132"/>
            <p:cNvSpPr>
              <a:spLocks noChangeArrowheads="1"/>
            </p:cNvSpPr>
            <p:nvPr/>
          </p:nvSpPr>
          <p:spPr bwMode="auto">
            <a:xfrm>
              <a:off x="1331595" y="5484206"/>
              <a:ext cx="622766" cy="294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Voie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d’administration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1" name="Rectangle 207"/>
            <p:cNvSpPr>
              <a:spLocks noChangeArrowheads="1"/>
            </p:cNvSpPr>
            <p:nvPr/>
          </p:nvSpPr>
          <p:spPr bwMode="auto">
            <a:xfrm>
              <a:off x="1499294" y="5783410"/>
              <a:ext cx="2857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IV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52" name="Rectangle 207"/>
            <p:cNvSpPr>
              <a:spLocks noChangeArrowheads="1"/>
            </p:cNvSpPr>
            <p:nvPr/>
          </p:nvSpPr>
          <p:spPr bwMode="auto">
            <a:xfrm>
              <a:off x="1497806" y="6092031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3" name="Rectangle 207"/>
            <p:cNvSpPr>
              <a:spLocks noChangeArrowheads="1"/>
            </p:cNvSpPr>
            <p:nvPr/>
          </p:nvSpPr>
          <p:spPr bwMode="auto">
            <a:xfrm>
              <a:off x="1497806" y="6407150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4" name="Rectangle 207"/>
            <p:cNvSpPr>
              <a:spLocks noChangeArrowheads="1"/>
            </p:cNvSpPr>
            <p:nvPr/>
          </p:nvSpPr>
          <p:spPr bwMode="auto">
            <a:xfrm>
              <a:off x="1498678" y="6717766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4" name="Groupe 223"/>
          <p:cNvGrpSpPr>
            <a:grpSpLocks/>
          </p:cNvGrpSpPr>
          <p:nvPr/>
        </p:nvGrpSpPr>
        <p:grpSpPr bwMode="auto">
          <a:xfrm>
            <a:off x="3081705" y="4832839"/>
            <a:ext cx="951034" cy="1164981"/>
            <a:chOff x="1869836" y="5593446"/>
            <a:chExt cx="911016" cy="1346570"/>
          </a:xfrm>
        </p:grpSpPr>
        <p:sp>
          <p:nvSpPr>
            <p:cNvPr id="3345" name="Rectangle 132"/>
            <p:cNvSpPr>
              <a:spLocks noChangeArrowheads="1"/>
            </p:cNvSpPr>
            <p:nvPr/>
          </p:nvSpPr>
          <p:spPr bwMode="auto">
            <a:xfrm>
              <a:off x="1869836" y="5593446"/>
              <a:ext cx="911016" cy="147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Contexte de prescription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6" name="Rectangle 207"/>
            <p:cNvSpPr>
              <a:spLocks noChangeArrowheads="1"/>
            </p:cNvSpPr>
            <p:nvPr/>
          </p:nvSpPr>
          <p:spPr bwMode="auto">
            <a:xfrm>
              <a:off x="1920083" y="5783095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ICS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7" name="Rectangle 207"/>
            <p:cNvSpPr>
              <a:spLocks noChangeArrowheads="1"/>
            </p:cNvSpPr>
            <p:nvPr/>
          </p:nvSpPr>
          <p:spPr bwMode="auto">
            <a:xfrm>
              <a:off x="1920801" y="6095833"/>
              <a:ext cx="8064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8" name="Rectangle 207"/>
            <p:cNvSpPr>
              <a:spLocks noChangeArrowheads="1"/>
            </p:cNvSpPr>
            <p:nvPr/>
          </p:nvSpPr>
          <p:spPr bwMode="auto">
            <a:xfrm>
              <a:off x="1920800" y="6414920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9" name="Rectangle 207"/>
            <p:cNvSpPr>
              <a:spLocks noChangeArrowheads="1"/>
            </p:cNvSpPr>
            <p:nvPr/>
          </p:nvSpPr>
          <p:spPr bwMode="auto">
            <a:xfrm>
              <a:off x="1920083" y="6717766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5" name="Groupe 30"/>
          <p:cNvGrpSpPr>
            <a:grpSpLocks/>
          </p:cNvGrpSpPr>
          <p:nvPr/>
        </p:nvGrpSpPr>
        <p:grpSpPr bwMode="auto">
          <a:xfrm>
            <a:off x="4047393" y="4828443"/>
            <a:ext cx="923192" cy="1169377"/>
            <a:chOff x="2857500" y="5589588"/>
            <a:chExt cx="765175" cy="1351999"/>
          </a:xfrm>
        </p:grpSpPr>
        <p:sp>
          <p:nvSpPr>
            <p:cNvPr id="3340" name="Rectangle 132"/>
            <p:cNvSpPr>
              <a:spLocks noChangeArrowheads="1"/>
            </p:cNvSpPr>
            <p:nvPr/>
          </p:nvSpPr>
          <p:spPr bwMode="auto">
            <a:xfrm>
              <a:off x="3072680" y="5589588"/>
              <a:ext cx="334815" cy="147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Diagnostic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1" name="Rectangle 207"/>
            <p:cNvSpPr>
              <a:spLocks noChangeArrowheads="1"/>
            </p:cNvSpPr>
            <p:nvPr/>
          </p:nvSpPr>
          <p:spPr bwMode="auto">
            <a:xfrm>
              <a:off x="2857500" y="5783263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PYE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2" name="Rectangle 207"/>
            <p:cNvSpPr>
              <a:spLocks noChangeArrowheads="1"/>
            </p:cNvSpPr>
            <p:nvPr/>
          </p:nvSpPr>
          <p:spPr bwMode="auto">
            <a:xfrm>
              <a:off x="2857500" y="6091238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3" name="Rectangle 207"/>
            <p:cNvSpPr>
              <a:spLocks noChangeArrowheads="1"/>
            </p:cNvSpPr>
            <p:nvPr/>
          </p:nvSpPr>
          <p:spPr bwMode="auto">
            <a:xfrm>
              <a:off x="2857500" y="6414920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4" name="Rectangle 207"/>
            <p:cNvSpPr>
              <a:spLocks noChangeArrowheads="1"/>
            </p:cNvSpPr>
            <p:nvPr/>
          </p:nvSpPr>
          <p:spPr bwMode="auto">
            <a:xfrm>
              <a:off x="2857500" y="6719337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6" name="Groupe 29"/>
          <p:cNvGrpSpPr>
            <a:grpSpLocks/>
          </p:cNvGrpSpPr>
          <p:nvPr/>
        </p:nvGrpSpPr>
        <p:grpSpPr bwMode="auto">
          <a:xfrm>
            <a:off x="4944208" y="4737589"/>
            <a:ext cx="464527" cy="1263162"/>
            <a:chOff x="3648473" y="5486419"/>
            <a:chExt cx="503237" cy="1454926"/>
          </a:xfrm>
        </p:grpSpPr>
        <p:sp>
          <p:nvSpPr>
            <p:cNvPr id="3335" name="Rectangle 132"/>
            <p:cNvSpPr>
              <a:spLocks noChangeArrowheads="1"/>
            </p:cNvSpPr>
            <p:nvPr/>
          </p:nvSpPr>
          <p:spPr bwMode="auto">
            <a:xfrm>
              <a:off x="3648473" y="5486419"/>
              <a:ext cx="503237" cy="294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Justification dossier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6" name="Rectangle 207"/>
            <p:cNvSpPr>
              <a:spLocks noChangeArrowheads="1"/>
            </p:cNvSpPr>
            <p:nvPr/>
          </p:nvSpPr>
          <p:spPr bwMode="auto">
            <a:xfrm>
              <a:off x="3756423" y="5779295"/>
              <a:ext cx="28733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Oui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37" name="Rectangle 207"/>
            <p:cNvSpPr>
              <a:spLocks noChangeArrowheads="1"/>
            </p:cNvSpPr>
            <p:nvPr/>
          </p:nvSpPr>
          <p:spPr bwMode="auto">
            <a:xfrm>
              <a:off x="3758398" y="6095833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8" name="Rectangle 207"/>
            <p:cNvSpPr>
              <a:spLocks noChangeArrowheads="1"/>
            </p:cNvSpPr>
            <p:nvPr/>
          </p:nvSpPr>
          <p:spPr bwMode="auto">
            <a:xfrm>
              <a:off x="3758398" y="6414720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9" name="Rectangle 207"/>
            <p:cNvSpPr>
              <a:spLocks noChangeArrowheads="1"/>
            </p:cNvSpPr>
            <p:nvPr/>
          </p:nvSpPr>
          <p:spPr bwMode="auto">
            <a:xfrm>
              <a:off x="3758398" y="6719095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7" name="Groupe 236"/>
          <p:cNvGrpSpPr>
            <a:grpSpLocks/>
          </p:cNvGrpSpPr>
          <p:nvPr/>
        </p:nvGrpSpPr>
        <p:grpSpPr bwMode="auto">
          <a:xfrm>
            <a:off x="5380893" y="4743451"/>
            <a:ext cx="866043" cy="1254369"/>
            <a:chOff x="5338038" y="5497792"/>
            <a:chExt cx="901990" cy="1445400"/>
          </a:xfrm>
        </p:grpSpPr>
        <p:sp>
          <p:nvSpPr>
            <p:cNvPr id="3330" name="Rectangle 132"/>
            <p:cNvSpPr>
              <a:spLocks noChangeArrowheads="1"/>
            </p:cNvSpPr>
            <p:nvPr/>
          </p:nvSpPr>
          <p:spPr bwMode="auto">
            <a:xfrm>
              <a:off x="5348477" y="5497792"/>
              <a:ext cx="873125" cy="29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Changement d’AI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+ Raison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1" name="Rectangle 207"/>
            <p:cNvSpPr>
              <a:spLocks noChangeArrowheads="1"/>
            </p:cNvSpPr>
            <p:nvPr/>
          </p:nvSpPr>
          <p:spPr bwMode="auto">
            <a:xfrm>
              <a:off x="5338038" y="5781141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ESC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32" name="Rectangle 207"/>
            <p:cNvSpPr>
              <a:spLocks noChangeArrowheads="1"/>
            </p:cNvSpPr>
            <p:nvPr/>
          </p:nvSpPr>
          <p:spPr bwMode="auto">
            <a:xfrm>
              <a:off x="5338038" y="6106578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3" name="Rectangle 207"/>
            <p:cNvSpPr>
              <a:spLocks noChangeArrowheads="1"/>
            </p:cNvSpPr>
            <p:nvPr/>
          </p:nvSpPr>
          <p:spPr bwMode="auto">
            <a:xfrm>
              <a:off x="5338471" y="6420002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4" name="Rectangle 207"/>
            <p:cNvSpPr>
              <a:spLocks noChangeArrowheads="1"/>
            </p:cNvSpPr>
            <p:nvPr/>
          </p:nvSpPr>
          <p:spPr bwMode="auto">
            <a:xfrm>
              <a:off x="5338470" y="6720942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30" name="Group 320"/>
          <p:cNvGraphicFramePr>
            <a:graphicFrameLocks noGrp="1"/>
          </p:cNvGraphicFramePr>
          <p:nvPr/>
        </p:nvGraphicFramePr>
        <p:xfrm>
          <a:off x="350228" y="43962"/>
          <a:ext cx="4374173" cy="449878"/>
        </p:xfrm>
        <a:graphic>
          <a:graphicData uri="http://schemas.openxmlformats.org/drawingml/2006/table">
            <a:tbl>
              <a:tblPr/>
              <a:tblGrid>
                <a:gridCol w="248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Enquête nationale de prévalence 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100" b="1" kern="1200" dirty="0" smtClean="0">
                          <a:solidFill>
                            <a:srgbClr val="0F418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Questionnaire patient</a:t>
                      </a: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35" name="Image 1" descr="logoSantePubl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6" y="98181"/>
            <a:ext cx="606669" cy="3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2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90854"/>
            <a:ext cx="398585" cy="35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168" descr="RéPias - CPIAS Nouvelle Aquita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20" y="49823"/>
            <a:ext cx="798634" cy="42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8" name="Groupe 230"/>
          <p:cNvGrpSpPr>
            <a:grpSpLocks/>
          </p:cNvGrpSpPr>
          <p:nvPr/>
        </p:nvGrpSpPr>
        <p:grpSpPr bwMode="auto">
          <a:xfrm>
            <a:off x="549520" y="568569"/>
            <a:ext cx="4410808" cy="200758"/>
            <a:chOff x="421713" y="677566"/>
            <a:chExt cx="5844328" cy="217487"/>
          </a:xfrm>
        </p:grpSpPr>
        <p:sp>
          <p:nvSpPr>
            <p:cNvPr id="3328" name="Rectangle 3"/>
            <p:cNvSpPr>
              <a:spLocks noChangeArrowheads="1"/>
            </p:cNvSpPr>
            <p:nvPr/>
          </p:nvSpPr>
          <p:spPr bwMode="auto">
            <a:xfrm>
              <a:off x="421713" y="677566"/>
              <a:ext cx="5844327" cy="2174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Etablissement et services</a:t>
              </a:r>
              <a:endParaRPr lang="fr-FR" altLang="fr-FR" sz="738">
                <a:solidFill>
                  <a:srgbClr val="0F4182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3" name="Connecteur droit 232"/>
            <p:cNvCxnSpPr/>
            <p:nvPr/>
          </p:nvCxnSpPr>
          <p:spPr>
            <a:xfrm>
              <a:off x="421713" y="895053"/>
              <a:ext cx="5844328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9" name="Groupe 4"/>
          <p:cNvGrpSpPr>
            <a:grpSpLocks/>
          </p:cNvGrpSpPr>
          <p:nvPr/>
        </p:nvGrpSpPr>
        <p:grpSpPr bwMode="auto">
          <a:xfrm>
            <a:off x="549520" y="1312985"/>
            <a:ext cx="5083419" cy="205154"/>
            <a:chOff x="309563" y="1422400"/>
            <a:chExt cx="5507037" cy="222250"/>
          </a:xfrm>
        </p:grpSpPr>
        <p:sp>
          <p:nvSpPr>
            <p:cNvPr id="3326" name="Rectangle 189"/>
            <p:cNvSpPr>
              <a:spLocks noChangeArrowheads="1"/>
            </p:cNvSpPr>
            <p:nvPr/>
          </p:nvSpPr>
          <p:spPr bwMode="auto">
            <a:xfrm>
              <a:off x="309563" y="1422400"/>
              <a:ext cx="5507037" cy="21748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Patient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309563" y="1644650"/>
              <a:ext cx="5507037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0" name="Groupe 12"/>
          <p:cNvGrpSpPr>
            <a:grpSpLocks/>
          </p:cNvGrpSpPr>
          <p:nvPr/>
        </p:nvGrpSpPr>
        <p:grpSpPr bwMode="auto">
          <a:xfrm>
            <a:off x="550985" y="3008430"/>
            <a:ext cx="5791200" cy="305405"/>
            <a:chOff x="311150" y="3357563"/>
            <a:chExt cx="6273800" cy="331271"/>
          </a:xfrm>
        </p:grpSpPr>
        <p:grpSp>
          <p:nvGrpSpPr>
            <p:cNvPr id="3320" name="Groupe 11"/>
            <p:cNvGrpSpPr>
              <a:grpSpLocks/>
            </p:cNvGrpSpPr>
            <p:nvPr/>
          </p:nvGrpSpPr>
          <p:grpSpPr bwMode="auto">
            <a:xfrm>
              <a:off x="311150" y="3419475"/>
              <a:ext cx="6273800" cy="217488"/>
              <a:chOff x="309563" y="3371850"/>
              <a:chExt cx="6273800" cy="217488"/>
            </a:xfrm>
          </p:grpSpPr>
          <p:sp>
            <p:nvSpPr>
              <p:cNvPr id="3324" name="Rectangle 4"/>
              <p:cNvSpPr>
                <a:spLocks noChangeArrowheads="1"/>
              </p:cNvSpPr>
              <p:nvPr/>
            </p:nvSpPr>
            <p:spPr bwMode="auto">
              <a:xfrm>
                <a:off x="309563" y="3371850"/>
                <a:ext cx="6273800" cy="217488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Dispositif(s) invasif(s)</a:t>
                </a:r>
              </a:p>
            </p:txBody>
          </p:sp>
          <p:cxnSp>
            <p:nvCxnSpPr>
              <p:cNvPr id="257" name="Connecteur droit 256"/>
              <p:cNvCxnSpPr/>
              <p:nvPr/>
            </p:nvCxnSpPr>
            <p:spPr>
              <a:xfrm>
                <a:off x="309563" y="3589687"/>
                <a:ext cx="6273800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1" name="Groupe 264"/>
            <p:cNvGrpSpPr>
              <a:grpSpLocks/>
            </p:cNvGrpSpPr>
            <p:nvPr/>
          </p:nvGrpSpPr>
          <p:grpSpPr bwMode="auto">
            <a:xfrm>
              <a:off x="1672124" y="3357563"/>
              <a:ext cx="1201019" cy="331271"/>
              <a:chOff x="2180844" y="2435833"/>
              <a:chExt cx="1201019" cy="331271"/>
            </a:xfrm>
          </p:grpSpPr>
          <p:sp>
            <p:nvSpPr>
              <p:cNvPr id="3322" name="Rectangle 265"/>
              <p:cNvSpPr>
                <a:spLocks noChangeArrowheads="1"/>
              </p:cNvSpPr>
              <p:nvPr/>
            </p:nvSpPr>
            <p:spPr bwMode="auto">
              <a:xfrm>
                <a:off x="2180844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                                        </a:t>
                </a:r>
              </a:p>
            </p:txBody>
          </p:sp>
          <p:sp>
            <p:nvSpPr>
              <p:cNvPr id="3323" name="Rectangle 266"/>
              <p:cNvSpPr>
                <a:spLocks noChangeArrowheads="1"/>
              </p:cNvSpPr>
              <p:nvPr/>
            </p:nvSpPr>
            <p:spPr bwMode="auto">
              <a:xfrm>
                <a:off x="2732575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                                       </a:t>
                </a:r>
              </a:p>
            </p:txBody>
          </p:sp>
        </p:grpSp>
      </p:grpSp>
      <p:grpSp>
        <p:nvGrpSpPr>
          <p:cNvPr id="3141" name="Groupe 24"/>
          <p:cNvGrpSpPr>
            <a:grpSpLocks/>
          </p:cNvGrpSpPr>
          <p:nvPr/>
        </p:nvGrpSpPr>
        <p:grpSpPr bwMode="auto">
          <a:xfrm>
            <a:off x="543659" y="4456227"/>
            <a:ext cx="5798526" cy="305405"/>
            <a:chOff x="303242" y="5151329"/>
            <a:chExt cx="6281707" cy="331271"/>
          </a:xfrm>
        </p:grpSpPr>
        <p:grpSp>
          <p:nvGrpSpPr>
            <p:cNvPr id="3314" name="Groupe 23"/>
            <p:cNvGrpSpPr>
              <a:grpSpLocks/>
            </p:cNvGrpSpPr>
            <p:nvPr/>
          </p:nvGrpSpPr>
          <p:grpSpPr bwMode="auto">
            <a:xfrm>
              <a:off x="303242" y="5208588"/>
              <a:ext cx="6281707" cy="223302"/>
              <a:chOff x="303242" y="5208588"/>
              <a:chExt cx="6281707" cy="223302"/>
            </a:xfrm>
          </p:grpSpPr>
          <p:sp>
            <p:nvSpPr>
              <p:cNvPr id="3318" name="Rectangle 3"/>
              <p:cNvSpPr>
                <a:spLocks noChangeArrowheads="1"/>
              </p:cNvSpPr>
              <p:nvPr/>
            </p:nvSpPr>
            <p:spPr bwMode="auto">
              <a:xfrm>
                <a:off x="309564" y="5208588"/>
                <a:ext cx="6275385" cy="21748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Traitement(s) anti-infectieux</a:t>
                </a:r>
              </a:p>
            </p:txBody>
          </p:sp>
          <p:cxnSp>
            <p:nvCxnSpPr>
              <p:cNvPr id="272" name="Connecteur droit 271"/>
              <p:cNvCxnSpPr/>
              <p:nvPr/>
            </p:nvCxnSpPr>
            <p:spPr>
              <a:xfrm>
                <a:off x="303242" y="5432668"/>
                <a:ext cx="6275357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15" name="Groupe 22"/>
            <p:cNvGrpSpPr>
              <a:grpSpLocks/>
            </p:cNvGrpSpPr>
            <p:nvPr/>
          </p:nvGrpSpPr>
          <p:grpSpPr bwMode="auto">
            <a:xfrm>
              <a:off x="2015828" y="5151329"/>
              <a:ext cx="1201323" cy="331271"/>
              <a:chOff x="2015828" y="5151329"/>
              <a:chExt cx="1201323" cy="331271"/>
            </a:xfrm>
          </p:grpSpPr>
          <p:sp>
            <p:nvSpPr>
              <p:cNvPr id="3316" name="Rectangle 268"/>
              <p:cNvSpPr>
                <a:spLocks noChangeArrowheads="1"/>
              </p:cNvSpPr>
              <p:nvPr/>
            </p:nvSpPr>
            <p:spPr bwMode="auto">
              <a:xfrm>
                <a:off x="2015828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7" name="Rectangle 269"/>
              <p:cNvSpPr>
                <a:spLocks noChangeArrowheads="1"/>
              </p:cNvSpPr>
              <p:nvPr/>
            </p:nvSpPr>
            <p:spPr bwMode="auto">
              <a:xfrm>
                <a:off x="2567699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2" name="Groupe 18"/>
          <p:cNvGrpSpPr>
            <a:grpSpLocks/>
          </p:cNvGrpSpPr>
          <p:nvPr/>
        </p:nvGrpSpPr>
        <p:grpSpPr bwMode="auto">
          <a:xfrm>
            <a:off x="1658815" y="3267809"/>
            <a:ext cx="1109297" cy="734603"/>
            <a:chOff x="1510661" y="3662363"/>
            <a:chExt cx="1201658" cy="824461"/>
          </a:xfrm>
        </p:grpSpPr>
        <p:grpSp>
          <p:nvGrpSpPr>
            <p:cNvPr id="3305" name="Groupe 17"/>
            <p:cNvGrpSpPr>
              <a:grpSpLocks/>
            </p:cNvGrpSpPr>
            <p:nvPr/>
          </p:nvGrpSpPr>
          <p:grpSpPr bwMode="auto">
            <a:xfrm>
              <a:off x="1511300" y="3662363"/>
              <a:ext cx="1201019" cy="342763"/>
              <a:chOff x="1511300" y="3662363"/>
              <a:chExt cx="1201019" cy="342763"/>
            </a:xfrm>
          </p:grpSpPr>
          <p:sp>
            <p:nvSpPr>
              <p:cNvPr id="3312" name="Rectangle 276"/>
              <p:cNvSpPr>
                <a:spLocks noChangeArrowheads="1"/>
              </p:cNvSpPr>
              <p:nvPr/>
            </p:nvSpPr>
            <p:spPr bwMode="auto">
              <a:xfrm>
                <a:off x="1511300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3" name="Rectangle 277"/>
              <p:cNvSpPr>
                <a:spLocks noChangeArrowheads="1"/>
              </p:cNvSpPr>
              <p:nvPr/>
            </p:nvSpPr>
            <p:spPr bwMode="auto">
              <a:xfrm>
                <a:off x="2063031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6" name="Groupe 278"/>
            <p:cNvGrpSpPr>
              <a:grpSpLocks/>
            </p:cNvGrpSpPr>
            <p:nvPr/>
          </p:nvGrpSpPr>
          <p:grpSpPr bwMode="auto">
            <a:xfrm>
              <a:off x="1511300" y="3896411"/>
              <a:ext cx="1201019" cy="342763"/>
              <a:chOff x="1846982" y="2435833"/>
              <a:chExt cx="1201019" cy="342763"/>
            </a:xfrm>
          </p:grpSpPr>
          <p:sp>
            <p:nvSpPr>
              <p:cNvPr id="3310" name="Rectangle 279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1" name="Rectangle 280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7" name="Groupe 281"/>
            <p:cNvGrpSpPr>
              <a:grpSpLocks/>
            </p:cNvGrpSpPr>
            <p:nvPr/>
          </p:nvGrpSpPr>
          <p:grpSpPr bwMode="auto">
            <a:xfrm>
              <a:off x="1510661" y="4144061"/>
              <a:ext cx="1201019" cy="342763"/>
              <a:chOff x="1846982" y="2435833"/>
              <a:chExt cx="1201019" cy="342763"/>
            </a:xfrm>
          </p:grpSpPr>
          <p:sp>
            <p:nvSpPr>
              <p:cNvPr id="3308" name="Rectangle 282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9" name="Rectangle 283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3" name="Groupe 26"/>
          <p:cNvGrpSpPr>
            <a:grpSpLocks/>
          </p:cNvGrpSpPr>
          <p:nvPr/>
        </p:nvGrpSpPr>
        <p:grpSpPr bwMode="auto">
          <a:xfrm>
            <a:off x="549520" y="6022726"/>
            <a:ext cx="5794131" cy="305405"/>
            <a:chOff x="309563" y="6946900"/>
            <a:chExt cx="6276972" cy="329489"/>
          </a:xfrm>
        </p:grpSpPr>
        <p:grpSp>
          <p:nvGrpSpPr>
            <p:cNvPr id="3299" name="Groupe 25"/>
            <p:cNvGrpSpPr>
              <a:grpSpLocks/>
            </p:cNvGrpSpPr>
            <p:nvPr/>
          </p:nvGrpSpPr>
          <p:grpSpPr bwMode="auto">
            <a:xfrm>
              <a:off x="309563" y="7005638"/>
              <a:ext cx="6276972" cy="228432"/>
              <a:chOff x="309563" y="7005638"/>
              <a:chExt cx="6276972" cy="228432"/>
            </a:xfrm>
          </p:grpSpPr>
          <p:sp>
            <p:nvSpPr>
              <p:cNvPr id="3303" name="Rectangle 2"/>
              <p:cNvSpPr>
                <a:spLocks noChangeArrowheads="1"/>
              </p:cNvSpPr>
              <p:nvPr/>
            </p:nvSpPr>
            <p:spPr bwMode="auto">
              <a:xfrm>
                <a:off x="309563" y="7005638"/>
                <a:ext cx="6273800" cy="219075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Infection(s) nosocomiale(s)</a:t>
                </a:r>
              </a:p>
            </p:txBody>
          </p:sp>
          <p:cxnSp>
            <p:nvCxnSpPr>
              <p:cNvPr id="320" name="Connecteur droit 319"/>
              <p:cNvCxnSpPr/>
              <p:nvPr/>
            </p:nvCxnSpPr>
            <p:spPr>
              <a:xfrm>
                <a:off x="311150" y="7234631"/>
                <a:ext cx="6275385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00" name="Groupe 21"/>
            <p:cNvGrpSpPr>
              <a:grpSpLocks/>
            </p:cNvGrpSpPr>
            <p:nvPr/>
          </p:nvGrpSpPr>
          <p:grpSpPr bwMode="auto">
            <a:xfrm>
              <a:off x="2025975" y="6946900"/>
              <a:ext cx="1201324" cy="329489"/>
              <a:chOff x="1691636" y="6946900"/>
              <a:chExt cx="1201324" cy="329489"/>
            </a:xfrm>
          </p:grpSpPr>
          <p:sp>
            <p:nvSpPr>
              <p:cNvPr id="3301" name="Rectangle 313"/>
              <p:cNvSpPr>
                <a:spLocks noChangeArrowheads="1"/>
              </p:cNvSpPr>
              <p:nvPr/>
            </p:nvSpPr>
            <p:spPr bwMode="auto">
              <a:xfrm>
                <a:off x="1691636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2" name="Rectangle 314"/>
              <p:cNvSpPr>
                <a:spLocks noChangeArrowheads="1"/>
              </p:cNvSpPr>
              <p:nvPr/>
            </p:nvSpPr>
            <p:spPr bwMode="auto">
              <a:xfrm>
                <a:off x="2243508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4" name="Groupe 27"/>
          <p:cNvGrpSpPr>
            <a:grpSpLocks/>
          </p:cNvGrpSpPr>
          <p:nvPr/>
        </p:nvGrpSpPr>
        <p:grpSpPr bwMode="auto">
          <a:xfrm>
            <a:off x="3931628" y="822081"/>
            <a:ext cx="851388" cy="203688"/>
            <a:chOff x="3973513" y="890588"/>
            <a:chExt cx="922337" cy="220662"/>
          </a:xfrm>
        </p:grpSpPr>
        <p:sp>
          <p:nvSpPr>
            <p:cNvPr id="3297" name="Rectangle 5"/>
            <p:cNvSpPr>
              <a:spLocks noChangeArrowheads="1"/>
            </p:cNvSpPr>
            <p:nvPr/>
          </p:nvSpPr>
          <p:spPr bwMode="auto">
            <a:xfrm>
              <a:off x="3973513" y="890588"/>
              <a:ext cx="922337" cy="2206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98" name="Rectangle 33"/>
            <p:cNvSpPr>
              <a:spLocks noChangeArrowheads="1"/>
            </p:cNvSpPr>
            <p:nvPr/>
          </p:nvSpPr>
          <p:spPr bwMode="auto">
            <a:xfrm>
              <a:off x="4015351" y="936297"/>
              <a:ext cx="725893" cy="1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>
                  <a:latin typeface="+mn-lt"/>
                </a:rPr>
                <a:t> </a:t>
              </a:r>
              <a:r>
                <a:rPr lang="fr-FR" altLang="fr-FR" sz="1000" dirty="0" smtClean="0">
                  <a:latin typeface="+mn-lt"/>
                </a:rPr>
                <a:t>24/05/2022</a:t>
              </a:r>
              <a:endParaRPr lang="fr-FR" altLang="fr-FR" sz="1000" dirty="0">
                <a:latin typeface="+mn-lt"/>
              </a:endParaRPr>
            </a:p>
          </p:txBody>
        </p:sp>
      </p:grpSp>
      <p:grpSp>
        <p:nvGrpSpPr>
          <p:cNvPr id="3145" name="Groupe 324"/>
          <p:cNvGrpSpPr>
            <a:grpSpLocks/>
          </p:cNvGrpSpPr>
          <p:nvPr/>
        </p:nvGrpSpPr>
        <p:grpSpPr bwMode="auto">
          <a:xfrm>
            <a:off x="2823797" y="1521070"/>
            <a:ext cx="835269" cy="305405"/>
            <a:chOff x="1812196" y="2435833"/>
            <a:chExt cx="984619" cy="328792"/>
          </a:xfrm>
        </p:grpSpPr>
        <p:sp>
          <p:nvSpPr>
            <p:cNvPr id="3295" name="Rectangle 325"/>
            <p:cNvSpPr>
              <a:spLocks noChangeArrowheads="1"/>
            </p:cNvSpPr>
            <p:nvPr/>
          </p:nvSpPr>
          <p:spPr bwMode="auto">
            <a:xfrm>
              <a:off x="2289922" y="2435833"/>
              <a:ext cx="506893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  <p:sp>
          <p:nvSpPr>
            <p:cNvPr id="3296" name="Rectangle 326"/>
            <p:cNvSpPr>
              <a:spLocks noChangeArrowheads="1"/>
            </p:cNvSpPr>
            <p:nvPr/>
          </p:nvSpPr>
          <p:spPr bwMode="auto">
            <a:xfrm>
              <a:off x="1812196" y="2435833"/>
              <a:ext cx="649288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</p:grpSp>
      <p:sp>
        <p:nvSpPr>
          <p:cNvPr id="3146" name="Rectangle 33"/>
          <p:cNvSpPr>
            <a:spLocks noChangeArrowheads="1"/>
          </p:cNvSpPr>
          <p:nvPr/>
        </p:nvSpPr>
        <p:spPr bwMode="auto">
          <a:xfrm>
            <a:off x="3799743" y="1903535"/>
            <a:ext cx="63478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latin typeface="+mn-lt"/>
              </a:rPr>
              <a:t>20/05/2022</a:t>
            </a:r>
            <a:endParaRPr lang="fr-FR" altLang="fr-FR" sz="1000" dirty="0">
              <a:latin typeface="+mn-lt"/>
            </a:endParaRPr>
          </a:p>
        </p:txBody>
      </p:sp>
      <p:grpSp>
        <p:nvGrpSpPr>
          <p:cNvPr id="3147" name="Groupe 235"/>
          <p:cNvGrpSpPr>
            <a:grpSpLocks/>
          </p:cNvGrpSpPr>
          <p:nvPr/>
        </p:nvGrpSpPr>
        <p:grpSpPr bwMode="auto">
          <a:xfrm>
            <a:off x="2201009" y="4731728"/>
            <a:ext cx="871904" cy="1263162"/>
            <a:chOff x="4193435" y="5477406"/>
            <a:chExt cx="945012" cy="1465159"/>
          </a:xfrm>
        </p:grpSpPr>
        <p:sp>
          <p:nvSpPr>
            <p:cNvPr id="3282" name="Rectangle 132"/>
            <p:cNvSpPr>
              <a:spLocks noChangeArrowheads="1"/>
            </p:cNvSpPr>
            <p:nvPr/>
          </p:nvSpPr>
          <p:spPr bwMode="auto">
            <a:xfrm>
              <a:off x="4341548" y="5477406"/>
              <a:ext cx="588983" cy="29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Date de début</a:t>
              </a:r>
              <a:b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du traitement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grpSp>
          <p:nvGrpSpPr>
            <p:cNvPr id="3283" name="Groupe 226"/>
            <p:cNvGrpSpPr>
              <a:grpSpLocks/>
            </p:cNvGrpSpPr>
            <p:nvPr/>
          </p:nvGrpSpPr>
          <p:grpSpPr bwMode="auto">
            <a:xfrm>
              <a:off x="4194384" y="5783263"/>
              <a:ext cx="944063" cy="223790"/>
              <a:chOff x="4194384" y="5783263"/>
              <a:chExt cx="944063" cy="223790"/>
            </a:xfrm>
          </p:grpSpPr>
          <p:sp>
            <p:nvSpPr>
              <p:cNvPr id="3293" name="Rectangle 207"/>
              <p:cNvSpPr>
                <a:spLocks noChangeArrowheads="1"/>
              </p:cNvSpPr>
              <p:nvPr/>
            </p:nvSpPr>
            <p:spPr bwMode="auto">
              <a:xfrm>
                <a:off x="4194384" y="5783263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Rectangle 33"/>
              <p:cNvSpPr>
                <a:spLocks noChangeArrowheads="1"/>
              </p:cNvSpPr>
              <p:nvPr/>
            </p:nvSpPr>
            <p:spPr bwMode="auto">
              <a:xfrm>
                <a:off x="4242438" y="5828556"/>
                <a:ext cx="894768" cy="178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 dirty="0" smtClean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</a:t>
                </a:r>
                <a:r>
                  <a:rPr lang="fr-FR" altLang="fr-FR" sz="1000" dirty="0" smtClean="0"/>
                  <a:t>24/05/2022</a:t>
                </a:r>
                <a:r>
                  <a:rPr lang="fr-FR" altLang="fr-FR" sz="923" dirty="0" smtClean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</a:t>
                </a:r>
                <a:r>
                  <a:rPr lang="fr-FR" altLang="fr-FR" sz="923" dirty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</a:t>
                </a:r>
              </a:p>
            </p:txBody>
          </p:sp>
        </p:grpSp>
        <p:grpSp>
          <p:nvGrpSpPr>
            <p:cNvPr id="3284" name="Groupe 227"/>
            <p:cNvGrpSpPr>
              <a:grpSpLocks/>
            </p:cNvGrpSpPr>
            <p:nvPr/>
          </p:nvGrpSpPr>
          <p:grpSpPr bwMode="auto">
            <a:xfrm>
              <a:off x="4194384" y="6100231"/>
              <a:ext cx="944063" cy="222250"/>
              <a:chOff x="4194384" y="6100231"/>
              <a:chExt cx="944063" cy="222250"/>
            </a:xfrm>
          </p:grpSpPr>
          <p:sp>
            <p:nvSpPr>
              <p:cNvPr id="3291" name="Rectangle 207"/>
              <p:cNvSpPr>
                <a:spLocks noChangeArrowheads="1"/>
              </p:cNvSpPr>
              <p:nvPr/>
            </p:nvSpPr>
            <p:spPr bwMode="auto">
              <a:xfrm>
                <a:off x="4194384" y="6100231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Rectangle 33"/>
              <p:cNvSpPr>
                <a:spLocks noChangeArrowheads="1"/>
              </p:cNvSpPr>
              <p:nvPr/>
            </p:nvSpPr>
            <p:spPr bwMode="auto">
              <a:xfrm>
                <a:off x="4242438" y="6153092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5" name="Groupe 228"/>
            <p:cNvGrpSpPr>
              <a:grpSpLocks/>
            </p:cNvGrpSpPr>
            <p:nvPr/>
          </p:nvGrpSpPr>
          <p:grpSpPr bwMode="auto">
            <a:xfrm>
              <a:off x="4194385" y="6424613"/>
              <a:ext cx="944062" cy="217487"/>
              <a:chOff x="4194385" y="6424613"/>
              <a:chExt cx="944062" cy="217487"/>
            </a:xfrm>
          </p:grpSpPr>
          <p:sp>
            <p:nvSpPr>
              <p:cNvPr id="3289" name="Rectangle 207"/>
              <p:cNvSpPr>
                <a:spLocks noChangeArrowheads="1"/>
              </p:cNvSpPr>
              <p:nvPr/>
            </p:nvSpPr>
            <p:spPr bwMode="auto">
              <a:xfrm>
                <a:off x="4194385" y="6424613"/>
                <a:ext cx="944062" cy="21748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Rectangle 33"/>
              <p:cNvSpPr>
                <a:spLocks noChangeArrowheads="1"/>
              </p:cNvSpPr>
              <p:nvPr/>
            </p:nvSpPr>
            <p:spPr bwMode="auto">
              <a:xfrm>
                <a:off x="4246371" y="6471704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6" name="Groupe 234"/>
            <p:cNvGrpSpPr>
              <a:grpSpLocks/>
            </p:cNvGrpSpPr>
            <p:nvPr/>
          </p:nvGrpSpPr>
          <p:grpSpPr bwMode="auto">
            <a:xfrm>
              <a:off x="4193435" y="6720315"/>
              <a:ext cx="944062" cy="222250"/>
              <a:chOff x="4193435" y="6720315"/>
              <a:chExt cx="944062" cy="222250"/>
            </a:xfrm>
          </p:grpSpPr>
          <p:sp>
            <p:nvSpPr>
              <p:cNvPr id="3287" name="Rectangle 207"/>
              <p:cNvSpPr>
                <a:spLocks noChangeArrowheads="1"/>
              </p:cNvSpPr>
              <p:nvPr/>
            </p:nvSpPr>
            <p:spPr bwMode="auto">
              <a:xfrm>
                <a:off x="4193435" y="6720315"/>
                <a:ext cx="944062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4246371" y="6766619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</p:grpSp>
      <p:sp>
        <p:nvSpPr>
          <p:cNvPr id="3148" name="Rectangle 124"/>
          <p:cNvSpPr>
            <a:spLocks noChangeArrowheads="1"/>
          </p:cNvSpPr>
          <p:nvPr/>
        </p:nvSpPr>
        <p:spPr bwMode="auto">
          <a:xfrm>
            <a:off x="2442797" y="6309946"/>
            <a:ext cx="970085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1</a:t>
            </a:r>
          </a:p>
        </p:txBody>
      </p:sp>
      <p:sp>
        <p:nvSpPr>
          <p:cNvPr id="3149" name="Rectangle 204"/>
          <p:cNvSpPr>
            <a:spLocks noChangeArrowheads="1"/>
          </p:cNvSpPr>
          <p:nvPr/>
        </p:nvSpPr>
        <p:spPr bwMode="auto">
          <a:xfrm>
            <a:off x="1985506" y="6430108"/>
            <a:ext cx="20867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URIIN1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0" name="Rectangle 207"/>
          <p:cNvSpPr>
            <a:spLocks noChangeArrowheads="1"/>
          </p:cNvSpPr>
          <p:nvPr/>
        </p:nvSpPr>
        <p:spPr bwMode="auto">
          <a:xfrm>
            <a:off x="1985506" y="7303477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ES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1" name="Rectangle 208"/>
          <p:cNvSpPr>
            <a:spLocks noChangeArrowheads="1"/>
          </p:cNvSpPr>
          <p:nvPr/>
        </p:nvSpPr>
        <p:spPr bwMode="auto">
          <a:xfrm>
            <a:off x="1985506" y="7564316"/>
            <a:ext cx="2086708" cy="20368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22/05/2022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2" name="Rectangle 209"/>
          <p:cNvSpPr>
            <a:spLocks noChangeArrowheads="1"/>
          </p:cNvSpPr>
          <p:nvPr/>
        </p:nvSpPr>
        <p:spPr bwMode="auto">
          <a:xfrm>
            <a:off x="1985506" y="7823689"/>
            <a:ext cx="2085242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000">
              <a:solidFill>
                <a:srgbClr val="000000"/>
              </a:solidFill>
            </a:endParaRPr>
          </a:p>
        </p:txBody>
      </p:sp>
      <p:grpSp>
        <p:nvGrpSpPr>
          <p:cNvPr id="3153" name="Groupe 239"/>
          <p:cNvGrpSpPr>
            <a:grpSpLocks/>
          </p:cNvGrpSpPr>
          <p:nvPr/>
        </p:nvGrpSpPr>
        <p:grpSpPr bwMode="auto">
          <a:xfrm>
            <a:off x="1938704" y="6797919"/>
            <a:ext cx="1651488" cy="305410"/>
            <a:chOff x="1501775" y="7763743"/>
            <a:chExt cx="1789908" cy="331793"/>
          </a:xfrm>
        </p:grpSpPr>
        <p:sp>
          <p:nvSpPr>
            <p:cNvPr id="3279" name="Rectangle 348"/>
            <p:cNvSpPr>
              <a:spLocks noChangeArrowheads="1"/>
            </p:cNvSpPr>
            <p:nvPr/>
          </p:nvSpPr>
          <p:spPr bwMode="auto">
            <a:xfrm>
              <a:off x="1501775" y="7763743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80" name="Rectangle 349"/>
            <p:cNvSpPr>
              <a:spLocks noChangeArrowheads="1"/>
            </p:cNvSpPr>
            <p:nvPr/>
          </p:nvSpPr>
          <p:spPr bwMode="auto">
            <a:xfrm>
              <a:off x="1992124" y="7763748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81" name="Rectangle 350"/>
            <p:cNvSpPr>
              <a:spLocks noChangeArrowheads="1"/>
            </p:cNvSpPr>
            <p:nvPr/>
          </p:nvSpPr>
          <p:spPr bwMode="auto">
            <a:xfrm>
              <a:off x="2510883" y="7763748"/>
              <a:ext cx="780800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54" name="Groupe 352"/>
          <p:cNvGrpSpPr>
            <a:grpSpLocks/>
          </p:cNvGrpSpPr>
          <p:nvPr/>
        </p:nvGrpSpPr>
        <p:grpSpPr bwMode="auto">
          <a:xfrm>
            <a:off x="1938705" y="6997210"/>
            <a:ext cx="1052146" cy="305416"/>
            <a:chOff x="1487261" y="7529532"/>
            <a:chExt cx="1140743" cy="331296"/>
          </a:xfrm>
        </p:grpSpPr>
        <p:sp>
          <p:nvSpPr>
            <p:cNvPr id="3277" name="Rectangle 353"/>
            <p:cNvSpPr>
              <a:spLocks noChangeArrowheads="1"/>
            </p:cNvSpPr>
            <p:nvPr/>
          </p:nvSpPr>
          <p:spPr bwMode="auto">
            <a:xfrm>
              <a:off x="1487261" y="7529532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8" name="Rectangle 354"/>
            <p:cNvSpPr>
              <a:spLocks noChangeArrowheads="1"/>
            </p:cNvSpPr>
            <p:nvPr/>
          </p:nvSpPr>
          <p:spPr bwMode="auto">
            <a:xfrm>
              <a:off x="1978552" y="7529544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sp>
        <p:nvSpPr>
          <p:cNvPr id="3155" name="Rectangle 230"/>
          <p:cNvSpPr>
            <a:spLocks noChangeArrowheads="1"/>
          </p:cNvSpPr>
          <p:nvPr/>
        </p:nvSpPr>
        <p:spPr bwMode="auto">
          <a:xfrm>
            <a:off x="4706816" y="6309946"/>
            <a:ext cx="1012581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2</a:t>
            </a:r>
          </a:p>
        </p:txBody>
      </p:sp>
      <p:sp>
        <p:nvSpPr>
          <p:cNvPr id="3156" name="Rectangle 233"/>
          <p:cNvSpPr>
            <a:spLocks noChangeArrowheads="1"/>
          </p:cNvSpPr>
          <p:nvPr/>
        </p:nvSpPr>
        <p:spPr bwMode="auto">
          <a:xfrm>
            <a:off x="4170484" y="6428643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SANBAC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7" name="Rectangle 236"/>
          <p:cNvSpPr>
            <a:spLocks noChangeArrowheads="1"/>
          </p:cNvSpPr>
          <p:nvPr/>
        </p:nvSpPr>
        <p:spPr bwMode="auto">
          <a:xfrm>
            <a:off x="4217286" y="7297616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ES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8" name="Rectangle 237"/>
          <p:cNvSpPr>
            <a:spLocks noChangeArrowheads="1"/>
          </p:cNvSpPr>
          <p:nvPr/>
        </p:nvSpPr>
        <p:spPr bwMode="auto">
          <a:xfrm>
            <a:off x="4217286" y="7559920"/>
            <a:ext cx="2086708" cy="20661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22/05/2022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9" name="Rectangle 238"/>
          <p:cNvSpPr>
            <a:spLocks noChangeArrowheads="1"/>
          </p:cNvSpPr>
          <p:nvPr/>
        </p:nvSpPr>
        <p:spPr bwMode="auto">
          <a:xfrm>
            <a:off x="4217286" y="7819293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URI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grpSp>
        <p:nvGrpSpPr>
          <p:cNvPr id="3160" name="Groupe 355"/>
          <p:cNvGrpSpPr>
            <a:grpSpLocks/>
          </p:cNvGrpSpPr>
          <p:nvPr/>
        </p:nvGrpSpPr>
        <p:grpSpPr bwMode="auto">
          <a:xfrm>
            <a:off x="4171951" y="6997221"/>
            <a:ext cx="1052146" cy="305411"/>
            <a:chOff x="1501775" y="7534311"/>
            <a:chExt cx="1139802" cy="329501"/>
          </a:xfrm>
        </p:grpSpPr>
        <p:sp>
          <p:nvSpPr>
            <p:cNvPr id="3275" name="Rectangle 356"/>
            <p:cNvSpPr>
              <a:spLocks noChangeArrowheads="1"/>
            </p:cNvSpPr>
            <p:nvPr/>
          </p:nvSpPr>
          <p:spPr bwMode="auto">
            <a:xfrm>
              <a:off x="1501775" y="7534317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6" name="Rectangle 357"/>
            <p:cNvSpPr>
              <a:spLocks noChangeArrowheads="1"/>
            </p:cNvSpPr>
            <p:nvPr/>
          </p:nvSpPr>
          <p:spPr bwMode="auto">
            <a:xfrm>
              <a:off x="1992125" y="7534311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grpSp>
        <p:nvGrpSpPr>
          <p:cNvPr id="3161" name="Groupe 364"/>
          <p:cNvGrpSpPr>
            <a:grpSpLocks/>
          </p:cNvGrpSpPr>
          <p:nvPr/>
        </p:nvGrpSpPr>
        <p:grpSpPr bwMode="auto">
          <a:xfrm>
            <a:off x="4171951" y="6799382"/>
            <a:ext cx="1638300" cy="305405"/>
            <a:chOff x="1517381" y="7779440"/>
            <a:chExt cx="1774436" cy="331782"/>
          </a:xfrm>
        </p:grpSpPr>
        <p:sp>
          <p:nvSpPr>
            <p:cNvPr id="3272" name="Rectangle 365"/>
            <p:cNvSpPr>
              <a:spLocks noChangeArrowheads="1"/>
            </p:cNvSpPr>
            <p:nvPr/>
          </p:nvSpPr>
          <p:spPr bwMode="auto">
            <a:xfrm>
              <a:off x="151738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3" name="Rectangle 366"/>
            <p:cNvSpPr>
              <a:spLocks noChangeArrowheads="1"/>
            </p:cNvSpPr>
            <p:nvPr/>
          </p:nvSpPr>
          <p:spPr bwMode="auto">
            <a:xfrm>
              <a:off x="200680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74" name="Rectangle 367"/>
            <p:cNvSpPr>
              <a:spLocks noChangeArrowheads="1"/>
            </p:cNvSpPr>
            <p:nvPr/>
          </p:nvSpPr>
          <p:spPr bwMode="auto">
            <a:xfrm>
              <a:off x="2510883" y="7779440"/>
              <a:ext cx="780934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62" name="Groupe 272"/>
          <p:cNvGrpSpPr>
            <a:grpSpLocks/>
          </p:cNvGrpSpPr>
          <p:nvPr/>
        </p:nvGrpSpPr>
        <p:grpSpPr bwMode="auto">
          <a:xfrm>
            <a:off x="1938702" y="8033239"/>
            <a:ext cx="2088176" cy="1049215"/>
            <a:chOff x="1811461" y="8800275"/>
            <a:chExt cx="2262675" cy="1137409"/>
          </a:xfrm>
        </p:grpSpPr>
        <p:sp>
          <p:nvSpPr>
            <p:cNvPr id="3254" name="Rectangle 134"/>
            <p:cNvSpPr>
              <a:spLocks noChangeArrowheads="1"/>
            </p:cNvSpPr>
            <p:nvPr/>
          </p:nvSpPr>
          <p:spPr bwMode="auto">
            <a:xfrm>
              <a:off x="2101899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5" name="Rectangle 178"/>
            <p:cNvSpPr>
              <a:spLocks noChangeArrowheads="1"/>
            </p:cNvSpPr>
            <p:nvPr/>
          </p:nvSpPr>
          <p:spPr bwMode="auto">
            <a:xfrm>
              <a:off x="2854874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6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KLEPNE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257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58" name="Groupe 257"/>
            <p:cNvGrpSpPr>
              <a:grpSpLocks/>
            </p:cNvGrpSpPr>
            <p:nvPr/>
          </p:nvGrpSpPr>
          <p:grpSpPr bwMode="auto">
            <a:xfrm>
              <a:off x="1811461" y="9179700"/>
              <a:ext cx="746743" cy="756110"/>
              <a:chOff x="1853849" y="9179700"/>
              <a:chExt cx="1045442" cy="756110"/>
            </a:xfrm>
          </p:grpSpPr>
          <p:sp>
            <p:nvSpPr>
              <p:cNvPr id="3269" name="Rectangle 211"/>
              <p:cNvSpPr>
                <a:spLocks noChangeArrowheads="1"/>
              </p:cNvSpPr>
              <p:nvPr/>
            </p:nvSpPr>
            <p:spPr bwMode="auto">
              <a:xfrm>
                <a:off x="1853849" y="9179700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2" name="Rectangle 33"/>
              <p:cNvSpPr>
                <a:spLocks noChangeArrowheads="1"/>
              </p:cNvSpPr>
              <p:nvPr/>
            </p:nvSpPr>
            <p:spPr bwMode="auto">
              <a:xfrm>
                <a:off x="1856071" y="9243484"/>
                <a:ext cx="1043220" cy="333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 smtClean="0">
                    <a:latin typeface="+mn-lt"/>
                  </a:rPr>
                  <a:t>…C3G R</a:t>
                </a:r>
              </a:p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>
                    <a:latin typeface="+mn-lt"/>
                  </a:rPr>
                  <a:t> </a:t>
                </a:r>
                <a:r>
                  <a:rPr lang="fr-FR" altLang="fr-FR" sz="1000" dirty="0" smtClean="0">
                    <a:latin typeface="+mn-lt"/>
                  </a:rPr>
                  <a:t> </a:t>
                </a:r>
                <a:r>
                  <a:rPr lang="fr-FR" altLang="fr-FR" sz="1000" smtClean="0">
                    <a:latin typeface="+mn-lt"/>
                  </a:rPr>
                  <a:t>BLSE INC.</a:t>
                </a:r>
                <a:endParaRPr lang="fr-FR" altLang="fr-FR" sz="1000" dirty="0">
                  <a:latin typeface="+mn-lt"/>
                </a:endParaRPr>
              </a:p>
            </p:txBody>
          </p:sp>
          <p:sp>
            <p:nvSpPr>
              <p:cNvPr id="3" name="Rectangle 33"/>
              <p:cNvSpPr>
                <a:spLocks noChangeArrowheads="1"/>
              </p:cNvSpPr>
              <p:nvPr/>
            </p:nvSpPr>
            <p:spPr bwMode="auto">
              <a:xfrm>
                <a:off x="1858295" y="9575624"/>
                <a:ext cx="870563" cy="3336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 smtClean="0">
                    <a:latin typeface="+mn-lt"/>
                  </a:rPr>
                  <a:t>…CAR R</a:t>
                </a:r>
              </a:p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 smtClean="0">
                    <a:latin typeface="+mn-lt"/>
                  </a:rPr>
                  <a:t>   EPC oui</a:t>
                </a:r>
                <a:endParaRPr lang="fr-FR" altLang="fr-FR" sz="1000" dirty="0">
                  <a:latin typeface="+mn-lt"/>
                </a:endParaRPr>
              </a:p>
            </p:txBody>
          </p:sp>
        </p:grpSp>
        <p:grpSp>
          <p:nvGrpSpPr>
            <p:cNvPr id="3259" name="Groupe 258"/>
            <p:cNvGrpSpPr>
              <a:grpSpLocks/>
            </p:cNvGrpSpPr>
            <p:nvPr/>
          </p:nvGrpSpPr>
          <p:grpSpPr bwMode="auto">
            <a:xfrm>
              <a:off x="2586852" y="9181574"/>
              <a:ext cx="720002" cy="756110"/>
              <a:chOff x="3011139" y="9181574"/>
              <a:chExt cx="1008000" cy="756110"/>
            </a:xfrm>
          </p:grpSpPr>
          <p:sp>
            <p:nvSpPr>
              <p:cNvPr id="3266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4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33"/>
              <p:cNvSpPr>
                <a:spLocks noChangeArrowheads="1"/>
              </p:cNvSpPr>
              <p:nvPr/>
            </p:nvSpPr>
            <p:spPr bwMode="auto">
              <a:xfrm>
                <a:off x="3025978" y="9243483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60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61" name="Groupe 384"/>
            <p:cNvGrpSpPr>
              <a:grpSpLocks/>
            </p:cNvGrpSpPr>
            <p:nvPr/>
          </p:nvGrpSpPr>
          <p:grpSpPr bwMode="auto">
            <a:xfrm>
              <a:off x="3354136" y="9181573"/>
              <a:ext cx="720000" cy="756109"/>
              <a:chOff x="3011139" y="9181573"/>
              <a:chExt cx="1008000" cy="756109"/>
            </a:xfrm>
          </p:grpSpPr>
          <p:sp>
            <p:nvSpPr>
              <p:cNvPr id="3263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3"/>
                <a:ext cx="1008000" cy="7561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33"/>
              <p:cNvSpPr>
                <a:spLocks noChangeArrowheads="1"/>
              </p:cNvSpPr>
              <p:nvPr/>
            </p:nvSpPr>
            <p:spPr bwMode="auto">
              <a:xfrm>
                <a:off x="3027692" y="924189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2991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sp>
          <p:nvSpPr>
            <p:cNvPr id="3262" name="Rectangle 178"/>
            <p:cNvSpPr>
              <a:spLocks noChangeArrowheads="1"/>
            </p:cNvSpPr>
            <p:nvPr/>
          </p:nvSpPr>
          <p:spPr bwMode="auto">
            <a:xfrm>
              <a:off x="3619180" y="8804993"/>
              <a:ext cx="203225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grpSp>
        <p:nvGrpSpPr>
          <p:cNvPr id="3163" name="Groupe 390"/>
          <p:cNvGrpSpPr>
            <a:grpSpLocks/>
          </p:cNvGrpSpPr>
          <p:nvPr/>
        </p:nvGrpSpPr>
        <p:grpSpPr bwMode="auto">
          <a:xfrm>
            <a:off x="4177811" y="8030308"/>
            <a:ext cx="2089640" cy="1049215"/>
            <a:chOff x="1811464" y="8800275"/>
            <a:chExt cx="2262672" cy="1138373"/>
          </a:xfrm>
        </p:grpSpPr>
        <p:sp>
          <p:nvSpPr>
            <p:cNvPr id="3236" name="Rectangle 134"/>
            <p:cNvSpPr>
              <a:spLocks noChangeArrowheads="1"/>
            </p:cNvSpPr>
            <p:nvPr/>
          </p:nvSpPr>
          <p:spPr bwMode="auto">
            <a:xfrm>
              <a:off x="2101898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7" name="Rectangle 178"/>
            <p:cNvSpPr>
              <a:spLocks noChangeArrowheads="1"/>
            </p:cNvSpPr>
            <p:nvPr/>
          </p:nvSpPr>
          <p:spPr bwMode="auto">
            <a:xfrm>
              <a:off x="2870226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8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 dirty="0">
                <a:solidFill>
                  <a:srgbClr val="000000"/>
                </a:solidFill>
              </a:endParaRPr>
            </a:p>
          </p:txBody>
        </p:sp>
        <p:sp>
          <p:nvSpPr>
            <p:cNvPr id="3239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0" name="Groupe 395"/>
            <p:cNvGrpSpPr>
              <a:grpSpLocks/>
            </p:cNvGrpSpPr>
            <p:nvPr/>
          </p:nvGrpSpPr>
          <p:grpSpPr bwMode="auto">
            <a:xfrm>
              <a:off x="1811464" y="9179699"/>
              <a:ext cx="725390" cy="757075"/>
              <a:chOff x="1853846" y="9179699"/>
              <a:chExt cx="1015546" cy="757075"/>
            </a:xfrm>
          </p:grpSpPr>
          <p:sp>
            <p:nvSpPr>
              <p:cNvPr id="3251" name="Rectangle 211"/>
              <p:cNvSpPr>
                <a:spLocks noChangeArrowheads="1"/>
              </p:cNvSpPr>
              <p:nvPr/>
            </p:nvSpPr>
            <p:spPr bwMode="auto">
              <a:xfrm>
                <a:off x="1853849" y="9179699"/>
                <a:ext cx="1008000" cy="7570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33"/>
              <p:cNvSpPr>
                <a:spLocks noChangeArrowheads="1"/>
              </p:cNvSpPr>
              <p:nvPr/>
            </p:nvSpPr>
            <p:spPr bwMode="auto">
              <a:xfrm>
                <a:off x="1856067" y="9248628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  <p:sp>
            <p:nvSpPr>
              <p:cNvPr id="7" name="Rectangle 33"/>
              <p:cNvSpPr>
                <a:spLocks noChangeArrowheads="1"/>
              </p:cNvSpPr>
              <p:nvPr/>
            </p:nvSpPr>
            <p:spPr bwMode="auto">
              <a:xfrm>
                <a:off x="1853846" y="9436237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</p:grpSp>
        <p:grpSp>
          <p:nvGrpSpPr>
            <p:cNvPr id="3241" name="Groupe 396"/>
            <p:cNvGrpSpPr>
              <a:grpSpLocks/>
            </p:cNvGrpSpPr>
            <p:nvPr/>
          </p:nvGrpSpPr>
          <p:grpSpPr bwMode="auto">
            <a:xfrm>
              <a:off x="2586845" y="9181572"/>
              <a:ext cx="720000" cy="757076"/>
              <a:chOff x="3011139" y="9181572"/>
              <a:chExt cx="1008000" cy="757076"/>
            </a:xfrm>
          </p:grpSpPr>
          <p:sp>
            <p:nvSpPr>
              <p:cNvPr id="3248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Rectangle 33"/>
              <p:cNvSpPr>
                <a:spLocks noChangeArrowheads="1"/>
              </p:cNvSpPr>
              <p:nvPr/>
            </p:nvSpPr>
            <p:spPr bwMode="auto">
              <a:xfrm>
                <a:off x="3027431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9" name="Rectangle 33"/>
              <p:cNvSpPr>
                <a:spLocks noChangeArrowheads="1"/>
              </p:cNvSpPr>
              <p:nvPr/>
            </p:nvSpPr>
            <p:spPr bwMode="auto">
              <a:xfrm>
                <a:off x="3029651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</p:grpSp>
        <p:sp>
          <p:nvSpPr>
            <p:cNvPr id="3242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3" name="Groupe 398"/>
            <p:cNvGrpSpPr>
              <a:grpSpLocks/>
            </p:cNvGrpSpPr>
            <p:nvPr/>
          </p:nvGrpSpPr>
          <p:grpSpPr bwMode="auto">
            <a:xfrm>
              <a:off x="3354136" y="9181572"/>
              <a:ext cx="720000" cy="757076"/>
              <a:chOff x="3011139" y="9181572"/>
              <a:chExt cx="1008000" cy="757076"/>
            </a:xfrm>
          </p:grpSpPr>
          <p:sp>
            <p:nvSpPr>
              <p:cNvPr id="3245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032830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032830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44" name="Rectangle 178"/>
            <p:cNvSpPr>
              <a:spLocks noChangeArrowheads="1"/>
            </p:cNvSpPr>
            <p:nvPr/>
          </p:nvSpPr>
          <p:spPr bwMode="auto">
            <a:xfrm>
              <a:off x="3619180" y="8804992"/>
              <a:ext cx="203082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sp>
        <p:nvSpPr>
          <p:cNvPr id="3180" name="Rectangle 33"/>
          <p:cNvSpPr>
            <a:spLocks noChangeArrowheads="1"/>
          </p:cNvSpPr>
          <p:nvPr/>
        </p:nvSpPr>
        <p:spPr bwMode="auto">
          <a:xfrm>
            <a:off x="5262196" y="301870"/>
            <a:ext cx="128807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sp>
        <p:nvSpPr>
          <p:cNvPr id="3181" name="Rectangle 33"/>
          <p:cNvSpPr>
            <a:spLocks noChangeArrowheads="1"/>
          </p:cNvSpPr>
          <p:nvPr/>
        </p:nvSpPr>
        <p:spPr bwMode="auto">
          <a:xfrm>
            <a:off x="5251939" y="539262"/>
            <a:ext cx="128807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grpSp>
        <p:nvGrpSpPr>
          <p:cNvPr id="3166" name="Groupe 15"/>
          <p:cNvGrpSpPr>
            <a:grpSpLocks/>
          </p:cNvGrpSpPr>
          <p:nvPr/>
        </p:nvGrpSpPr>
        <p:grpSpPr bwMode="auto">
          <a:xfrm>
            <a:off x="1965082" y="2063263"/>
            <a:ext cx="2980592" cy="1176087"/>
            <a:chOff x="1843009" y="2406653"/>
            <a:chExt cx="3228942" cy="1274907"/>
          </a:xfrm>
        </p:grpSpPr>
        <p:grpSp>
          <p:nvGrpSpPr>
            <p:cNvPr id="3219" name="Groupe 13"/>
            <p:cNvGrpSpPr>
              <a:grpSpLocks/>
            </p:cNvGrpSpPr>
            <p:nvPr/>
          </p:nvGrpSpPr>
          <p:grpSpPr bwMode="auto">
            <a:xfrm>
              <a:off x="1843009" y="2635247"/>
              <a:ext cx="2282703" cy="562040"/>
              <a:chOff x="1843009" y="2635247"/>
              <a:chExt cx="2282703" cy="562040"/>
            </a:xfrm>
          </p:grpSpPr>
          <p:sp>
            <p:nvSpPr>
              <p:cNvPr id="3232" name="Rectangle 240"/>
              <p:cNvSpPr>
                <a:spLocks noChangeArrowheads="1"/>
              </p:cNvSpPr>
              <p:nvPr/>
            </p:nvSpPr>
            <p:spPr bwMode="auto">
              <a:xfrm>
                <a:off x="1843009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MC0</a:t>
                </a:r>
              </a:p>
            </p:txBody>
          </p:sp>
          <p:sp>
            <p:nvSpPr>
              <p:cNvPr id="3233" name="Rectangle 241"/>
              <p:cNvSpPr>
                <a:spLocks noChangeArrowheads="1"/>
              </p:cNvSpPr>
              <p:nvPr/>
            </p:nvSpPr>
            <p:spPr bwMode="auto">
              <a:xfrm>
                <a:off x="2360133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MC1</a:t>
                </a:r>
              </a:p>
            </p:txBody>
          </p:sp>
          <p:sp>
            <p:nvSpPr>
              <p:cNvPr id="3234" name="Rectangle 242"/>
              <p:cNvSpPr>
                <a:spLocks noChangeArrowheads="1"/>
              </p:cNvSpPr>
              <p:nvPr/>
            </p:nvSpPr>
            <p:spPr bwMode="auto">
              <a:xfrm>
                <a:off x="2871389" y="2635247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MC2</a:t>
                </a:r>
              </a:p>
            </p:txBody>
          </p:sp>
          <p:sp>
            <p:nvSpPr>
              <p:cNvPr id="3235" name="Rectangle 243"/>
              <p:cNvSpPr>
                <a:spLocks noChangeArrowheads="1"/>
              </p:cNvSpPr>
              <p:nvPr/>
            </p:nvSpPr>
            <p:spPr bwMode="auto">
              <a:xfrm>
                <a:off x="3383438" y="2635247"/>
                <a:ext cx="742274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0" name="Groupe 12"/>
            <p:cNvGrpSpPr>
              <a:grpSpLocks/>
            </p:cNvGrpSpPr>
            <p:nvPr/>
          </p:nvGrpSpPr>
          <p:grpSpPr bwMode="auto">
            <a:xfrm>
              <a:off x="1843009" y="2406653"/>
              <a:ext cx="1167095" cy="331067"/>
              <a:chOff x="1843009" y="2406653"/>
              <a:chExt cx="1167095" cy="331067"/>
            </a:xfrm>
          </p:grpSpPr>
          <p:sp>
            <p:nvSpPr>
              <p:cNvPr id="3230" name="Rectangle 5"/>
              <p:cNvSpPr>
                <a:spLocks noChangeArrowheads="1"/>
              </p:cNvSpPr>
              <p:nvPr/>
            </p:nvSpPr>
            <p:spPr bwMode="auto">
              <a:xfrm>
                <a:off x="1843009" y="2406653"/>
                <a:ext cx="648056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31" name="Rectangle 238"/>
              <p:cNvSpPr>
                <a:spLocks noChangeArrowheads="1"/>
              </p:cNvSpPr>
              <p:nvPr/>
            </p:nvSpPr>
            <p:spPr bwMode="auto">
              <a:xfrm>
                <a:off x="2361254" y="2406653"/>
                <a:ext cx="648850" cy="331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21" name="Groupe 11"/>
            <p:cNvGrpSpPr>
              <a:grpSpLocks/>
            </p:cNvGrpSpPr>
            <p:nvPr/>
          </p:nvGrpSpPr>
          <p:grpSpPr bwMode="auto">
            <a:xfrm>
              <a:off x="1844484" y="2874565"/>
              <a:ext cx="1767516" cy="322872"/>
              <a:chOff x="1844484" y="2874565"/>
              <a:chExt cx="1767516" cy="322872"/>
            </a:xfrm>
          </p:grpSpPr>
          <p:sp>
            <p:nvSpPr>
              <p:cNvPr id="3227" name="Rectangle 248"/>
              <p:cNvSpPr>
                <a:spLocks noChangeArrowheads="1"/>
              </p:cNvSpPr>
              <p:nvPr/>
            </p:nvSpPr>
            <p:spPr bwMode="auto">
              <a:xfrm>
                <a:off x="1844484" y="2874565"/>
                <a:ext cx="649399" cy="294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8" name="Rectangle 249"/>
              <p:cNvSpPr>
                <a:spLocks noChangeArrowheads="1"/>
              </p:cNvSpPr>
              <p:nvPr/>
            </p:nvSpPr>
            <p:spPr bwMode="auto">
              <a:xfrm>
                <a:off x="2360613" y="2874565"/>
                <a:ext cx="649399" cy="293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  <p:sp>
            <p:nvSpPr>
              <p:cNvPr id="3229" name="Rectangle 250"/>
              <p:cNvSpPr>
                <a:spLocks noChangeArrowheads="1"/>
              </p:cNvSpPr>
              <p:nvPr/>
            </p:nvSpPr>
            <p:spPr bwMode="auto">
              <a:xfrm>
                <a:off x="2869716" y="2874565"/>
                <a:ext cx="742284" cy="322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2" name="Groupe 14"/>
            <p:cNvGrpSpPr>
              <a:grpSpLocks/>
            </p:cNvGrpSpPr>
            <p:nvPr/>
          </p:nvGrpSpPr>
          <p:grpSpPr bwMode="auto">
            <a:xfrm>
              <a:off x="1844484" y="3119520"/>
              <a:ext cx="3227467" cy="562040"/>
              <a:chOff x="1844484" y="3119520"/>
              <a:chExt cx="3227467" cy="562040"/>
            </a:xfrm>
          </p:grpSpPr>
          <p:sp>
            <p:nvSpPr>
              <p:cNvPr id="3223" name="Rectangle 254"/>
              <p:cNvSpPr>
                <a:spLocks noChangeArrowheads="1"/>
              </p:cNvSpPr>
              <p:nvPr/>
            </p:nvSpPr>
            <p:spPr bwMode="auto">
              <a:xfrm>
                <a:off x="1844484" y="3119520"/>
                <a:ext cx="649424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4" name="Rectangle 252"/>
              <p:cNvSpPr>
                <a:spLocks noChangeArrowheads="1"/>
              </p:cNvSpPr>
              <p:nvPr/>
            </p:nvSpPr>
            <p:spPr bwMode="auto">
              <a:xfrm>
                <a:off x="2361255" y="3119715"/>
                <a:ext cx="1046020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Tumeur solide</a:t>
                </a:r>
              </a:p>
            </p:txBody>
          </p:sp>
          <p:sp>
            <p:nvSpPr>
              <p:cNvPr id="3225" name="Rectangle 253"/>
              <p:cNvSpPr>
                <a:spLocks noChangeArrowheads="1"/>
              </p:cNvSpPr>
              <p:nvPr/>
            </p:nvSpPr>
            <p:spPr bwMode="auto">
              <a:xfrm>
                <a:off x="3383743" y="3119715"/>
                <a:ext cx="946347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Hémopathie</a:t>
                </a:r>
              </a:p>
            </p:txBody>
          </p:sp>
          <p:sp>
            <p:nvSpPr>
              <p:cNvPr id="3226" name="Rectangle 255"/>
              <p:cNvSpPr>
                <a:spLocks noChangeArrowheads="1"/>
              </p:cNvSpPr>
              <p:nvPr/>
            </p:nvSpPr>
            <p:spPr bwMode="auto">
              <a:xfrm>
                <a:off x="4329639" y="3119520"/>
                <a:ext cx="742312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</p:grpSp>
      <p:grpSp>
        <p:nvGrpSpPr>
          <p:cNvPr id="3167" name="Groupe 1"/>
          <p:cNvGrpSpPr>
            <a:grpSpLocks/>
          </p:cNvGrpSpPr>
          <p:nvPr/>
        </p:nvGrpSpPr>
        <p:grpSpPr bwMode="auto">
          <a:xfrm>
            <a:off x="4169020" y="3248760"/>
            <a:ext cx="1109296" cy="1286794"/>
            <a:chOff x="4506913" y="3519491"/>
            <a:chExt cx="1201737" cy="1617634"/>
          </a:xfrm>
        </p:grpSpPr>
        <p:grpSp>
          <p:nvGrpSpPr>
            <p:cNvPr id="3195" name="Groupe 9"/>
            <p:cNvGrpSpPr>
              <a:grpSpLocks/>
            </p:cNvGrpSpPr>
            <p:nvPr/>
          </p:nvGrpSpPr>
          <p:grpSpPr bwMode="auto">
            <a:xfrm>
              <a:off x="4506913" y="3519491"/>
              <a:ext cx="1201737" cy="357165"/>
              <a:chOff x="4506913" y="3674861"/>
              <a:chExt cx="1202317" cy="387311"/>
            </a:xfrm>
          </p:grpSpPr>
          <p:sp>
            <p:nvSpPr>
              <p:cNvPr id="3217" name="Rectangle 285"/>
              <p:cNvSpPr>
                <a:spLocks noChangeArrowheads="1"/>
              </p:cNvSpPr>
              <p:nvPr/>
            </p:nvSpPr>
            <p:spPr bwMode="auto">
              <a:xfrm>
                <a:off x="4506913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8" name="Rectangle 286"/>
              <p:cNvSpPr>
                <a:spLocks noChangeArrowheads="1"/>
              </p:cNvSpPr>
              <p:nvPr/>
            </p:nvSpPr>
            <p:spPr bwMode="auto">
              <a:xfrm>
                <a:off x="5059241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6" name="Groupe 8"/>
            <p:cNvGrpSpPr>
              <a:grpSpLocks/>
            </p:cNvGrpSpPr>
            <p:nvPr/>
          </p:nvGrpSpPr>
          <p:grpSpPr bwMode="auto">
            <a:xfrm>
              <a:off x="4506913" y="3879844"/>
              <a:ext cx="1201737" cy="357165"/>
              <a:chOff x="4506913" y="3852580"/>
              <a:chExt cx="1202317" cy="389406"/>
            </a:xfrm>
          </p:grpSpPr>
          <p:sp>
            <p:nvSpPr>
              <p:cNvPr id="3215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6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7" name="Groupe 7"/>
            <p:cNvGrpSpPr>
              <a:grpSpLocks/>
            </p:cNvGrpSpPr>
            <p:nvPr/>
          </p:nvGrpSpPr>
          <p:grpSpPr bwMode="auto">
            <a:xfrm>
              <a:off x="4506913" y="4059241"/>
              <a:ext cx="1200150" cy="357165"/>
              <a:chOff x="4507200" y="4042374"/>
              <a:chExt cx="1200790" cy="387311"/>
            </a:xfrm>
          </p:grpSpPr>
          <p:sp>
            <p:nvSpPr>
              <p:cNvPr id="3213" name="Rectangle 291"/>
              <p:cNvSpPr>
                <a:spLocks noChangeArrowheads="1"/>
              </p:cNvSpPr>
              <p:nvPr/>
            </p:nvSpPr>
            <p:spPr bwMode="auto">
              <a:xfrm>
                <a:off x="45072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4" name="Rectangle 292"/>
              <p:cNvSpPr>
                <a:spLocks noChangeArrowheads="1"/>
              </p:cNvSpPr>
              <p:nvPr/>
            </p:nvSpPr>
            <p:spPr bwMode="auto">
              <a:xfrm>
                <a:off x="50580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8" name="Groupe 6"/>
            <p:cNvGrpSpPr>
              <a:grpSpLocks/>
            </p:cNvGrpSpPr>
            <p:nvPr/>
          </p:nvGrpSpPr>
          <p:grpSpPr bwMode="auto">
            <a:xfrm>
              <a:off x="4506913" y="4240209"/>
              <a:ext cx="1200150" cy="357165"/>
              <a:chOff x="4507200" y="4229995"/>
              <a:chExt cx="1200790" cy="389407"/>
            </a:xfrm>
          </p:grpSpPr>
          <p:sp>
            <p:nvSpPr>
              <p:cNvPr id="3211" name="Rectangle 298"/>
              <p:cNvSpPr>
                <a:spLocks noChangeArrowheads="1"/>
              </p:cNvSpPr>
              <p:nvPr/>
            </p:nvSpPr>
            <p:spPr bwMode="auto">
              <a:xfrm>
                <a:off x="45072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2" name="Rectangle 299"/>
              <p:cNvSpPr>
                <a:spLocks noChangeArrowheads="1"/>
              </p:cNvSpPr>
              <p:nvPr/>
            </p:nvSpPr>
            <p:spPr bwMode="auto">
              <a:xfrm>
                <a:off x="50580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9" name="Groupe 5"/>
            <p:cNvGrpSpPr>
              <a:grpSpLocks/>
            </p:cNvGrpSpPr>
            <p:nvPr/>
          </p:nvGrpSpPr>
          <p:grpSpPr bwMode="auto">
            <a:xfrm>
              <a:off x="4506913" y="4419603"/>
              <a:ext cx="1200150" cy="357165"/>
              <a:chOff x="4507200" y="4416003"/>
              <a:chExt cx="1200790" cy="387311"/>
            </a:xfrm>
          </p:grpSpPr>
          <p:sp>
            <p:nvSpPr>
              <p:cNvPr id="3209" name="Rectangle 301"/>
              <p:cNvSpPr>
                <a:spLocks noChangeArrowheads="1"/>
              </p:cNvSpPr>
              <p:nvPr/>
            </p:nvSpPr>
            <p:spPr bwMode="auto">
              <a:xfrm>
                <a:off x="45072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0" name="Rectangle 302"/>
              <p:cNvSpPr>
                <a:spLocks noChangeArrowheads="1"/>
              </p:cNvSpPr>
              <p:nvPr/>
            </p:nvSpPr>
            <p:spPr bwMode="auto">
              <a:xfrm>
                <a:off x="50580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0" name="Groupe 4"/>
            <p:cNvGrpSpPr>
              <a:grpSpLocks/>
            </p:cNvGrpSpPr>
            <p:nvPr/>
          </p:nvGrpSpPr>
          <p:grpSpPr bwMode="auto">
            <a:xfrm>
              <a:off x="4506913" y="4600581"/>
              <a:ext cx="1200150" cy="358292"/>
              <a:chOff x="4507200" y="4598387"/>
              <a:chExt cx="1200790" cy="390153"/>
            </a:xfrm>
          </p:grpSpPr>
          <p:sp>
            <p:nvSpPr>
              <p:cNvPr id="3207" name="Rectangle 304"/>
              <p:cNvSpPr>
                <a:spLocks noChangeArrowheads="1"/>
              </p:cNvSpPr>
              <p:nvPr/>
            </p:nvSpPr>
            <p:spPr bwMode="auto">
              <a:xfrm>
                <a:off x="4507200" y="4598387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8" name="Rectangle 305"/>
              <p:cNvSpPr>
                <a:spLocks noChangeArrowheads="1"/>
              </p:cNvSpPr>
              <p:nvPr/>
            </p:nvSpPr>
            <p:spPr bwMode="auto">
              <a:xfrm>
                <a:off x="5058000" y="4599614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1" name="Groupe 3"/>
            <p:cNvGrpSpPr>
              <a:grpSpLocks/>
            </p:cNvGrpSpPr>
            <p:nvPr/>
          </p:nvGrpSpPr>
          <p:grpSpPr bwMode="auto">
            <a:xfrm>
              <a:off x="4506913" y="4779960"/>
              <a:ext cx="1200150" cy="357165"/>
              <a:chOff x="4507200" y="4782175"/>
              <a:chExt cx="1200790" cy="389407"/>
            </a:xfrm>
          </p:grpSpPr>
          <p:sp>
            <p:nvSpPr>
              <p:cNvPr id="3205" name="Rectangle 307"/>
              <p:cNvSpPr>
                <a:spLocks noChangeArrowheads="1"/>
              </p:cNvSpPr>
              <p:nvPr/>
            </p:nvSpPr>
            <p:spPr bwMode="auto">
              <a:xfrm>
                <a:off x="45072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6" name="Rectangle 308"/>
              <p:cNvSpPr>
                <a:spLocks noChangeArrowheads="1"/>
              </p:cNvSpPr>
              <p:nvPr/>
            </p:nvSpPr>
            <p:spPr bwMode="auto">
              <a:xfrm>
                <a:off x="50580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2" name="Groupe 8"/>
            <p:cNvGrpSpPr>
              <a:grpSpLocks/>
            </p:cNvGrpSpPr>
            <p:nvPr/>
          </p:nvGrpSpPr>
          <p:grpSpPr bwMode="auto">
            <a:xfrm>
              <a:off x="4506913" y="3698869"/>
              <a:ext cx="1201737" cy="357165"/>
              <a:chOff x="4506913" y="3852580"/>
              <a:chExt cx="1202317" cy="389406"/>
            </a:xfrm>
          </p:grpSpPr>
          <p:sp>
            <p:nvSpPr>
              <p:cNvPr id="3203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4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68" name="Groupe 2"/>
          <p:cNvGrpSpPr>
            <a:grpSpLocks/>
          </p:cNvGrpSpPr>
          <p:nvPr/>
        </p:nvGrpSpPr>
        <p:grpSpPr bwMode="auto">
          <a:xfrm>
            <a:off x="3330820" y="3329354"/>
            <a:ext cx="1189892" cy="1136448"/>
            <a:chOff x="3322638" y="3606800"/>
            <a:chExt cx="1289050" cy="1418473"/>
          </a:xfrm>
        </p:grpSpPr>
        <p:sp>
          <p:nvSpPr>
            <p:cNvPr id="3187" name="Rectangle 32"/>
            <p:cNvSpPr>
              <a:spLocks noChangeArrowheads="1"/>
            </p:cNvSpPr>
            <p:nvPr/>
          </p:nvSpPr>
          <p:spPr bwMode="auto">
            <a:xfrm>
              <a:off x="3322638" y="4865688"/>
              <a:ext cx="1049338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Chambre implantable :</a:t>
              </a:r>
            </a:p>
          </p:txBody>
        </p:sp>
        <p:sp>
          <p:nvSpPr>
            <p:cNvPr id="3188" name="Rectangle 35"/>
            <p:cNvSpPr>
              <a:spLocks noChangeArrowheads="1"/>
            </p:cNvSpPr>
            <p:nvPr/>
          </p:nvSpPr>
          <p:spPr bwMode="auto">
            <a:xfrm>
              <a:off x="3322638" y="4506913"/>
              <a:ext cx="91598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ombilical :</a:t>
              </a:r>
            </a:p>
          </p:txBody>
        </p:sp>
        <p:sp>
          <p:nvSpPr>
            <p:cNvPr id="3189" name="Rectangle 43"/>
            <p:cNvSpPr>
              <a:spLocks noChangeArrowheads="1"/>
            </p:cNvSpPr>
            <p:nvPr/>
          </p:nvSpPr>
          <p:spPr bwMode="auto">
            <a:xfrm>
              <a:off x="3322638" y="3606800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périphérique :</a:t>
              </a:r>
            </a:p>
          </p:txBody>
        </p:sp>
        <p:sp>
          <p:nvSpPr>
            <p:cNvPr id="3190" name="Rectangle 44"/>
            <p:cNvSpPr>
              <a:spLocks noChangeArrowheads="1"/>
            </p:cNvSpPr>
            <p:nvPr/>
          </p:nvSpPr>
          <p:spPr bwMode="auto">
            <a:xfrm>
              <a:off x="3322638" y="3967164"/>
              <a:ext cx="1289050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Artériel :</a:t>
              </a:r>
            </a:p>
          </p:txBody>
        </p:sp>
        <p:sp>
          <p:nvSpPr>
            <p:cNvPr id="3191" name="Rectangle 45"/>
            <p:cNvSpPr>
              <a:spLocks noChangeArrowheads="1"/>
            </p:cNvSpPr>
            <p:nvPr/>
          </p:nvSpPr>
          <p:spPr bwMode="auto">
            <a:xfrm>
              <a:off x="3322638" y="4146551"/>
              <a:ext cx="12525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Sous-cutané : </a:t>
              </a:r>
            </a:p>
          </p:txBody>
        </p:sp>
        <p:sp>
          <p:nvSpPr>
            <p:cNvPr id="3192" name="Rectangle 46"/>
            <p:cNvSpPr>
              <a:spLocks noChangeArrowheads="1"/>
            </p:cNvSpPr>
            <p:nvPr/>
          </p:nvSpPr>
          <p:spPr bwMode="auto">
            <a:xfrm>
              <a:off x="3322638" y="4325938"/>
              <a:ext cx="811212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central :</a:t>
              </a:r>
            </a:p>
          </p:txBody>
        </p:sp>
        <p:sp>
          <p:nvSpPr>
            <p:cNvPr id="3193" name="Rectangle 50"/>
            <p:cNvSpPr>
              <a:spLocks noChangeArrowheads="1"/>
            </p:cNvSpPr>
            <p:nvPr/>
          </p:nvSpPr>
          <p:spPr bwMode="auto">
            <a:xfrm>
              <a:off x="3322638" y="4686300"/>
              <a:ext cx="7826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PICC :</a:t>
              </a:r>
            </a:p>
          </p:txBody>
        </p:sp>
        <p:sp>
          <p:nvSpPr>
            <p:cNvPr id="3194" name="Rectangle 43"/>
            <p:cNvSpPr>
              <a:spLocks noChangeArrowheads="1"/>
            </p:cNvSpPr>
            <p:nvPr/>
          </p:nvSpPr>
          <p:spPr bwMode="auto">
            <a:xfrm>
              <a:off x="3322638" y="3786189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Midline :</a:t>
              </a:r>
            </a:p>
          </p:txBody>
        </p:sp>
      </p:grpSp>
      <p:sp>
        <p:nvSpPr>
          <p:cNvPr id="3169" name="Rectangle 33"/>
          <p:cNvSpPr>
            <a:spLocks noChangeArrowheads="1"/>
          </p:cNvSpPr>
          <p:nvPr/>
        </p:nvSpPr>
        <p:spPr bwMode="auto">
          <a:xfrm>
            <a:off x="1800958" y="866043"/>
            <a:ext cx="92653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DDDDDD"/>
                </a:solidFill>
                <a:latin typeface="Arial Narrow" panose="020B0606020202030204" pitchFamily="34" charset="0"/>
              </a:rPr>
              <a:t>_  _  _  _  _  _  _  _  _</a:t>
            </a:r>
          </a:p>
        </p:txBody>
      </p:sp>
      <p:sp>
        <p:nvSpPr>
          <p:cNvPr id="3170" name="Rectangle 49"/>
          <p:cNvSpPr>
            <a:spLocks noChangeArrowheads="1"/>
          </p:cNvSpPr>
          <p:nvPr/>
        </p:nvSpPr>
        <p:spPr bwMode="auto">
          <a:xfrm>
            <a:off x="4802066" y="1866900"/>
            <a:ext cx="84318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Poids de naissance</a:t>
            </a:r>
          </a:p>
        </p:txBody>
      </p:sp>
      <p:sp>
        <p:nvSpPr>
          <p:cNvPr id="3171" name="Rectangle 202"/>
          <p:cNvSpPr>
            <a:spLocks noChangeArrowheads="1"/>
          </p:cNvSpPr>
          <p:nvPr/>
        </p:nvSpPr>
        <p:spPr bwMode="auto">
          <a:xfrm>
            <a:off x="4807927" y="1962151"/>
            <a:ext cx="615874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nouveau-né</a:t>
            </a:r>
          </a:p>
        </p:txBody>
      </p:sp>
      <p:sp>
        <p:nvSpPr>
          <p:cNvPr id="3172" name="Rectangle 61"/>
          <p:cNvSpPr>
            <a:spLocks noChangeArrowheads="1"/>
          </p:cNvSpPr>
          <p:nvPr/>
        </p:nvSpPr>
        <p:spPr bwMode="auto">
          <a:xfrm>
            <a:off x="5738447" y="185810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274" name="Rectangle 33"/>
          <p:cNvSpPr>
            <a:spLocks noChangeArrowheads="1"/>
          </p:cNvSpPr>
          <p:nvPr/>
        </p:nvSpPr>
        <p:spPr bwMode="auto">
          <a:xfrm>
            <a:off x="1941635" y="8966477"/>
            <a:ext cx="83195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 smtClean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       ………………..</a:t>
            </a:r>
            <a:endParaRPr lang="fr-FR" altLang="fr-FR" sz="923" dirty="0">
              <a:solidFill>
                <a:srgbClr val="FFFFFF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75" name="Rectangle 33"/>
          <p:cNvSpPr>
            <a:spLocks noChangeArrowheads="1"/>
          </p:cNvSpPr>
          <p:nvPr/>
        </p:nvSpPr>
        <p:spPr bwMode="auto">
          <a:xfrm>
            <a:off x="266260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6" name="Rectangle 33"/>
          <p:cNvSpPr>
            <a:spLocks noChangeArrowheads="1"/>
          </p:cNvSpPr>
          <p:nvPr/>
        </p:nvSpPr>
        <p:spPr bwMode="auto">
          <a:xfrm>
            <a:off x="3374782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7" name="Rectangle 33"/>
          <p:cNvSpPr>
            <a:spLocks noChangeArrowheads="1"/>
          </p:cNvSpPr>
          <p:nvPr/>
        </p:nvSpPr>
        <p:spPr bwMode="auto">
          <a:xfrm>
            <a:off x="4177812" y="8792308"/>
            <a:ext cx="6652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………………...</a:t>
            </a:r>
          </a:p>
        </p:txBody>
      </p:sp>
      <p:sp>
        <p:nvSpPr>
          <p:cNvPr id="278" name="Rectangle 33"/>
          <p:cNvSpPr>
            <a:spLocks noChangeArrowheads="1"/>
          </p:cNvSpPr>
          <p:nvPr/>
        </p:nvSpPr>
        <p:spPr bwMode="auto">
          <a:xfrm>
            <a:off x="4906108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9" name="Rectangle 33"/>
          <p:cNvSpPr>
            <a:spLocks noChangeArrowheads="1"/>
          </p:cNvSpPr>
          <p:nvPr/>
        </p:nvSpPr>
        <p:spPr bwMode="auto">
          <a:xfrm>
            <a:off x="5616820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grpSp>
        <p:nvGrpSpPr>
          <p:cNvPr id="3179" name="Groupe 14"/>
          <p:cNvGrpSpPr>
            <a:grpSpLocks/>
          </p:cNvGrpSpPr>
          <p:nvPr/>
        </p:nvGrpSpPr>
        <p:grpSpPr bwMode="auto">
          <a:xfrm>
            <a:off x="1938704" y="6598627"/>
            <a:ext cx="1651488" cy="306410"/>
            <a:chOff x="1814513" y="7148513"/>
            <a:chExt cx="1788340" cy="331425"/>
          </a:xfrm>
        </p:grpSpPr>
        <p:sp>
          <p:nvSpPr>
            <p:cNvPr id="3184" name="Rectangle 344"/>
            <p:cNvSpPr>
              <a:spLocks noChangeArrowheads="1"/>
            </p:cNvSpPr>
            <p:nvPr/>
          </p:nvSpPr>
          <p:spPr bwMode="auto">
            <a:xfrm>
              <a:off x="1814513" y="7148517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5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6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14" name="Groupe 281"/>
          <p:cNvGrpSpPr>
            <a:grpSpLocks/>
          </p:cNvGrpSpPr>
          <p:nvPr/>
        </p:nvGrpSpPr>
        <p:grpSpPr bwMode="auto">
          <a:xfrm>
            <a:off x="4171951" y="6600096"/>
            <a:ext cx="1654419" cy="306405"/>
            <a:chOff x="1809983" y="7148513"/>
            <a:chExt cx="1792870" cy="333052"/>
          </a:xfrm>
        </p:grpSpPr>
        <p:sp>
          <p:nvSpPr>
            <p:cNvPr id="15" name="Rectangle 344"/>
            <p:cNvSpPr>
              <a:spLocks noChangeArrowheads="1"/>
            </p:cNvSpPr>
            <p:nvPr/>
          </p:nvSpPr>
          <p:spPr bwMode="auto">
            <a:xfrm>
              <a:off x="1809983" y="7148517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2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3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sp>
        <p:nvSpPr>
          <p:cNvPr id="282" name="Bouton d'action : Personnalisé 281">
            <a:hlinkClick r:id="" action="ppaction://noaction" highlightClick="1"/>
          </p:cNvPr>
          <p:cNvSpPr/>
          <p:nvPr/>
        </p:nvSpPr>
        <p:spPr>
          <a:xfrm>
            <a:off x="2898979" y="1603225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3" name="Bouton d'action : Personnalisé 282">
            <a:hlinkClick r:id="" action="ppaction://noaction" highlightClick="1"/>
          </p:cNvPr>
          <p:cNvSpPr/>
          <p:nvPr/>
        </p:nvSpPr>
        <p:spPr>
          <a:xfrm>
            <a:off x="2034227" y="2142488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4" name="Bouton d'action : Personnalisé 283">
            <a:hlinkClick r:id="" action="ppaction://noaction" highlightClick="1"/>
          </p:cNvPr>
          <p:cNvSpPr/>
          <p:nvPr/>
        </p:nvSpPr>
        <p:spPr>
          <a:xfrm>
            <a:off x="2034227" y="2371268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5" name="Bouton d'action : Personnalisé 284">
            <a:hlinkClick r:id="" action="ppaction://noaction" highlightClick="1"/>
          </p:cNvPr>
          <p:cNvSpPr/>
          <p:nvPr/>
        </p:nvSpPr>
        <p:spPr>
          <a:xfrm>
            <a:off x="2034227" y="2611560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" name="Bouton d'action : Personnalisé 285">
            <a:hlinkClick r:id="" action="ppaction://noaction" highlightClick="1"/>
          </p:cNvPr>
          <p:cNvSpPr/>
          <p:nvPr/>
        </p:nvSpPr>
        <p:spPr>
          <a:xfrm>
            <a:off x="2034227" y="2818865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7" name="Bouton d'action : Personnalisé 286">
            <a:hlinkClick r:id="" action="ppaction://noaction" highlightClick="1"/>
          </p:cNvPr>
          <p:cNvSpPr/>
          <p:nvPr/>
        </p:nvSpPr>
        <p:spPr>
          <a:xfrm>
            <a:off x="1748781" y="3364630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8" name="Bouton d'action : Personnalisé 287">
            <a:hlinkClick r:id="" action="ppaction://noaction" highlightClick="1"/>
          </p:cNvPr>
          <p:cNvSpPr/>
          <p:nvPr/>
        </p:nvSpPr>
        <p:spPr>
          <a:xfrm>
            <a:off x="1750116" y="3584424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9" name="Bouton d'action : Personnalisé 288">
            <a:hlinkClick r:id="" action="ppaction://noaction" highlightClick="1"/>
          </p:cNvPr>
          <p:cNvSpPr/>
          <p:nvPr/>
        </p:nvSpPr>
        <p:spPr>
          <a:xfrm>
            <a:off x="2264804" y="3767995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0" name="Bouton d'action : Personnalisé 289">
            <a:hlinkClick r:id="" action="ppaction://noaction" highlightClick="1"/>
          </p:cNvPr>
          <p:cNvSpPr/>
          <p:nvPr/>
        </p:nvSpPr>
        <p:spPr>
          <a:xfrm>
            <a:off x="4765405" y="3471242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1" name="Bouton d'action : Personnalisé 290">
            <a:hlinkClick r:id="" action="ppaction://noaction" highlightClick="1"/>
          </p:cNvPr>
          <p:cNvSpPr/>
          <p:nvPr/>
        </p:nvSpPr>
        <p:spPr>
          <a:xfrm>
            <a:off x="2723097" y="4540818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2" name="Bouton d'action : Personnalisé 291">
            <a:hlinkClick r:id="" action="ppaction://noaction" highlightClick="1"/>
          </p:cNvPr>
          <p:cNvSpPr/>
          <p:nvPr/>
        </p:nvSpPr>
        <p:spPr>
          <a:xfrm>
            <a:off x="2696582" y="6115052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3" name="Bouton d'action : Personnalisé 292">
            <a:hlinkClick r:id="" action="ppaction://noaction" highlightClick="1"/>
          </p:cNvPr>
          <p:cNvSpPr/>
          <p:nvPr/>
        </p:nvSpPr>
        <p:spPr>
          <a:xfrm>
            <a:off x="2464690" y="6664212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4" name="Bouton d'action : Personnalisé 293">
            <a:hlinkClick r:id="" action="ppaction://noaction" highlightClick="1"/>
          </p:cNvPr>
          <p:cNvSpPr/>
          <p:nvPr/>
        </p:nvSpPr>
        <p:spPr>
          <a:xfrm>
            <a:off x="4707064" y="7103324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5" name="Bouton d'action : Personnalisé 294">
            <a:hlinkClick r:id="" action="ppaction://noaction" highlightClick="1"/>
          </p:cNvPr>
          <p:cNvSpPr/>
          <p:nvPr/>
        </p:nvSpPr>
        <p:spPr>
          <a:xfrm>
            <a:off x="2026994" y="6885099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6" name="Bouton d'action : Personnalisé 295">
            <a:hlinkClick r:id="" action="ppaction://noaction" highlightClick="1"/>
          </p:cNvPr>
          <p:cNvSpPr/>
          <p:nvPr/>
        </p:nvSpPr>
        <p:spPr>
          <a:xfrm>
            <a:off x="2025788" y="7091970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7" name="Bouton d'action : Personnalisé 296">
            <a:hlinkClick r:id="" action="ppaction://noaction" highlightClick="1"/>
          </p:cNvPr>
          <p:cNvSpPr/>
          <p:nvPr/>
        </p:nvSpPr>
        <p:spPr>
          <a:xfrm>
            <a:off x="2407862" y="3102439"/>
            <a:ext cx="116681" cy="12779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51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enquête :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24/05/2022</a:t>
            </a:r>
            <a:endParaRPr kumimoji="0" lang="fr-FR" altLang="fr-FR" sz="1600" b="1" i="0" u="none" strike="noStrike" kern="1200" cap="none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 patient de 46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 résidant à Lyon est entré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hématologie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24/04/2022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présente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depuis 72 h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aplasie fébrile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39°C.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prélèvements bactériologiques, mycologiques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et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virologiques sont tous revenus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négatifs.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traitement anti-infectieux comprend depuis 48 h </a:t>
            </a:r>
            <a:r>
              <a:rPr kumimoji="0" lang="fr-FR" alt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TAZOCILLINE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</a:t>
            </a:r>
            <a:r>
              <a:rPr kumimoji="0" lang="fr-FR" alt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AMIKLIN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 porteur d’un cathéter veineux central.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5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-8071"/>
            <a:ext cx="6294834" cy="9125813"/>
          </a:xfrm>
          <a:prstGeom prst="rect">
            <a:avLst/>
          </a:prstGeom>
        </p:spPr>
      </p:pic>
      <p:sp>
        <p:nvSpPr>
          <p:cNvPr id="294" name="ZoneTexte 293"/>
          <p:cNvSpPr txBox="1"/>
          <p:nvPr/>
        </p:nvSpPr>
        <p:spPr>
          <a:xfrm>
            <a:off x="3967346" y="836082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24/05/2022</a:t>
            </a:r>
          </a:p>
        </p:txBody>
      </p:sp>
      <p:sp>
        <p:nvSpPr>
          <p:cNvPr id="295" name="Rectangle 6"/>
          <p:cNvSpPr>
            <a:spLocks noChangeArrowheads="1"/>
          </p:cNvSpPr>
          <p:nvPr/>
        </p:nvSpPr>
        <p:spPr bwMode="auto">
          <a:xfrm>
            <a:off x="3946823" y="1069703"/>
            <a:ext cx="9223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MEDHEM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</a:p>
        </p:txBody>
      </p:sp>
      <p:sp>
        <p:nvSpPr>
          <p:cNvPr id="296" name="Rectangle 11"/>
          <p:cNvSpPr>
            <a:spLocks noChangeArrowheads="1"/>
          </p:cNvSpPr>
          <p:nvPr/>
        </p:nvSpPr>
        <p:spPr bwMode="auto">
          <a:xfrm>
            <a:off x="3789040" y="1869986"/>
            <a:ext cx="919174" cy="168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 / 04 / </a:t>
            </a:r>
            <a:r>
              <a:rPr kumimoji="0" lang="fr-FR" alt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2022</a:t>
            </a:r>
            <a:endParaRPr kumimoji="0" lang="fr-FR" altLang="fr-FR" sz="11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97" name="ZoneTexte 296"/>
          <p:cNvSpPr txBox="1"/>
          <p:nvPr/>
        </p:nvSpPr>
        <p:spPr>
          <a:xfrm>
            <a:off x="4466493" y="1547664"/>
            <a:ext cx="242621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46</a:t>
            </a:r>
          </a:p>
        </p:txBody>
      </p:sp>
      <p:sp>
        <p:nvSpPr>
          <p:cNvPr id="301" name="Bouton d'action : Personnalisé 300">
            <a:hlinkClick r:id="" action="ppaction://noaction" highlightClick="1"/>
          </p:cNvPr>
          <p:cNvSpPr/>
          <p:nvPr/>
        </p:nvSpPr>
        <p:spPr>
          <a:xfrm>
            <a:off x="2024856" y="2171174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2" name="Bouton d'action : Personnalisé 301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3321000" y="1619672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3" name="Bouton d'action : Personnalisé 302">
            <a:hlinkClick r:id="" action="ppaction://noaction" highlightClick="1"/>
          </p:cNvPr>
          <p:cNvSpPr/>
          <p:nvPr/>
        </p:nvSpPr>
        <p:spPr>
          <a:xfrm>
            <a:off x="2528912" y="2375768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4" name="Bouton d'action : Personnalisé 303">
            <a:hlinkClick r:id="" action="ppaction://noaction" highlightClick="1"/>
          </p:cNvPr>
          <p:cNvSpPr/>
          <p:nvPr/>
        </p:nvSpPr>
        <p:spPr>
          <a:xfrm>
            <a:off x="2528912" y="2591792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6" name="Bouton d'action : Personnalisé 305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1736824" y="3383880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" name="Bouton d'action : Personnalisé 306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1736824" y="3599904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8" name="Bouton d'action : Personnalisé 30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240880" y="3815928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9" name="Bouton d'action : Personnalisé 30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393280" y="3114898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0" name="Bouton d'action : Personnalisé 309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761160" y="3923928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1" name="Bouton d'action : Personnalisé 31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3330922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2" name="Bouton d'action : Personnalisé 311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3483322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3" name="Bouton d'action : Personnalisé 312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3635896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4" name="Bouton d'action : Personnalisé 313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3779912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5" name="Bouton d'action : Personnalisé 314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4048894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6" name="Bouton d'action : Personnalisé 315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4201468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7" name="Bouton d'action : Personnalisé 316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257104" y="4345484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8" name="Bouton d'action : Personnalisé 31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718445" y="4567585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9" name="ZoneTexte 318"/>
          <p:cNvSpPr txBox="1"/>
          <p:nvPr/>
        </p:nvSpPr>
        <p:spPr>
          <a:xfrm>
            <a:off x="748119" y="5032623"/>
            <a:ext cx="6035874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PIPE/TAZOBACTAM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IV       21/05/2022              ICS                     NEF              OUI      NON                          </a:t>
            </a:r>
          </a:p>
        </p:txBody>
      </p:sp>
      <p:sp>
        <p:nvSpPr>
          <p:cNvPr id="320" name="ZoneTexte 319"/>
          <p:cNvSpPr txBox="1"/>
          <p:nvPr/>
        </p:nvSpPr>
        <p:spPr>
          <a:xfrm>
            <a:off x="764704" y="5292080"/>
            <a:ext cx="6042286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AMIKACINE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IV       21/05/2022              ICS                     NEF              OUI      NON                          </a:t>
            </a:r>
          </a:p>
        </p:txBody>
      </p:sp>
      <p:sp>
        <p:nvSpPr>
          <p:cNvPr id="321" name="Bouton d'action : Personnalisé 320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730163" y="6131737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2" name="Bouton d'action : Personnalisé 321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024856" y="6732240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3" name="Bouton d'action : Personnalisé 322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024856" y="6948264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4" name="ZoneTexte 323"/>
          <p:cNvSpPr txBox="1"/>
          <p:nvPr/>
        </p:nvSpPr>
        <p:spPr>
          <a:xfrm>
            <a:off x="2195161" y="6444208"/>
            <a:ext cx="1017815" cy="200055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SEPSIS</a:t>
            </a:r>
          </a:p>
        </p:txBody>
      </p:sp>
      <p:sp>
        <p:nvSpPr>
          <p:cNvPr id="325" name="ZoneTexte 324"/>
          <p:cNvSpPr txBox="1"/>
          <p:nvPr/>
        </p:nvSpPr>
        <p:spPr>
          <a:xfrm>
            <a:off x="2204864" y="7324273"/>
            <a:ext cx="1017815" cy="200055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326" name="Rectangle 11"/>
          <p:cNvSpPr>
            <a:spLocks noChangeArrowheads="1"/>
          </p:cNvSpPr>
          <p:nvPr/>
        </p:nvSpPr>
        <p:spPr bwMode="auto">
          <a:xfrm>
            <a:off x="2132856" y="7597625"/>
            <a:ext cx="91917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21/05/2022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27" name="ZoneTexte 326"/>
          <p:cNvSpPr txBox="1"/>
          <p:nvPr/>
        </p:nvSpPr>
        <p:spPr>
          <a:xfrm>
            <a:off x="1969790" y="8169319"/>
            <a:ext cx="1017815" cy="200055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EXASTE</a:t>
            </a:r>
          </a:p>
        </p:txBody>
      </p:sp>
      <p:sp>
        <p:nvSpPr>
          <p:cNvPr id="328" name="Bouton d'action : Personnalisé 32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2024856" y="7128296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700808" y="1859142"/>
            <a:ext cx="9223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MEDHEM</a:t>
            </a:r>
            <a:r>
              <a:rPr kumimoji="0" lang="fr-FR" alt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</a:p>
        </p:txBody>
      </p:sp>
      <p:sp>
        <p:nvSpPr>
          <p:cNvPr id="35" name="Bouton d'action : Personnalisé 34">
            <a:hlinkClick r:id="" action="ppaction://noaction" highlightClick="1"/>
          </p:cNvPr>
          <p:cNvSpPr/>
          <p:nvPr/>
        </p:nvSpPr>
        <p:spPr>
          <a:xfrm>
            <a:off x="3479701" y="2826966"/>
            <a:ext cx="108000" cy="108000"/>
          </a:xfrm>
          <a:prstGeom prst="actionButtonBlank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5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eaLnBrk="0" hangingPunct="0">
              <a:spcBef>
                <a:spcPct val="20000"/>
              </a:spcBef>
              <a:buChar char="•"/>
              <a:defRPr sz="3200">
                <a:latin typeface="Times New Roman" pitchFamily="18" charset="0"/>
              </a:defRPr>
            </a:lvl1pPr>
            <a:lvl2pPr marL="0" lvl="1" indent="0">
              <a:lnSpc>
                <a:spcPct val="150000"/>
              </a:lnSpc>
              <a:spcBef>
                <a:spcPts val="1800"/>
              </a:spcBef>
              <a:buNone/>
              <a:defRPr sz="1600" b="1">
                <a:solidFill>
                  <a:srgbClr val="373739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enquête :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patiente de 56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 habitant à Annecy a été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admise en réanimation suite à un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accident de la voie publique (AVP)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Elle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présenté une hyperthermie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38,5°C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 hémocultures réalisées est revenue positive à </a:t>
            </a:r>
            <a:r>
              <a:rPr kumimoji="0" lang="fr-FR" alt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Staphylococcus aureus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sensible à la méticilline (SASM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).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cathéter central a été changé et son extrémité distale mise en culture. Celle-ci est positive à 250 UFC/ml à SASM.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apyrétique depuis l’ablation du cathéter. 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Lors de votre passage en réanimation,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toujours sous ventilation mécanique, un nouveau cathéter central a été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posé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6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5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0"/>
            <a:ext cx="6294834" cy="91258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88952" y="16196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28912" y="215974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0848" y="237576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0848" y="259179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0848" y="280781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33056" y="827584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31707" y="1074966"/>
            <a:ext cx="6962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REAPOL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89040" y="1867054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72816" y="1867054"/>
            <a:ext cx="6962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REAPOL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40880" y="338388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40880" y="359990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40880" y="381592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61160" y="392392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57104" y="334786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57104" y="350026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57104" y="36358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57104" y="37882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7104" y="421196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57104" y="436436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04864" y="457200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44936" y="615617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120422" y="6466532"/>
            <a:ext cx="755582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SANBAC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92896" y="673224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24856" y="69122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025346" y="7346404"/>
            <a:ext cx="293918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532928" y="1579022"/>
            <a:ext cx="242621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000744" y="7602492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916832" y="8203758"/>
            <a:ext cx="684858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STAAUR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988840" y="8419782"/>
            <a:ext cx="552002" cy="73866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OXA-S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GLY-S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014760" y="7863031"/>
            <a:ext cx="406128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KTC</a:t>
            </a:r>
          </a:p>
        </p:txBody>
      </p:sp>
    </p:spTree>
    <p:extLst>
      <p:ext uri="{BB962C8B-B14F-4D97-AF65-F5344CB8AC3E}">
        <p14:creationId xmlns:p14="http://schemas.microsoft.com/office/powerpoint/2010/main" val="28750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6" y="2575273"/>
            <a:ext cx="6851134" cy="4560417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229219" y="3840490"/>
            <a:ext cx="504056" cy="288032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115436" y="3738362"/>
            <a:ext cx="737499" cy="473598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694629" y="4128522"/>
            <a:ext cx="1512168" cy="659502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33256" y="3840490"/>
            <a:ext cx="504056" cy="227454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64105" y="4499992"/>
            <a:ext cx="1227335" cy="432048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250 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UFC/ml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&lt; seuil à 10</a:t>
            </a:r>
            <a:r>
              <a:rPr kumimoji="0" lang="fr-FR" sz="1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mL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505482" y="4382279"/>
            <a:ext cx="504056" cy="227454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225385" y="2811271"/>
            <a:ext cx="1568305" cy="33855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</a:t>
            </a:r>
            <a:r>
              <a:rPr kumimoji="0" lang="fr-FR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bactériémique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(+preuve)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60848" y="3732517"/>
            <a:ext cx="818100" cy="1692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03033" y="4989190"/>
            <a:ext cx="1366327" cy="33855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générale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73216" y="5580112"/>
            <a:ext cx="1366327" cy="33855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locale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75041" y="6228184"/>
            <a:ext cx="1366327" cy="33855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vasculaire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non liée à un KT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933056" y="3276725"/>
            <a:ext cx="685050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Nouveau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54306" y="1634887"/>
            <a:ext cx="1157937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 n° 6 </a:t>
            </a:r>
          </a:p>
        </p:txBody>
      </p:sp>
      <p:pic>
        <p:nvPicPr>
          <p:cNvPr id="17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267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enquête :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  <a:endParaRPr kumimoji="0" lang="fr-FR" altLang="fr-FR" sz="1600" b="1" i="0" u="none" strike="noStrike" kern="1200" cap="none" spc="0" normalizeH="0" baseline="0" noProof="0" dirty="0">
              <a:ln>
                <a:noFill/>
              </a:ln>
              <a:solidFill>
                <a:srgbClr val="37373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patiente de 56 ans habitant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Annecy a été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admise en réanimation suite à un AVP 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14/04/2022. Elle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présenté une hyperthermie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38,5°C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hémocultures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réalisées sont revenues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stériles.</a:t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cathéter central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été changé et son extrémité distale mise en culture. Celle-ci est positive à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1000 UFC/ml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fr-FR" alt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Staphylococcus aureus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sensible à la </a:t>
            </a:r>
            <a:r>
              <a:rPr kumimoji="0" lang="fr-FR" alt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méticilline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apyrétique depuis l’ablation du cathéter. 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Lors de votre passage en réanimation, 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19/05/2022,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toujours sous ventilation mécanique, un nouveau cathéter central a été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posé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6 </a:t>
            </a: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bis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1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0"/>
            <a:ext cx="6294834" cy="91258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88952" y="16196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28912" y="215974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0848" y="237576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0848" y="259179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0848" y="280781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933056" y="827584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931707" y="1074966"/>
            <a:ext cx="6962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REAPOL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789040" y="1867054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772816" y="1867054"/>
            <a:ext cx="6962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REAPOL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40880" y="338388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40880" y="359990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40880" y="381592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61160" y="392392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57104" y="334786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57104" y="350026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57104" y="36358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57104" y="37882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7104" y="421196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57104" y="436436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04864" y="457200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44936" y="615617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120422" y="6466532"/>
            <a:ext cx="766804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KTCGEN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92896" y="673224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24856" y="69122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2025346" y="7346404"/>
            <a:ext cx="293918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532928" y="1579022"/>
            <a:ext cx="242621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56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000744" y="7602492"/>
            <a:ext cx="838939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1916832" y="8203758"/>
            <a:ext cx="684858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STAAUR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988840" y="8419782"/>
            <a:ext cx="578804" cy="738664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OXA  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GLY 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916832" y="7863030"/>
            <a:ext cx="2160240" cy="18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6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6" y="2575273"/>
            <a:ext cx="6851134" cy="4560417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260648" y="5605373"/>
            <a:ext cx="504056" cy="288032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129509" y="5580111"/>
            <a:ext cx="579411" cy="236799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672408" y="5089887"/>
            <a:ext cx="1512168" cy="659502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70517" y="5876592"/>
            <a:ext cx="1227335" cy="338088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1000 UFC/ml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468094" y="5271621"/>
            <a:ext cx="504056" cy="227454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296718" y="2843808"/>
            <a:ext cx="1425638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bactériémique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(+preuve)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96114" y="3721087"/>
            <a:ext cx="74756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75969" y="4989190"/>
            <a:ext cx="1220453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générale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46152" y="5580112"/>
            <a:ext cx="1220453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locale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458397" y="6228184"/>
            <a:ext cx="1199615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vasculaire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non liée à un KT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933056" y="3276725"/>
            <a:ext cx="614518" cy="16158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Nouveau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4578" y="1763688"/>
            <a:ext cx="1528230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 n° 6 bis</a:t>
            </a:r>
          </a:p>
        </p:txBody>
      </p:sp>
    </p:spTree>
    <p:extLst>
      <p:ext uri="{BB962C8B-B14F-4D97-AF65-F5344CB8AC3E}">
        <p14:creationId xmlns:p14="http://schemas.microsoft.com/office/powerpoint/2010/main" val="11053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0"/>
            <a:ext cx="6294834" cy="912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632" y="1499658"/>
            <a:ext cx="6552728" cy="708168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>
                <a:solidFill>
                  <a:schemeClr val="accent1"/>
                </a:solidFill>
              </a:rPr>
              <a:t>24/05/2022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à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14h</a:t>
            </a:r>
          </a:p>
          <a:p>
            <a:pPr lvl="1">
              <a:lnSpc>
                <a:spcPct val="150000"/>
              </a:lnSpc>
            </a:pP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Un homme de 75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 habitant à 	Aurillac, </a:t>
            </a:r>
            <a:r>
              <a:rPr lang="fr-FR" altLang="fr-FR" sz="1400" b="1" dirty="0">
                <a:solidFill>
                  <a:srgbClr val="373739"/>
                </a:solidFill>
              </a:rPr>
              <a:t>avec une BPCO connue, a été hospitalisé le </a:t>
            </a:r>
            <a:r>
              <a:rPr lang="fr-FR" altLang="fr-FR" sz="1400" b="1" dirty="0">
                <a:solidFill>
                  <a:schemeClr val="accent1"/>
                </a:solidFill>
              </a:rPr>
              <a:t>21/05/2022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médecine </a:t>
            </a:r>
            <a:r>
              <a:rPr lang="fr-FR" altLang="fr-FR" sz="1400" b="1" dirty="0">
                <a:solidFill>
                  <a:srgbClr val="373739"/>
                </a:solidFill>
              </a:rPr>
              <a:t>générale avec les signes suivants : toux depuis 3 jours, expectorations verdâtres et dyspnée.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A l’examen, il était fébrile,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avec </a:t>
            </a:r>
            <a:r>
              <a:rPr lang="fr-FR" altLang="fr-FR" sz="1400" b="1" dirty="0">
                <a:solidFill>
                  <a:srgbClr val="373739"/>
                </a:solidFill>
              </a:rPr>
              <a:t>une dyspnée inspiratoire, des crépitations de la base droite et un </a:t>
            </a:r>
            <a:r>
              <a:rPr lang="fr-FR" altLang="fr-FR" sz="1400" b="1" dirty="0" err="1">
                <a:solidFill>
                  <a:srgbClr val="373739"/>
                </a:solidFill>
              </a:rPr>
              <a:t>wheezing</a:t>
            </a:r>
            <a:r>
              <a:rPr lang="fr-FR" altLang="fr-FR" sz="1400" b="1" dirty="0">
                <a:solidFill>
                  <a:srgbClr val="373739"/>
                </a:solidFill>
              </a:rPr>
              <a:t> bilatéral. La radiographie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pulmonaire </a:t>
            </a:r>
            <a:r>
              <a:rPr lang="fr-FR" altLang="fr-FR" sz="1400" b="1" dirty="0">
                <a:solidFill>
                  <a:srgbClr val="373739"/>
                </a:solidFill>
              </a:rPr>
              <a:t>(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>
                <a:solidFill>
                  <a:srgbClr val="373739"/>
                </a:solidFill>
              </a:rPr>
              <a:t>) était normale à l’admission.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>
                <a:solidFill>
                  <a:srgbClr val="373739"/>
                </a:solidFill>
              </a:rPr>
              <a:t>diagnostic de pneumonie est noté dans le dossier médical. Un cathéter périphérique (KTVP) a été posé à l’admission. Pas de sonde à demeure.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La </a:t>
            </a:r>
            <a:r>
              <a:rPr lang="fr-FR" altLang="fr-FR" sz="1400" b="1" dirty="0">
                <a:solidFill>
                  <a:srgbClr val="373739"/>
                </a:solidFill>
              </a:rPr>
              <a:t>NFS rapportait des GB à 10.10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avec une CRP à </a:t>
            </a:r>
            <a:r>
              <a:rPr lang="fr-FR" altLang="fr-FR" sz="1400" b="1" dirty="0">
                <a:solidFill>
                  <a:srgbClr val="373739"/>
                </a:solidFill>
              </a:rPr>
              <a:t>54 mg/l.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Absence </a:t>
            </a:r>
            <a:r>
              <a:rPr lang="fr-FR" altLang="fr-FR" sz="1400" b="1" dirty="0">
                <a:solidFill>
                  <a:srgbClr val="373739"/>
                </a:solidFill>
              </a:rPr>
              <a:t>de prélèvement des crachats.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Un </a:t>
            </a:r>
            <a:r>
              <a:rPr lang="fr-FR" altLang="fr-FR" sz="1400" b="1" dirty="0">
                <a:solidFill>
                  <a:srgbClr val="373739"/>
                </a:solidFill>
              </a:rPr>
              <a:t>traitement par CEFUROXIME IV 1,5g x 3/j + CLARITHROMYCINE 500mg x 2/j a été débuté après ces résultats.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Il a été revu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24/05/2022 </a:t>
            </a:r>
            <a:r>
              <a:rPr lang="fr-FR" altLang="fr-FR" sz="1400" b="1" dirty="0">
                <a:solidFill>
                  <a:srgbClr val="373739"/>
                </a:solidFill>
              </a:rPr>
              <a:t>à 9h. Le traitement antibiotique a été changé pour CEFUROXIME per os 750 mg x 3/j. La CLARITHROMYCINE a été arrêtée.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Au site d’insertion du KTVP, on notait une rougeur et du pus. Le KTVP a été retiré. Des hémocultures ont été prélevées. </a:t>
            </a:r>
            <a:endParaRPr lang="fr-FR" altLang="fr-FR" sz="1400" b="1" dirty="0" smtClean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La </a:t>
            </a:r>
            <a:r>
              <a:rPr lang="fr-FR" altLang="fr-FR" sz="1400" b="1" dirty="0">
                <a:solidFill>
                  <a:srgbClr val="373739"/>
                </a:solidFill>
              </a:rPr>
              <a:t>NFS rapportait des GB à 13.10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et la CRP était à 44 mg/l.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Il n’a pas eu d’autre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et aucun crachat n’a été envoyé en microbiologie pour examen direct + mise culture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7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547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96" y="0"/>
            <a:ext cx="6294834" cy="91258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321000" y="16196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24/05/2022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75348" y="1092756"/>
            <a:ext cx="646578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MEDGEN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72816" y="1858556"/>
            <a:ext cx="646578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MEDGEN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789040" y="1884844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21/05/2022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48" y="217117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38616" y="237576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0848" y="259179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60848" y="280781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08499" y="3127741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36824" y="338388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36824" y="3599904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36824" y="3815928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44936" y="457200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4936" y="6156176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92696" y="5038338"/>
            <a:ext cx="5616624" cy="18466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CEFUROXIME          O        21/05/2022          IC                    PNE                     O      DES                                 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56904" y="6732240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024856" y="6912272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88676" y="7130529"/>
            <a:ext cx="108000" cy="108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953869" y="7608042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24/05/2022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954397" y="7358285"/>
            <a:ext cx="2171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4535742" y="1580530"/>
            <a:ext cx="22979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75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487193" y="6464178"/>
            <a:ext cx="1488155" cy="16158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1050" i="1" dirty="0" smtClean="0">
                <a:solidFill>
                  <a:schemeClr val="accent6"/>
                </a:solidFill>
              </a:rPr>
              <a:t>En attente des résultats</a:t>
            </a:r>
          </a:p>
        </p:txBody>
      </p:sp>
    </p:spTree>
    <p:extLst>
      <p:ext uri="{BB962C8B-B14F-4D97-AF65-F5344CB8AC3E}">
        <p14:creationId xmlns:p14="http://schemas.microsoft.com/office/powerpoint/2010/main" val="26542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632" y="1691680"/>
            <a:ext cx="6625480" cy="727280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>
                <a:solidFill>
                  <a:schemeClr val="accent1"/>
                </a:solidFill>
              </a:rPr>
              <a:t>29/05/2022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Résidant à Clermont-Ferrand, une </a:t>
            </a:r>
            <a:r>
              <a:rPr lang="fr-FR" altLang="fr-FR" sz="1400" b="1" dirty="0">
                <a:solidFill>
                  <a:srgbClr val="373739"/>
                </a:solidFill>
              </a:rPr>
              <a:t>femme de 81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 a </a:t>
            </a:r>
            <a:r>
              <a:rPr lang="fr-FR" altLang="fr-FR" sz="1400" b="1" dirty="0">
                <a:solidFill>
                  <a:srgbClr val="373739"/>
                </a:solidFill>
              </a:rPr>
              <a:t>été admise en réanimation médicale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18/05/2022 </a:t>
            </a:r>
            <a:r>
              <a:rPr lang="fr-FR" altLang="fr-FR" sz="1400" b="1" dirty="0">
                <a:solidFill>
                  <a:srgbClr val="373739"/>
                </a:solidFill>
              </a:rPr>
              <a:t>avec un AVC sévère. A l’admission, ont été posés et gardés pendant tout le séjour, un KTVC,  une sonde à demeure et un cathéter artériel périphérique.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19/05/2022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un traitement IV par PIPÉRACILLINE-TAZOBACTAM était débuté pour une suspicion de pneumopathie nosocomiale sur dégradation des gaz du sang. Sa température maximale était 37,2°C. Les GB étaient à 11.10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. Sa CRP était à 62. Sa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montrait des atélectasies bilatérales et un œdème pulmonaire. La culture d’un prélèvement bronchique protégé (</a:t>
            </a:r>
            <a:r>
              <a:rPr lang="fr-FR" altLang="fr-FR" sz="1400" b="1" dirty="0" err="1">
                <a:solidFill>
                  <a:srgbClr val="373739"/>
                </a:solidFill>
              </a:rPr>
              <a:t>Wimberley</a:t>
            </a:r>
            <a:r>
              <a:rPr lang="fr-FR" altLang="fr-FR" sz="1400" b="1" dirty="0">
                <a:solidFill>
                  <a:srgbClr val="373739"/>
                </a:solidFill>
              </a:rPr>
              <a:t>) a identifié un </a:t>
            </a:r>
            <a:r>
              <a:rPr lang="fr-FR" altLang="fr-FR" sz="1400" b="1" i="1" dirty="0">
                <a:solidFill>
                  <a:srgbClr val="373739"/>
                </a:solidFill>
              </a:rPr>
              <a:t>E. coli </a:t>
            </a:r>
            <a:r>
              <a:rPr lang="fr-FR" altLang="fr-FR" sz="1400" b="1" dirty="0">
                <a:solidFill>
                  <a:srgbClr val="373739"/>
                </a:solidFill>
              </a:rPr>
              <a:t>à 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4</a:t>
            </a:r>
            <a:r>
              <a:rPr lang="fr-FR" altLang="fr-FR" sz="1400" b="1" dirty="0">
                <a:solidFill>
                  <a:srgbClr val="373739"/>
                </a:solidFill>
              </a:rPr>
              <a:t> UFC/ml.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poursuite des ATB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27/05/2022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arrêt des ATB. Fièvre 12h plus tard. Des hémocultures ont été prélevées en 2 sites différents dans les 6h suivantes. Le KTVC a été retiré et son extrémité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mise </a:t>
            </a:r>
            <a:r>
              <a:rPr lang="fr-FR" altLang="fr-FR" sz="1400" b="1" dirty="0">
                <a:solidFill>
                  <a:srgbClr val="373739"/>
                </a:solidFill>
              </a:rPr>
              <a:t>en culture. Un traitement par TEICOPLANINE IV 400mg a été débuté pour une suspicion de BLC. Un nouveau KTVC a été posé.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29/05/2022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3 des 4 hémocultures poussent à </a:t>
            </a:r>
            <a:r>
              <a:rPr lang="fr-FR" altLang="fr-FR" sz="1400" b="1" i="1" dirty="0" err="1">
                <a:solidFill>
                  <a:srgbClr val="373739"/>
                </a:solidFill>
              </a:rPr>
              <a:t>Micrococcus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err="1">
                <a:solidFill>
                  <a:srgbClr val="373739"/>
                </a:solidFill>
              </a:rPr>
              <a:t>spp</a:t>
            </a:r>
            <a:r>
              <a:rPr lang="fr-FR" altLang="fr-FR" sz="1400" b="1" dirty="0">
                <a:solidFill>
                  <a:srgbClr val="373739"/>
                </a:solidFill>
              </a:rPr>
              <a:t>. et à staphylocoque à </a:t>
            </a:r>
            <a:r>
              <a:rPr lang="fr-FR" altLang="fr-FR" sz="1400" b="1" dirty="0" err="1">
                <a:solidFill>
                  <a:srgbClr val="373739"/>
                </a:solidFill>
              </a:rPr>
              <a:t>coagulase</a:t>
            </a:r>
            <a:r>
              <a:rPr lang="fr-FR" altLang="fr-FR" sz="1400" b="1" dirty="0">
                <a:solidFill>
                  <a:srgbClr val="373739"/>
                </a:solidFill>
              </a:rPr>
              <a:t> négative (SCN), antibiogramme en cours. L’extrémité du KTVC est lui positif  à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SCN (&gt; 10</a:t>
            </a:r>
            <a:r>
              <a:rPr lang="fr-FR" altLang="fr-FR" sz="1400" b="1" baseline="30000" dirty="0" smtClean="0">
                <a:solidFill>
                  <a:srgbClr val="373739"/>
                </a:solidFill>
              </a:rPr>
              <a:t>3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UFC/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mL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nouveau KTVC est toujours en place. La patiente est apyrétique et toujours traitée par </a:t>
            </a:r>
            <a:r>
              <a:rPr lang="fr-FR" altLang="fr-FR" sz="1400" b="1" dirty="0" err="1">
                <a:solidFill>
                  <a:srgbClr val="373739"/>
                </a:solidFill>
              </a:rPr>
              <a:t>TEICOPLANINE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8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7697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0"/>
            <a:ext cx="6294834" cy="91258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29/05/2022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75348" y="1092756"/>
            <a:ext cx="62086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REAMED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00021" y="1867054"/>
            <a:ext cx="62086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REAMED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89040" y="186998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18/05/2022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944" y="1631434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2571" y="2192468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48" y="2387530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48" y="2603554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0848" y="2819578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20888" y="314360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76872" y="339564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36824" y="361166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6872" y="3827690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57104" y="335765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57104" y="350364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61160" y="3647658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61160" y="3935690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7104" y="377854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7104" y="407970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57104" y="423210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57104" y="438450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44936" y="458376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44936" y="615617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92696" y="5038338"/>
            <a:ext cx="5616624" cy="18466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TEICOPLANINE        IV       27/05/2022          ICS                    BAC                  O      NON                                 </a:t>
            </a:r>
          </a:p>
        </p:txBody>
      </p:sp>
      <p:sp>
        <p:nvSpPr>
          <p:cNvPr id="28" name="Rectangle 207"/>
          <p:cNvSpPr>
            <a:spLocks noChangeArrowheads="1"/>
          </p:cNvSpPr>
          <p:nvPr/>
        </p:nvSpPr>
        <p:spPr bwMode="auto">
          <a:xfrm>
            <a:off x="1954912" y="7346260"/>
            <a:ext cx="2354263" cy="16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29" name="Rectangle 208"/>
          <p:cNvSpPr>
            <a:spLocks noChangeArrowheads="1"/>
          </p:cNvSpPr>
          <p:nvPr/>
        </p:nvSpPr>
        <p:spPr bwMode="auto">
          <a:xfrm>
            <a:off x="2010841" y="7618467"/>
            <a:ext cx="2354263" cy="1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27/05/2022</a:t>
            </a: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0" name="Rectangle 209"/>
          <p:cNvSpPr>
            <a:spLocks noChangeArrowheads="1"/>
          </p:cNvSpPr>
          <p:nvPr/>
        </p:nvSpPr>
        <p:spPr bwMode="auto">
          <a:xfrm>
            <a:off x="1988840" y="7847315"/>
            <a:ext cx="2359025" cy="1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1" name="Rectangle 210"/>
          <p:cNvSpPr>
            <a:spLocks noChangeArrowheads="1"/>
          </p:cNvSpPr>
          <p:nvPr/>
        </p:nvSpPr>
        <p:spPr bwMode="auto">
          <a:xfrm>
            <a:off x="1959620" y="8193493"/>
            <a:ext cx="749300" cy="15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STANSP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92896" y="6744002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37988" y="6960026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36286" y="7140058"/>
            <a:ext cx="108000" cy="844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989354" y="6440132"/>
            <a:ext cx="598681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KTCBAC</a:t>
            </a:r>
          </a:p>
        </p:txBody>
      </p:sp>
      <p:sp>
        <p:nvSpPr>
          <p:cNvPr id="36" name="Rectangle 211"/>
          <p:cNvSpPr>
            <a:spLocks noChangeArrowheads="1"/>
          </p:cNvSpPr>
          <p:nvPr/>
        </p:nvSpPr>
        <p:spPr bwMode="auto">
          <a:xfrm>
            <a:off x="1916832" y="8467359"/>
            <a:ext cx="758824" cy="225946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Non demandé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535742" y="1580530"/>
            <a:ext cx="22979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81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6" y="2575273"/>
            <a:ext cx="6851134" cy="4560417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217762" y="3808501"/>
            <a:ext cx="504056" cy="288032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031956" y="3151585"/>
            <a:ext cx="1109012" cy="268818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458397" y="3154583"/>
            <a:ext cx="504056" cy="227454"/>
          </a:xfrm>
          <a:prstGeom prst="roundRect">
            <a:avLst/>
          </a:prstGeom>
          <a:solidFill>
            <a:schemeClr val="tx2">
              <a:alpha val="2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296718" y="2843808"/>
            <a:ext cx="1425638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bactériémique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(+preuve)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96114" y="3721087"/>
            <a:ext cx="747568" cy="153888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Bactériémie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375969" y="4989190"/>
            <a:ext cx="1220453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générale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46152" y="5580112"/>
            <a:ext cx="1220453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locale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sur KT à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</a:t>
            </a: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458397" y="6228184"/>
            <a:ext cx="1199615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Infection vasculaire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non liée à un KT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933056" y="3276725"/>
            <a:ext cx="614518" cy="161583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Nouveau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4578" y="1763688"/>
            <a:ext cx="1087404" cy="307777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Cas n° 8</a:t>
            </a:r>
          </a:p>
        </p:txBody>
      </p:sp>
    </p:spTree>
    <p:extLst>
      <p:ext uri="{BB962C8B-B14F-4D97-AF65-F5344CB8AC3E}">
        <p14:creationId xmlns:p14="http://schemas.microsoft.com/office/powerpoint/2010/main" val="41310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31/05/2022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Une femme de 48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ans, habitant à Dole dans le Jura,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chirurgie digestive le </a:t>
            </a:r>
            <a:r>
              <a:rPr lang="fr-FR" altLang="fr-FR" sz="1400" b="1" dirty="0">
                <a:solidFill>
                  <a:schemeClr val="accent1"/>
                </a:solidFill>
              </a:rPr>
              <a:t>24/05/2022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pour colectomie pour un cancer de l’intestin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La </a:t>
            </a:r>
            <a:r>
              <a:rPr lang="fr-FR" altLang="fr-FR" sz="1400" b="1" dirty="0">
                <a:solidFill>
                  <a:srgbClr val="373739"/>
                </a:solidFill>
              </a:rPr>
              <a:t>colectomie a été réalisée le </a:t>
            </a:r>
            <a:r>
              <a:rPr lang="fr-FR" altLang="fr-FR" sz="1400" b="1" dirty="0">
                <a:solidFill>
                  <a:schemeClr val="accent1"/>
                </a:solidFill>
              </a:rPr>
              <a:t>25/05/2022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</a:t>
            </a:r>
            <a:r>
              <a:rPr lang="fr-FR" altLang="fr-FR" sz="1400" b="1" dirty="0">
                <a:solidFill>
                  <a:srgbClr val="373739"/>
                </a:solidFill>
              </a:rPr>
              <a:t>Elle a reçu comme prophylaxie chirurgicale 1 dose de CEFRADINE, arrêtée le </a:t>
            </a:r>
            <a:r>
              <a:rPr lang="fr-FR" altLang="fr-FR" sz="1400" b="1" dirty="0">
                <a:solidFill>
                  <a:schemeClr val="accent1"/>
                </a:solidFill>
              </a:rPr>
              <a:t>27/05/2022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à 14h.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>
                <a:solidFill>
                  <a:schemeClr val="accent1"/>
                </a:solidFill>
              </a:rPr>
              <a:t>28/05/2022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en fin de journée, elle présente une hyperthermie montant à 38°9. Son bilan du jour montre une augmentation des leucocytes à 18000/mm3 et de la CRP à 68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mg/l.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Elle est mise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28/05/2022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sous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PIPERACILLINE/TAZOBACTAM.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30/05/2022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elle </a:t>
            </a:r>
            <a:r>
              <a:rPr lang="fr-FR" altLang="fr-FR" sz="1400" b="1" dirty="0">
                <a:solidFill>
                  <a:srgbClr val="373739"/>
                </a:solidFill>
              </a:rPr>
              <a:t>est toujours hyperthermique à 39,2°C, elle baisse sa tension artérielle  à 99/72 et est tachycarde à 120/mn. L’interne notait une douleur abdominale importante, renforcée à la palpation et une défense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Le </a:t>
            </a:r>
            <a:r>
              <a:rPr lang="fr-FR" altLang="fr-FR" sz="1400" b="1" dirty="0">
                <a:solidFill>
                  <a:srgbClr val="373739"/>
                </a:solidFill>
              </a:rPr>
              <a:t>chirurgien de garde, en sortie de bloc, suspectant une péritonite par perforation a fait débuter un traitement par MÉROPÉNÈME : 1g x 3/j IV, et AMIKACINE 1,8g en dose unique, un remplissage IV et fait passer la patiente en réanimation. Une exploration chirurgicale par laparotomie a été prévue dès stabilisation de la patiente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Vous voyez le dossier le </a:t>
            </a:r>
            <a:r>
              <a:rPr lang="fr-FR" altLang="fr-FR" sz="1400" b="1" dirty="0">
                <a:solidFill>
                  <a:schemeClr val="accent1"/>
                </a:solidFill>
              </a:rPr>
              <a:t>31/05/2022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le lendemain à 11h.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9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344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-1"/>
            <a:ext cx="6294834" cy="91258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31/05/2022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75348" y="1092756"/>
            <a:ext cx="534753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REACHI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00021" y="1867054"/>
            <a:ext cx="534753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lvl="0"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REACHI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89040" y="186998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24/05/2022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92696" y="5038338"/>
            <a:ext cx="5616624" cy="18466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MEROPENEM         IV       30/05/2022          ICS                    ABD                   O          ESC                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89354" y="6440132"/>
            <a:ext cx="606567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ISOORG</a:t>
            </a:r>
          </a:p>
        </p:txBody>
      </p:sp>
      <p:sp>
        <p:nvSpPr>
          <p:cNvPr id="9" name="Rectangle 8"/>
          <p:cNvSpPr/>
          <p:nvPr/>
        </p:nvSpPr>
        <p:spPr>
          <a:xfrm>
            <a:off x="2924944" y="161967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28912" y="219573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0848" y="237576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60848" y="259179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34942" y="2819246"/>
            <a:ext cx="1188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76872" y="3383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76872" y="359990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76872" y="381592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152" y="3354559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97152" y="392392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57104" y="3491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7104" y="37667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57104" y="42203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57104" y="43727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57104" y="364905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744936" y="457200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720350" y="61430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24856" y="67322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4856" y="693683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030345" y="7324273"/>
            <a:ext cx="229797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033234" y="759633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28/05/2022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973588" y="8178151"/>
            <a:ext cx="633754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NONEFF</a:t>
            </a:r>
          </a:p>
        </p:txBody>
      </p:sp>
    </p:spTree>
    <p:extLst>
      <p:ext uri="{BB962C8B-B14F-4D97-AF65-F5344CB8AC3E}">
        <p14:creationId xmlns:p14="http://schemas.microsoft.com/office/powerpoint/2010/main" val="41120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17/06/2022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Madame DES… Mar… femme </a:t>
            </a:r>
            <a:r>
              <a:rPr lang="fr-FR" altLang="fr-FR" sz="1400" b="1" dirty="0">
                <a:solidFill>
                  <a:srgbClr val="373739"/>
                </a:solidFill>
              </a:rPr>
              <a:t>de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69 ans, habitant à Avranches dans la Manche,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hépato-gastro-entérologie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06/06/2022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chambre double pour l’exploration de douleurs abdominales. Le scanner abdomino-pelvien réalisé </a:t>
            </a: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08/06/2022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 mis en évidence une tumeur ovarienne, une ascite et des nodules péritonéaux.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Sa voisine Madame TRA…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Geo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admise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07/06/2022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pour le bilan d’une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hépatopathie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alcoolique a présenté une toux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10/06/2022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et un fébricule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La PCR SARS-CoV-2 réalisée chez elle le </a:t>
            </a:r>
            <a:r>
              <a:rPr lang="fr-FR" altLang="fr-FR" sz="1400" b="1" dirty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s’est avérée positive. Elle n’était pas vaccinée.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13/06/2022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en fin de journée,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Mme DES… </a:t>
            </a:r>
            <a:r>
              <a:rPr lang="fr-FR" altLang="fr-FR" sz="1400" b="1" dirty="0">
                <a:solidFill>
                  <a:srgbClr val="373739"/>
                </a:solidFill>
              </a:rPr>
              <a:t>présente une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hyperthermie à 38°8, un essoufflement et une désaturation nécessitant son transfert en unité de soins continu pour oxygénothérapie et surveillance.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15/06/2022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elle est transférée en réanimation, placée sous </a:t>
            </a:r>
            <a:r>
              <a:rPr lang="fr-FR" altLang="fr-FR" sz="1400" b="1" dirty="0">
                <a:solidFill>
                  <a:srgbClr val="373739"/>
                </a:solidFill>
              </a:rPr>
              <a:t>oxygénothérapie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à haute concentration puis rapidement en ventilation en pression positive (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CPap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). Sa PCR SARS-Cov-2 revient positive.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17/06/2022,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lors de votre passage en </a:t>
            </a:r>
            <a:r>
              <a:rPr lang="fr-FR" altLang="fr-FR" sz="1400" b="1" dirty="0">
                <a:solidFill>
                  <a:srgbClr val="373739"/>
                </a:solidFill>
              </a:rPr>
              <a:t>r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éanimation polyvalente, elle est toujours assistée par la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CPap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Elle est perfusée par voie périphérique et sa SpO2 est à 95%.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10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2707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-1"/>
            <a:ext cx="6294834" cy="91258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17/06/2022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75348" y="1092756"/>
            <a:ext cx="566364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REAPOL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800021" y="1867054"/>
            <a:ext cx="566364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lvl="0"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REAPOL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89040" y="186998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06/06/2022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89354" y="6440132"/>
            <a:ext cx="614839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COVSEV</a:t>
            </a:r>
          </a:p>
        </p:txBody>
      </p:sp>
      <p:sp>
        <p:nvSpPr>
          <p:cNvPr id="9" name="Rectangle 8"/>
          <p:cNvSpPr/>
          <p:nvPr/>
        </p:nvSpPr>
        <p:spPr>
          <a:xfrm>
            <a:off x="2924944" y="161967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48" y="219573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0848" y="237576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28912" y="259179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34942" y="2819246"/>
            <a:ext cx="1188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5893" y="3383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50782" y="3588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76872" y="381592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152" y="3354559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57104" y="3491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7104" y="377779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57104" y="42203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57104" y="43727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57104" y="3638035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04864" y="457200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720350" y="61430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24856" y="67322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4856" y="693683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030345" y="7324273"/>
            <a:ext cx="229797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033234" y="759633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13/06/2022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18343" y="251520"/>
            <a:ext cx="883951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DES--- Mar---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57104" y="3922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514231" y="1573597"/>
            <a:ext cx="22979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31157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17/06/2022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Madame DES… Mar… femme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de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69 ans, habitant à Avranches dans la Manche,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a été hospitalisée en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hépato-gastro-entérologie le 06/06/2022 en chambre double pour l’exploration de douleurs abdominales. Le scanner abdomino-pelvien réalisé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08/06/2022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a mis en évidence une tumeur ovarienne, une ascite et des nodules péritonéaux.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Sa voisine Madame TRA…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Geo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admise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07/06/2022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pour le bilan d’une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hépatopathie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alcoolique a présenté une toux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10/06/2022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et un fébricule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La PCR SARS-CoV-2 réalisée chez elle le </a:t>
            </a:r>
            <a:r>
              <a:rPr lang="fr-FR" altLang="fr-FR" sz="1400" b="1" dirty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s’est avérée positive. Elle n’était pas vaccinée.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Le 13/06/2022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en fin de journée,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Mme DES…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présente une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hyperthermie à 38°8, un essoufflement et une désaturation nécessitant son transfert en unité de soins continu pour oxygénothérapie et surveillance.</a:t>
            </a:r>
            <a:endParaRPr lang="fr-FR" altLang="fr-FR" sz="1400" b="1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Le 15/06/2022 elle est transférée en réanimation, placée sous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oxygénothérapie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à haute concentration puis rapidement en ventilation en pression positive (</a:t>
            </a:r>
            <a:r>
              <a:rPr lang="fr-FR" altLang="fr-FR" sz="1400" b="1" dirty="0" err="1" smtClean="0">
                <a:solidFill>
                  <a:schemeClr val="bg1">
                    <a:lumMod val="75000"/>
                  </a:schemeClr>
                </a:solidFill>
              </a:rPr>
              <a:t>CPap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). Sa PCR SARS-Cov-2 revient positive.</a:t>
            </a:r>
            <a:endParaRPr lang="fr-FR" altLang="fr-FR" sz="1400" b="1" dirty="0">
              <a:solidFill>
                <a:schemeClr val="bg1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Le 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17/06/2022, lors de votre passage en </a:t>
            </a:r>
            <a:r>
              <a:rPr lang="fr-FR" altLang="fr-FR" sz="1400" b="1" dirty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éanimation polyvalente, elle est toujours assistée par la </a:t>
            </a:r>
            <a:r>
              <a:rPr lang="fr-FR" altLang="fr-FR" sz="1400" b="1" dirty="0" err="1" smtClean="0">
                <a:solidFill>
                  <a:schemeClr val="bg1">
                    <a:lumMod val="75000"/>
                  </a:schemeClr>
                </a:solidFill>
              </a:rPr>
              <a:t>CPap</a:t>
            </a:r>
            <a:r>
              <a:rPr lang="fr-FR" altLang="fr-FR" sz="1400" b="1" dirty="0" smtClean="0">
                <a:solidFill>
                  <a:schemeClr val="bg1">
                    <a:lumMod val="75000"/>
                  </a:schemeClr>
                </a:solidFill>
              </a:rPr>
              <a:t>. Elle est perfusée par voie périphérique et sa SpO2 est à 95%.</a:t>
            </a:r>
            <a:endParaRPr lang="fr-FR" altLang="fr-FR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10 </a:t>
            </a: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(suite)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4961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8670" y="251520"/>
            <a:ext cx="5076564" cy="1248139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/>
              <a:t>Cas </a:t>
            </a:r>
            <a:r>
              <a:rPr lang="fr-FR" altLang="fr-FR" dirty="0" smtClean="0"/>
              <a:t>clinique n</a:t>
            </a:r>
            <a:r>
              <a:rPr lang="fr-FR" altLang="fr-FR" dirty="0"/>
              <a:t>° 1 </a:t>
            </a:r>
            <a:endParaRPr lang="fr-FR" b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458670" y="1883702"/>
            <a:ext cx="6210691" cy="6432713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 smtClean="0"/>
              <a:t>Date </a:t>
            </a:r>
            <a:r>
              <a:rPr lang="fr-FR" altLang="fr-FR" b="1" dirty="0"/>
              <a:t>enquête : </a:t>
            </a:r>
            <a:r>
              <a:rPr lang="fr-FR" altLang="fr-FR" b="1" dirty="0" smtClean="0">
                <a:solidFill>
                  <a:srgbClr val="FF0000"/>
                </a:solidFill>
              </a:rPr>
              <a:t>22/05/2022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 smtClean="0"/>
              <a:t>Dans </a:t>
            </a:r>
            <a:r>
              <a:rPr lang="fr-FR" altLang="fr-FR" b="1" dirty="0"/>
              <a:t>le service de maternité, une femme de 27 </a:t>
            </a:r>
            <a:r>
              <a:rPr lang="fr-FR" altLang="fr-FR" b="1" dirty="0" smtClean="0"/>
              <a:t>ans habitant Montpellier est </a:t>
            </a:r>
            <a:r>
              <a:rPr lang="fr-FR" altLang="fr-FR" b="1" dirty="0"/>
              <a:t>entrée le </a:t>
            </a:r>
            <a:r>
              <a:rPr lang="fr-FR" altLang="fr-FR" b="1" dirty="0" smtClean="0">
                <a:solidFill>
                  <a:srgbClr val="FF0000"/>
                </a:solidFill>
              </a:rPr>
              <a:t>19/05/2022</a:t>
            </a:r>
            <a:r>
              <a:rPr lang="fr-FR" altLang="fr-FR" b="1" dirty="0" smtClean="0"/>
              <a:t> </a:t>
            </a:r>
            <a:r>
              <a:rPr lang="fr-FR" altLang="fr-FR" b="1" dirty="0"/>
              <a:t>pour un accouchement par voie basse. La mère était fébrile pendant l’accouchement ; les prélèvements vaginaux sont positifs à streptocoque du </a:t>
            </a:r>
            <a:r>
              <a:rPr lang="fr-FR" altLang="fr-FR" b="1" dirty="0" smtClean="0"/>
              <a:t>  groupe </a:t>
            </a:r>
            <a:r>
              <a:rPr lang="fr-FR" altLang="fr-FR" b="1" dirty="0"/>
              <a:t>B.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Au passage de l’enquêteur le </a:t>
            </a:r>
            <a:r>
              <a:rPr lang="fr-FR" altLang="fr-FR" b="1" dirty="0">
                <a:solidFill>
                  <a:srgbClr val="FF0000"/>
                </a:solidFill>
              </a:rPr>
              <a:t>22/05</a:t>
            </a:r>
            <a:r>
              <a:rPr lang="fr-FR" altLang="fr-FR" b="1" dirty="0"/>
              <a:t>, la mère est apyrétique et n’a aucun dispositif invasif.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L’hémoculture prélevée le </a:t>
            </a:r>
            <a:r>
              <a:rPr lang="fr-FR" altLang="fr-FR" b="1" dirty="0" smtClean="0">
                <a:solidFill>
                  <a:srgbClr val="FF0000"/>
                </a:solidFill>
              </a:rPr>
              <a:t>19/05</a:t>
            </a:r>
            <a:r>
              <a:rPr lang="fr-FR" altLang="fr-FR" b="1" dirty="0" smtClean="0"/>
              <a:t> </a:t>
            </a:r>
            <a:r>
              <a:rPr lang="fr-FR" altLang="fr-FR" b="1" dirty="0"/>
              <a:t>sur le garçon de 3,250kg était positive à streptocoque du groupe B.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Le traitement du bébé est </a:t>
            </a:r>
            <a:r>
              <a:rPr lang="fr-FR" altLang="fr-FR" b="1" dirty="0" smtClean="0"/>
              <a:t>CLAMOXYL.</a:t>
            </a:r>
            <a:br>
              <a:rPr lang="fr-FR" altLang="fr-FR" b="1" dirty="0" smtClean="0"/>
            </a:br>
            <a:r>
              <a:rPr lang="fr-FR" altLang="fr-FR" b="1" dirty="0" smtClean="0"/>
              <a:t> </a:t>
            </a:r>
            <a:r>
              <a:rPr lang="fr-FR" altLang="fr-FR" b="1" dirty="0"/>
              <a:t>Il a reçu du </a:t>
            </a:r>
            <a:r>
              <a:rPr lang="fr-FR" altLang="fr-FR" b="1" dirty="0">
                <a:solidFill>
                  <a:srgbClr val="FF0000"/>
                </a:solidFill>
              </a:rPr>
              <a:t>19 au </a:t>
            </a:r>
            <a:r>
              <a:rPr lang="fr-FR" altLang="fr-FR" b="1" dirty="0" smtClean="0">
                <a:solidFill>
                  <a:srgbClr val="FF0000"/>
                </a:solidFill>
              </a:rPr>
              <a:t>21/05/2022 </a:t>
            </a:r>
            <a:r>
              <a:rPr lang="fr-FR" altLang="fr-FR" b="1" dirty="0" smtClean="0"/>
              <a:t>: </a:t>
            </a:r>
            <a:r>
              <a:rPr lang="fr-FR" altLang="fr-FR" b="1" dirty="0"/>
              <a:t>CLAFORAN + CLAMOXYL. </a:t>
            </a:r>
            <a:r>
              <a:rPr lang="fr-FR" altLang="fr-FR" b="1" dirty="0" smtClean="0"/>
              <a:t/>
            </a:r>
            <a:br>
              <a:rPr lang="fr-FR" altLang="fr-FR" b="1" dirty="0" smtClean="0"/>
            </a:br>
            <a:r>
              <a:rPr lang="fr-FR" altLang="fr-FR" b="1" dirty="0" smtClean="0"/>
              <a:t>Un </a:t>
            </a:r>
            <a:r>
              <a:rPr lang="fr-FR" altLang="fr-FR" b="1" dirty="0"/>
              <a:t>transfert dans le service de pédiatrie est prévu dans la journée</a:t>
            </a:r>
            <a:r>
              <a:rPr lang="fr-FR" altLang="fr-FR" b="1" dirty="0" smtClean="0"/>
              <a:t>.</a:t>
            </a:r>
            <a:endParaRPr lang="fr-FR" altLang="fr-FR" b="1" dirty="0"/>
          </a:p>
        </p:txBody>
      </p:sp>
      <p:pic>
        <p:nvPicPr>
          <p:cNvPr id="6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0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-1"/>
            <a:ext cx="6294834" cy="91258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16/06/2022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75348" y="1092756"/>
            <a:ext cx="6433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lvl="0"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MEDHGE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00021" y="1867054"/>
            <a:ext cx="6433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MEDHGE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89040" y="186998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07/06/2022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89354" y="6440132"/>
            <a:ext cx="671906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COVLAM</a:t>
            </a:r>
          </a:p>
        </p:txBody>
      </p:sp>
      <p:sp>
        <p:nvSpPr>
          <p:cNvPr id="9" name="Rectangle 8"/>
          <p:cNvSpPr/>
          <p:nvPr/>
        </p:nvSpPr>
        <p:spPr>
          <a:xfrm>
            <a:off x="2924944" y="161967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48" y="219573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63813" y="237576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66199" y="259179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72228" y="2819246"/>
            <a:ext cx="1188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5893" y="3383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50782" y="3588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76872" y="381592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152" y="3354559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57104" y="3491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7104" y="377779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57104" y="42203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57104" y="43727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57104" y="3638035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04864" y="457200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04864" y="61430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24856" y="6732240"/>
            <a:ext cx="108000" cy="108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4856" y="6936834"/>
            <a:ext cx="108000" cy="108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033234" y="759633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10/06/2022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18343" y="251520"/>
            <a:ext cx="927104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</a:t>
            </a:r>
            <a:r>
              <a:rPr kumimoji="0" lang="fr-FR" sz="1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---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Geo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---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57104" y="3922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514231" y="1573597"/>
            <a:ext cx="22979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48680" y="6371681"/>
            <a:ext cx="5976664" cy="2592807"/>
          </a:xfrm>
          <a:prstGeom prst="rect">
            <a:avLst/>
          </a:prstGeom>
          <a:solidFill>
            <a:schemeClr val="bg1">
              <a:lumMod val="6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L’application ne permet pas la saisie lorsque l’infection</a:t>
            </a:r>
          </a:p>
          <a:p>
            <a:pPr algn="ctr"/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n’est pas retenue comme étant nosocomiale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16/06/2022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Madame PRU 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Flo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femme </a:t>
            </a:r>
            <a:r>
              <a:rPr lang="fr-FR" altLang="fr-FR" sz="1400" b="1" dirty="0">
                <a:solidFill>
                  <a:srgbClr val="373739"/>
                </a:solidFill>
              </a:rPr>
              <a:t>de 5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9 ans, habitant à Granville dans la Manche,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hépato-gastro-entérologie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09/06/2022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chambre simple pour chimiothérapie (cancer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colo-rectal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Elle a été identifiée le 13/06/2022 comme sujet contact à risque de Madame TRA…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Geo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qui déambulait dans le service et qui avait présenté une toux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10/06/2022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, un fébricule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et une PCR SARS-CoV-2 positive le</a:t>
            </a:r>
            <a:r>
              <a:rPr lang="fr-FR" altLang="fr-FR" sz="1400" b="1" dirty="0">
                <a:solidFill>
                  <a:schemeClr val="accent1"/>
                </a:solidFill>
              </a:rPr>
              <a:t>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 </a:t>
            </a:r>
            <a:r>
              <a:rPr lang="fr-FR" altLang="fr-FR" sz="1400" b="1" dirty="0" smtClean="0"/>
              <a:t>(weekend).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14/06/2022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une PCR SARS-Cov-2, réalisée dans le cadre de l’investigation du cluster est revenue positive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15/06/2022</a:t>
            </a:r>
            <a:r>
              <a:rPr lang="fr-FR" altLang="fr-FR" sz="1400" b="1" dirty="0" smtClean="0"/>
              <a:t>.</a:t>
            </a:r>
            <a:endParaRPr lang="fr-FR" altLang="fr-FR" sz="1400" b="1" dirty="0"/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16/06/2022</a:t>
            </a:r>
            <a:r>
              <a:rPr lang="fr-FR" altLang="fr-FR" sz="1400" b="1" dirty="0" smtClean="0"/>
              <a:t>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lors de votre passage en </a:t>
            </a:r>
            <a:r>
              <a:rPr lang="fr-FR" altLang="fr-FR" sz="1400" b="1" dirty="0">
                <a:solidFill>
                  <a:srgbClr val="373739"/>
                </a:solidFill>
              </a:rPr>
              <a:t>hépato-gastro-entérologie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, elle est strictement asymptomatique. Elle a été placée en isolement (gouttelette et protecteur) le </a:t>
            </a:r>
            <a:r>
              <a:rPr lang="fr-FR" altLang="fr-FR" sz="1400" b="1" dirty="0">
                <a:solidFill>
                  <a:schemeClr val="accent1"/>
                </a:solidFill>
              </a:rPr>
              <a:t>14/06/2022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attente des résultats de sa PCR.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Elle est perfusée par voie périphérique et la chimiothérapie lui est administrée séquentiellement par sa chambre implantable. Celle-ci est parfaitement fonctionnelle. Aucun signe local n’est rapporté.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11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7461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-1"/>
            <a:ext cx="6294834" cy="91258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952488" y="854983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16/06/2022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75348" y="1092756"/>
            <a:ext cx="6433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lvl="0"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MEDHGE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00021" y="1867054"/>
            <a:ext cx="64337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MEDHGE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89040" y="186998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09/06/2022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89354" y="6475566"/>
            <a:ext cx="567326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COVASY</a:t>
            </a:r>
          </a:p>
        </p:txBody>
      </p:sp>
      <p:sp>
        <p:nvSpPr>
          <p:cNvPr id="9" name="Rectangle 8"/>
          <p:cNvSpPr/>
          <p:nvPr/>
        </p:nvSpPr>
        <p:spPr>
          <a:xfrm>
            <a:off x="2924944" y="161967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48" y="219573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28912" y="237576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28912" y="2591792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29129" y="2819246"/>
            <a:ext cx="1188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0888" y="31318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55893" y="3383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50782" y="3588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76872" y="3815928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152" y="3354559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57104" y="349188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7104" y="377779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57104" y="40679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57104" y="42203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89100" y="434792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57104" y="3638035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04864" y="457200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744936" y="614304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24856" y="6732240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4856" y="6936834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24856" y="7128296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033234" y="7596336"/>
            <a:ext cx="819702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14/06/2022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518343" y="251520"/>
            <a:ext cx="699478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lvl="0">
              <a:defRPr/>
            </a:pPr>
            <a:r>
              <a:rPr lang="fr-FR" sz="1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 … </a:t>
            </a:r>
            <a:r>
              <a:rPr lang="fr-FR" sz="12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57104" y="3922887"/>
            <a:ext cx="108000" cy="10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514231" y="1573597"/>
            <a:ext cx="229797" cy="18466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noProof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030345" y="7324273"/>
            <a:ext cx="229797" cy="200055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11628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31628" y="1078523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>
                <a:solidFill>
                  <a:srgbClr val="FF0000"/>
                </a:solidFill>
              </a:rPr>
              <a:t>OBSOBS</a:t>
            </a: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1711569" y="822081"/>
            <a:ext cx="1096108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477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11569" y="1081454"/>
            <a:ext cx="10961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696058" y="838200"/>
            <a:ext cx="91050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Finess géographique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696059" y="1096108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du service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96058" y="1587012"/>
            <a:ext cx="41838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092569" y="1569427"/>
            <a:ext cx="373500" cy="19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</a:t>
            </a:r>
            <a:b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3801208" y="1598735"/>
            <a:ext cx="58509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(années)</a:t>
            </a:r>
          </a:p>
        </p:txBody>
      </p:sp>
      <p:sp>
        <p:nvSpPr>
          <p:cNvPr id="3082" name="Rectangle 17"/>
          <p:cNvSpPr>
            <a:spLocks noChangeArrowheads="1"/>
          </p:cNvSpPr>
          <p:nvPr/>
        </p:nvSpPr>
        <p:spPr bwMode="auto">
          <a:xfrm>
            <a:off x="2567354" y="1600200"/>
            <a:ext cx="28868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Sexe :</a:t>
            </a:r>
          </a:p>
        </p:txBody>
      </p:sp>
      <p:sp>
        <p:nvSpPr>
          <p:cNvPr id="3083" name="Rectangle 18"/>
          <p:cNvSpPr>
            <a:spLocks noChangeArrowheads="1"/>
          </p:cNvSpPr>
          <p:nvPr/>
        </p:nvSpPr>
        <p:spPr bwMode="auto">
          <a:xfrm>
            <a:off x="800100" y="1862505"/>
            <a:ext cx="6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923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33701" y="836735"/>
            <a:ext cx="76463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 l'enquête</a:t>
            </a:r>
          </a:p>
        </p:txBody>
      </p:sp>
      <p:sp>
        <p:nvSpPr>
          <p:cNvPr id="3085" name="Rectangle 34"/>
          <p:cNvSpPr>
            <a:spLocks noChangeArrowheads="1"/>
          </p:cNvSpPr>
          <p:nvPr/>
        </p:nvSpPr>
        <p:spPr bwMode="auto">
          <a:xfrm>
            <a:off x="4806462" y="1594339"/>
            <a:ext cx="5480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(mois)</a:t>
            </a:r>
          </a:p>
        </p:txBody>
      </p:sp>
      <p:sp>
        <p:nvSpPr>
          <p:cNvPr id="3086" name="Rectangle 36"/>
          <p:cNvSpPr>
            <a:spLocks noChangeArrowheads="1"/>
          </p:cNvSpPr>
          <p:nvPr/>
        </p:nvSpPr>
        <p:spPr bwMode="auto">
          <a:xfrm>
            <a:off x="696059" y="2765182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Cancer évolutif :</a:t>
            </a:r>
          </a:p>
        </p:txBody>
      </p:sp>
      <p:sp>
        <p:nvSpPr>
          <p:cNvPr id="3087" name="Rectangle 37"/>
          <p:cNvSpPr>
            <a:spLocks noChangeArrowheads="1"/>
          </p:cNvSpPr>
          <p:nvPr/>
        </p:nvSpPr>
        <p:spPr bwMode="auto">
          <a:xfrm>
            <a:off x="694592" y="2146789"/>
            <a:ext cx="134812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Chirurgie depuis l'admission :   </a:t>
            </a:r>
          </a:p>
        </p:txBody>
      </p:sp>
      <p:sp>
        <p:nvSpPr>
          <p:cNvPr id="3088" name="Rectangle 38"/>
          <p:cNvSpPr>
            <a:spLocks noChangeArrowheads="1"/>
          </p:cNvSpPr>
          <p:nvPr/>
        </p:nvSpPr>
        <p:spPr bwMode="auto">
          <a:xfrm>
            <a:off x="696058" y="2354874"/>
            <a:ext cx="113011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Score de McCabe (MC) :  </a:t>
            </a:r>
          </a:p>
        </p:txBody>
      </p:sp>
      <p:sp>
        <p:nvSpPr>
          <p:cNvPr id="3089" name="Rectangle 39"/>
          <p:cNvSpPr>
            <a:spLocks noChangeArrowheads="1"/>
          </p:cNvSpPr>
          <p:nvPr/>
        </p:nvSpPr>
        <p:spPr bwMode="auto">
          <a:xfrm>
            <a:off x="696058" y="2561493"/>
            <a:ext cx="9361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Immunodépression :  </a:t>
            </a:r>
          </a:p>
        </p:txBody>
      </p:sp>
      <p:sp>
        <p:nvSpPr>
          <p:cNvPr id="3090" name="Rectangle 41"/>
          <p:cNvSpPr>
            <a:spLocks noChangeArrowheads="1"/>
          </p:cNvSpPr>
          <p:nvPr/>
        </p:nvSpPr>
        <p:spPr bwMode="auto">
          <a:xfrm>
            <a:off x="800100" y="1704243"/>
            <a:ext cx="65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992066" y="3549162"/>
            <a:ext cx="48410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Intubation :</a:t>
            </a:r>
          </a:p>
        </p:txBody>
      </p:sp>
      <p:sp>
        <p:nvSpPr>
          <p:cNvPr id="3092" name="Rectangle 47"/>
          <p:cNvSpPr>
            <a:spLocks noChangeArrowheads="1"/>
          </p:cNvSpPr>
          <p:nvPr/>
        </p:nvSpPr>
        <p:spPr bwMode="auto">
          <a:xfrm>
            <a:off x="2933701" y="1060939"/>
            <a:ext cx="88966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service</a:t>
            </a:r>
          </a:p>
        </p:txBody>
      </p:sp>
      <p:sp>
        <p:nvSpPr>
          <p:cNvPr id="3093" name="Rectangle 48"/>
          <p:cNvSpPr>
            <a:spLocks noChangeArrowheads="1"/>
          </p:cNvSpPr>
          <p:nvPr/>
        </p:nvSpPr>
        <p:spPr bwMode="auto">
          <a:xfrm>
            <a:off x="696058" y="1869831"/>
            <a:ext cx="87684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patient</a:t>
            </a:r>
          </a:p>
        </p:txBody>
      </p:sp>
      <p:sp>
        <p:nvSpPr>
          <p:cNvPr id="3094" name="Rectangle 49"/>
          <p:cNvSpPr>
            <a:spLocks noChangeArrowheads="1"/>
          </p:cNvSpPr>
          <p:nvPr/>
        </p:nvSpPr>
        <p:spPr bwMode="auto">
          <a:xfrm>
            <a:off x="2762250" y="1872762"/>
            <a:ext cx="849592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hospitalisation</a:t>
            </a:r>
          </a:p>
        </p:txBody>
      </p:sp>
      <p:sp>
        <p:nvSpPr>
          <p:cNvPr id="3095" name="Rectangle 51"/>
          <p:cNvSpPr>
            <a:spLocks noChangeArrowheads="1"/>
          </p:cNvSpPr>
          <p:nvPr/>
        </p:nvSpPr>
        <p:spPr bwMode="auto">
          <a:xfrm>
            <a:off x="992066" y="3346939"/>
            <a:ext cx="68768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Sonde urinaire :</a:t>
            </a:r>
          </a:p>
        </p:txBody>
      </p:sp>
      <p:sp>
        <p:nvSpPr>
          <p:cNvPr id="3096" name="Rectangle 52"/>
          <p:cNvSpPr>
            <a:spLocks noChangeArrowheads="1"/>
          </p:cNvSpPr>
          <p:nvPr/>
        </p:nvSpPr>
        <p:spPr bwMode="auto">
          <a:xfrm>
            <a:off x="981808" y="3773366"/>
            <a:ext cx="577081" cy="25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Cathéter(s) :</a:t>
            </a:r>
            <a:b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738" i="1">
                <a:solidFill>
                  <a:srgbClr val="000000"/>
                </a:solidFill>
                <a:latin typeface="Arial Narrow" panose="020B0606020202030204" pitchFamily="34" charset="0"/>
              </a:rPr>
              <a:t>(un ou plusieurs)</a:t>
            </a:r>
          </a:p>
        </p:txBody>
      </p:sp>
      <p:sp>
        <p:nvSpPr>
          <p:cNvPr id="3097" name="Rectangle 54"/>
          <p:cNvSpPr>
            <a:spLocks noChangeArrowheads="1"/>
          </p:cNvSpPr>
          <p:nvPr/>
        </p:nvSpPr>
        <p:spPr bwMode="auto">
          <a:xfrm>
            <a:off x="1713035" y="1850781"/>
            <a:ext cx="849923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8" name="Rectangle 55"/>
          <p:cNvSpPr>
            <a:spLocks noChangeArrowheads="1"/>
          </p:cNvSpPr>
          <p:nvPr/>
        </p:nvSpPr>
        <p:spPr bwMode="auto">
          <a:xfrm>
            <a:off x="3758712" y="1856643"/>
            <a:ext cx="852854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9" name="Rectangle 56"/>
          <p:cNvSpPr>
            <a:spLocks noChangeArrowheads="1"/>
          </p:cNvSpPr>
          <p:nvPr/>
        </p:nvSpPr>
        <p:spPr bwMode="auto">
          <a:xfrm>
            <a:off x="1197220" y="1569427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0" name="Rectangle 57"/>
          <p:cNvSpPr>
            <a:spLocks noChangeArrowheads="1"/>
          </p:cNvSpPr>
          <p:nvPr/>
        </p:nvSpPr>
        <p:spPr bwMode="auto">
          <a:xfrm>
            <a:off x="4451839" y="1570893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solidFill>
                  <a:srgbClr val="FF0000"/>
                </a:solidFill>
              </a:rPr>
              <a:t>27</a:t>
            </a:r>
            <a:endParaRPr lang="fr-FR" altLang="fr-FR" sz="1100" dirty="0">
              <a:solidFill>
                <a:srgbClr val="FF0000"/>
              </a:solidFill>
            </a:endParaRPr>
          </a:p>
        </p:txBody>
      </p:sp>
      <p:sp>
        <p:nvSpPr>
          <p:cNvPr id="3101" name="Rectangle 61"/>
          <p:cNvSpPr>
            <a:spLocks noChangeArrowheads="1"/>
          </p:cNvSpPr>
          <p:nvPr/>
        </p:nvSpPr>
        <p:spPr bwMode="auto">
          <a:xfrm>
            <a:off x="5436577" y="156942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2" name="Rectangle 116"/>
          <p:cNvSpPr>
            <a:spLocks noChangeArrowheads="1"/>
          </p:cNvSpPr>
          <p:nvPr/>
        </p:nvSpPr>
        <p:spPr bwMode="auto">
          <a:xfrm rot="16200000" flipH="1">
            <a:off x="499696" y="3564366"/>
            <a:ext cx="64183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DI</a:t>
            </a:r>
          </a:p>
        </p:txBody>
      </p:sp>
      <p:sp>
        <p:nvSpPr>
          <p:cNvPr id="3103" name="Rectangle 117"/>
          <p:cNvSpPr>
            <a:spLocks noChangeArrowheads="1"/>
          </p:cNvSpPr>
          <p:nvPr/>
        </p:nvSpPr>
        <p:spPr bwMode="auto">
          <a:xfrm rot="16200000" flipH="1">
            <a:off x="2680922" y="3677199"/>
            <a:ext cx="86750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cathéter(s)</a:t>
            </a:r>
          </a:p>
        </p:txBody>
      </p:sp>
      <p:sp>
        <p:nvSpPr>
          <p:cNvPr id="3104" name="Rectangle 131"/>
          <p:cNvSpPr>
            <a:spLocks noChangeArrowheads="1"/>
          </p:cNvSpPr>
          <p:nvPr/>
        </p:nvSpPr>
        <p:spPr bwMode="auto">
          <a:xfrm>
            <a:off x="696058" y="7578970"/>
            <a:ext cx="115736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des premiers signes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5" name="Rectangle 132"/>
          <p:cNvSpPr>
            <a:spLocks noChangeArrowheads="1"/>
          </p:cNvSpPr>
          <p:nvPr/>
        </p:nvSpPr>
        <p:spPr bwMode="auto">
          <a:xfrm>
            <a:off x="696058" y="7312270"/>
            <a:ext cx="93294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Origine de l'infection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6" name="Rectangle 133"/>
          <p:cNvSpPr>
            <a:spLocks noChangeArrowheads="1"/>
          </p:cNvSpPr>
          <p:nvPr/>
        </p:nvSpPr>
        <p:spPr bwMode="auto">
          <a:xfrm>
            <a:off x="696059" y="7844205"/>
            <a:ext cx="10147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 bactériémie, origine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7" name="Rectangle 135"/>
          <p:cNvSpPr>
            <a:spLocks noChangeArrowheads="1"/>
          </p:cNvSpPr>
          <p:nvPr/>
        </p:nvSpPr>
        <p:spPr bwMode="auto">
          <a:xfrm>
            <a:off x="696059" y="8160728"/>
            <a:ext cx="47128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MO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8" name="Rectangle 138"/>
          <p:cNvSpPr>
            <a:spLocks noChangeArrowheads="1"/>
          </p:cNvSpPr>
          <p:nvPr/>
        </p:nvSpPr>
        <p:spPr bwMode="auto">
          <a:xfrm>
            <a:off x="696058" y="8392259"/>
            <a:ext cx="123271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Sensibilité MO (ATB - SIR) : </a:t>
            </a:r>
          </a:p>
        </p:txBody>
      </p:sp>
      <p:sp>
        <p:nvSpPr>
          <p:cNvPr id="3109" name="Rectangle 139"/>
          <p:cNvSpPr>
            <a:spLocks noChangeArrowheads="1"/>
          </p:cNvSpPr>
          <p:nvPr/>
        </p:nvSpPr>
        <p:spPr bwMode="auto">
          <a:xfrm>
            <a:off x="694593" y="6431574"/>
            <a:ext cx="81432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Site de l'infection : 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10" name="Rectangle 202"/>
          <p:cNvSpPr>
            <a:spLocks noChangeArrowheads="1"/>
          </p:cNvSpPr>
          <p:nvPr/>
        </p:nvSpPr>
        <p:spPr bwMode="auto">
          <a:xfrm>
            <a:off x="4807928" y="1679331"/>
            <a:ext cx="665567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âge &lt;24 mois</a:t>
            </a:r>
          </a:p>
        </p:txBody>
      </p:sp>
      <p:sp>
        <p:nvSpPr>
          <p:cNvPr id="3111" name="Rectangle 259"/>
          <p:cNvSpPr>
            <a:spLocks noChangeArrowheads="1"/>
          </p:cNvSpPr>
          <p:nvPr/>
        </p:nvSpPr>
        <p:spPr bwMode="auto">
          <a:xfrm>
            <a:off x="5232889" y="4397"/>
            <a:ext cx="1352550" cy="69459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2" name="Rectangle 257"/>
          <p:cNvSpPr>
            <a:spLocks noChangeArrowheads="1"/>
          </p:cNvSpPr>
          <p:nvPr/>
        </p:nvSpPr>
        <p:spPr bwMode="auto">
          <a:xfrm>
            <a:off x="5301762" y="60082"/>
            <a:ext cx="1238250" cy="14202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NOM et Prénom du patient</a:t>
            </a:r>
          </a:p>
        </p:txBody>
      </p:sp>
      <p:sp>
        <p:nvSpPr>
          <p:cNvPr id="3113" name="Rectangle 270"/>
          <p:cNvSpPr>
            <a:spLocks noChangeArrowheads="1"/>
          </p:cNvSpPr>
          <p:nvPr/>
        </p:nvSpPr>
        <p:spPr bwMode="auto">
          <a:xfrm>
            <a:off x="696059" y="7063154"/>
            <a:ext cx="80631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Diagnostic différé :</a:t>
            </a:r>
          </a:p>
        </p:txBody>
      </p:sp>
      <p:sp>
        <p:nvSpPr>
          <p:cNvPr id="3114" name="Rectangle 284"/>
          <p:cNvSpPr>
            <a:spLocks noChangeArrowheads="1"/>
          </p:cNvSpPr>
          <p:nvPr/>
        </p:nvSpPr>
        <p:spPr bwMode="auto">
          <a:xfrm>
            <a:off x="5846884" y="756139"/>
            <a:ext cx="4747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115" name="Rectangle 285"/>
          <p:cNvSpPr>
            <a:spLocks noChangeArrowheads="1"/>
          </p:cNvSpPr>
          <p:nvPr/>
        </p:nvSpPr>
        <p:spPr bwMode="auto">
          <a:xfrm>
            <a:off x="5769220" y="1134208"/>
            <a:ext cx="714939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 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16" name="Rectangle 286"/>
          <p:cNvSpPr>
            <a:spLocks noChangeArrowheads="1"/>
          </p:cNvSpPr>
          <p:nvPr/>
        </p:nvSpPr>
        <p:spPr bwMode="auto">
          <a:xfrm>
            <a:off x="5688623" y="921727"/>
            <a:ext cx="851389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7" name="Line 287"/>
          <p:cNvSpPr>
            <a:spLocks noChangeShapeType="1"/>
          </p:cNvSpPr>
          <p:nvPr/>
        </p:nvSpPr>
        <p:spPr bwMode="auto">
          <a:xfrm>
            <a:off x="4508989" y="4397"/>
            <a:ext cx="2085242" cy="2259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62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18" name="Rectangle 290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9" name="Rectangle 293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20" name="Rectangle 420"/>
          <p:cNvSpPr>
            <a:spLocks noChangeArrowheads="1"/>
          </p:cNvSpPr>
          <p:nvPr/>
        </p:nvSpPr>
        <p:spPr bwMode="auto">
          <a:xfrm>
            <a:off x="696058" y="6863862"/>
            <a:ext cx="114454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 présente à l'admission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21" name="Rectangle 421"/>
          <p:cNvSpPr>
            <a:spLocks noChangeArrowheads="1"/>
          </p:cNvSpPr>
          <p:nvPr/>
        </p:nvSpPr>
        <p:spPr bwMode="auto">
          <a:xfrm>
            <a:off x="694592" y="6664570"/>
            <a:ext cx="117660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Dispositif invasif concerné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grpSp>
        <p:nvGrpSpPr>
          <p:cNvPr id="3122" name="Groupe 225"/>
          <p:cNvGrpSpPr>
            <a:grpSpLocks/>
          </p:cNvGrpSpPr>
          <p:nvPr/>
        </p:nvGrpSpPr>
        <p:grpSpPr bwMode="auto">
          <a:xfrm>
            <a:off x="696058" y="4828443"/>
            <a:ext cx="1046285" cy="1169377"/>
            <a:chOff x="523737" y="5589588"/>
            <a:chExt cx="868901" cy="1347787"/>
          </a:xfrm>
        </p:grpSpPr>
        <p:sp>
          <p:nvSpPr>
            <p:cNvPr id="3355" name="Rectangle 132"/>
            <p:cNvSpPr>
              <a:spLocks noChangeArrowheads="1"/>
            </p:cNvSpPr>
            <p:nvPr/>
          </p:nvSpPr>
          <p:spPr bwMode="auto">
            <a:xfrm>
              <a:off x="723335" y="5589588"/>
              <a:ext cx="519955" cy="14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Molécule (DCI)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6" name="Rectangle 207"/>
            <p:cNvSpPr>
              <a:spLocks noChangeArrowheads="1"/>
            </p:cNvSpPr>
            <p:nvPr/>
          </p:nvSpPr>
          <p:spPr bwMode="auto">
            <a:xfrm>
              <a:off x="523738" y="5781675"/>
              <a:ext cx="86876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7" name="Rectangle 207"/>
            <p:cNvSpPr>
              <a:spLocks noChangeArrowheads="1"/>
            </p:cNvSpPr>
            <p:nvPr/>
          </p:nvSpPr>
          <p:spPr bwMode="auto">
            <a:xfrm>
              <a:off x="523737" y="6089650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8" name="Rectangle 207"/>
            <p:cNvSpPr>
              <a:spLocks noChangeArrowheads="1"/>
            </p:cNvSpPr>
            <p:nvPr/>
          </p:nvSpPr>
          <p:spPr bwMode="auto">
            <a:xfrm>
              <a:off x="523874" y="6399213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9" name="Rectangle 207"/>
            <p:cNvSpPr>
              <a:spLocks noChangeArrowheads="1"/>
            </p:cNvSpPr>
            <p:nvPr/>
          </p:nvSpPr>
          <p:spPr bwMode="auto">
            <a:xfrm>
              <a:off x="523738" y="6715125"/>
              <a:ext cx="868362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3" name="Groupe 224"/>
          <p:cNvGrpSpPr>
            <a:grpSpLocks/>
          </p:cNvGrpSpPr>
          <p:nvPr/>
        </p:nvGrpSpPr>
        <p:grpSpPr bwMode="auto">
          <a:xfrm>
            <a:off x="1629508" y="4731728"/>
            <a:ext cx="681404" cy="1266092"/>
            <a:chOff x="1331595" y="5484206"/>
            <a:chExt cx="622766" cy="1455810"/>
          </a:xfrm>
        </p:grpSpPr>
        <p:sp>
          <p:nvSpPr>
            <p:cNvPr id="3350" name="Rectangle 132"/>
            <p:cNvSpPr>
              <a:spLocks noChangeArrowheads="1"/>
            </p:cNvSpPr>
            <p:nvPr/>
          </p:nvSpPr>
          <p:spPr bwMode="auto">
            <a:xfrm>
              <a:off x="1331595" y="5484206"/>
              <a:ext cx="622766" cy="294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Voie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d’administration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1" name="Rectangle 207"/>
            <p:cNvSpPr>
              <a:spLocks noChangeArrowheads="1"/>
            </p:cNvSpPr>
            <p:nvPr/>
          </p:nvSpPr>
          <p:spPr bwMode="auto">
            <a:xfrm>
              <a:off x="1499294" y="5783410"/>
              <a:ext cx="2857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2" name="Rectangle 207"/>
            <p:cNvSpPr>
              <a:spLocks noChangeArrowheads="1"/>
            </p:cNvSpPr>
            <p:nvPr/>
          </p:nvSpPr>
          <p:spPr bwMode="auto">
            <a:xfrm>
              <a:off x="1497806" y="6092031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3" name="Rectangle 207"/>
            <p:cNvSpPr>
              <a:spLocks noChangeArrowheads="1"/>
            </p:cNvSpPr>
            <p:nvPr/>
          </p:nvSpPr>
          <p:spPr bwMode="auto">
            <a:xfrm>
              <a:off x="1497806" y="6407150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4" name="Rectangle 207"/>
            <p:cNvSpPr>
              <a:spLocks noChangeArrowheads="1"/>
            </p:cNvSpPr>
            <p:nvPr/>
          </p:nvSpPr>
          <p:spPr bwMode="auto">
            <a:xfrm>
              <a:off x="1498678" y="6717766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4" name="Groupe 223"/>
          <p:cNvGrpSpPr>
            <a:grpSpLocks/>
          </p:cNvGrpSpPr>
          <p:nvPr/>
        </p:nvGrpSpPr>
        <p:grpSpPr bwMode="auto">
          <a:xfrm>
            <a:off x="3081705" y="4832839"/>
            <a:ext cx="951034" cy="1164981"/>
            <a:chOff x="1869836" y="5593446"/>
            <a:chExt cx="911016" cy="1346570"/>
          </a:xfrm>
        </p:grpSpPr>
        <p:sp>
          <p:nvSpPr>
            <p:cNvPr id="3345" name="Rectangle 132"/>
            <p:cNvSpPr>
              <a:spLocks noChangeArrowheads="1"/>
            </p:cNvSpPr>
            <p:nvPr/>
          </p:nvSpPr>
          <p:spPr bwMode="auto">
            <a:xfrm>
              <a:off x="1869836" y="5593446"/>
              <a:ext cx="911016" cy="147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Contexte de prescription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6" name="Rectangle 207"/>
            <p:cNvSpPr>
              <a:spLocks noChangeArrowheads="1"/>
            </p:cNvSpPr>
            <p:nvPr/>
          </p:nvSpPr>
          <p:spPr bwMode="auto">
            <a:xfrm>
              <a:off x="1920083" y="5783095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7" name="Rectangle 207"/>
            <p:cNvSpPr>
              <a:spLocks noChangeArrowheads="1"/>
            </p:cNvSpPr>
            <p:nvPr/>
          </p:nvSpPr>
          <p:spPr bwMode="auto">
            <a:xfrm>
              <a:off x="1920801" y="6095833"/>
              <a:ext cx="8064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8" name="Rectangle 207"/>
            <p:cNvSpPr>
              <a:spLocks noChangeArrowheads="1"/>
            </p:cNvSpPr>
            <p:nvPr/>
          </p:nvSpPr>
          <p:spPr bwMode="auto">
            <a:xfrm>
              <a:off x="1920800" y="6414920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9" name="Rectangle 207"/>
            <p:cNvSpPr>
              <a:spLocks noChangeArrowheads="1"/>
            </p:cNvSpPr>
            <p:nvPr/>
          </p:nvSpPr>
          <p:spPr bwMode="auto">
            <a:xfrm>
              <a:off x="1920083" y="6717766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5" name="Groupe 30"/>
          <p:cNvGrpSpPr>
            <a:grpSpLocks/>
          </p:cNvGrpSpPr>
          <p:nvPr/>
        </p:nvGrpSpPr>
        <p:grpSpPr bwMode="auto">
          <a:xfrm>
            <a:off x="4047393" y="4828443"/>
            <a:ext cx="923192" cy="1169377"/>
            <a:chOff x="2857500" y="5589588"/>
            <a:chExt cx="765175" cy="1351999"/>
          </a:xfrm>
        </p:grpSpPr>
        <p:sp>
          <p:nvSpPr>
            <p:cNvPr id="3340" name="Rectangle 132"/>
            <p:cNvSpPr>
              <a:spLocks noChangeArrowheads="1"/>
            </p:cNvSpPr>
            <p:nvPr/>
          </p:nvSpPr>
          <p:spPr bwMode="auto">
            <a:xfrm>
              <a:off x="3072680" y="5589588"/>
              <a:ext cx="334815" cy="147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Diagnostic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1" name="Rectangle 207"/>
            <p:cNvSpPr>
              <a:spLocks noChangeArrowheads="1"/>
            </p:cNvSpPr>
            <p:nvPr/>
          </p:nvSpPr>
          <p:spPr bwMode="auto">
            <a:xfrm>
              <a:off x="2857500" y="5783263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2" name="Rectangle 207"/>
            <p:cNvSpPr>
              <a:spLocks noChangeArrowheads="1"/>
            </p:cNvSpPr>
            <p:nvPr/>
          </p:nvSpPr>
          <p:spPr bwMode="auto">
            <a:xfrm>
              <a:off x="2857500" y="6091238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3" name="Rectangle 207"/>
            <p:cNvSpPr>
              <a:spLocks noChangeArrowheads="1"/>
            </p:cNvSpPr>
            <p:nvPr/>
          </p:nvSpPr>
          <p:spPr bwMode="auto">
            <a:xfrm>
              <a:off x="2857500" y="6414920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4" name="Rectangle 207"/>
            <p:cNvSpPr>
              <a:spLocks noChangeArrowheads="1"/>
            </p:cNvSpPr>
            <p:nvPr/>
          </p:nvSpPr>
          <p:spPr bwMode="auto">
            <a:xfrm>
              <a:off x="2857500" y="6719337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6" name="Groupe 29"/>
          <p:cNvGrpSpPr>
            <a:grpSpLocks/>
          </p:cNvGrpSpPr>
          <p:nvPr/>
        </p:nvGrpSpPr>
        <p:grpSpPr bwMode="auto">
          <a:xfrm>
            <a:off x="4944208" y="4737589"/>
            <a:ext cx="464527" cy="1263162"/>
            <a:chOff x="3648473" y="5486419"/>
            <a:chExt cx="503237" cy="1454926"/>
          </a:xfrm>
        </p:grpSpPr>
        <p:sp>
          <p:nvSpPr>
            <p:cNvPr id="3335" name="Rectangle 132"/>
            <p:cNvSpPr>
              <a:spLocks noChangeArrowheads="1"/>
            </p:cNvSpPr>
            <p:nvPr/>
          </p:nvSpPr>
          <p:spPr bwMode="auto">
            <a:xfrm>
              <a:off x="3648473" y="5486419"/>
              <a:ext cx="503237" cy="294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Justification dossier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6" name="Rectangle 207"/>
            <p:cNvSpPr>
              <a:spLocks noChangeArrowheads="1"/>
            </p:cNvSpPr>
            <p:nvPr/>
          </p:nvSpPr>
          <p:spPr bwMode="auto">
            <a:xfrm>
              <a:off x="3756423" y="5779295"/>
              <a:ext cx="28733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7" name="Rectangle 207"/>
            <p:cNvSpPr>
              <a:spLocks noChangeArrowheads="1"/>
            </p:cNvSpPr>
            <p:nvPr/>
          </p:nvSpPr>
          <p:spPr bwMode="auto">
            <a:xfrm>
              <a:off x="3758398" y="6095833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8" name="Rectangle 207"/>
            <p:cNvSpPr>
              <a:spLocks noChangeArrowheads="1"/>
            </p:cNvSpPr>
            <p:nvPr/>
          </p:nvSpPr>
          <p:spPr bwMode="auto">
            <a:xfrm>
              <a:off x="3758398" y="6414720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9" name="Rectangle 207"/>
            <p:cNvSpPr>
              <a:spLocks noChangeArrowheads="1"/>
            </p:cNvSpPr>
            <p:nvPr/>
          </p:nvSpPr>
          <p:spPr bwMode="auto">
            <a:xfrm>
              <a:off x="3758398" y="6719095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7" name="Groupe 236"/>
          <p:cNvGrpSpPr>
            <a:grpSpLocks/>
          </p:cNvGrpSpPr>
          <p:nvPr/>
        </p:nvGrpSpPr>
        <p:grpSpPr bwMode="auto">
          <a:xfrm>
            <a:off x="5380893" y="4743451"/>
            <a:ext cx="866043" cy="1254369"/>
            <a:chOff x="5338038" y="5497792"/>
            <a:chExt cx="901990" cy="1445400"/>
          </a:xfrm>
        </p:grpSpPr>
        <p:sp>
          <p:nvSpPr>
            <p:cNvPr id="3330" name="Rectangle 132"/>
            <p:cNvSpPr>
              <a:spLocks noChangeArrowheads="1"/>
            </p:cNvSpPr>
            <p:nvPr/>
          </p:nvSpPr>
          <p:spPr bwMode="auto">
            <a:xfrm>
              <a:off x="5348477" y="5497792"/>
              <a:ext cx="873125" cy="29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Changement d’AI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+ Raison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1" name="Rectangle 207"/>
            <p:cNvSpPr>
              <a:spLocks noChangeArrowheads="1"/>
            </p:cNvSpPr>
            <p:nvPr/>
          </p:nvSpPr>
          <p:spPr bwMode="auto">
            <a:xfrm>
              <a:off x="5338038" y="5781141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2" name="Rectangle 207"/>
            <p:cNvSpPr>
              <a:spLocks noChangeArrowheads="1"/>
            </p:cNvSpPr>
            <p:nvPr/>
          </p:nvSpPr>
          <p:spPr bwMode="auto">
            <a:xfrm>
              <a:off x="5338038" y="6106578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3" name="Rectangle 207"/>
            <p:cNvSpPr>
              <a:spLocks noChangeArrowheads="1"/>
            </p:cNvSpPr>
            <p:nvPr/>
          </p:nvSpPr>
          <p:spPr bwMode="auto">
            <a:xfrm>
              <a:off x="5338471" y="6420002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4" name="Rectangle 207"/>
            <p:cNvSpPr>
              <a:spLocks noChangeArrowheads="1"/>
            </p:cNvSpPr>
            <p:nvPr/>
          </p:nvSpPr>
          <p:spPr bwMode="auto">
            <a:xfrm>
              <a:off x="5338470" y="6720942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30" name="Group 320"/>
          <p:cNvGraphicFramePr>
            <a:graphicFrameLocks noGrp="1"/>
          </p:cNvGraphicFramePr>
          <p:nvPr/>
        </p:nvGraphicFramePr>
        <p:xfrm>
          <a:off x="350228" y="43962"/>
          <a:ext cx="4374173" cy="449878"/>
        </p:xfrm>
        <a:graphic>
          <a:graphicData uri="http://schemas.openxmlformats.org/drawingml/2006/table">
            <a:tbl>
              <a:tblPr/>
              <a:tblGrid>
                <a:gridCol w="248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Enquête nationale de prévalence 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100" b="1" kern="1200" dirty="0" smtClean="0">
                          <a:solidFill>
                            <a:srgbClr val="0F418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Questionnaire patient</a:t>
                      </a: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35" name="Image 1" descr="logoSantePubl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6" y="98181"/>
            <a:ext cx="606669" cy="3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2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90854"/>
            <a:ext cx="398585" cy="35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168" descr="RéPias - CPIAS Nouvelle Aquita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20" y="49823"/>
            <a:ext cx="798634" cy="42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8" name="Groupe 230"/>
          <p:cNvGrpSpPr>
            <a:grpSpLocks/>
          </p:cNvGrpSpPr>
          <p:nvPr/>
        </p:nvGrpSpPr>
        <p:grpSpPr bwMode="auto">
          <a:xfrm>
            <a:off x="549520" y="568569"/>
            <a:ext cx="4410808" cy="200758"/>
            <a:chOff x="421713" y="677566"/>
            <a:chExt cx="5844328" cy="217487"/>
          </a:xfrm>
        </p:grpSpPr>
        <p:sp>
          <p:nvSpPr>
            <p:cNvPr id="3328" name="Rectangle 3"/>
            <p:cNvSpPr>
              <a:spLocks noChangeArrowheads="1"/>
            </p:cNvSpPr>
            <p:nvPr/>
          </p:nvSpPr>
          <p:spPr bwMode="auto">
            <a:xfrm>
              <a:off x="421713" y="677566"/>
              <a:ext cx="5844327" cy="2174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Etablissement et services</a:t>
              </a:r>
              <a:endParaRPr lang="fr-FR" altLang="fr-FR" sz="738">
                <a:solidFill>
                  <a:srgbClr val="0F4182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3" name="Connecteur droit 232"/>
            <p:cNvCxnSpPr/>
            <p:nvPr/>
          </p:nvCxnSpPr>
          <p:spPr>
            <a:xfrm>
              <a:off x="421713" y="895053"/>
              <a:ext cx="5844328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9" name="Groupe 4"/>
          <p:cNvGrpSpPr>
            <a:grpSpLocks/>
          </p:cNvGrpSpPr>
          <p:nvPr/>
        </p:nvGrpSpPr>
        <p:grpSpPr bwMode="auto">
          <a:xfrm>
            <a:off x="549520" y="1312985"/>
            <a:ext cx="5083419" cy="205154"/>
            <a:chOff x="309563" y="1422400"/>
            <a:chExt cx="5507037" cy="222250"/>
          </a:xfrm>
        </p:grpSpPr>
        <p:sp>
          <p:nvSpPr>
            <p:cNvPr id="3326" name="Rectangle 189"/>
            <p:cNvSpPr>
              <a:spLocks noChangeArrowheads="1"/>
            </p:cNvSpPr>
            <p:nvPr/>
          </p:nvSpPr>
          <p:spPr bwMode="auto">
            <a:xfrm>
              <a:off x="309563" y="1422400"/>
              <a:ext cx="5507037" cy="21748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Patient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309563" y="1644650"/>
              <a:ext cx="5507037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0" name="Groupe 12"/>
          <p:cNvGrpSpPr>
            <a:grpSpLocks/>
          </p:cNvGrpSpPr>
          <p:nvPr/>
        </p:nvGrpSpPr>
        <p:grpSpPr bwMode="auto">
          <a:xfrm>
            <a:off x="550985" y="3008430"/>
            <a:ext cx="5791200" cy="305405"/>
            <a:chOff x="311150" y="3357563"/>
            <a:chExt cx="6273800" cy="331271"/>
          </a:xfrm>
        </p:grpSpPr>
        <p:grpSp>
          <p:nvGrpSpPr>
            <p:cNvPr id="3320" name="Groupe 11"/>
            <p:cNvGrpSpPr>
              <a:grpSpLocks/>
            </p:cNvGrpSpPr>
            <p:nvPr/>
          </p:nvGrpSpPr>
          <p:grpSpPr bwMode="auto">
            <a:xfrm>
              <a:off x="311150" y="3419475"/>
              <a:ext cx="6273800" cy="217488"/>
              <a:chOff x="309563" y="3371850"/>
              <a:chExt cx="6273800" cy="217488"/>
            </a:xfrm>
          </p:grpSpPr>
          <p:sp>
            <p:nvSpPr>
              <p:cNvPr id="3324" name="Rectangle 4"/>
              <p:cNvSpPr>
                <a:spLocks noChangeArrowheads="1"/>
              </p:cNvSpPr>
              <p:nvPr/>
            </p:nvSpPr>
            <p:spPr bwMode="auto">
              <a:xfrm>
                <a:off x="309563" y="3371850"/>
                <a:ext cx="6273800" cy="217488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Dispositif(s) invasif(s)</a:t>
                </a:r>
              </a:p>
            </p:txBody>
          </p:sp>
          <p:cxnSp>
            <p:nvCxnSpPr>
              <p:cNvPr id="257" name="Connecteur droit 256"/>
              <p:cNvCxnSpPr/>
              <p:nvPr/>
            </p:nvCxnSpPr>
            <p:spPr>
              <a:xfrm>
                <a:off x="309563" y="3589687"/>
                <a:ext cx="6273800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1" name="Groupe 264"/>
            <p:cNvGrpSpPr>
              <a:grpSpLocks/>
            </p:cNvGrpSpPr>
            <p:nvPr/>
          </p:nvGrpSpPr>
          <p:grpSpPr bwMode="auto">
            <a:xfrm>
              <a:off x="1672124" y="3357563"/>
              <a:ext cx="1201019" cy="331271"/>
              <a:chOff x="2180844" y="2435833"/>
              <a:chExt cx="1201019" cy="331271"/>
            </a:xfrm>
          </p:grpSpPr>
          <p:sp>
            <p:nvSpPr>
              <p:cNvPr id="3322" name="Rectangle 265"/>
              <p:cNvSpPr>
                <a:spLocks noChangeArrowheads="1"/>
              </p:cNvSpPr>
              <p:nvPr/>
            </p:nvSpPr>
            <p:spPr bwMode="auto">
              <a:xfrm>
                <a:off x="2180844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                                        </a:t>
                </a:r>
              </a:p>
            </p:txBody>
          </p:sp>
          <p:sp>
            <p:nvSpPr>
              <p:cNvPr id="3323" name="Rectangle 266"/>
              <p:cNvSpPr>
                <a:spLocks noChangeArrowheads="1"/>
              </p:cNvSpPr>
              <p:nvPr/>
            </p:nvSpPr>
            <p:spPr bwMode="auto">
              <a:xfrm>
                <a:off x="2732575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                                       </a:t>
                </a:r>
              </a:p>
            </p:txBody>
          </p:sp>
        </p:grpSp>
      </p:grpSp>
      <p:grpSp>
        <p:nvGrpSpPr>
          <p:cNvPr id="3141" name="Groupe 24"/>
          <p:cNvGrpSpPr>
            <a:grpSpLocks/>
          </p:cNvGrpSpPr>
          <p:nvPr/>
        </p:nvGrpSpPr>
        <p:grpSpPr bwMode="auto">
          <a:xfrm>
            <a:off x="543659" y="4456227"/>
            <a:ext cx="5798526" cy="305405"/>
            <a:chOff x="303242" y="5151329"/>
            <a:chExt cx="6281707" cy="331271"/>
          </a:xfrm>
        </p:grpSpPr>
        <p:grpSp>
          <p:nvGrpSpPr>
            <p:cNvPr id="3314" name="Groupe 23"/>
            <p:cNvGrpSpPr>
              <a:grpSpLocks/>
            </p:cNvGrpSpPr>
            <p:nvPr/>
          </p:nvGrpSpPr>
          <p:grpSpPr bwMode="auto">
            <a:xfrm>
              <a:off x="303242" y="5208588"/>
              <a:ext cx="6281707" cy="223302"/>
              <a:chOff x="303242" y="5208588"/>
              <a:chExt cx="6281707" cy="223302"/>
            </a:xfrm>
          </p:grpSpPr>
          <p:sp>
            <p:nvSpPr>
              <p:cNvPr id="3318" name="Rectangle 3"/>
              <p:cNvSpPr>
                <a:spLocks noChangeArrowheads="1"/>
              </p:cNvSpPr>
              <p:nvPr/>
            </p:nvSpPr>
            <p:spPr bwMode="auto">
              <a:xfrm>
                <a:off x="309564" y="5208588"/>
                <a:ext cx="6275385" cy="21748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Traitement(s) anti-infectieux</a:t>
                </a:r>
              </a:p>
            </p:txBody>
          </p:sp>
          <p:cxnSp>
            <p:nvCxnSpPr>
              <p:cNvPr id="272" name="Connecteur droit 271"/>
              <p:cNvCxnSpPr/>
              <p:nvPr/>
            </p:nvCxnSpPr>
            <p:spPr>
              <a:xfrm>
                <a:off x="303242" y="5432668"/>
                <a:ext cx="6275357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15" name="Groupe 22"/>
            <p:cNvGrpSpPr>
              <a:grpSpLocks/>
            </p:cNvGrpSpPr>
            <p:nvPr/>
          </p:nvGrpSpPr>
          <p:grpSpPr bwMode="auto">
            <a:xfrm>
              <a:off x="2015828" y="5151329"/>
              <a:ext cx="1201323" cy="331271"/>
              <a:chOff x="2015828" y="5151329"/>
              <a:chExt cx="1201323" cy="331271"/>
            </a:xfrm>
          </p:grpSpPr>
          <p:sp>
            <p:nvSpPr>
              <p:cNvPr id="3316" name="Rectangle 268"/>
              <p:cNvSpPr>
                <a:spLocks noChangeArrowheads="1"/>
              </p:cNvSpPr>
              <p:nvPr/>
            </p:nvSpPr>
            <p:spPr bwMode="auto">
              <a:xfrm>
                <a:off x="2015828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7" name="Rectangle 269"/>
              <p:cNvSpPr>
                <a:spLocks noChangeArrowheads="1"/>
              </p:cNvSpPr>
              <p:nvPr/>
            </p:nvSpPr>
            <p:spPr bwMode="auto">
              <a:xfrm>
                <a:off x="2567699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2" name="Groupe 18"/>
          <p:cNvGrpSpPr>
            <a:grpSpLocks/>
          </p:cNvGrpSpPr>
          <p:nvPr/>
        </p:nvGrpSpPr>
        <p:grpSpPr bwMode="auto">
          <a:xfrm>
            <a:off x="1658815" y="3267809"/>
            <a:ext cx="1109297" cy="734603"/>
            <a:chOff x="1510661" y="3662363"/>
            <a:chExt cx="1201658" cy="824461"/>
          </a:xfrm>
        </p:grpSpPr>
        <p:grpSp>
          <p:nvGrpSpPr>
            <p:cNvPr id="3305" name="Groupe 17"/>
            <p:cNvGrpSpPr>
              <a:grpSpLocks/>
            </p:cNvGrpSpPr>
            <p:nvPr/>
          </p:nvGrpSpPr>
          <p:grpSpPr bwMode="auto">
            <a:xfrm>
              <a:off x="1511300" y="3662363"/>
              <a:ext cx="1201019" cy="342763"/>
              <a:chOff x="1511300" y="3662363"/>
              <a:chExt cx="1201019" cy="342763"/>
            </a:xfrm>
          </p:grpSpPr>
          <p:sp>
            <p:nvSpPr>
              <p:cNvPr id="3312" name="Rectangle 276"/>
              <p:cNvSpPr>
                <a:spLocks noChangeArrowheads="1"/>
              </p:cNvSpPr>
              <p:nvPr/>
            </p:nvSpPr>
            <p:spPr bwMode="auto">
              <a:xfrm>
                <a:off x="1511300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3" name="Rectangle 277"/>
              <p:cNvSpPr>
                <a:spLocks noChangeArrowheads="1"/>
              </p:cNvSpPr>
              <p:nvPr/>
            </p:nvSpPr>
            <p:spPr bwMode="auto">
              <a:xfrm>
                <a:off x="2063031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6" name="Groupe 278"/>
            <p:cNvGrpSpPr>
              <a:grpSpLocks/>
            </p:cNvGrpSpPr>
            <p:nvPr/>
          </p:nvGrpSpPr>
          <p:grpSpPr bwMode="auto">
            <a:xfrm>
              <a:off x="1511300" y="3896411"/>
              <a:ext cx="1201019" cy="342763"/>
              <a:chOff x="1846982" y="2435833"/>
              <a:chExt cx="1201019" cy="342763"/>
            </a:xfrm>
          </p:grpSpPr>
          <p:sp>
            <p:nvSpPr>
              <p:cNvPr id="3310" name="Rectangle 279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1" name="Rectangle 280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7" name="Groupe 281"/>
            <p:cNvGrpSpPr>
              <a:grpSpLocks/>
            </p:cNvGrpSpPr>
            <p:nvPr/>
          </p:nvGrpSpPr>
          <p:grpSpPr bwMode="auto">
            <a:xfrm>
              <a:off x="1510661" y="4144061"/>
              <a:ext cx="1201019" cy="342763"/>
              <a:chOff x="1846982" y="2435833"/>
              <a:chExt cx="1201019" cy="342763"/>
            </a:xfrm>
          </p:grpSpPr>
          <p:sp>
            <p:nvSpPr>
              <p:cNvPr id="3308" name="Rectangle 282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9" name="Rectangle 283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3" name="Groupe 26"/>
          <p:cNvGrpSpPr>
            <a:grpSpLocks/>
          </p:cNvGrpSpPr>
          <p:nvPr/>
        </p:nvGrpSpPr>
        <p:grpSpPr bwMode="auto">
          <a:xfrm>
            <a:off x="549520" y="6022726"/>
            <a:ext cx="5794131" cy="305405"/>
            <a:chOff x="309563" y="6946900"/>
            <a:chExt cx="6276972" cy="329489"/>
          </a:xfrm>
        </p:grpSpPr>
        <p:grpSp>
          <p:nvGrpSpPr>
            <p:cNvPr id="3299" name="Groupe 25"/>
            <p:cNvGrpSpPr>
              <a:grpSpLocks/>
            </p:cNvGrpSpPr>
            <p:nvPr/>
          </p:nvGrpSpPr>
          <p:grpSpPr bwMode="auto">
            <a:xfrm>
              <a:off x="309563" y="7005638"/>
              <a:ext cx="6276972" cy="228432"/>
              <a:chOff x="309563" y="7005638"/>
              <a:chExt cx="6276972" cy="228432"/>
            </a:xfrm>
          </p:grpSpPr>
          <p:sp>
            <p:nvSpPr>
              <p:cNvPr id="3303" name="Rectangle 2"/>
              <p:cNvSpPr>
                <a:spLocks noChangeArrowheads="1"/>
              </p:cNvSpPr>
              <p:nvPr/>
            </p:nvSpPr>
            <p:spPr bwMode="auto">
              <a:xfrm>
                <a:off x="309563" y="7005638"/>
                <a:ext cx="6273800" cy="219075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Infection(s) nosocomiale(s)</a:t>
                </a:r>
              </a:p>
            </p:txBody>
          </p:sp>
          <p:cxnSp>
            <p:nvCxnSpPr>
              <p:cNvPr id="320" name="Connecteur droit 319"/>
              <p:cNvCxnSpPr/>
              <p:nvPr/>
            </p:nvCxnSpPr>
            <p:spPr>
              <a:xfrm>
                <a:off x="311150" y="7234631"/>
                <a:ext cx="6275385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00" name="Groupe 21"/>
            <p:cNvGrpSpPr>
              <a:grpSpLocks/>
            </p:cNvGrpSpPr>
            <p:nvPr/>
          </p:nvGrpSpPr>
          <p:grpSpPr bwMode="auto">
            <a:xfrm>
              <a:off x="2025975" y="6946900"/>
              <a:ext cx="1201324" cy="329489"/>
              <a:chOff x="1691636" y="6946900"/>
              <a:chExt cx="1201324" cy="329489"/>
            </a:xfrm>
          </p:grpSpPr>
          <p:sp>
            <p:nvSpPr>
              <p:cNvPr id="3301" name="Rectangle 313"/>
              <p:cNvSpPr>
                <a:spLocks noChangeArrowheads="1"/>
              </p:cNvSpPr>
              <p:nvPr/>
            </p:nvSpPr>
            <p:spPr bwMode="auto">
              <a:xfrm>
                <a:off x="1691636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2" name="Rectangle 314"/>
              <p:cNvSpPr>
                <a:spLocks noChangeArrowheads="1"/>
              </p:cNvSpPr>
              <p:nvPr/>
            </p:nvSpPr>
            <p:spPr bwMode="auto">
              <a:xfrm>
                <a:off x="2243508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4" name="Groupe 27"/>
          <p:cNvGrpSpPr>
            <a:grpSpLocks/>
          </p:cNvGrpSpPr>
          <p:nvPr/>
        </p:nvGrpSpPr>
        <p:grpSpPr bwMode="auto">
          <a:xfrm>
            <a:off x="3931627" y="822081"/>
            <a:ext cx="910654" cy="203688"/>
            <a:chOff x="3973513" y="890588"/>
            <a:chExt cx="986542" cy="220662"/>
          </a:xfrm>
        </p:grpSpPr>
        <p:sp>
          <p:nvSpPr>
            <p:cNvPr id="3297" name="Rectangle 5"/>
            <p:cNvSpPr>
              <a:spLocks noChangeArrowheads="1"/>
            </p:cNvSpPr>
            <p:nvPr/>
          </p:nvSpPr>
          <p:spPr bwMode="auto">
            <a:xfrm>
              <a:off x="3973513" y="890588"/>
              <a:ext cx="922337" cy="2206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98" name="Rectangle 33"/>
            <p:cNvSpPr>
              <a:spLocks noChangeArrowheads="1"/>
            </p:cNvSpPr>
            <p:nvPr/>
          </p:nvSpPr>
          <p:spPr bwMode="auto">
            <a:xfrm>
              <a:off x="4015351" y="936297"/>
              <a:ext cx="944704" cy="153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923" dirty="0">
                  <a:solidFill>
                    <a:srgbClr val="DDDDDD"/>
                  </a:solidFill>
                  <a:latin typeface="Arial Narrow" panose="020B0606020202030204" pitchFamily="34" charset="0"/>
                </a:rPr>
                <a:t>_  </a:t>
              </a:r>
              <a:r>
                <a:rPr lang="fr-FR" altLang="fr-FR" sz="923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22 </a:t>
              </a:r>
              <a:r>
                <a:rPr lang="fr-FR" altLang="fr-FR" sz="923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/ </a:t>
              </a:r>
              <a:r>
                <a:rPr lang="fr-FR" altLang="fr-FR" sz="923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05 </a:t>
              </a:r>
              <a:r>
                <a:rPr lang="fr-FR" altLang="fr-FR" sz="923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/ </a:t>
              </a:r>
              <a:r>
                <a:rPr lang="fr-FR" altLang="fr-FR" sz="923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2022 </a:t>
              </a:r>
              <a:r>
                <a:rPr lang="fr-FR" altLang="fr-FR" sz="923" dirty="0">
                  <a:solidFill>
                    <a:srgbClr val="DDDDDD"/>
                  </a:solidFill>
                  <a:latin typeface="Arial Narrow" panose="020B0606020202030204" pitchFamily="34" charset="0"/>
                </a:rPr>
                <a:t>_ _</a:t>
              </a:r>
            </a:p>
          </p:txBody>
        </p:sp>
      </p:grpSp>
      <p:grpSp>
        <p:nvGrpSpPr>
          <p:cNvPr id="3145" name="Groupe 324"/>
          <p:cNvGrpSpPr>
            <a:grpSpLocks/>
          </p:cNvGrpSpPr>
          <p:nvPr/>
        </p:nvGrpSpPr>
        <p:grpSpPr bwMode="auto">
          <a:xfrm>
            <a:off x="2823797" y="1521070"/>
            <a:ext cx="835269" cy="305405"/>
            <a:chOff x="1812196" y="2435833"/>
            <a:chExt cx="984619" cy="328792"/>
          </a:xfrm>
        </p:grpSpPr>
        <p:sp>
          <p:nvSpPr>
            <p:cNvPr id="3295" name="Rectangle 325"/>
            <p:cNvSpPr>
              <a:spLocks noChangeArrowheads="1"/>
            </p:cNvSpPr>
            <p:nvPr/>
          </p:nvSpPr>
          <p:spPr bwMode="auto">
            <a:xfrm>
              <a:off x="2289922" y="2435833"/>
              <a:ext cx="506893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  <p:sp>
          <p:nvSpPr>
            <p:cNvPr id="3296" name="Rectangle 326"/>
            <p:cNvSpPr>
              <a:spLocks noChangeArrowheads="1"/>
            </p:cNvSpPr>
            <p:nvPr/>
          </p:nvSpPr>
          <p:spPr bwMode="auto">
            <a:xfrm>
              <a:off x="1812196" y="2435833"/>
              <a:ext cx="649288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</p:grpSp>
      <p:sp>
        <p:nvSpPr>
          <p:cNvPr id="3146" name="Rectangle 33"/>
          <p:cNvSpPr>
            <a:spLocks noChangeArrowheads="1"/>
          </p:cNvSpPr>
          <p:nvPr/>
        </p:nvSpPr>
        <p:spPr bwMode="auto">
          <a:xfrm>
            <a:off x="3799743" y="1903535"/>
            <a:ext cx="70852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 dirty="0" smtClean="0">
                <a:solidFill>
                  <a:srgbClr val="DDDDDD"/>
                </a:solidFill>
                <a:latin typeface="Arial Narrow" panose="020B0606020202030204" pitchFamily="34" charset="0"/>
              </a:rPr>
              <a:t>_</a:t>
            </a:r>
            <a:r>
              <a:rPr lang="fr-FR" altLang="fr-FR" sz="923" dirty="0">
                <a:latin typeface="Arial Narrow" panose="020B0606020202030204" pitchFamily="34" charset="0"/>
              </a:rPr>
              <a:t> </a:t>
            </a:r>
            <a:r>
              <a:rPr lang="fr-FR" altLang="fr-FR" sz="923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19 </a:t>
            </a:r>
            <a:r>
              <a:rPr lang="fr-FR" altLang="fr-FR" sz="923" dirty="0">
                <a:solidFill>
                  <a:srgbClr val="FF0000"/>
                </a:solidFill>
                <a:latin typeface="Arial Narrow" panose="020B0606020202030204" pitchFamily="34" charset="0"/>
              </a:rPr>
              <a:t>/ 05 / 2022 </a:t>
            </a:r>
          </a:p>
        </p:txBody>
      </p:sp>
      <p:grpSp>
        <p:nvGrpSpPr>
          <p:cNvPr id="3147" name="Groupe 235"/>
          <p:cNvGrpSpPr>
            <a:grpSpLocks/>
          </p:cNvGrpSpPr>
          <p:nvPr/>
        </p:nvGrpSpPr>
        <p:grpSpPr bwMode="auto">
          <a:xfrm>
            <a:off x="2201008" y="4731728"/>
            <a:ext cx="871904" cy="1263162"/>
            <a:chOff x="4193435" y="5477406"/>
            <a:chExt cx="945012" cy="1465159"/>
          </a:xfrm>
        </p:grpSpPr>
        <p:sp>
          <p:nvSpPr>
            <p:cNvPr id="3282" name="Rectangle 132"/>
            <p:cNvSpPr>
              <a:spLocks noChangeArrowheads="1"/>
            </p:cNvSpPr>
            <p:nvPr/>
          </p:nvSpPr>
          <p:spPr bwMode="auto">
            <a:xfrm>
              <a:off x="4341548" y="5477406"/>
              <a:ext cx="588983" cy="29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Date de début</a:t>
              </a:r>
              <a:b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du traitement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grpSp>
          <p:nvGrpSpPr>
            <p:cNvPr id="3283" name="Groupe 226"/>
            <p:cNvGrpSpPr>
              <a:grpSpLocks/>
            </p:cNvGrpSpPr>
            <p:nvPr/>
          </p:nvGrpSpPr>
          <p:grpSpPr bwMode="auto">
            <a:xfrm>
              <a:off x="4194384" y="5783263"/>
              <a:ext cx="944063" cy="222250"/>
              <a:chOff x="4194384" y="5783263"/>
              <a:chExt cx="944063" cy="222250"/>
            </a:xfrm>
          </p:grpSpPr>
          <p:sp>
            <p:nvSpPr>
              <p:cNvPr id="3293" name="Rectangle 207"/>
              <p:cNvSpPr>
                <a:spLocks noChangeArrowheads="1"/>
              </p:cNvSpPr>
              <p:nvPr/>
            </p:nvSpPr>
            <p:spPr bwMode="auto">
              <a:xfrm>
                <a:off x="4194384" y="5783263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Rectangle 33"/>
              <p:cNvSpPr>
                <a:spLocks noChangeArrowheads="1"/>
              </p:cNvSpPr>
              <p:nvPr/>
            </p:nvSpPr>
            <p:spPr bwMode="auto">
              <a:xfrm>
                <a:off x="4242438" y="5828556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4" name="Groupe 227"/>
            <p:cNvGrpSpPr>
              <a:grpSpLocks/>
            </p:cNvGrpSpPr>
            <p:nvPr/>
          </p:nvGrpSpPr>
          <p:grpSpPr bwMode="auto">
            <a:xfrm>
              <a:off x="4194384" y="6100231"/>
              <a:ext cx="944063" cy="222250"/>
              <a:chOff x="4194384" y="6100231"/>
              <a:chExt cx="944063" cy="222250"/>
            </a:xfrm>
          </p:grpSpPr>
          <p:sp>
            <p:nvSpPr>
              <p:cNvPr id="3291" name="Rectangle 207"/>
              <p:cNvSpPr>
                <a:spLocks noChangeArrowheads="1"/>
              </p:cNvSpPr>
              <p:nvPr/>
            </p:nvSpPr>
            <p:spPr bwMode="auto">
              <a:xfrm>
                <a:off x="4194384" y="6100231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Rectangle 33"/>
              <p:cNvSpPr>
                <a:spLocks noChangeArrowheads="1"/>
              </p:cNvSpPr>
              <p:nvPr/>
            </p:nvSpPr>
            <p:spPr bwMode="auto">
              <a:xfrm>
                <a:off x="4242438" y="6153092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5" name="Groupe 228"/>
            <p:cNvGrpSpPr>
              <a:grpSpLocks/>
            </p:cNvGrpSpPr>
            <p:nvPr/>
          </p:nvGrpSpPr>
          <p:grpSpPr bwMode="auto">
            <a:xfrm>
              <a:off x="4194385" y="6424613"/>
              <a:ext cx="944062" cy="217487"/>
              <a:chOff x="4194385" y="6424613"/>
              <a:chExt cx="944062" cy="217487"/>
            </a:xfrm>
          </p:grpSpPr>
          <p:sp>
            <p:nvSpPr>
              <p:cNvPr id="3289" name="Rectangle 207"/>
              <p:cNvSpPr>
                <a:spLocks noChangeArrowheads="1"/>
              </p:cNvSpPr>
              <p:nvPr/>
            </p:nvSpPr>
            <p:spPr bwMode="auto">
              <a:xfrm>
                <a:off x="4194385" y="6424613"/>
                <a:ext cx="944062" cy="21748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Rectangle 33"/>
              <p:cNvSpPr>
                <a:spLocks noChangeArrowheads="1"/>
              </p:cNvSpPr>
              <p:nvPr/>
            </p:nvSpPr>
            <p:spPr bwMode="auto">
              <a:xfrm>
                <a:off x="4246371" y="6471704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6" name="Groupe 234"/>
            <p:cNvGrpSpPr>
              <a:grpSpLocks/>
            </p:cNvGrpSpPr>
            <p:nvPr/>
          </p:nvGrpSpPr>
          <p:grpSpPr bwMode="auto">
            <a:xfrm>
              <a:off x="4193435" y="6720315"/>
              <a:ext cx="944062" cy="222250"/>
              <a:chOff x="4193435" y="6720315"/>
              <a:chExt cx="944062" cy="222250"/>
            </a:xfrm>
          </p:grpSpPr>
          <p:sp>
            <p:nvSpPr>
              <p:cNvPr id="3287" name="Rectangle 207"/>
              <p:cNvSpPr>
                <a:spLocks noChangeArrowheads="1"/>
              </p:cNvSpPr>
              <p:nvPr/>
            </p:nvSpPr>
            <p:spPr bwMode="auto">
              <a:xfrm>
                <a:off x="4193435" y="6720315"/>
                <a:ext cx="944062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4246371" y="6766619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</p:grpSp>
      <p:sp>
        <p:nvSpPr>
          <p:cNvPr id="3148" name="Rectangle 124"/>
          <p:cNvSpPr>
            <a:spLocks noChangeArrowheads="1"/>
          </p:cNvSpPr>
          <p:nvPr/>
        </p:nvSpPr>
        <p:spPr bwMode="auto">
          <a:xfrm>
            <a:off x="2442797" y="6309946"/>
            <a:ext cx="970085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1</a:t>
            </a:r>
          </a:p>
        </p:txBody>
      </p:sp>
      <p:sp>
        <p:nvSpPr>
          <p:cNvPr id="3149" name="Rectangle 204"/>
          <p:cNvSpPr>
            <a:spLocks noChangeArrowheads="1"/>
          </p:cNvSpPr>
          <p:nvPr/>
        </p:nvSpPr>
        <p:spPr bwMode="auto">
          <a:xfrm>
            <a:off x="1938704" y="6430108"/>
            <a:ext cx="20867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0" name="Rectangle 207"/>
          <p:cNvSpPr>
            <a:spLocks noChangeArrowheads="1"/>
          </p:cNvSpPr>
          <p:nvPr/>
        </p:nvSpPr>
        <p:spPr bwMode="auto">
          <a:xfrm>
            <a:off x="1938704" y="7303477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1" name="Rectangle 208"/>
          <p:cNvSpPr>
            <a:spLocks noChangeArrowheads="1"/>
          </p:cNvSpPr>
          <p:nvPr/>
        </p:nvSpPr>
        <p:spPr bwMode="auto">
          <a:xfrm>
            <a:off x="1938704" y="7564316"/>
            <a:ext cx="2086708" cy="20368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2" name="Rectangle 209"/>
          <p:cNvSpPr>
            <a:spLocks noChangeArrowheads="1"/>
          </p:cNvSpPr>
          <p:nvPr/>
        </p:nvSpPr>
        <p:spPr bwMode="auto">
          <a:xfrm>
            <a:off x="1938704" y="7823689"/>
            <a:ext cx="2085242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53" name="Groupe 239"/>
          <p:cNvGrpSpPr>
            <a:grpSpLocks/>
          </p:cNvGrpSpPr>
          <p:nvPr/>
        </p:nvGrpSpPr>
        <p:grpSpPr bwMode="auto">
          <a:xfrm>
            <a:off x="1938704" y="6797919"/>
            <a:ext cx="1651488" cy="305410"/>
            <a:chOff x="1501775" y="7763743"/>
            <a:chExt cx="1789908" cy="331793"/>
          </a:xfrm>
        </p:grpSpPr>
        <p:sp>
          <p:nvSpPr>
            <p:cNvPr id="3279" name="Rectangle 348"/>
            <p:cNvSpPr>
              <a:spLocks noChangeArrowheads="1"/>
            </p:cNvSpPr>
            <p:nvPr/>
          </p:nvSpPr>
          <p:spPr bwMode="auto">
            <a:xfrm>
              <a:off x="1501775" y="7763743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80" name="Rectangle 349"/>
            <p:cNvSpPr>
              <a:spLocks noChangeArrowheads="1"/>
            </p:cNvSpPr>
            <p:nvPr/>
          </p:nvSpPr>
          <p:spPr bwMode="auto">
            <a:xfrm>
              <a:off x="1992124" y="7763748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81" name="Rectangle 350"/>
            <p:cNvSpPr>
              <a:spLocks noChangeArrowheads="1"/>
            </p:cNvSpPr>
            <p:nvPr/>
          </p:nvSpPr>
          <p:spPr bwMode="auto">
            <a:xfrm>
              <a:off x="2510883" y="7763748"/>
              <a:ext cx="780800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54" name="Groupe 352"/>
          <p:cNvGrpSpPr>
            <a:grpSpLocks/>
          </p:cNvGrpSpPr>
          <p:nvPr/>
        </p:nvGrpSpPr>
        <p:grpSpPr bwMode="auto">
          <a:xfrm>
            <a:off x="1938705" y="6997210"/>
            <a:ext cx="1052146" cy="305416"/>
            <a:chOff x="1487261" y="7529532"/>
            <a:chExt cx="1140743" cy="331296"/>
          </a:xfrm>
        </p:grpSpPr>
        <p:sp>
          <p:nvSpPr>
            <p:cNvPr id="3277" name="Rectangle 353"/>
            <p:cNvSpPr>
              <a:spLocks noChangeArrowheads="1"/>
            </p:cNvSpPr>
            <p:nvPr/>
          </p:nvSpPr>
          <p:spPr bwMode="auto">
            <a:xfrm>
              <a:off x="1487261" y="7529532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8" name="Rectangle 354"/>
            <p:cNvSpPr>
              <a:spLocks noChangeArrowheads="1"/>
            </p:cNvSpPr>
            <p:nvPr/>
          </p:nvSpPr>
          <p:spPr bwMode="auto">
            <a:xfrm>
              <a:off x="1978552" y="7529544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sp>
        <p:nvSpPr>
          <p:cNvPr id="3155" name="Rectangle 230"/>
          <p:cNvSpPr>
            <a:spLocks noChangeArrowheads="1"/>
          </p:cNvSpPr>
          <p:nvPr/>
        </p:nvSpPr>
        <p:spPr bwMode="auto">
          <a:xfrm>
            <a:off x="4706816" y="6309946"/>
            <a:ext cx="1012581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2</a:t>
            </a:r>
          </a:p>
        </p:txBody>
      </p:sp>
      <p:sp>
        <p:nvSpPr>
          <p:cNvPr id="3156" name="Rectangle 233"/>
          <p:cNvSpPr>
            <a:spLocks noChangeArrowheads="1"/>
          </p:cNvSpPr>
          <p:nvPr/>
        </p:nvSpPr>
        <p:spPr bwMode="auto">
          <a:xfrm>
            <a:off x="4170484" y="6428643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7" name="Rectangle 236"/>
          <p:cNvSpPr>
            <a:spLocks noChangeArrowheads="1"/>
          </p:cNvSpPr>
          <p:nvPr/>
        </p:nvSpPr>
        <p:spPr bwMode="auto">
          <a:xfrm>
            <a:off x="4170484" y="7297616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8" name="Rectangle 237"/>
          <p:cNvSpPr>
            <a:spLocks noChangeArrowheads="1"/>
          </p:cNvSpPr>
          <p:nvPr/>
        </p:nvSpPr>
        <p:spPr bwMode="auto">
          <a:xfrm>
            <a:off x="4170484" y="7559920"/>
            <a:ext cx="2086708" cy="20661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9" name="Rectangle 238"/>
          <p:cNvSpPr>
            <a:spLocks noChangeArrowheads="1"/>
          </p:cNvSpPr>
          <p:nvPr/>
        </p:nvSpPr>
        <p:spPr bwMode="auto">
          <a:xfrm>
            <a:off x="4170484" y="7819293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60" name="Groupe 355"/>
          <p:cNvGrpSpPr>
            <a:grpSpLocks/>
          </p:cNvGrpSpPr>
          <p:nvPr/>
        </p:nvGrpSpPr>
        <p:grpSpPr bwMode="auto">
          <a:xfrm>
            <a:off x="4171951" y="6997221"/>
            <a:ext cx="1052146" cy="305411"/>
            <a:chOff x="1501775" y="7534311"/>
            <a:chExt cx="1139802" cy="329501"/>
          </a:xfrm>
        </p:grpSpPr>
        <p:sp>
          <p:nvSpPr>
            <p:cNvPr id="3275" name="Rectangle 356"/>
            <p:cNvSpPr>
              <a:spLocks noChangeArrowheads="1"/>
            </p:cNvSpPr>
            <p:nvPr/>
          </p:nvSpPr>
          <p:spPr bwMode="auto">
            <a:xfrm>
              <a:off x="1501775" y="7534317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6" name="Rectangle 357"/>
            <p:cNvSpPr>
              <a:spLocks noChangeArrowheads="1"/>
            </p:cNvSpPr>
            <p:nvPr/>
          </p:nvSpPr>
          <p:spPr bwMode="auto">
            <a:xfrm>
              <a:off x="1992125" y="7534311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grpSp>
        <p:nvGrpSpPr>
          <p:cNvPr id="3161" name="Groupe 364"/>
          <p:cNvGrpSpPr>
            <a:grpSpLocks/>
          </p:cNvGrpSpPr>
          <p:nvPr/>
        </p:nvGrpSpPr>
        <p:grpSpPr bwMode="auto">
          <a:xfrm>
            <a:off x="4171951" y="6799382"/>
            <a:ext cx="1638300" cy="305405"/>
            <a:chOff x="1517381" y="7779440"/>
            <a:chExt cx="1774436" cy="331782"/>
          </a:xfrm>
        </p:grpSpPr>
        <p:sp>
          <p:nvSpPr>
            <p:cNvPr id="3272" name="Rectangle 365"/>
            <p:cNvSpPr>
              <a:spLocks noChangeArrowheads="1"/>
            </p:cNvSpPr>
            <p:nvPr/>
          </p:nvSpPr>
          <p:spPr bwMode="auto">
            <a:xfrm>
              <a:off x="151738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3" name="Rectangle 366"/>
            <p:cNvSpPr>
              <a:spLocks noChangeArrowheads="1"/>
            </p:cNvSpPr>
            <p:nvPr/>
          </p:nvSpPr>
          <p:spPr bwMode="auto">
            <a:xfrm>
              <a:off x="200680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74" name="Rectangle 367"/>
            <p:cNvSpPr>
              <a:spLocks noChangeArrowheads="1"/>
            </p:cNvSpPr>
            <p:nvPr/>
          </p:nvSpPr>
          <p:spPr bwMode="auto">
            <a:xfrm>
              <a:off x="2510883" y="7779440"/>
              <a:ext cx="780934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62" name="Groupe 272"/>
          <p:cNvGrpSpPr>
            <a:grpSpLocks/>
          </p:cNvGrpSpPr>
          <p:nvPr/>
        </p:nvGrpSpPr>
        <p:grpSpPr bwMode="auto">
          <a:xfrm>
            <a:off x="1938705" y="8033239"/>
            <a:ext cx="2088173" cy="1049215"/>
            <a:chOff x="1811464" y="8800275"/>
            <a:chExt cx="2262672" cy="1137409"/>
          </a:xfrm>
        </p:grpSpPr>
        <p:sp>
          <p:nvSpPr>
            <p:cNvPr id="3254" name="Rectangle 134"/>
            <p:cNvSpPr>
              <a:spLocks noChangeArrowheads="1"/>
            </p:cNvSpPr>
            <p:nvPr/>
          </p:nvSpPr>
          <p:spPr bwMode="auto">
            <a:xfrm>
              <a:off x="2101899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5" name="Rectangle 178"/>
            <p:cNvSpPr>
              <a:spLocks noChangeArrowheads="1"/>
            </p:cNvSpPr>
            <p:nvPr/>
          </p:nvSpPr>
          <p:spPr bwMode="auto">
            <a:xfrm>
              <a:off x="2854874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6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57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58" name="Groupe 257"/>
            <p:cNvGrpSpPr>
              <a:grpSpLocks/>
            </p:cNvGrpSpPr>
            <p:nvPr/>
          </p:nvGrpSpPr>
          <p:grpSpPr bwMode="auto">
            <a:xfrm>
              <a:off x="1811464" y="9179700"/>
              <a:ext cx="720000" cy="756110"/>
              <a:chOff x="1853849" y="9179700"/>
              <a:chExt cx="1008000" cy="756110"/>
            </a:xfrm>
          </p:grpSpPr>
          <p:sp>
            <p:nvSpPr>
              <p:cNvPr id="3269" name="Rectangle 211"/>
              <p:cNvSpPr>
                <a:spLocks noChangeArrowheads="1"/>
              </p:cNvSpPr>
              <p:nvPr/>
            </p:nvSpPr>
            <p:spPr bwMode="auto">
              <a:xfrm>
                <a:off x="1853849" y="9179700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2" name="Rectangle 33"/>
              <p:cNvSpPr>
                <a:spLocks noChangeArrowheads="1"/>
              </p:cNvSpPr>
              <p:nvPr/>
            </p:nvSpPr>
            <p:spPr bwMode="auto">
              <a:xfrm>
                <a:off x="1856071" y="924348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  <p:sp>
            <p:nvSpPr>
              <p:cNvPr id="3" name="Rectangle 33"/>
              <p:cNvSpPr>
                <a:spLocks noChangeArrowheads="1"/>
              </p:cNvSpPr>
              <p:nvPr/>
            </p:nvSpPr>
            <p:spPr bwMode="auto">
              <a:xfrm>
                <a:off x="1858295" y="943093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grpSp>
          <p:nvGrpSpPr>
            <p:cNvPr id="3259" name="Groupe 258"/>
            <p:cNvGrpSpPr>
              <a:grpSpLocks/>
            </p:cNvGrpSpPr>
            <p:nvPr/>
          </p:nvGrpSpPr>
          <p:grpSpPr bwMode="auto">
            <a:xfrm>
              <a:off x="2586845" y="9181574"/>
              <a:ext cx="720000" cy="756110"/>
              <a:chOff x="3011139" y="9181574"/>
              <a:chExt cx="1008000" cy="756110"/>
            </a:xfrm>
          </p:grpSpPr>
          <p:sp>
            <p:nvSpPr>
              <p:cNvPr id="3266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4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33"/>
              <p:cNvSpPr>
                <a:spLocks noChangeArrowheads="1"/>
              </p:cNvSpPr>
              <p:nvPr/>
            </p:nvSpPr>
            <p:spPr bwMode="auto">
              <a:xfrm>
                <a:off x="3025978" y="9243483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302375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60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61" name="Groupe 384"/>
            <p:cNvGrpSpPr>
              <a:grpSpLocks/>
            </p:cNvGrpSpPr>
            <p:nvPr/>
          </p:nvGrpSpPr>
          <p:grpSpPr bwMode="auto">
            <a:xfrm>
              <a:off x="3354136" y="9181573"/>
              <a:ext cx="720000" cy="756109"/>
              <a:chOff x="3011139" y="9181573"/>
              <a:chExt cx="1008000" cy="756109"/>
            </a:xfrm>
          </p:grpSpPr>
          <p:sp>
            <p:nvSpPr>
              <p:cNvPr id="3263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3"/>
                <a:ext cx="1008000" cy="7561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33"/>
              <p:cNvSpPr>
                <a:spLocks noChangeArrowheads="1"/>
              </p:cNvSpPr>
              <p:nvPr/>
            </p:nvSpPr>
            <p:spPr bwMode="auto">
              <a:xfrm>
                <a:off x="3027692" y="924189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2991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sp>
          <p:nvSpPr>
            <p:cNvPr id="3262" name="Rectangle 178"/>
            <p:cNvSpPr>
              <a:spLocks noChangeArrowheads="1"/>
            </p:cNvSpPr>
            <p:nvPr/>
          </p:nvSpPr>
          <p:spPr bwMode="auto">
            <a:xfrm>
              <a:off x="3619180" y="8804993"/>
              <a:ext cx="203225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grpSp>
        <p:nvGrpSpPr>
          <p:cNvPr id="3163" name="Groupe 390"/>
          <p:cNvGrpSpPr>
            <a:grpSpLocks/>
          </p:cNvGrpSpPr>
          <p:nvPr/>
        </p:nvGrpSpPr>
        <p:grpSpPr bwMode="auto">
          <a:xfrm>
            <a:off x="4177811" y="8030308"/>
            <a:ext cx="2089640" cy="1049215"/>
            <a:chOff x="1811464" y="8800275"/>
            <a:chExt cx="2262672" cy="1138373"/>
          </a:xfrm>
        </p:grpSpPr>
        <p:sp>
          <p:nvSpPr>
            <p:cNvPr id="3236" name="Rectangle 134"/>
            <p:cNvSpPr>
              <a:spLocks noChangeArrowheads="1"/>
            </p:cNvSpPr>
            <p:nvPr/>
          </p:nvSpPr>
          <p:spPr bwMode="auto">
            <a:xfrm>
              <a:off x="2101898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7" name="Rectangle 178"/>
            <p:cNvSpPr>
              <a:spLocks noChangeArrowheads="1"/>
            </p:cNvSpPr>
            <p:nvPr/>
          </p:nvSpPr>
          <p:spPr bwMode="auto">
            <a:xfrm>
              <a:off x="2870226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8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39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0" name="Groupe 395"/>
            <p:cNvGrpSpPr>
              <a:grpSpLocks/>
            </p:cNvGrpSpPr>
            <p:nvPr/>
          </p:nvGrpSpPr>
          <p:grpSpPr bwMode="auto">
            <a:xfrm>
              <a:off x="1811464" y="9179699"/>
              <a:ext cx="725390" cy="757075"/>
              <a:chOff x="1853846" y="9179699"/>
              <a:chExt cx="1015546" cy="757075"/>
            </a:xfrm>
          </p:grpSpPr>
          <p:sp>
            <p:nvSpPr>
              <p:cNvPr id="3251" name="Rectangle 211"/>
              <p:cNvSpPr>
                <a:spLocks noChangeArrowheads="1"/>
              </p:cNvSpPr>
              <p:nvPr/>
            </p:nvSpPr>
            <p:spPr bwMode="auto">
              <a:xfrm>
                <a:off x="1853849" y="9179699"/>
                <a:ext cx="1008000" cy="7570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33"/>
              <p:cNvSpPr>
                <a:spLocks noChangeArrowheads="1"/>
              </p:cNvSpPr>
              <p:nvPr/>
            </p:nvSpPr>
            <p:spPr bwMode="auto">
              <a:xfrm>
                <a:off x="1856067" y="9248628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  <p:sp>
            <p:nvSpPr>
              <p:cNvPr id="7" name="Rectangle 33"/>
              <p:cNvSpPr>
                <a:spLocks noChangeArrowheads="1"/>
              </p:cNvSpPr>
              <p:nvPr/>
            </p:nvSpPr>
            <p:spPr bwMode="auto">
              <a:xfrm>
                <a:off x="1853846" y="9436237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</p:grpSp>
        <p:grpSp>
          <p:nvGrpSpPr>
            <p:cNvPr id="3241" name="Groupe 396"/>
            <p:cNvGrpSpPr>
              <a:grpSpLocks/>
            </p:cNvGrpSpPr>
            <p:nvPr/>
          </p:nvGrpSpPr>
          <p:grpSpPr bwMode="auto">
            <a:xfrm>
              <a:off x="2586845" y="9181572"/>
              <a:ext cx="720000" cy="757076"/>
              <a:chOff x="3011139" y="9181572"/>
              <a:chExt cx="1008000" cy="757076"/>
            </a:xfrm>
          </p:grpSpPr>
          <p:sp>
            <p:nvSpPr>
              <p:cNvPr id="3248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Rectangle 33"/>
              <p:cNvSpPr>
                <a:spLocks noChangeArrowheads="1"/>
              </p:cNvSpPr>
              <p:nvPr/>
            </p:nvSpPr>
            <p:spPr bwMode="auto">
              <a:xfrm>
                <a:off x="3027431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9" name="Rectangle 33"/>
              <p:cNvSpPr>
                <a:spLocks noChangeArrowheads="1"/>
              </p:cNvSpPr>
              <p:nvPr/>
            </p:nvSpPr>
            <p:spPr bwMode="auto">
              <a:xfrm>
                <a:off x="3029651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</p:grpSp>
        <p:sp>
          <p:nvSpPr>
            <p:cNvPr id="3242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3" name="Groupe 398"/>
            <p:cNvGrpSpPr>
              <a:grpSpLocks/>
            </p:cNvGrpSpPr>
            <p:nvPr/>
          </p:nvGrpSpPr>
          <p:grpSpPr bwMode="auto">
            <a:xfrm>
              <a:off x="3354136" y="9181572"/>
              <a:ext cx="720000" cy="757076"/>
              <a:chOff x="3011139" y="9181572"/>
              <a:chExt cx="1008000" cy="757076"/>
            </a:xfrm>
          </p:grpSpPr>
          <p:sp>
            <p:nvSpPr>
              <p:cNvPr id="3245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032830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032830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44" name="Rectangle 178"/>
            <p:cNvSpPr>
              <a:spLocks noChangeArrowheads="1"/>
            </p:cNvSpPr>
            <p:nvPr/>
          </p:nvSpPr>
          <p:spPr bwMode="auto">
            <a:xfrm>
              <a:off x="3619180" y="8804992"/>
              <a:ext cx="203082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sp>
        <p:nvSpPr>
          <p:cNvPr id="3180" name="Rectangle 33"/>
          <p:cNvSpPr>
            <a:spLocks noChangeArrowheads="1"/>
          </p:cNvSpPr>
          <p:nvPr/>
        </p:nvSpPr>
        <p:spPr bwMode="auto">
          <a:xfrm>
            <a:off x="5262196" y="301870"/>
            <a:ext cx="128807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sp>
        <p:nvSpPr>
          <p:cNvPr id="3181" name="Rectangle 33"/>
          <p:cNvSpPr>
            <a:spLocks noChangeArrowheads="1"/>
          </p:cNvSpPr>
          <p:nvPr/>
        </p:nvSpPr>
        <p:spPr bwMode="auto">
          <a:xfrm>
            <a:off x="5251939" y="539262"/>
            <a:ext cx="128807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grpSp>
        <p:nvGrpSpPr>
          <p:cNvPr id="3166" name="Groupe 15"/>
          <p:cNvGrpSpPr>
            <a:grpSpLocks/>
          </p:cNvGrpSpPr>
          <p:nvPr/>
        </p:nvGrpSpPr>
        <p:grpSpPr bwMode="auto">
          <a:xfrm>
            <a:off x="1965199" y="2097554"/>
            <a:ext cx="2980592" cy="1176087"/>
            <a:chOff x="1843009" y="2406653"/>
            <a:chExt cx="3228942" cy="1274907"/>
          </a:xfrm>
        </p:grpSpPr>
        <p:grpSp>
          <p:nvGrpSpPr>
            <p:cNvPr id="3219" name="Groupe 13"/>
            <p:cNvGrpSpPr>
              <a:grpSpLocks/>
            </p:cNvGrpSpPr>
            <p:nvPr/>
          </p:nvGrpSpPr>
          <p:grpSpPr bwMode="auto">
            <a:xfrm>
              <a:off x="1843009" y="2635247"/>
              <a:ext cx="2282703" cy="562040"/>
              <a:chOff x="1843009" y="2635247"/>
              <a:chExt cx="2282703" cy="562040"/>
            </a:xfrm>
          </p:grpSpPr>
          <p:sp>
            <p:nvSpPr>
              <p:cNvPr id="3232" name="Rectangle 240"/>
              <p:cNvSpPr>
                <a:spLocks noChangeArrowheads="1"/>
              </p:cNvSpPr>
              <p:nvPr/>
            </p:nvSpPr>
            <p:spPr bwMode="auto">
              <a:xfrm>
                <a:off x="1843009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MC0</a:t>
                </a:r>
              </a:p>
            </p:txBody>
          </p:sp>
          <p:sp>
            <p:nvSpPr>
              <p:cNvPr id="3233" name="Rectangle 241"/>
              <p:cNvSpPr>
                <a:spLocks noChangeArrowheads="1"/>
              </p:cNvSpPr>
              <p:nvPr/>
            </p:nvSpPr>
            <p:spPr bwMode="auto">
              <a:xfrm>
                <a:off x="2360133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MC1</a:t>
                </a:r>
              </a:p>
            </p:txBody>
          </p:sp>
          <p:sp>
            <p:nvSpPr>
              <p:cNvPr id="3234" name="Rectangle 242"/>
              <p:cNvSpPr>
                <a:spLocks noChangeArrowheads="1"/>
              </p:cNvSpPr>
              <p:nvPr/>
            </p:nvSpPr>
            <p:spPr bwMode="auto">
              <a:xfrm>
                <a:off x="2871389" y="2635247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MC2</a:t>
                </a:r>
              </a:p>
            </p:txBody>
          </p:sp>
          <p:sp>
            <p:nvSpPr>
              <p:cNvPr id="3235" name="Rectangle 243"/>
              <p:cNvSpPr>
                <a:spLocks noChangeArrowheads="1"/>
              </p:cNvSpPr>
              <p:nvPr/>
            </p:nvSpPr>
            <p:spPr bwMode="auto">
              <a:xfrm>
                <a:off x="3383438" y="2635247"/>
                <a:ext cx="742274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0" name="Groupe 12"/>
            <p:cNvGrpSpPr>
              <a:grpSpLocks/>
            </p:cNvGrpSpPr>
            <p:nvPr/>
          </p:nvGrpSpPr>
          <p:grpSpPr bwMode="auto">
            <a:xfrm>
              <a:off x="1843009" y="2406653"/>
              <a:ext cx="1167095" cy="331067"/>
              <a:chOff x="1843009" y="2406653"/>
              <a:chExt cx="1167095" cy="331067"/>
            </a:xfrm>
          </p:grpSpPr>
          <p:sp>
            <p:nvSpPr>
              <p:cNvPr id="3230" name="Rectangle 5"/>
              <p:cNvSpPr>
                <a:spLocks noChangeArrowheads="1"/>
              </p:cNvSpPr>
              <p:nvPr/>
            </p:nvSpPr>
            <p:spPr bwMode="auto">
              <a:xfrm>
                <a:off x="1843009" y="2406653"/>
                <a:ext cx="648056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31" name="Rectangle 238"/>
              <p:cNvSpPr>
                <a:spLocks noChangeArrowheads="1"/>
              </p:cNvSpPr>
              <p:nvPr/>
            </p:nvSpPr>
            <p:spPr bwMode="auto">
              <a:xfrm>
                <a:off x="2361254" y="2406653"/>
                <a:ext cx="648850" cy="331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21" name="Groupe 11"/>
            <p:cNvGrpSpPr>
              <a:grpSpLocks/>
            </p:cNvGrpSpPr>
            <p:nvPr/>
          </p:nvGrpSpPr>
          <p:grpSpPr bwMode="auto">
            <a:xfrm>
              <a:off x="1844484" y="2874565"/>
              <a:ext cx="1767516" cy="322872"/>
              <a:chOff x="1844484" y="2874565"/>
              <a:chExt cx="1767516" cy="322872"/>
            </a:xfrm>
          </p:grpSpPr>
          <p:sp>
            <p:nvSpPr>
              <p:cNvPr id="3227" name="Rectangle 248"/>
              <p:cNvSpPr>
                <a:spLocks noChangeArrowheads="1"/>
              </p:cNvSpPr>
              <p:nvPr/>
            </p:nvSpPr>
            <p:spPr bwMode="auto">
              <a:xfrm>
                <a:off x="1844484" y="2874565"/>
                <a:ext cx="649399" cy="294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8" name="Rectangle 249"/>
              <p:cNvSpPr>
                <a:spLocks noChangeArrowheads="1"/>
              </p:cNvSpPr>
              <p:nvPr/>
            </p:nvSpPr>
            <p:spPr bwMode="auto">
              <a:xfrm>
                <a:off x="2360613" y="2874565"/>
                <a:ext cx="649399" cy="293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  <p:sp>
            <p:nvSpPr>
              <p:cNvPr id="3229" name="Rectangle 250"/>
              <p:cNvSpPr>
                <a:spLocks noChangeArrowheads="1"/>
              </p:cNvSpPr>
              <p:nvPr/>
            </p:nvSpPr>
            <p:spPr bwMode="auto">
              <a:xfrm>
                <a:off x="2869716" y="2874565"/>
                <a:ext cx="742284" cy="322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2" name="Groupe 14"/>
            <p:cNvGrpSpPr>
              <a:grpSpLocks/>
            </p:cNvGrpSpPr>
            <p:nvPr/>
          </p:nvGrpSpPr>
          <p:grpSpPr bwMode="auto">
            <a:xfrm>
              <a:off x="1844484" y="3119520"/>
              <a:ext cx="3227467" cy="562040"/>
              <a:chOff x="1844484" y="3119520"/>
              <a:chExt cx="3227467" cy="562040"/>
            </a:xfrm>
          </p:grpSpPr>
          <p:sp>
            <p:nvSpPr>
              <p:cNvPr id="3223" name="Rectangle 254"/>
              <p:cNvSpPr>
                <a:spLocks noChangeArrowheads="1"/>
              </p:cNvSpPr>
              <p:nvPr/>
            </p:nvSpPr>
            <p:spPr bwMode="auto">
              <a:xfrm>
                <a:off x="1844484" y="3119520"/>
                <a:ext cx="649424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4" name="Rectangle 252"/>
              <p:cNvSpPr>
                <a:spLocks noChangeArrowheads="1"/>
              </p:cNvSpPr>
              <p:nvPr/>
            </p:nvSpPr>
            <p:spPr bwMode="auto">
              <a:xfrm>
                <a:off x="2361255" y="3119715"/>
                <a:ext cx="1046020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Tumeur solide</a:t>
                </a:r>
              </a:p>
            </p:txBody>
          </p:sp>
          <p:sp>
            <p:nvSpPr>
              <p:cNvPr id="3225" name="Rectangle 253"/>
              <p:cNvSpPr>
                <a:spLocks noChangeArrowheads="1"/>
              </p:cNvSpPr>
              <p:nvPr/>
            </p:nvSpPr>
            <p:spPr bwMode="auto">
              <a:xfrm>
                <a:off x="3383743" y="3119715"/>
                <a:ext cx="946347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Hémopathie</a:t>
                </a:r>
              </a:p>
            </p:txBody>
          </p:sp>
          <p:sp>
            <p:nvSpPr>
              <p:cNvPr id="3226" name="Rectangle 255"/>
              <p:cNvSpPr>
                <a:spLocks noChangeArrowheads="1"/>
              </p:cNvSpPr>
              <p:nvPr/>
            </p:nvSpPr>
            <p:spPr bwMode="auto">
              <a:xfrm>
                <a:off x="4329639" y="3119520"/>
                <a:ext cx="742312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</p:grpSp>
      <p:grpSp>
        <p:nvGrpSpPr>
          <p:cNvPr id="3167" name="Groupe 1"/>
          <p:cNvGrpSpPr>
            <a:grpSpLocks/>
          </p:cNvGrpSpPr>
          <p:nvPr/>
        </p:nvGrpSpPr>
        <p:grpSpPr bwMode="auto">
          <a:xfrm>
            <a:off x="4169020" y="3248760"/>
            <a:ext cx="1109296" cy="1286794"/>
            <a:chOff x="4506913" y="3519491"/>
            <a:chExt cx="1201737" cy="1617634"/>
          </a:xfrm>
        </p:grpSpPr>
        <p:grpSp>
          <p:nvGrpSpPr>
            <p:cNvPr id="3195" name="Groupe 9"/>
            <p:cNvGrpSpPr>
              <a:grpSpLocks/>
            </p:cNvGrpSpPr>
            <p:nvPr/>
          </p:nvGrpSpPr>
          <p:grpSpPr bwMode="auto">
            <a:xfrm>
              <a:off x="4506913" y="3519491"/>
              <a:ext cx="1201737" cy="357165"/>
              <a:chOff x="4506913" y="3674861"/>
              <a:chExt cx="1202317" cy="387311"/>
            </a:xfrm>
          </p:grpSpPr>
          <p:sp>
            <p:nvSpPr>
              <p:cNvPr id="3217" name="Rectangle 285"/>
              <p:cNvSpPr>
                <a:spLocks noChangeArrowheads="1"/>
              </p:cNvSpPr>
              <p:nvPr/>
            </p:nvSpPr>
            <p:spPr bwMode="auto">
              <a:xfrm>
                <a:off x="4506913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8" name="Rectangle 286"/>
              <p:cNvSpPr>
                <a:spLocks noChangeArrowheads="1"/>
              </p:cNvSpPr>
              <p:nvPr/>
            </p:nvSpPr>
            <p:spPr bwMode="auto">
              <a:xfrm>
                <a:off x="5059241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6" name="Groupe 8"/>
            <p:cNvGrpSpPr>
              <a:grpSpLocks/>
            </p:cNvGrpSpPr>
            <p:nvPr/>
          </p:nvGrpSpPr>
          <p:grpSpPr bwMode="auto">
            <a:xfrm>
              <a:off x="4506913" y="3879844"/>
              <a:ext cx="1201737" cy="357165"/>
              <a:chOff x="4506913" y="3852580"/>
              <a:chExt cx="1202317" cy="389406"/>
            </a:xfrm>
          </p:grpSpPr>
          <p:sp>
            <p:nvSpPr>
              <p:cNvPr id="3215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6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7" name="Groupe 7"/>
            <p:cNvGrpSpPr>
              <a:grpSpLocks/>
            </p:cNvGrpSpPr>
            <p:nvPr/>
          </p:nvGrpSpPr>
          <p:grpSpPr bwMode="auto">
            <a:xfrm>
              <a:off x="4506913" y="4059241"/>
              <a:ext cx="1200150" cy="357165"/>
              <a:chOff x="4507200" y="4042374"/>
              <a:chExt cx="1200790" cy="387311"/>
            </a:xfrm>
          </p:grpSpPr>
          <p:sp>
            <p:nvSpPr>
              <p:cNvPr id="3213" name="Rectangle 291"/>
              <p:cNvSpPr>
                <a:spLocks noChangeArrowheads="1"/>
              </p:cNvSpPr>
              <p:nvPr/>
            </p:nvSpPr>
            <p:spPr bwMode="auto">
              <a:xfrm>
                <a:off x="45072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4" name="Rectangle 292"/>
              <p:cNvSpPr>
                <a:spLocks noChangeArrowheads="1"/>
              </p:cNvSpPr>
              <p:nvPr/>
            </p:nvSpPr>
            <p:spPr bwMode="auto">
              <a:xfrm>
                <a:off x="50580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8" name="Groupe 6"/>
            <p:cNvGrpSpPr>
              <a:grpSpLocks/>
            </p:cNvGrpSpPr>
            <p:nvPr/>
          </p:nvGrpSpPr>
          <p:grpSpPr bwMode="auto">
            <a:xfrm>
              <a:off x="4506913" y="4240209"/>
              <a:ext cx="1200150" cy="357165"/>
              <a:chOff x="4507200" y="4229995"/>
              <a:chExt cx="1200790" cy="389407"/>
            </a:xfrm>
          </p:grpSpPr>
          <p:sp>
            <p:nvSpPr>
              <p:cNvPr id="3211" name="Rectangle 298"/>
              <p:cNvSpPr>
                <a:spLocks noChangeArrowheads="1"/>
              </p:cNvSpPr>
              <p:nvPr/>
            </p:nvSpPr>
            <p:spPr bwMode="auto">
              <a:xfrm>
                <a:off x="45072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2" name="Rectangle 299"/>
              <p:cNvSpPr>
                <a:spLocks noChangeArrowheads="1"/>
              </p:cNvSpPr>
              <p:nvPr/>
            </p:nvSpPr>
            <p:spPr bwMode="auto">
              <a:xfrm>
                <a:off x="50580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9" name="Groupe 5"/>
            <p:cNvGrpSpPr>
              <a:grpSpLocks/>
            </p:cNvGrpSpPr>
            <p:nvPr/>
          </p:nvGrpSpPr>
          <p:grpSpPr bwMode="auto">
            <a:xfrm>
              <a:off x="4506913" y="4419603"/>
              <a:ext cx="1200150" cy="357165"/>
              <a:chOff x="4507200" y="4416003"/>
              <a:chExt cx="1200790" cy="387311"/>
            </a:xfrm>
          </p:grpSpPr>
          <p:sp>
            <p:nvSpPr>
              <p:cNvPr id="3209" name="Rectangle 301"/>
              <p:cNvSpPr>
                <a:spLocks noChangeArrowheads="1"/>
              </p:cNvSpPr>
              <p:nvPr/>
            </p:nvSpPr>
            <p:spPr bwMode="auto">
              <a:xfrm>
                <a:off x="45072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0" name="Rectangle 302"/>
              <p:cNvSpPr>
                <a:spLocks noChangeArrowheads="1"/>
              </p:cNvSpPr>
              <p:nvPr/>
            </p:nvSpPr>
            <p:spPr bwMode="auto">
              <a:xfrm>
                <a:off x="50580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0" name="Groupe 4"/>
            <p:cNvGrpSpPr>
              <a:grpSpLocks/>
            </p:cNvGrpSpPr>
            <p:nvPr/>
          </p:nvGrpSpPr>
          <p:grpSpPr bwMode="auto">
            <a:xfrm>
              <a:off x="4506913" y="4600581"/>
              <a:ext cx="1200150" cy="358292"/>
              <a:chOff x="4507200" y="4598387"/>
              <a:chExt cx="1200790" cy="390153"/>
            </a:xfrm>
          </p:grpSpPr>
          <p:sp>
            <p:nvSpPr>
              <p:cNvPr id="3207" name="Rectangle 304"/>
              <p:cNvSpPr>
                <a:spLocks noChangeArrowheads="1"/>
              </p:cNvSpPr>
              <p:nvPr/>
            </p:nvSpPr>
            <p:spPr bwMode="auto">
              <a:xfrm>
                <a:off x="4507200" y="4598387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8" name="Rectangle 305"/>
              <p:cNvSpPr>
                <a:spLocks noChangeArrowheads="1"/>
              </p:cNvSpPr>
              <p:nvPr/>
            </p:nvSpPr>
            <p:spPr bwMode="auto">
              <a:xfrm>
                <a:off x="5058000" y="4599614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1" name="Groupe 3"/>
            <p:cNvGrpSpPr>
              <a:grpSpLocks/>
            </p:cNvGrpSpPr>
            <p:nvPr/>
          </p:nvGrpSpPr>
          <p:grpSpPr bwMode="auto">
            <a:xfrm>
              <a:off x="4506913" y="4779960"/>
              <a:ext cx="1200150" cy="357165"/>
              <a:chOff x="4507200" y="4782175"/>
              <a:chExt cx="1200790" cy="389407"/>
            </a:xfrm>
          </p:grpSpPr>
          <p:sp>
            <p:nvSpPr>
              <p:cNvPr id="3205" name="Rectangle 307"/>
              <p:cNvSpPr>
                <a:spLocks noChangeArrowheads="1"/>
              </p:cNvSpPr>
              <p:nvPr/>
            </p:nvSpPr>
            <p:spPr bwMode="auto">
              <a:xfrm>
                <a:off x="45072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6" name="Rectangle 308"/>
              <p:cNvSpPr>
                <a:spLocks noChangeArrowheads="1"/>
              </p:cNvSpPr>
              <p:nvPr/>
            </p:nvSpPr>
            <p:spPr bwMode="auto">
              <a:xfrm>
                <a:off x="50580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2" name="Groupe 8"/>
            <p:cNvGrpSpPr>
              <a:grpSpLocks/>
            </p:cNvGrpSpPr>
            <p:nvPr/>
          </p:nvGrpSpPr>
          <p:grpSpPr bwMode="auto">
            <a:xfrm>
              <a:off x="4506913" y="3698869"/>
              <a:ext cx="1201737" cy="357165"/>
              <a:chOff x="4506913" y="3852580"/>
              <a:chExt cx="1202317" cy="389406"/>
            </a:xfrm>
          </p:grpSpPr>
          <p:sp>
            <p:nvSpPr>
              <p:cNvPr id="3203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4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68" name="Groupe 2"/>
          <p:cNvGrpSpPr>
            <a:grpSpLocks/>
          </p:cNvGrpSpPr>
          <p:nvPr/>
        </p:nvGrpSpPr>
        <p:grpSpPr bwMode="auto">
          <a:xfrm>
            <a:off x="3330820" y="3329354"/>
            <a:ext cx="1189892" cy="1136448"/>
            <a:chOff x="3322638" y="3606800"/>
            <a:chExt cx="1289050" cy="1418473"/>
          </a:xfrm>
        </p:grpSpPr>
        <p:sp>
          <p:nvSpPr>
            <p:cNvPr id="3187" name="Rectangle 32"/>
            <p:cNvSpPr>
              <a:spLocks noChangeArrowheads="1"/>
            </p:cNvSpPr>
            <p:nvPr/>
          </p:nvSpPr>
          <p:spPr bwMode="auto">
            <a:xfrm>
              <a:off x="3322638" y="4865688"/>
              <a:ext cx="1049338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Chambre implantable :</a:t>
              </a:r>
            </a:p>
          </p:txBody>
        </p:sp>
        <p:sp>
          <p:nvSpPr>
            <p:cNvPr id="3188" name="Rectangle 35"/>
            <p:cNvSpPr>
              <a:spLocks noChangeArrowheads="1"/>
            </p:cNvSpPr>
            <p:nvPr/>
          </p:nvSpPr>
          <p:spPr bwMode="auto">
            <a:xfrm>
              <a:off x="3322638" y="4506913"/>
              <a:ext cx="91598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ombilical :</a:t>
              </a:r>
            </a:p>
          </p:txBody>
        </p:sp>
        <p:sp>
          <p:nvSpPr>
            <p:cNvPr id="3189" name="Rectangle 43"/>
            <p:cNvSpPr>
              <a:spLocks noChangeArrowheads="1"/>
            </p:cNvSpPr>
            <p:nvPr/>
          </p:nvSpPr>
          <p:spPr bwMode="auto">
            <a:xfrm>
              <a:off x="3322638" y="3606800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périphérique :</a:t>
              </a:r>
            </a:p>
          </p:txBody>
        </p:sp>
        <p:sp>
          <p:nvSpPr>
            <p:cNvPr id="3190" name="Rectangle 44"/>
            <p:cNvSpPr>
              <a:spLocks noChangeArrowheads="1"/>
            </p:cNvSpPr>
            <p:nvPr/>
          </p:nvSpPr>
          <p:spPr bwMode="auto">
            <a:xfrm>
              <a:off x="3322638" y="3967164"/>
              <a:ext cx="1289050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Artériel :</a:t>
              </a:r>
            </a:p>
          </p:txBody>
        </p:sp>
        <p:sp>
          <p:nvSpPr>
            <p:cNvPr id="3191" name="Rectangle 45"/>
            <p:cNvSpPr>
              <a:spLocks noChangeArrowheads="1"/>
            </p:cNvSpPr>
            <p:nvPr/>
          </p:nvSpPr>
          <p:spPr bwMode="auto">
            <a:xfrm>
              <a:off x="3322638" y="4146551"/>
              <a:ext cx="12525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Sous-cutané : </a:t>
              </a:r>
            </a:p>
          </p:txBody>
        </p:sp>
        <p:sp>
          <p:nvSpPr>
            <p:cNvPr id="3192" name="Rectangle 46"/>
            <p:cNvSpPr>
              <a:spLocks noChangeArrowheads="1"/>
            </p:cNvSpPr>
            <p:nvPr/>
          </p:nvSpPr>
          <p:spPr bwMode="auto">
            <a:xfrm>
              <a:off x="3322638" y="4325938"/>
              <a:ext cx="811212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central :</a:t>
              </a:r>
            </a:p>
          </p:txBody>
        </p:sp>
        <p:sp>
          <p:nvSpPr>
            <p:cNvPr id="3193" name="Rectangle 50"/>
            <p:cNvSpPr>
              <a:spLocks noChangeArrowheads="1"/>
            </p:cNvSpPr>
            <p:nvPr/>
          </p:nvSpPr>
          <p:spPr bwMode="auto">
            <a:xfrm>
              <a:off x="3322638" y="4686300"/>
              <a:ext cx="7826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PICC :</a:t>
              </a:r>
            </a:p>
          </p:txBody>
        </p:sp>
        <p:sp>
          <p:nvSpPr>
            <p:cNvPr id="3194" name="Rectangle 43"/>
            <p:cNvSpPr>
              <a:spLocks noChangeArrowheads="1"/>
            </p:cNvSpPr>
            <p:nvPr/>
          </p:nvSpPr>
          <p:spPr bwMode="auto">
            <a:xfrm>
              <a:off x="3322638" y="3786189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Midline :</a:t>
              </a:r>
            </a:p>
          </p:txBody>
        </p:sp>
      </p:grpSp>
      <p:sp>
        <p:nvSpPr>
          <p:cNvPr id="3169" name="Rectangle 33"/>
          <p:cNvSpPr>
            <a:spLocks noChangeArrowheads="1"/>
          </p:cNvSpPr>
          <p:nvPr/>
        </p:nvSpPr>
        <p:spPr bwMode="auto">
          <a:xfrm>
            <a:off x="1800958" y="866043"/>
            <a:ext cx="92653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DDDDDD"/>
                </a:solidFill>
                <a:latin typeface="Arial Narrow" panose="020B0606020202030204" pitchFamily="34" charset="0"/>
              </a:rPr>
              <a:t>_  _  _  _  _  _  _  _  _</a:t>
            </a:r>
          </a:p>
        </p:txBody>
      </p:sp>
      <p:sp>
        <p:nvSpPr>
          <p:cNvPr id="3170" name="Rectangle 49"/>
          <p:cNvSpPr>
            <a:spLocks noChangeArrowheads="1"/>
          </p:cNvSpPr>
          <p:nvPr/>
        </p:nvSpPr>
        <p:spPr bwMode="auto">
          <a:xfrm>
            <a:off x="4802066" y="1866900"/>
            <a:ext cx="84318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Poids de naissance</a:t>
            </a:r>
          </a:p>
        </p:txBody>
      </p:sp>
      <p:sp>
        <p:nvSpPr>
          <p:cNvPr id="3171" name="Rectangle 202"/>
          <p:cNvSpPr>
            <a:spLocks noChangeArrowheads="1"/>
          </p:cNvSpPr>
          <p:nvPr/>
        </p:nvSpPr>
        <p:spPr bwMode="auto">
          <a:xfrm>
            <a:off x="4807927" y="1962151"/>
            <a:ext cx="615874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nouveau-né</a:t>
            </a:r>
          </a:p>
        </p:txBody>
      </p:sp>
      <p:sp>
        <p:nvSpPr>
          <p:cNvPr id="3172" name="Rectangle 61"/>
          <p:cNvSpPr>
            <a:spLocks noChangeArrowheads="1"/>
          </p:cNvSpPr>
          <p:nvPr/>
        </p:nvSpPr>
        <p:spPr bwMode="auto">
          <a:xfrm>
            <a:off x="5738447" y="185810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274" name="Rectangle 33"/>
          <p:cNvSpPr>
            <a:spLocks noChangeArrowheads="1"/>
          </p:cNvSpPr>
          <p:nvPr/>
        </p:nvSpPr>
        <p:spPr bwMode="auto">
          <a:xfrm>
            <a:off x="194163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5" name="Rectangle 33"/>
          <p:cNvSpPr>
            <a:spLocks noChangeArrowheads="1"/>
          </p:cNvSpPr>
          <p:nvPr/>
        </p:nvSpPr>
        <p:spPr bwMode="auto">
          <a:xfrm>
            <a:off x="266260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6" name="Rectangle 33"/>
          <p:cNvSpPr>
            <a:spLocks noChangeArrowheads="1"/>
          </p:cNvSpPr>
          <p:nvPr/>
        </p:nvSpPr>
        <p:spPr bwMode="auto">
          <a:xfrm>
            <a:off x="3374782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7" name="Rectangle 33"/>
          <p:cNvSpPr>
            <a:spLocks noChangeArrowheads="1"/>
          </p:cNvSpPr>
          <p:nvPr/>
        </p:nvSpPr>
        <p:spPr bwMode="auto">
          <a:xfrm>
            <a:off x="4177812" y="8792308"/>
            <a:ext cx="6652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………………...</a:t>
            </a:r>
          </a:p>
        </p:txBody>
      </p:sp>
      <p:sp>
        <p:nvSpPr>
          <p:cNvPr id="278" name="Rectangle 33"/>
          <p:cNvSpPr>
            <a:spLocks noChangeArrowheads="1"/>
          </p:cNvSpPr>
          <p:nvPr/>
        </p:nvSpPr>
        <p:spPr bwMode="auto">
          <a:xfrm>
            <a:off x="4906108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9" name="Rectangle 33"/>
          <p:cNvSpPr>
            <a:spLocks noChangeArrowheads="1"/>
          </p:cNvSpPr>
          <p:nvPr/>
        </p:nvSpPr>
        <p:spPr bwMode="auto">
          <a:xfrm>
            <a:off x="5616820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grpSp>
        <p:nvGrpSpPr>
          <p:cNvPr id="3179" name="Groupe 14"/>
          <p:cNvGrpSpPr>
            <a:grpSpLocks/>
          </p:cNvGrpSpPr>
          <p:nvPr/>
        </p:nvGrpSpPr>
        <p:grpSpPr bwMode="auto">
          <a:xfrm>
            <a:off x="1938704" y="6598627"/>
            <a:ext cx="1651488" cy="306410"/>
            <a:chOff x="1814513" y="7148513"/>
            <a:chExt cx="1788340" cy="331425"/>
          </a:xfrm>
        </p:grpSpPr>
        <p:sp>
          <p:nvSpPr>
            <p:cNvPr id="3184" name="Rectangle 344"/>
            <p:cNvSpPr>
              <a:spLocks noChangeArrowheads="1"/>
            </p:cNvSpPr>
            <p:nvPr/>
          </p:nvSpPr>
          <p:spPr bwMode="auto">
            <a:xfrm>
              <a:off x="1814513" y="7148517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5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6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14" name="Groupe 281"/>
          <p:cNvGrpSpPr>
            <a:grpSpLocks/>
          </p:cNvGrpSpPr>
          <p:nvPr/>
        </p:nvGrpSpPr>
        <p:grpSpPr bwMode="auto">
          <a:xfrm>
            <a:off x="4171951" y="6600096"/>
            <a:ext cx="1654419" cy="306405"/>
            <a:chOff x="1809983" y="7148513"/>
            <a:chExt cx="1792870" cy="333052"/>
          </a:xfrm>
        </p:grpSpPr>
        <p:sp>
          <p:nvSpPr>
            <p:cNvPr id="15" name="Rectangle 344"/>
            <p:cNvSpPr>
              <a:spLocks noChangeArrowheads="1"/>
            </p:cNvSpPr>
            <p:nvPr/>
          </p:nvSpPr>
          <p:spPr bwMode="auto">
            <a:xfrm>
              <a:off x="1809983" y="7148517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2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3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2923528" y="1618994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Rectangle 282"/>
          <p:cNvSpPr/>
          <p:nvPr/>
        </p:nvSpPr>
        <p:spPr>
          <a:xfrm>
            <a:off x="2060848" y="2195736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Rectangle 283"/>
          <p:cNvSpPr/>
          <p:nvPr/>
        </p:nvSpPr>
        <p:spPr>
          <a:xfrm>
            <a:off x="2060848" y="2411760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Rectangle 284"/>
          <p:cNvSpPr/>
          <p:nvPr/>
        </p:nvSpPr>
        <p:spPr>
          <a:xfrm>
            <a:off x="2060848" y="2627784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Rectangle 285"/>
          <p:cNvSpPr/>
          <p:nvPr/>
        </p:nvSpPr>
        <p:spPr>
          <a:xfrm>
            <a:off x="2060848" y="2843808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Rectangle 286"/>
          <p:cNvSpPr/>
          <p:nvPr/>
        </p:nvSpPr>
        <p:spPr>
          <a:xfrm>
            <a:off x="1889439" y="3123997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Text Box 40"/>
          <p:cNvSpPr txBox="1">
            <a:spLocks noChangeArrowheads="1"/>
          </p:cNvSpPr>
          <p:nvPr/>
        </p:nvSpPr>
        <p:spPr bwMode="auto">
          <a:xfrm>
            <a:off x="2598737" y="527845"/>
            <a:ext cx="198230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b="1" u="sng" dirty="0">
                <a:solidFill>
                  <a:srgbClr val="FF0000"/>
                </a:solidFill>
                <a:latin typeface="+mj-lt"/>
              </a:rPr>
              <a:t>CAS n°1 Maman</a:t>
            </a:r>
            <a:r>
              <a:rPr lang="fr-FR" altLang="fr-FR" sz="1400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289" name="Rectangle 288"/>
          <p:cNvSpPr/>
          <p:nvPr/>
        </p:nvSpPr>
        <p:spPr>
          <a:xfrm>
            <a:off x="2204864" y="4572000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Rectangle 289"/>
          <p:cNvSpPr/>
          <p:nvPr/>
        </p:nvSpPr>
        <p:spPr>
          <a:xfrm>
            <a:off x="2204864" y="6148333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Rectangle 6"/>
          <p:cNvSpPr>
            <a:spLocks noChangeArrowheads="1"/>
          </p:cNvSpPr>
          <p:nvPr/>
        </p:nvSpPr>
        <p:spPr bwMode="auto">
          <a:xfrm>
            <a:off x="1775314" y="1833627"/>
            <a:ext cx="851388" cy="20515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>
                <a:solidFill>
                  <a:srgbClr val="FF0000"/>
                </a:solidFill>
              </a:rPr>
              <a:t>OBSOBS</a:t>
            </a:r>
          </a:p>
        </p:txBody>
      </p:sp>
    </p:spTree>
    <p:extLst>
      <p:ext uri="{BB962C8B-B14F-4D97-AF65-F5344CB8AC3E}">
        <p14:creationId xmlns:p14="http://schemas.microsoft.com/office/powerpoint/2010/main" val="37325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31628" y="1078523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>
                <a:solidFill>
                  <a:srgbClr val="000000"/>
                </a:solidFill>
              </a:rPr>
              <a:t>OBSOBS</a:t>
            </a: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1711569" y="822081"/>
            <a:ext cx="1096108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477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11569" y="1081454"/>
            <a:ext cx="10961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696058" y="838200"/>
            <a:ext cx="91050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Finess géographique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696059" y="1096108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du service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96058" y="1587012"/>
            <a:ext cx="41838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092569" y="1569427"/>
            <a:ext cx="373500" cy="19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</a:t>
            </a:r>
            <a:b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3801208" y="1598735"/>
            <a:ext cx="58509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(années)</a:t>
            </a:r>
          </a:p>
        </p:txBody>
      </p:sp>
      <p:sp>
        <p:nvSpPr>
          <p:cNvPr id="3082" name="Rectangle 17"/>
          <p:cNvSpPr>
            <a:spLocks noChangeArrowheads="1"/>
          </p:cNvSpPr>
          <p:nvPr/>
        </p:nvSpPr>
        <p:spPr bwMode="auto">
          <a:xfrm>
            <a:off x="2567354" y="1600200"/>
            <a:ext cx="28868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Sexe :</a:t>
            </a:r>
          </a:p>
        </p:txBody>
      </p:sp>
      <p:sp>
        <p:nvSpPr>
          <p:cNvPr id="3083" name="Rectangle 18"/>
          <p:cNvSpPr>
            <a:spLocks noChangeArrowheads="1"/>
          </p:cNvSpPr>
          <p:nvPr/>
        </p:nvSpPr>
        <p:spPr bwMode="auto">
          <a:xfrm>
            <a:off x="800100" y="1862505"/>
            <a:ext cx="6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923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33701" y="836735"/>
            <a:ext cx="76463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 l'enquête</a:t>
            </a:r>
          </a:p>
        </p:txBody>
      </p:sp>
      <p:sp>
        <p:nvSpPr>
          <p:cNvPr id="3085" name="Rectangle 34"/>
          <p:cNvSpPr>
            <a:spLocks noChangeArrowheads="1"/>
          </p:cNvSpPr>
          <p:nvPr/>
        </p:nvSpPr>
        <p:spPr bwMode="auto">
          <a:xfrm>
            <a:off x="4806462" y="1594339"/>
            <a:ext cx="5480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(mois)</a:t>
            </a:r>
          </a:p>
        </p:txBody>
      </p:sp>
      <p:sp>
        <p:nvSpPr>
          <p:cNvPr id="3086" name="Rectangle 36"/>
          <p:cNvSpPr>
            <a:spLocks noChangeArrowheads="1"/>
          </p:cNvSpPr>
          <p:nvPr/>
        </p:nvSpPr>
        <p:spPr bwMode="auto">
          <a:xfrm>
            <a:off x="696059" y="2765182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Cancer évolutif :</a:t>
            </a:r>
          </a:p>
        </p:txBody>
      </p:sp>
      <p:sp>
        <p:nvSpPr>
          <p:cNvPr id="3087" name="Rectangle 37"/>
          <p:cNvSpPr>
            <a:spLocks noChangeArrowheads="1"/>
          </p:cNvSpPr>
          <p:nvPr/>
        </p:nvSpPr>
        <p:spPr bwMode="auto">
          <a:xfrm>
            <a:off x="694592" y="2146789"/>
            <a:ext cx="134812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Chirurgie depuis l'admission :   </a:t>
            </a:r>
          </a:p>
        </p:txBody>
      </p:sp>
      <p:sp>
        <p:nvSpPr>
          <p:cNvPr id="3088" name="Rectangle 38"/>
          <p:cNvSpPr>
            <a:spLocks noChangeArrowheads="1"/>
          </p:cNvSpPr>
          <p:nvPr/>
        </p:nvSpPr>
        <p:spPr bwMode="auto">
          <a:xfrm>
            <a:off x="696058" y="2354874"/>
            <a:ext cx="113011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Score de McCabe (MC) :  </a:t>
            </a:r>
          </a:p>
        </p:txBody>
      </p:sp>
      <p:sp>
        <p:nvSpPr>
          <p:cNvPr id="3089" name="Rectangle 39"/>
          <p:cNvSpPr>
            <a:spLocks noChangeArrowheads="1"/>
          </p:cNvSpPr>
          <p:nvPr/>
        </p:nvSpPr>
        <p:spPr bwMode="auto">
          <a:xfrm>
            <a:off x="696058" y="2561493"/>
            <a:ext cx="9361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Immunodépression :  </a:t>
            </a:r>
          </a:p>
        </p:txBody>
      </p:sp>
      <p:sp>
        <p:nvSpPr>
          <p:cNvPr id="3090" name="Rectangle 41"/>
          <p:cNvSpPr>
            <a:spLocks noChangeArrowheads="1"/>
          </p:cNvSpPr>
          <p:nvPr/>
        </p:nvSpPr>
        <p:spPr bwMode="auto">
          <a:xfrm>
            <a:off x="800100" y="1704243"/>
            <a:ext cx="65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992066" y="3549162"/>
            <a:ext cx="48410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Intubation :</a:t>
            </a:r>
          </a:p>
        </p:txBody>
      </p:sp>
      <p:sp>
        <p:nvSpPr>
          <p:cNvPr id="3092" name="Rectangle 47"/>
          <p:cNvSpPr>
            <a:spLocks noChangeArrowheads="1"/>
          </p:cNvSpPr>
          <p:nvPr/>
        </p:nvSpPr>
        <p:spPr bwMode="auto">
          <a:xfrm>
            <a:off x="2933701" y="1060939"/>
            <a:ext cx="88966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service</a:t>
            </a:r>
          </a:p>
        </p:txBody>
      </p:sp>
      <p:sp>
        <p:nvSpPr>
          <p:cNvPr id="3093" name="Rectangle 48"/>
          <p:cNvSpPr>
            <a:spLocks noChangeArrowheads="1"/>
          </p:cNvSpPr>
          <p:nvPr/>
        </p:nvSpPr>
        <p:spPr bwMode="auto">
          <a:xfrm>
            <a:off x="696058" y="1869831"/>
            <a:ext cx="87684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patient</a:t>
            </a:r>
          </a:p>
        </p:txBody>
      </p:sp>
      <p:sp>
        <p:nvSpPr>
          <p:cNvPr id="3094" name="Rectangle 49"/>
          <p:cNvSpPr>
            <a:spLocks noChangeArrowheads="1"/>
          </p:cNvSpPr>
          <p:nvPr/>
        </p:nvSpPr>
        <p:spPr bwMode="auto">
          <a:xfrm>
            <a:off x="2762250" y="1872762"/>
            <a:ext cx="849592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hospitalisation</a:t>
            </a:r>
          </a:p>
        </p:txBody>
      </p:sp>
      <p:sp>
        <p:nvSpPr>
          <p:cNvPr id="3095" name="Rectangle 51"/>
          <p:cNvSpPr>
            <a:spLocks noChangeArrowheads="1"/>
          </p:cNvSpPr>
          <p:nvPr/>
        </p:nvSpPr>
        <p:spPr bwMode="auto">
          <a:xfrm>
            <a:off x="992066" y="3346939"/>
            <a:ext cx="68768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Sonde urinaire :</a:t>
            </a:r>
          </a:p>
        </p:txBody>
      </p:sp>
      <p:sp>
        <p:nvSpPr>
          <p:cNvPr id="3096" name="Rectangle 52"/>
          <p:cNvSpPr>
            <a:spLocks noChangeArrowheads="1"/>
          </p:cNvSpPr>
          <p:nvPr/>
        </p:nvSpPr>
        <p:spPr bwMode="auto">
          <a:xfrm>
            <a:off x="981808" y="3773366"/>
            <a:ext cx="577081" cy="25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Cathéter(s) :</a:t>
            </a:r>
            <a:b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738" i="1">
                <a:solidFill>
                  <a:srgbClr val="000000"/>
                </a:solidFill>
                <a:latin typeface="Arial Narrow" panose="020B0606020202030204" pitchFamily="34" charset="0"/>
              </a:rPr>
              <a:t>(un ou plusieurs)</a:t>
            </a:r>
          </a:p>
        </p:txBody>
      </p:sp>
      <p:sp>
        <p:nvSpPr>
          <p:cNvPr id="3097" name="Rectangle 54"/>
          <p:cNvSpPr>
            <a:spLocks noChangeArrowheads="1"/>
          </p:cNvSpPr>
          <p:nvPr/>
        </p:nvSpPr>
        <p:spPr bwMode="auto">
          <a:xfrm>
            <a:off x="1713035" y="1850781"/>
            <a:ext cx="849923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8" name="Rectangle 55"/>
          <p:cNvSpPr>
            <a:spLocks noChangeArrowheads="1"/>
          </p:cNvSpPr>
          <p:nvPr/>
        </p:nvSpPr>
        <p:spPr bwMode="auto">
          <a:xfrm>
            <a:off x="3758712" y="1856643"/>
            <a:ext cx="852854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9" name="Rectangle 56"/>
          <p:cNvSpPr>
            <a:spLocks noChangeArrowheads="1"/>
          </p:cNvSpPr>
          <p:nvPr/>
        </p:nvSpPr>
        <p:spPr bwMode="auto">
          <a:xfrm>
            <a:off x="1197220" y="1569427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0" name="Rectangle 57"/>
          <p:cNvSpPr>
            <a:spLocks noChangeArrowheads="1"/>
          </p:cNvSpPr>
          <p:nvPr/>
        </p:nvSpPr>
        <p:spPr bwMode="auto">
          <a:xfrm>
            <a:off x="4451839" y="1570893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solidFill>
                  <a:srgbClr val="000000"/>
                </a:solidFill>
              </a:rPr>
              <a:t>0</a:t>
            </a:r>
            <a:endParaRPr lang="fr-FR" altLang="fr-FR" sz="1100" dirty="0">
              <a:solidFill>
                <a:srgbClr val="000000"/>
              </a:solidFill>
            </a:endParaRPr>
          </a:p>
        </p:txBody>
      </p:sp>
      <p:sp>
        <p:nvSpPr>
          <p:cNvPr id="3101" name="Rectangle 61"/>
          <p:cNvSpPr>
            <a:spLocks noChangeArrowheads="1"/>
          </p:cNvSpPr>
          <p:nvPr/>
        </p:nvSpPr>
        <p:spPr bwMode="auto">
          <a:xfrm>
            <a:off x="5436577" y="156942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solidFill>
                  <a:srgbClr val="000000"/>
                </a:solidFill>
              </a:rPr>
              <a:t>0</a:t>
            </a:r>
            <a:endParaRPr lang="fr-FR" altLang="fr-FR" sz="1100" dirty="0">
              <a:solidFill>
                <a:srgbClr val="000000"/>
              </a:solidFill>
            </a:endParaRPr>
          </a:p>
        </p:txBody>
      </p:sp>
      <p:sp>
        <p:nvSpPr>
          <p:cNvPr id="3102" name="Rectangle 116"/>
          <p:cNvSpPr>
            <a:spLocks noChangeArrowheads="1"/>
          </p:cNvSpPr>
          <p:nvPr/>
        </p:nvSpPr>
        <p:spPr bwMode="auto">
          <a:xfrm rot="16200000" flipH="1">
            <a:off x="499696" y="3564366"/>
            <a:ext cx="64183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DI</a:t>
            </a:r>
          </a:p>
        </p:txBody>
      </p:sp>
      <p:sp>
        <p:nvSpPr>
          <p:cNvPr id="3103" name="Rectangle 117"/>
          <p:cNvSpPr>
            <a:spLocks noChangeArrowheads="1"/>
          </p:cNvSpPr>
          <p:nvPr/>
        </p:nvSpPr>
        <p:spPr bwMode="auto">
          <a:xfrm rot="16200000" flipH="1">
            <a:off x="2680922" y="3677199"/>
            <a:ext cx="86750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cathéter(s)</a:t>
            </a:r>
          </a:p>
        </p:txBody>
      </p:sp>
      <p:sp>
        <p:nvSpPr>
          <p:cNvPr id="3104" name="Rectangle 131"/>
          <p:cNvSpPr>
            <a:spLocks noChangeArrowheads="1"/>
          </p:cNvSpPr>
          <p:nvPr/>
        </p:nvSpPr>
        <p:spPr bwMode="auto">
          <a:xfrm>
            <a:off x="696058" y="7578970"/>
            <a:ext cx="115736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des premiers signes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5" name="Rectangle 132"/>
          <p:cNvSpPr>
            <a:spLocks noChangeArrowheads="1"/>
          </p:cNvSpPr>
          <p:nvPr/>
        </p:nvSpPr>
        <p:spPr bwMode="auto">
          <a:xfrm>
            <a:off x="696058" y="7312270"/>
            <a:ext cx="93294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Origine de l'infection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6" name="Rectangle 133"/>
          <p:cNvSpPr>
            <a:spLocks noChangeArrowheads="1"/>
          </p:cNvSpPr>
          <p:nvPr/>
        </p:nvSpPr>
        <p:spPr bwMode="auto">
          <a:xfrm>
            <a:off x="696059" y="7844205"/>
            <a:ext cx="10147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 bactériémie, origine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7" name="Rectangle 135"/>
          <p:cNvSpPr>
            <a:spLocks noChangeArrowheads="1"/>
          </p:cNvSpPr>
          <p:nvPr/>
        </p:nvSpPr>
        <p:spPr bwMode="auto">
          <a:xfrm>
            <a:off x="696059" y="8160728"/>
            <a:ext cx="47128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MO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8" name="Rectangle 138"/>
          <p:cNvSpPr>
            <a:spLocks noChangeArrowheads="1"/>
          </p:cNvSpPr>
          <p:nvPr/>
        </p:nvSpPr>
        <p:spPr bwMode="auto">
          <a:xfrm>
            <a:off x="696058" y="8392259"/>
            <a:ext cx="123271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Sensibilité MO (ATB - SIR) : </a:t>
            </a:r>
          </a:p>
        </p:txBody>
      </p:sp>
      <p:sp>
        <p:nvSpPr>
          <p:cNvPr id="3109" name="Rectangle 139"/>
          <p:cNvSpPr>
            <a:spLocks noChangeArrowheads="1"/>
          </p:cNvSpPr>
          <p:nvPr/>
        </p:nvSpPr>
        <p:spPr bwMode="auto">
          <a:xfrm>
            <a:off x="694593" y="6431574"/>
            <a:ext cx="81432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Site de l'infection : 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10" name="Rectangle 202"/>
          <p:cNvSpPr>
            <a:spLocks noChangeArrowheads="1"/>
          </p:cNvSpPr>
          <p:nvPr/>
        </p:nvSpPr>
        <p:spPr bwMode="auto">
          <a:xfrm>
            <a:off x="4807928" y="1679331"/>
            <a:ext cx="665567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âge &lt;24 mois</a:t>
            </a:r>
          </a:p>
        </p:txBody>
      </p:sp>
      <p:sp>
        <p:nvSpPr>
          <p:cNvPr id="3111" name="Rectangle 259"/>
          <p:cNvSpPr>
            <a:spLocks noChangeArrowheads="1"/>
          </p:cNvSpPr>
          <p:nvPr/>
        </p:nvSpPr>
        <p:spPr bwMode="auto">
          <a:xfrm>
            <a:off x="5232889" y="4397"/>
            <a:ext cx="1352550" cy="69459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2" name="Rectangle 257"/>
          <p:cNvSpPr>
            <a:spLocks noChangeArrowheads="1"/>
          </p:cNvSpPr>
          <p:nvPr/>
        </p:nvSpPr>
        <p:spPr bwMode="auto">
          <a:xfrm>
            <a:off x="5301762" y="60082"/>
            <a:ext cx="1238250" cy="14202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NOM et Prénom du patient</a:t>
            </a:r>
          </a:p>
        </p:txBody>
      </p:sp>
      <p:sp>
        <p:nvSpPr>
          <p:cNvPr id="3113" name="Rectangle 270"/>
          <p:cNvSpPr>
            <a:spLocks noChangeArrowheads="1"/>
          </p:cNvSpPr>
          <p:nvPr/>
        </p:nvSpPr>
        <p:spPr bwMode="auto">
          <a:xfrm>
            <a:off x="696059" y="7063154"/>
            <a:ext cx="80631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Diagnostic différé :</a:t>
            </a:r>
          </a:p>
        </p:txBody>
      </p:sp>
      <p:sp>
        <p:nvSpPr>
          <p:cNvPr id="3114" name="Rectangle 284"/>
          <p:cNvSpPr>
            <a:spLocks noChangeArrowheads="1"/>
          </p:cNvSpPr>
          <p:nvPr/>
        </p:nvSpPr>
        <p:spPr bwMode="auto">
          <a:xfrm>
            <a:off x="5846884" y="756139"/>
            <a:ext cx="4747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115" name="Rectangle 285"/>
          <p:cNvSpPr>
            <a:spLocks noChangeArrowheads="1"/>
          </p:cNvSpPr>
          <p:nvPr/>
        </p:nvSpPr>
        <p:spPr bwMode="auto">
          <a:xfrm>
            <a:off x="5769220" y="1134208"/>
            <a:ext cx="714939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 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16" name="Rectangle 286"/>
          <p:cNvSpPr>
            <a:spLocks noChangeArrowheads="1"/>
          </p:cNvSpPr>
          <p:nvPr/>
        </p:nvSpPr>
        <p:spPr bwMode="auto">
          <a:xfrm>
            <a:off x="5688623" y="921727"/>
            <a:ext cx="851389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7" name="Line 287"/>
          <p:cNvSpPr>
            <a:spLocks noChangeShapeType="1"/>
          </p:cNvSpPr>
          <p:nvPr/>
        </p:nvSpPr>
        <p:spPr bwMode="auto">
          <a:xfrm>
            <a:off x="4508989" y="4397"/>
            <a:ext cx="2085242" cy="2259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62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18" name="Rectangle 290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9" name="Rectangle 293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20" name="Rectangle 420"/>
          <p:cNvSpPr>
            <a:spLocks noChangeArrowheads="1"/>
          </p:cNvSpPr>
          <p:nvPr/>
        </p:nvSpPr>
        <p:spPr bwMode="auto">
          <a:xfrm>
            <a:off x="696058" y="6863862"/>
            <a:ext cx="114454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 présente à l'admission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21" name="Rectangle 421"/>
          <p:cNvSpPr>
            <a:spLocks noChangeArrowheads="1"/>
          </p:cNvSpPr>
          <p:nvPr/>
        </p:nvSpPr>
        <p:spPr bwMode="auto">
          <a:xfrm>
            <a:off x="694592" y="6664570"/>
            <a:ext cx="117660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Dispositif invasif concerné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grpSp>
        <p:nvGrpSpPr>
          <p:cNvPr id="3122" name="Groupe 225"/>
          <p:cNvGrpSpPr>
            <a:grpSpLocks/>
          </p:cNvGrpSpPr>
          <p:nvPr/>
        </p:nvGrpSpPr>
        <p:grpSpPr bwMode="auto">
          <a:xfrm>
            <a:off x="696058" y="4828443"/>
            <a:ext cx="1046285" cy="1169377"/>
            <a:chOff x="523737" y="5589588"/>
            <a:chExt cx="868901" cy="1347787"/>
          </a:xfrm>
        </p:grpSpPr>
        <p:sp>
          <p:nvSpPr>
            <p:cNvPr id="3355" name="Rectangle 132"/>
            <p:cNvSpPr>
              <a:spLocks noChangeArrowheads="1"/>
            </p:cNvSpPr>
            <p:nvPr/>
          </p:nvSpPr>
          <p:spPr bwMode="auto">
            <a:xfrm>
              <a:off x="723335" y="5589588"/>
              <a:ext cx="519955" cy="14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Molécule (DCI)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6" name="Rectangle 207"/>
            <p:cNvSpPr>
              <a:spLocks noChangeArrowheads="1"/>
            </p:cNvSpPr>
            <p:nvPr/>
          </p:nvSpPr>
          <p:spPr bwMode="auto">
            <a:xfrm>
              <a:off x="523738" y="5781675"/>
              <a:ext cx="86876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0" dirty="0" smtClean="0">
                  <a:solidFill>
                    <a:srgbClr val="000000"/>
                  </a:solidFill>
                </a:rPr>
                <a:t>AMOXICILLINE</a:t>
              </a:r>
              <a:endParaRPr lang="fr-FR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3357" name="Rectangle 207"/>
            <p:cNvSpPr>
              <a:spLocks noChangeArrowheads="1"/>
            </p:cNvSpPr>
            <p:nvPr/>
          </p:nvSpPr>
          <p:spPr bwMode="auto">
            <a:xfrm>
              <a:off x="523737" y="6089650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8" name="Rectangle 207"/>
            <p:cNvSpPr>
              <a:spLocks noChangeArrowheads="1"/>
            </p:cNvSpPr>
            <p:nvPr/>
          </p:nvSpPr>
          <p:spPr bwMode="auto">
            <a:xfrm>
              <a:off x="523874" y="6399213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9" name="Rectangle 207"/>
            <p:cNvSpPr>
              <a:spLocks noChangeArrowheads="1"/>
            </p:cNvSpPr>
            <p:nvPr/>
          </p:nvSpPr>
          <p:spPr bwMode="auto">
            <a:xfrm>
              <a:off x="523738" y="6715125"/>
              <a:ext cx="868362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3" name="Groupe 224"/>
          <p:cNvGrpSpPr>
            <a:grpSpLocks/>
          </p:cNvGrpSpPr>
          <p:nvPr/>
        </p:nvGrpSpPr>
        <p:grpSpPr bwMode="auto">
          <a:xfrm>
            <a:off x="1629508" y="4731728"/>
            <a:ext cx="681404" cy="1266092"/>
            <a:chOff x="1331595" y="5484206"/>
            <a:chExt cx="622766" cy="1455810"/>
          </a:xfrm>
        </p:grpSpPr>
        <p:sp>
          <p:nvSpPr>
            <p:cNvPr id="3350" name="Rectangle 132"/>
            <p:cNvSpPr>
              <a:spLocks noChangeArrowheads="1"/>
            </p:cNvSpPr>
            <p:nvPr/>
          </p:nvSpPr>
          <p:spPr bwMode="auto">
            <a:xfrm>
              <a:off x="1331595" y="5484206"/>
              <a:ext cx="622766" cy="294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Voie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d’administration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1" name="Rectangle 207"/>
            <p:cNvSpPr>
              <a:spLocks noChangeArrowheads="1"/>
            </p:cNvSpPr>
            <p:nvPr/>
          </p:nvSpPr>
          <p:spPr bwMode="auto">
            <a:xfrm>
              <a:off x="1499294" y="5783410"/>
              <a:ext cx="2857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400" dirty="0" smtClean="0">
                  <a:solidFill>
                    <a:srgbClr val="000000"/>
                  </a:solidFill>
                </a:rPr>
                <a:t>IV</a:t>
              </a:r>
              <a:endParaRPr lang="fr-FR" altLang="fr-FR" sz="1400" dirty="0">
                <a:solidFill>
                  <a:srgbClr val="000000"/>
                </a:solidFill>
              </a:endParaRPr>
            </a:p>
          </p:txBody>
        </p:sp>
        <p:sp>
          <p:nvSpPr>
            <p:cNvPr id="3352" name="Rectangle 207"/>
            <p:cNvSpPr>
              <a:spLocks noChangeArrowheads="1"/>
            </p:cNvSpPr>
            <p:nvPr/>
          </p:nvSpPr>
          <p:spPr bwMode="auto">
            <a:xfrm>
              <a:off x="1497806" y="6092031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3" name="Rectangle 207"/>
            <p:cNvSpPr>
              <a:spLocks noChangeArrowheads="1"/>
            </p:cNvSpPr>
            <p:nvPr/>
          </p:nvSpPr>
          <p:spPr bwMode="auto">
            <a:xfrm>
              <a:off x="1497806" y="6407150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4" name="Rectangle 207"/>
            <p:cNvSpPr>
              <a:spLocks noChangeArrowheads="1"/>
            </p:cNvSpPr>
            <p:nvPr/>
          </p:nvSpPr>
          <p:spPr bwMode="auto">
            <a:xfrm>
              <a:off x="1498678" y="6717766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4" name="Groupe 223"/>
          <p:cNvGrpSpPr>
            <a:grpSpLocks/>
          </p:cNvGrpSpPr>
          <p:nvPr/>
        </p:nvGrpSpPr>
        <p:grpSpPr bwMode="auto">
          <a:xfrm>
            <a:off x="3081705" y="4832839"/>
            <a:ext cx="951034" cy="1164981"/>
            <a:chOff x="1869836" y="5593446"/>
            <a:chExt cx="911016" cy="1346570"/>
          </a:xfrm>
        </p:grpSpPr>
        <p:sp>
          <p:nvSpPr>
            <p:cNvPr id="3345" name="Rectangle 132"/>
            <p:cNvSpPr>
              <a:spLocks noChangeArrowheads="1"/>
            </p:cNvSpPr>
            <p:nvPr/>
          </p:nvSpPr>
          <p:spPr bwMode="auto">
            <a:xfrm>
              <a:off x="1869836" y="5593446"/>
              <a:ext cx="911016" cy="147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Contexte de prescription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6" name="Rectangle 207"/>
            <p:cNvSpPr>
              <a:spLocks noChangeArrowheads="1"/>
            </p:cNvSpPr>
            <p:nvPr/>
          </p:nvSpPr>
          <p:spPr bwMode="auto">
            <a:xfrm>
              <a:off x="1920083" y="5783095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200" dirty="0" smtClean="0">
                  <a:solidFill>
                    <a:srgbClr val="000000"/>
                  </a:solidFill>
                </a:rPr>
                <a:t>IC</a:t>
              </a:r>
              <a:endParaRPr lang="fr-FR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3347" name="Rectangle 207"/>
            <p:cNvSpPr>
              <a:spLocks noChangeArrowheads="1"/>
            </p:cNvSpPr>
            <p:nvPr/>
          </p:nvSpPr>
          <p:spPr bwMode="auto">
            <a:xfrm>
              <a:off x="1920801" y="6095833"/>
              <a:ext cx="8064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8" name="Rectangle 207"/>
            <p:cNvSpPr>
              <a:spLocks noChangeArrowheads="1"/>
            </p:cNvSpPr>
            <p:nvPr/>
          </p:nvSpPr>
          <p:spPr bwMode="auto">
            <a:xfrm>
              <a:off x="1920800" y="6414920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9" name="Rectangle 207"/>
            <p:cNvSpPr>
              <a:spLocks noChangeArrowheads="1"/>
            </p:cNvSpPr>
            <p:nvPr/>
          </p:nvSpPr>
          <p:spPr bwMode="auto">
            <a:xfrm>
              <a:off x="1920083" y="6717766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5" name="Groupe 30"/>
          <p:cNvGrpSpPr>
            <a:grpSpLocks/>
          </p:cNvGrpSpPr>
          <p:nvPr/>
        </p:nvGrpSpPr>
        <p:grpSpPr bwMode="auto">
          <a:xfrm>
            <a:off x="4047393" y="4828443"/>
            <a:ext cx="923192" cy="1169377"/>
            <a:chOff x="2857500" y="5589588"/>
            <a:chExt cx="765175" cy="1351999"/>
          </a:xfrm>
        </p:grpSpPr>
        <p:sp>
          <p:nvSpPr>
            <p:cNvPr id="3340" name="Rectangle 132"/>
            <p:cNvSpPr>
              <a:spLocks noChangeArrowheads="1"/>
            </p:cNvSpPr>
            <p:nvPr/>
          </p:nvSpPr>
          <p:spPr bwMode="auto">
            <a:xfrm>
              <a:off x="3072680" y="5589588"/>
              <a:ext cx="334815" cy="147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Diagnostic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1" name="Rectangle 207"/>
            <p:cNvSpPr>
              <a:spLocks noChangeArrowheads="1"/>
            </p:cNvSpPr>
            <p:nvPr/>
          </p:nvSpPr>
          <p:spPr bwMode="auto">
            <a:xfrm>
              <a:off x="2857500" y="5783263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200" dirty="0" smtClean="0">
                  <a:solidFill>
                    <a:srgbClr val="000000"/>
                  </a:solidFill>
                </a:rPr>
                <a:t>BAC</a:t>
              </a:r>
              <a:endParaRPr lang="fr-FR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3342" name="Rectangle 207"/>
            <p:cNvSpPr>
              <a:spLocks noChangeArrowheads="1"/>
            </p:cNvSpPr>
            <p:nvPr/>
          </p:nvSpPr>
          <p:spPr bwMode="auto">
            <a:xfrm>
              <a:off x="2857500" y="6091238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3" name="Rectangle 207"/>
            <p:cNvSpPr>
              <a:spLocks noChangeArrowheads="1"/>
            </p:cNvSpPr>
            <p:nvPr/>
          </p:nvSpPr>
          <p:spPr bwMode="auto">
            <a:xfrm>
              <a:off x="2857500" y="6414920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4" name="Rectangle 207"/>
            <p:cNvSpPr>
              <a:spLocks noChangeArrowheads="1"/>
            </p:cNvSpPr>
            <p:nvPr/>
          </p:nvSpPr>
          <p:spPr bwMode="auto">
            <a:xfrm>
              <a:off x="2857500" y="6719337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6" name="Groupe 29"/>
          <p:cNvGrpSpPr>
            <a:grpSpLocks/>
          </p:cNvGrpSpPr>
          <p:nvPr/>
        </p:nvGrpSpPr>
        <p:grpSpPr bwMode="auto">
          <a:xfrm>
            <a:off x="4944208" y="4737589"/>
            <a:ext cx="464527" cy="1263162"/>
            <a:chOff x="3648473" y="5486419"/>
            <a:chExt cx="503237" cy="1454926"/>
          </a:xfrm>
        </p:grpSpPr>
        <p:sp>
          <p:nvSpPr>
            <p:cNvPr id="3335" name="Rectangle 132"/>
            <p:cNvSpPr>
              <a:spLocks noChangeArrowheads="1"/>
            </p:cNvSpPr>
            <p:nvPr/>
          </p:nvSpPr>
          <p:spPr bwMode="auto">
            <a:xfrm>
              <a:off x="3648473" y="5486419"/>
              <a:ext cx="503237" cy="294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Justification dossier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6" name="Rectangle 207"/>
            <p:cNvSpPr>
              <a:spLocks noChangeArrowheads="1"/>
            </p:cNvSpPr>
            <p:nvPr/>
          </p:nvSpPr>
          <p:spPr bwMode="auto">
            <a:xfrm>
              <a:off x="3756423" y="5779295"/>
              <a:ext cx="28733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0" dirty="0" smtClean="0">
                  <a:solidFill>
                    <a:srgbClr val="000000"/>
                  </a:solidFill>
                </a:rPr>
                <a:t>oui</a:t>
              </a:r>
              <a:endParaRPr lang="fr-FR" altLang="fr-FR" sz="1100" dirty="0">
                <a:solidFill>
                  <a:srgbClr val="000000"/>
                </a:solidFill>
              </a:endParaRPr>
            </a:p>
          </p:txBody>
        </p:sp>
        <p:sp>
          <p:nvSpPr>
            <p:cNvPr id="3337" name="Rectangle 207"/>
            <p:cNvSpPr>
              <a:spLocks noChangeArrowheads="1"/>
            </p:cNvSpPr>
            <p:nvPr/>
          </p:nvSpPr>
          <p:spPr bwMode="auto">
            <a:xfrm>
              <a:off x="3758398" y="6095833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8" name="Rectangle 207"/>
            <p:cNvSpPr>
              <a:spLocks noChangeArrowheads="1"/>
            </p:cNvSpPr>
            <p:nvPr/>
          </p:nvSpPr>
          <p:spPr bwMode="auto">
            <a:xfrm>
              <a:off x="3758398" y="6414720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9" name="Rectangle 207"/>
            <p:cNvSpPr>
              <a:spLocks noChangeArrowheads="1"/>
            </p:cNvSpPr>
            <p:nvPr/>
          </p:nvSpPr>
          <p:spPr bwMode="auto">
            <a:xfrm>
              <a:off x="3758398" y="6719095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7" name="Groupe 236"/>
          <p:cNvGrpSpPr>
            <a:grpSpLocks/>
          </p:cNvGrpSpPr>
          <p:nvPr/>
        </p:nvGrpSpPr>
        <p:grpSpPr bwMode="auto">
          <a:xfrm>
            <a:off x="5380893" y="4743451"/>
            <a:ext cx="866043" cy="1254369"/>
            <a:chOff x="5338038" y="5497792"/>
            <a:chExt cx="901990" cy="1445400"/>
          </a:xfrm>
        </p:grpSpPr>
        <p:sp>
          <p:nvSpPr>
            <p:cNvPr id="3330" name="Rectangle 132"/>
            <p:cNvSpPr>
              <a:spLocks noChangeArrowheads="1"/>
            </p:cNvSpPr>
            <p:nvPr/>
          </p:nvSpPr>
          <p:spPr bwMode="auto">
            <a:xfrm>
              <a:off x="5348477" y="5497792"/>
              <a:ext cx="873125" cy="29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Changement d’AI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+ Raison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1" name="Rectangle 207"/>
            <p:cNvSpPr>
              <a:spLocks noChangeArrowheads="1"/>
            </p:cNvSpPr>
            <p:nvPr/>
          </p:nvSpPr>
          <p:spPr bwMode="auto">
            <a:xfrm>
              <a:off x="5338038" y="5781141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200" dirty="0" smtClean="0">
                  <a:solidFill>
                    <a:srgbClr val="000000"/>
                  </a:solidFill>
                </a:rPr>
                <a:t>DES</a:t>
              </a:r>
              <a:endParaRPr lang="fr-FR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3332" name="Rectangle 207"/>
            <p:cNvSpPr>
              <a:spLocks noChangeArrowheads="1"/>
            </p:cNvSpPr>
            <p:nvPr/>
          </p:nvSpPr>
          <p:spPr bwMode="auto">
            <a:xfrm>
              <a:off x="5338038" y="6106578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3" name="Rectangle 207"/>
            <p:cNvSpPr>
              <a:spLocks noChangeArrowheads="1"/>
            </p:cNvSpPr>
            <p:nvPr/>
          </p:nvSpPr>
          <p:spPr bwMode="auto">
            <a:xfrm>
              <a:off x="5338471" y="6420002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4" name="Rectangle 207"/>
            <p:cNvSpPr>
              <a:spLocks noChangeArrowheads="1"/>
            </p:cNvSpPr>
            <p:nvPr/>
          </p:nvSpPr>
          <p:spPr bwMode="auto">
            <a:xfrm>
              <a:off x="5338470" y="6720942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30" name="Group 320"/>
          <p:cNvGraphicFramePr>
            <a:graphicFrameLocks noGrp="1"/>
          </p:cNvGraphicFramePr>
          <p:nvPr/>
        </p:nvGraphicFramePr>
        <p:xfrm>
          <a:off x="350228" y="43962"/>
          <a:ext cx="4374173" cy="449878"/>
        </p:xfrm>
        <a:graphic>
          <a:graphicData uri="http://schemas.openxmlformats.org/drawingml/2006/table">
            <a:tbl>
              <a:tblPr/>
              <a:tblGrid>
                <a:gridCol w="248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Enquête nationale de prévalence 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100" b="1" kern="1200" dirty="0" smtClean="0">
                          <a:solidFill>
                            <a:srgbClr val="0F418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Questionnaire patient</a:t>
                      </a: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35" name="Image 1" descr="logoSantePubl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6" y="98181"/>
            <a:ext cx="606669" cy="3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2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90854"/>
            <a:ext cx="398585" cy="35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168" descr="RéPias - CPIAS Nouvelle Aquita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20" y="49823"/>
            <a:ext cx="798634" cy="42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8" name="Groupe 230"/>
          <p:cNvGrpSpPr>
            <a:grpSpLocks/>
          </p:cNvGrpSpPr>
          <p:nvPr/>
        </p:nvGrpSpPr>
        <p:grpSpPr bwMode="auto">
          <a:xfrm>
            <a:off x="549520" y="568569"/>
            <a:ext cx="4410808" cy="200758"/>
            <a:chOff x="421713" y="677566"/>
            <a:chExt cx="5844328" cy="217487"/>
          </a:xfrm>
        </p:grpSpPr>
        <p:sp>
          <p:nvSpPr>
            <p:cNvPr id="3328" name="Rectangle 3"/>
            <p:cNvSpPr>
              <a:spLocks noChangeArrowheads="1"/>
            </p:cNvSpPr>
            <p:nvPr/>
          </p:nvSpPr>
          <p:spPr bwMode="auto">
            <a:xfrm>
              <a:off x="421713" y="677566"/>
              <a:ext cx="5844327" cy="2174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Etablissement et services</a:t>
              </a:r>
              <a:endParaRPr lang="fr-FR" altLang="fr-FR" sz="738">
                <a:solidFill>
                  <a:srgbClr val="0F4182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3" name="Connecteur droit 232"/>
            <p:cNvCxnSpPr/>
            <p:nvPr/>
          </p:nvCxnSpPr>
          <p:spPr>
            <a:xfrm>
              <a:off x="421713" y="895053"/>
              <a:ext cx="5844328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9" name="Groupe 4"/>
          <p:cNvGrpSpPr>
            <a:grpSpLocks/>
          </p:cNvGrpSpPr>
          <p:nvPr/>
        </p:nvGrpSpPr>
        <p:grpSpPr bwMode="auto">
          <a:xfrm>
            <a:off x="549520" y="1312985"/>
            <a:ext cx="5083419" cy="205154"/>
            <a:chOff x="309563" y="1422400"/>
            <a:chExt cx="5507037" cy="222250"/>
          </a:xfrm>
        </p:grpSpPr>
        <p:sp>
          <p:nvSpPr>
            <p:cNvPr id="3326" name="Rectangle 189"/>
            <p:cNvSpPr>
              <a:spLocks noChangeArrowheads="1"/>
            </p:cNvSpPr>
            <p:nvPr/>
          </p:nvSpPr>
          <p:spPr bwMode="auto">
            <a:xfrm>
              <a:off x="309563" y="1422400"/>
              <a:ext cx="5507037" cy="21748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Patient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309563" y="1644650"/>
              <a:ext cx="5507037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0" name="Groupe 12"/>
          <p:cNvGrpSpPr>
            <a:grpSpLocks/>
          </p:cNvGrpSpPr>
          <p:nvPr/>
        </p:nvGrpSpPr>
        <p:grpSpPr bwMode="auto">
          <a:xfrm>
            <a:off x="550985" y="3008430"/>
            <a:ext cx="5791200" cy="305405"/>
            <a:chOff x="311150" y="3357563"/>
            <a:chExt cx="6273800" cy="331271"/>
          </a:xfrm>
        </p:grpSpPr>
        <p:grpSp>
          <p:nvGrpSpPr>
            <p:cNvPr id="3320" name="Groupe 11"/>
            <p:cNvGrpSpPr>
              <a:grpSpLocks/>
            </p:cNvGrpSpPr>
            <p:nvPr/>
          </p:nvGrpSpPr>
          <p:grpSpPr bwMode="auto">
            <a:xfrm>
              <a:off x="311150" y="3419475"/>
              <a:ext cx="6273800" cy="217488"/>
              <a:chOff x="309563" y="3371850"/>
              <a:chExt cx="6273800" cy="217488"/>
            </a:xfrm>
          </p:grpSpPr>
          <p:sp>
            <p:nvSpPr>
              <p:cNvPr id="3324" name="Rectangle 4"/>
              <p:cNvSpPr>
                <a:spLocks noChangeArrowheads="1"/>
              </p:cNvSpPr>
              <p:nvPr/>
            </p:nvSpPr>
            <p:spPr bwMode="auto">
              <a:xfrm>
                <a:off x="309563" y="3371850"/>
                <a:ext cx="6273800" cy="217488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Dispositif(s) invasif(s)</a:t>
                </a:r>
              </a:p>
            </p:txBody>
          </p:sp>
          <p:cxnSp>
            <p:nvCxnSpPr>
              <p:cNvPr id="257" name="Connecteur droit 256"/>
              <p:cNvCxnSpPr/>
              <p:nvPr/>
            </p:nvCxnSpPr>
            <p:spPr>
              <a:xfrm>
                <a:off x="309563" y="3589687"/>
                <a:ext cx="6273800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1" name="Groupe 264"/>
            <p:cNvGrpSpPr>
              <a:grpSpLocks/>
            </p:cNvGrpSpPr>
            <p:nvPr/>
          </p:nvGrpSpPr>
          <p:grpSpPr bwMode="auto">
            <a:xfrm>
              <a:off x="1672124" y="3357563"/>
              <a:ext cx="1201019" cy="331271"/>
              <a:chOff x="2180844" y="2435833"/>
              <a:chExt cx="1201019" cy="331271"/>
            </a:xfrm>
          </p:grpSpPr>
          <p:sp>
            <p:nvSpPr>
              <p:cNvPr id="3322" name="Rectangle 265"/>
              <p:cNvSpPr>
                <a:spLocks noChangeArrowheads="1"/>
              </p:cNvSpPr>
              <p:nvPr/>
            </p:nvSpPr>
            <p:spPr bwMode="auto">
              <a:xfrm>
                <a:off x="2180844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                                        </a:t>
                </a:r>
              </a:p>
            </p:txBody>
          </p:sp>
          <p:sp>
            <p:nvSpPr>
              <p:cNvPr id="3323" name="Rectangle 266"/>
              <p:cNvSpPr>
                <a:spLocks noChangeArrowheads="1"/>
              </p:cNvSpPr>
              <p:nvPr/>
            </p:nvSpPr>
            <p:spPr bwMode="auto">
              <a:xfrm>
                <a:off x="2732575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                                       </a:t>
                </a:r>
              </a:p>
            </p:txBody>
          </p:sp>
        </p:grpSp>
      </p:grpSp>
      <p:grpSp>
        <p:nvGrpSpPr>
          <p:cNvPr id="3141" name="Groupe 24"/>
          <p:cNvGrpSpPr>
            <a:grpSpLocks/>
          </p:cNvGrpSpPr>
          <p:nvPr/>
        </p:nvGrpSpPr>
        <p:grpSpPr bwMode="auto">
          <a:xfrm>
            <a:off x="543659" y="4456227"/>
            <a:ext cx="5798526" cy="305405"/>
            <a:chOff x="303242" y="5151329"/>
            <a:chExt cx="6281707" cy="331271"/>
          </a:xfrm>
        </p:grpSpPr>
        <p:grpSp>
          <p:nvGrpSpPr>
            <p:cNvPr id="3314" name="Groupe 23"/>
            <p:cNvGrpSpPr>
              <a:grpSpLocks/>
            </p:cNvGrpSpPr>
            <p:nvPr/>
          </p:nvGrpSpPr>
          <p:grpSpPr bwMode="auto">
            <a:xfrm>
              <a:off x="303242" y="5208588"/>
              <a:ext cx="6281707" cy="223302"/>
              <a:chOff x="303242" y="5208588"/>
              <a:chExt cx="6281707" cy="223302"/>
            </a:xfrm>
          </p:grpSpPr>
          <p:sp>
            <p:nvSpPr>
              <p:cNvPr id="3318" name="Rectangle 3"/>
              <p:cNvSpPr>
                <a:spLocks noChangeArrowheads="1"/>
              </p:cNvSpPr>
              <p:nvPr/>
            </p:nvSpPr>
            <p:spPr bwMode="auto">
              <a:xfrm>
                <a:off x="309564" y="5208588"/>
                <a:ext cx="6275385" cy="21748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Traitement(s) anti-infectieux</a:t>
                </a:r>
              </a:p>
            </p:txBody>
          </p:sp>
          <p:cxnSp>
            <p:nvCxnSpPr>
              <p:cNvPr id="272" name="Connecteur droit 271"/>
              <p:cNvCxnSpPr/>
              <p:nvPr/>
            </p:nvCxnSpPr>
            <p:spPr>
              <a:xfrm>
                <a:off x="303242" y="5432668"/>
                <a:ext cx="6275357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15" name="Groupe 22"/>
            <p:cNvGrpSpPr>
              <a:grpSpLocks/>
            </p:cNvGrpSpPr>
            <p:nvPr/>
          </p:nvGrpSpPr>
          <p:grpSpPr bwMode="auto">
            <a:xfrm>
              <a:off x="2015828" y="5151329"/>
              <a:ext cx="1201323" cy="331271"/>
              <a:chOff x="2015828" y="5151329"/>
              <a:chExt cx="1201323" cy="331271"/>
            </a:xfrm>
          </p:grpSpPr>
          <p:sp>
            <p:nvSpPr>
              <p:cNvPr id="3316" name="Rectangle 268"/>
              <p:cNvSpPr>
                <a:spLocks noChangeArrowheads="1"/>
              </p:cNvSpPr>
              <p:nvPr/>
            </p:nvSpPr>
            <p:spPr bwMode="auto">
              <a:xfrm>
                <a:off x="2015828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7" name="Rectangle 269"/>
              <p:cNvSpPr>
                <a:spLocks noChangeArrowheads="1"/>
              </p:cNvSpPr>
              <p:nvPr/>
            </p:nvSpPr>
            <p:spPr bwMode="auto">
              <a:xfrm>
                <a:off x="2567699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2" name="Groupe 18"/>
          <p:cNvGrpSpPr>
            <a:grpSpLocks/>
          </p:cNvGrpSpPr>
          <p:nvPr/>
        </p:nvGrpSpPr>
        <p:grpSpPr bwMode="auto">
          <a:xfrm>
            <a:off x="1658815" y="3267809"/>
            <a:ext cx="1109297" cy="734603"/>
            <a:chOff x="1510661" y="3662363"/>
            <a:chExt cx="1201658" cy="824461"/>
          </a:xfrm>
        </p:grpSpPr>
        <p:grpSp>
          <p:nvGrpSpPr>
            <p:cNvPr id="3305" name="Groupe 17"/>
            <p:cNvGrpSpPr>
              <a:grpSpLocks/>
            </p:cNvGrpSpPr>
            <p:nvPr/>
          </p:nvGrpSpPr>
          <p:grpSpPr bwMode="auto">
            <a:xfrm>
              <a:off x="1511300" y="3662363"/>
              <a:ext cx="1201019" cy="342763"/>
              <a:chOff x="1511300" y="3662363"/>
              <a:chExt cx="1201019" cy="342763"/>
            </a:xfrm>
          </p:grpSpPr>
          <p:sp>
            <p:nvSpPr>
              <p:cNvPr id="3312" name="Rectangle 276"/>
              <p:cNvSpPr>
                <a:spLocks noChangeArrowheads="1"/>
              </p:cNvSpPr>
              <p:nvPr/>
            </p:nvSpPr>
            <p:spPr bwMode="auto">
              <a:xfrm>
                <a:off x="1511300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3" name="Rectangle 277"/>
              <p:cNvSpPr>
                <a:spLocks noChangeArrowheads="1"/>
              </p:cNvSpPr>
              <p:nvPr/>
            </p:nvSpPr>
            <p:spPr bwMode="auto">
              <a:xfrm>
                <a:off x="2063031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6" name="Groupe 278"/>
            <p:cNvGrpSpPr>
              <a:grpSpLocks/>
            </p:cNvGrpSpPr>
            <p:nvPr/>
          </p:nvGrpSpPr>
          <p:grpSpPr bwMode="auto">
            <a:xfrm>
              <a:off x="1511300" y="3896411"/>
              <a:ext cx="1201019" cy="342763"/>
              <a:chOff x="1846982" y="2435833"/>
              <a:chExt cx="1201019" cy="342763"/>
            </a:xfrm>
          </p:grpSpPr>
          <p:sp>
            <p:nvSpPr>
              <p:cNvPr id="3310" name="Rectangle 279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1" name="Rectangle 280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7" name="Groupe 281"/>
            <p:cNvGrpSpPr>
              <a:grpSpLocks/>
            </p:cNvGrpSpPr>
            <p:nvPr/>
          </p:nvGrpSpPr>
          <p:grpSpPr bwMode="auto">
            <a:xfrm>
              <a:off x="1510661" y="4144061"/>
              <a:ext cx="1201019" cy="342763"/>
              <a:chOff x="1846982" y="2435833"/>
              <a:chExt cx="1201019" cy="342763"/>
            </a:xfrm>
          </p:grpSpPr>
          <p:sp>
            <p:nvSpPr>
              <p:cNvPr id="3308" name="Rectangle 282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9" name="Rectangle 283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3" name="Groupe 26"/>
          <p:cNvGrpSpPr>
            <a:grpSpLocks/>
          </p:cNvGrpSpPr>
          <p:nvPr/>
        </p:nvGrpSpPr>
        <p:grpSpPr bwMode="auto">
          <a:xfrm>
            <a:off x="549520" y="6022726"/>
            <a:ext cx="5794131" cy="305405"/>
            <a:chOff x="309563" y="6946900"/>
            <a:chExt cx="6276972" cy="329489"/>
          </a:xfrm>
        </p:grpSpPr>
        <p:grpSp>
          <p:nvGrpSpPr>
            <p:cNvPr id="3299" name="Groupe 25"/>
            <p:cNvGrpSpPr>
              <a:grpSpLocks/>
            </p:cNvGrpSpPr>
            <p:nvPr/>
          </p:nvGrpSpPr>
          <p:grpSpPr bwMode="auto">
            <a:xfrm>
              <a:off x="309563" y="7005638"/>
              <a:ext cx="6276972" cy="228432"/>
              <a:chOff x="309563" y="7005638"/>
              <a:chExt cx="6276972" cy="228432"/>
            </a:xfrm>
          </p:grpSpPr>
          <p:sp>
            <p:nvSpPr>
              <p:cNvPr id="3303" name="Rectangle 2"/>
              <p:cNvSpPr>
                <a:spLocks noChangeArrowheads="1"/>
              </p:cNvSpPr>
              <p:nvPr/>
            </p:nvSpPr>
            <p:spPr bwMode="auto">
              <a:xfrm>
                <a:off x="309563" y="7005638"/>
                <a:ext cx="6273800" cy="219075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Infection(s) nosocomiale(s)</a:t>
                </a:r>
              </a:p>
            </p:txBody>
          </p:sp>
          <p:cxnSp>
            <p:nvCxnSpPr>
              <p:cNvPr id="320" name="Connecteur droit 319"/>
              <p:cNvCxnSpPr/>
              <p:nvPr/>
            </p:nvCxnSpPr>
            <p:spPr>
              <a:xfrm>
                <a:off x="311150" y="7234631"/>
                <a:ext cx="6275385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00" name="Groupe 21"/>
            <p:cNvGrpSpPr>
              <a:grpSpLocks/>
            </p:cNvGrpSpPr>
            <p:nvPr/>
          </p:nvGrpSpPr>
          <p:grpSpPr bwMode="auto">
            <a:xfrm>
              <a:off x="2025975" y="6946900"/>
              <a:ext cx="1201324" cy="329489"/>
              <a:chOff x="1691636" y="6946900"/>
              <a:chExt cx="1201324" cy="329489"/>
            </a:xfrm>
          </p:grpSpPr>
          <p:sp>
            <p:nvSpPr>
              <p:cNvPr id="3301" name="Rectangle 313"/>
              <p:cNvSpPr>
                <a:spLocks noChangeArrowheads="1"/>
              </p:cNvSpPr>
              <p:nvPr/>
            </p:nvSpPr>
            <p:spPr bwMode="auto">
              <a:xfrm>
                <a:off x="1691636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2" name="Rectangle 314"/>
              <p:cNvSpPr>
                <a:spLocks noChangeArrowheads="1"/>
              </p:cNvSpPr>
              <p:nvPr/>
            </p:nvSpPr>
            <p:spPr bwMode="auto">
              <a:xfrm>
                <a:off x="2243508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4" name="Groupe 27"/>
          <p:cNvGrpSpPr>
            <a:grpSpLocks/>
          </p:cNvGrpSpPr>
          <p:nvPr/>
        </p:nvGrpSpPr>
        <p:grpSpPr bwMode="auto">
          <a:xfrm>
            <a:off x="3931627" y="822081"/>
            <a:ext cx="910654" cy="203688"/>
            <a:chOff x="3973513" y="890588"/>
            <a:chExt cx="986542" cy="220662"/>
          </a:xfrm>
        </p:grpSpPr>
        <p:sp>
          <p:nvSpPr>
            <p:cNvPr id="3297" name="Rectangle 5"/>
            <p:cNvSpPr>
              <a:spLocks noChangeArrowheads="1"/>
            </p:cNvSpPr>
            <p:nvPr/>
          </p:nvSpPr>
          <p:spPr bwMode="auto">
            <a:xfrm>
              <a:off x="3973513" y="890588"/>
              <a:ext cx="922337" cy="2206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98" name="Rectangle 33"/>
            <p:cNvSpPr>
              <a:spLocks noChangeArrowheads="1"/>
            </p:cNvSpPr>
            <p:nvPr/>
          </p:nvSpPr>
          <p:spPr bwMode="auto">
            <a:xfrm>
              <a:off x="4015351" y="936297"/>
              <a:ext cx="944704" cy="153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923" dirty="0">
                  <a:solidFill>
                    <a:srgbClr val="DDDDDD"/>
                  </a:solidFill>
                  <a:latin typeface="Arial Narrow" panose="020B0606020202030204" pitchFamily="34" charset="0"/>
                </a:rPr>
                <a:t>_  </a:t>
              </a:r>
              <a:r>
                <a:rPr lang="fr-FR" altLang="fr-FR" sz="923" dirty="0" smtClean="0">
                  <a:latin typeface="Arial Narrow" panose="020B0606020202030204" pitchFamily="34" charset="0"/>
                </a:rPr>
                <a:t>22 </a:t>
              </a:r>
              <a:r>
                <a:rPr lang="fr-FR" altLang="fr-FR" sz="923" dirty="0">
                  <a:latin typeface="Arial Narrow" panose="020B0606020202030204" pitchFamily="34" charset="0"/>
                </a:rPr>
                <a:t>/ </a:t>
              </a:r>
              <a:r>
                <a:rPr lang="fr-FR" altLang="fr-FR" sz="923" dirty="0" smtClean="0">
                  <a:latin typeface="Arial Narrow" panose="020B0606020202030204" pitchFamily="34" charset="0"/>
                </a:rPr>
                <a:t>05 </a:t>
              </a:r>
              <a:r>
                <a:rPr lang="fr-FR" altLang="fr-FR" sz="923" dirty="0">
                  <a:latin typeface="Arial Narrow" panose="020B0606020202030204" pitchFamily="34" charset="0"/>
                </a:rPr>
                <a:t>/ </a:t>
              </a:r>
              <a:r>
                <a:rPr lang="fr-FR" altLang="fr-FR" sz="923" dirty="0" smtClean="0">
                  <a:latin typeface="Arial Narrow" panose="020B0606020202030204" pitchFamily="34" charset="0"/>
                </a:rPr>
                <a:t>2022 </a:t>
              </a:r>
              <a:r>
                <a:rPr lang="fr-FR" altLang="fr-FR" sz="923" dirty="0">
                  <a:solidFill>
                    <a:srgbClr val="DDDDDD"/>
                  </a:solidFill>
                  <a:latin typeface="Arial Narrow" panose="020B0606020202030204" pitchFamily="34" charset="0"/>
                </a:rPr>
                <a:t>_ _</a:t>
              </a:r>
            </a:p>
          </p:txBody>
        </p:sp>
      </p:grpSp>
      <p:grpSp>
        <p:nvGrpSpPr>
          <p:cNvPr id="3145" name="Groupe 324"/>
          <p:cNvGrpSpPr>
            <a:grpSpLocks/>
          </p:cNvGrpSpPr>
          <p:nvPr/>
        </p:nvGrpSpPr>
        <p:grpSpPr bwMode="auto">
          <a:xfrm>
            <a:off x="2823797" y="1521070"/>
            <a:ext cx="835269" cy="305405"/>
            <a:chOff x="1812196" y="2435833"/>
            <a:chExt cx="984619" cy="328792"/>
          </a:xfrm>
        </p:grpSpPr>
        <p:sp>
          <p:nvSpPr>
            <p:cNvPr id="3295" name="Rectangle 325"/>
            <p:cNvSpPr>
              <a:spLocks noChangeArrowheads="1"/>
            </p:cNvSpPr>
            <p:nvPr/>
          </p:nvSpPr>
          <p:spPr bwMode="auto">
            <a:xfrm>
              <a:off x="2289922" y="2435833"/>
              <a:ext cx="506893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  <p:sp>
          <p:nvSpPr>
            <p:cNvPr id="3296" name="Rectangle 326"/>
            <p:cNvSpPr>
              <a:spLocks noChangeArrowheads="1"/>
            </p:cNvSpPr>
            <p:nvPr/>
          </p:nvSpPr>
          <p:spPr bwMode="auto">
            <a:xfrm>
              <a:off x="1812196" y="2435833"/>
              <a:ext cx="649288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</p:grpSp>
      <p:sp>
        <p:nvSpPr>
          <p:cNvPr id="3146" name="Rectangle 33"/>
          <p:cNvSpPr>
            <a:spLocks noChangeArrowheads="1"/>
          </p:cNvSpPr>
          <p:nvPr/>
        </p:nvSpPr>
        <p:spPr bwMode="auto">
          <a:xfrm>
            <a:off x="3799743" y="1903535"/>
            <a:ext cx="70852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 dirty="0" smtClean="0">
                <a:solidFill>
                  <a:srgbClr val="DDDDDD"/>
                </a:solidFill>
                <a:latin typeface="Arial Narrow" panose="020B0606020202030204" pitchFamily="34" charset="0"/>
              </a:rPr>
              <a:t>_</a:t>
            </a:r>
            <a:r>
              <a:rPr lang="fr-FR" altLang="fr-FR" sz="923" dirty="0">
                <a:latin typeface="Arial Narrow" panose="020B0606020202030204" pitchFamily="34" charset="0"/>
              </a:rPr>
              <a:t> </a:t>
            </a:r>
            <a:r>
              <a:rPr lang="fr-FR" altLang="fr-FR" sz="923" dirty="0" smtClean="0">
                <a:latin typeface="Arial Narrow" panose="020B0606020202030204" pitchFamily="34" charset="0"/>
              </a:rPr>
              <a:t>19 </a:t>
            </a:r>
            <a:r>
              <a:rPr lang="fr-FR" altLang="fr-FR" sz="923" dirty="0">
                <a:latin typeface="Arial Narrow" panose="020B0606020202030204" pitchFamily="34" charset="0"/>
              </a:rPr>
              <a:t>/ 05 / 2022 </a:t>
            </a:r>
            <a:endParaRPr lang="fr-FR" altLang="fr-FR" sz="923" dirty="0">
              <a:solidFill>
                <a:srgbClr val="DDDDD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147" name="Groupe 235"/>
          <p:cNvGrpSpPr>
            <a:grpSpLocks/>
          </p:cNvGrpSpPr>
          <p:nvPr/>
        </p:nvGrpSpPr>
        <p:grpSpPr bwMode="auto">
          <a:xfrm>
            <a:off x="2201008" y="4731728"/>
            <a:ext cx="871904" cy="1263162"/>
            <a:chOff x="4193435" y="5477406"/>
            <a:chExt cx="945012" cy="1465159"/>
          </a:xfrm>
        </p:grpSpPr>
        <p:sp>
          <p:nvSpPr>
            <p:cNvPr id="3282" name="Rectangle 132"/>
            <p:cNvSpPr>
              <a:spLocks noChangeArrowheads="1"/>
            </p:cNvSpPr>
            <p:nvPr/>
          </p:nvSpPr>
          <p:spPr bwMode="auto">
            <a:xfrm>
              <a:off x="4341548" y="5477406"/>
              <a:ext cx="588983" cy="29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Date de début</a:t>
              </a:r>
              <a:b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du traitement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grpSp>
          <p:nvGrpSpPr>
            <p:cNvPr id="3283" name="Groupe 226"/>
            <p:cNvGrpSpPr>
              <a:grpSpLocks/>
            </p:cNvGrpSpPr>
            <p:nvPr/>
          </p:nvGrpSpPr>
          <p:grpSpPr bwMode="auto">
            <a:xfrm>
              <a:off x="4194384" y="5783263"/>
              <a:ext cx="944063" cy="222250"/>
              <a:chOff x="4194384" y="5783263"/>
              <a:chExt cx="944063" cy="222250"/>
            </a:xfrm>
          </p:grpSpPr>
          <p:sp>
            <p:nvSpPr>
              <p:cNvPr id="3293" name="Rectangle 207"/>
              <p:cNvSpPr>
                <a:spLocks noChangeArrowheads="1"/>
              </p:cNvSpPr>
              <p:nvPr/>
            </p:nvSpPr>
            <p:spPr bwMode="auto">
              <a:xfrm>
                <a:off x="4194384" y="5783263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Rectangle 33"/>
              <p:cNvSpPr>
                <a:spLocks noChangeArrowheads="1"/>
              </p:cNvSpPr>
              <p:nvPr/>
            </p:nvSpPr>
            <p:spPr bwMode="auto">
              <a:xfrm>
                <a:off x="4242438" y="5828556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 dirty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4" name="Groupe 227"/>
            <p:cNvGrpSpPr>
              <a:grpSpLocks/>
            </p:cNvGrpSpPr>
            <p:nvPr/>
          </p:nvGrpSpPr>
          <p:grpSpPr bwMode="auto">
            <a:xfrm>
              <a:off x="4194384" y="6100231"/>
              <a:ext cx="944063" cy="222250"/>
              <a:chOff x="4194384" y="6100231"/>
              <a:chExt cx="944063" cy="222250"/>
            </a:xfrm>
          </p:grpSpPr>
          <p:sp>
            <p:nvSpPr>
              <p:cNvPr id="3291" name="Rectangle 207"/>
              <p:cNvSpPr>
                <a:spLocks noChangeArrowheads="1"/>
              </p:cNvSpPr>
              <p:nvPr/>
            </p:nvSpPr>
            <p:spPr bwMode="auto">
              <a:xfrm>
                <a:off x="4194384" y="6100231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Rectangle 33"/>
              <p:cNvSpPr>
                <a:spLocks noChangeArrowheads="1"/>
              </p:cNvSpPr>
              <p:nvPr/>
            </p:nvSpPr>
            <p:spPr bwMode="auto">
              <a:xfrm>
                <a:off x="4242438" y="6153092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5" name="Groupe 228"/>
            <p:cNvGrpSpPr>
              <a:grpSpLocks/>
            </p:cNvGrpSpPr>
            <p:nvPr/>
          </p:nvGrpSpPr>
          <p:grpSpPr bwMode="auto">
            <a:xfrm>
              <a:off x="4194385" y="6424613"/>
              <a:ext cx="944062" cy="217487"/>
              <a:chOff x="4194385" y="6424613"/>
              <a:chExt cx="944062" cy="217487"/>
            </a:xfrm>
          </p:grpSpPr>
          <p:sp>
            <p:nvSpPr>
              <p:cNvPr id="3289" name="Rectangle 207"/>
              <p:cNvSpPr>
                <a:spLocks noChangeArrowheads="1"/>
              </p:cNvSpPr>
              <p:nvPr/>
            </p:nvSpPr>
            <p:spPr bwMode="auto">
              <a:xfrm>
                <a:off x="4194385" y="6424613"/>
                <a:ext cx="944062" cy="21748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Rectangle 33"/>
              <p:cNvSpPr>
                <a:spLocks noChangeArrowheads="1"/>
              </p:cNvSpPr>
              <p:nvPr/>
            </p:nvSpPr>
            <p:spPr bwMode="auto">
              <a:xfrm>
                <a:off x="4246371" y="6471704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6" name="Groupe 234"/>
            <p:cNvGrpSpPr>
              <a:grpSpLocks/>
            </p:cNvGrpSpPr>
            <p:nvPr/>
          </p:nvGrpSpPr>
          <p:grpSpPr bwMode="auto">
            <a:xfrm>
              <a:off x="4193435" y="6720315"/>
              <a:ext cx="944062" cy="222250"/>
              <a:chOff x="4193435" y="6720315"/>
              <a:chExt cx="944062" cy="222250"/>
            </a:xfrm>
          </p:grpSpPr>
          <p:sp>
            <p:nvSpPr>
              <p:cNvPr id="3287" name="Rectangle 207"/>
              <p:cNvSpPr>
                <a:spLocks noChangeArrowheads="1"/>
              </p:cNvSpPr>
              <p:nvPr/>
            </p:nvSpPr>
            <p:spPr bwMode="auto">
              <a:xfrm>
                <a:off x="4193435" y="6720315"/>
                <a:ext cx="944062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4246371" y="6766619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</p:grpSp>
      <p:sp>
        <p:nvSpPr>
          <p:cNvPr id="3148" name="Rectangle 124"/>
          <p:cNvSpPr>
            <a:spLocks noChangeArrowheads="1"/>
          </p:cNvSpPr>
          <p:nvPr/>
        </p:nvSpPr>
        <p:spPr bwMode="auto">
          <a:xfrm>
            <a:off x="2442797" y="6309946"/>
            <a:ext cx="970085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1</a:t>
            </a:r>
          </a:p>
        </p:txBody>
      </p:sp>
      <p:sp>
        <p:nvSpPr>
          <p:cNvPr id="3149" name="Rectangle 204"/>
          <p:cNvSpPr>
            <a:spLocks noChangeArrowheads="1"/>
          </p:cNvSpPr>
          <p:nvPr/>
        </p:nvSpPr>
        <p:spPr bwMode="auto">
          <a:xfrm>
            <a:off x="1938704" y="6430108"/>
            <a:ext cx="20867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0" name="Rectangle 207"/>
          <p:cNvSpPr>
            <a:spLocks noChangeArrowheads="1"/>
          </p:cNvSpPr>
          <p:nvPr/>
        </p:nvSpPr>
        <p:spPr bwMode="auto">
          <a:xfrm>
            <a:off x="1938704" y="7303477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1" name="Rectangle 208"/>
          <p:cNvSpPr>
            <a:spLocks noChangeArrowheads="1"/>
          </p:cNvSpPr>
          <p:nvPr/>
        </p:nvSpPr>
        <p:spPr bwMode="auto">
          <a:xfrm>
            <a:off x="1938704" y="7564316"/>
            <a:ext cx="2086708" cy="20368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2" name="Rectangle 209"/>
          <p:cNvSpPr>
            <a:spLocks noChangeArrowheads="1"/>
          </p:cNvSpPr>
          <p:nvPr/>
        </p:nvSpPr>
        <p:spPr bwMode="auto">
          <a:xfrm>
            <a:off x="1938704" y="7823689"/>
            <a:ext cx="2085242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53" name="Groupe 239"/>
          <p:cNvGrpSpPr>
            <a:grpSpLocks/>
          </p:cNvGrpSpPr>
          <p:nvPr/>
        </p:nvGrpSpPr>
        <p:grpSpPr bwMode="auto">
          <a:xfrm>
            <a:off x="1938704" y="6797919"/>
            <a:ext cx="1651488" cy="305410"/>
            <a:chOff x="1501775" y="7763743"/>
            <a:chExt cx="1789908" cy="331793"/>
          </a:xfrm>
        </p:grpSpPr>
        <p:sp>
          <p:nvSpPr>
            <p:cNvPr id="3279" name="Rectangle 348"/>
            <p:cNvSpPr>
              <a:spLocks noChangeArrowheads="1"/>
            </p:cNvSpPr>
            <p:nvPr/>
          </p:nvSpPr>
          <p:spPr bwMode="auto">
            <a:xfrm>
              <a:off x="1501775" y="7763743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80" name="Rectangle 349"/>
            <p:cNvSpPr>
              <a:spLocks noChangeArrowheads="1"/>
            </p:cNvSpPr>
            <p:nvPr/>
          </p:nvSpPr>
          <p:spPr bwMode="auto">
            <a:xfrm>
              <a:off x="1992124" y="7763748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81" name="Rectangle 350"/>
            <p:cNvSpPr>
              <a:spLocks noChangeArrowheads="1"/>
            </p:cNvSpPr>
            <p:nvPr/>
          </p:nvSpPr>
          <p:spPr bwMode="auto">
            <a:xfrm>
              <a:off x="2510883" y="7763748"/>
              <a:ext cx="780800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54" name="Groupe 352"/>
          <p:cNvGrpSpPr>
            <a:grpSpLocks/>
          </p:cNvGrpSpPr>
          <p:nvPr/>
        </p:nvGrpSpPr>
        <p:grpSpPr bwMode="auto">
          <a:xfrm>
            <a:off x="1938705" y="6997210"/>
            <a:ext cx="1052146" cy="305416"/>
            <a:chOff x="1487261" y="7529532"/>
            <a:chExt cx="1140743" cy="331296"/>
          </a:xfrm>
        </p:grpSpPr>
        <p:sp>
          <p:nvSpPr>
            <p:cNvPr id="3277" name="Rectangle 353"/>
            <p:cNvSpPr>
              <a:spLocks noChangeArrowheads="1"/>
            </p:cNvSpPr>
            <p:nvPr/>
          </p:nvSpPr>
          <p:spPr bwMode="auto">
            <a:xfrm>
              <a:off x="1487261" y="7529532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8" name="Rectangle 354"/>
            <p:cNvSpPr>
              <a:spLocks noChangeArrowheads="1"/>
            </p:cNvSpPr>
            <p:nvPr/>
          </p:nvSpPr>
          <p:spPr bwMode="auto">
            <a:xfrm>
              <a:off x="1978552" y="7529544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sp>
        <p:nvSpPr>
          <p:cNvPr id="3155" name="Rectangle 230"/>
          <p:cNvSpPr>
            <a:spLocks noChangeArrowheads="1"/>
          </p:cNvSpPr>
          <p:nvPr/>
        </p:nvSpPr>
        <p:spPr bwMode="auto">
          <a:xfrm>
            <a:off x="4706816" y="6309946"/>
            <a:ext cx="1012581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2</a:t>
            </a:r>
          </a:p>
        </p:txBody>
      </p:sp>
      <p:sp>
        <p:nvSpPr>
          <p:cNvPr id="3156" name="Rectangle 233"/>
          <p:cNvSpPr>
            <a:spLocks noChangeArrowheads="1"/>
          </p:cNvSpPr>
          <p:nvPr/>
        </p:nvSpPr>
        <p:spPr bwMode="auto">
          <a:xfrm>
            <a:off x="4170484" y="6428643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7" name="Rectangle 236"/>
          <p:cNvSpPr>
            <a:spLocks noChangeArrowheads="1"/>
          </p:cNvSpPr>
          <p:nvPr/>
        </p:nvSpPr>
        <p:spPr bwMode="auto">
          <a:xfrm>
            <a:off x="4170484" y="7297616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8" name="Rectangle 237"/>
          <p:cNvSpPr>
            <a:spLocks noChangeArrowheads="1"/>
          </p:cNvSpPr>
          <p:nvPr/>
        </p:nvSpPr>
        <p:spPr bwMode="auto">
          <a:xfrm>
            <a:off x="4170484" y="7559920"/>
            <a:ext cx="2086708" cy="20661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9" name="Rectangle 238"/>
          <p:cNvSpPr>
            <a:spLocks noChangeArrowheads="1"/>
          </p:cNvSpPr>
          <p:nvPr/>
        </p:nvSpPr>
        <p:spPr bwMode="auto">
          <a:xfrm>
            <a:off x="4170484" y="7819293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60" name="Groupe 355"/>
          <p:cNvGrpSpPr>
            <a:grpSpLocks/>
          </p:cNvGrpSpPr>
          <p:nvPr/>
        </p:nvGrpSpPr>
        <p:grpSpPr bwMode="auto">
          <a:xfrm>
            <a:off x="4171951" y="6997221"/>
            <a:ext cx="1052146" cy="305411"/>
            <a:chOff x="1501775" y="7534311"/>
            <a:chExt cx="1139802" cy="329501"/>
          </a:xfrm>
        </p:grpSpPr>
        <p:sp>
          <p:nvSpPr>
            <p:cNvPr id="3275" name="Rectangle 356"/>
            <p:cNvSpPr>
              <a:spLocks noChangeArrowheads="1"/>
            </p:cNvSpPr>
            <p:nvPr/>
          </p:nvSpPr>
          <p:spPr bwMode="auto">
            <a:xfrm>
              <a:off x="1501775" y="7534317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6" name="Rectangle 357"/>
            <p:cNvSpPr>
              <a:spLocks noChangeArrowheads="1"/>
            </p:cNvSpPr>
            <p:nvPr/>
          </p:nvSpPr>
          <p:spPr bwMode="auto">
            <a:xfrm>
              <a:off x="1992125" y="7534311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grpSp>
        <p:nvGrpSpPr>
          <p:cNvPr id="3161" name="Groupe 364"/>
          <p:cNvGrpSpPr>
            <a:grpSpLocks/>
          </p:cNvGrpSpPr>
          <p:nvPr/>
        </p:nvGrpSpPr>
        <p:grpSpPr bwMode="auto">
          <a:xfrm>
            <a:off x="4171951" y="6799382"/>
            <a:ext cx="1638300" cy="305405"/>
            <a:chOff x="1517381" y="7779440"/>
            <a:chExt cx="1774436" cy="331782"/>
          </a:xfrm>
        </p:grpSpPr>
        <p:sp>
          <p:nvSpPr>
            <p:cNvPr id="3272" name="Rectangle 365"/>
            <p:cNvSpPr>
              <a:spLocks noChangeArrowheads="1"/>
            </p:cNvSpPr>
            <p:nvPr/>
          </p:nvSpPr>
          <p:spPr bwMode="auto">
            <a:xfrm>
              <a:off x="151738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3" name="Rectangle 366"/>
            <p:cNvSpPr>
              <a:spLocks noChangeArrowheads="1"/>
            </p:cNvSpPr>
            <p:nvPr/>
          </p:nvSpPr>
          <p:spPr bwMode="auto">
            <a:xfrm>
              <a:off x="200680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74" name="Rectangle 367"/>
            <p:cNvSpPr>
              <a:spLocks noChangeArrowheads="1"/>
            </p:cNvSpPr>
            <p:nvPr/>
          </p:nvSpPr>
          <p:spPr bwMode="auto">
            <a:xfrm>
              <a:off x="2510883" y="7779440"/>
              <a:ext cx="780934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62" name="Groupe 272"/>
          <p:cNvGrpSpPr>
            <a:grpSpLocks/>
          </p:cNvGrpSpPr>
          <p:nvPr/>
        </p:nvGrpSpPr>
        <p:grpSpPr bwMode="auto">
          <a:xfrm>
            <a:off x="1938705" y="8033239"/>
            <a:ext cx="2088173" cy="1049215"/>
            <a:chOff x="1811464" y="8800275"/>
            <a:chExt cx="2262672" cy="1137409"/>
          </a:xfrm>
        </p:grpSpPr>
        <p:sp>
          <p:nvSpPr>
            <p:cNvPr id="3254" name="Rectangle 134"/>
            <p:cNvSpPr>
              <a:spLocks noChangeArrowheads="1"/>
            </p:cNvSpPr>
            <p:nvPr/>
          </p:nvSpPr>
          <p:spPr bwMode="auto">
            <a:xfrm>
              <a:off x="2101899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5" name="Rectangle 178"/>
            <p:cNvSpPr>
              <a:spLocks noChangeArrowheads="1"/>
            </p:cNvSpPr>
            <p:nvPr/>
          </p:nvSpPr>
          <p:spPr bwMode="auto">
            <a:xfrm>
              <a:off x="2854874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6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57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58" name="Groupe 257"/>
            <p:cNvGrpSpPr>
              <a:grpSpLocks/>
            </p:cNvGrpSpPr>
            <p:nvPr/>
          </p:nvGrpSpPr>
          <p:grpSpPr bwMode="auto">
            <a:xfrm>
              <a:off x="1811464" y="9179700"/>
              <a:ext cx="720000" cy="756110"/>
              <a:chOff x="1853849" y="9179700"/>
              <a:chExt cx="1008000" cy="756110"/>
            </a:xfrm>
          </p:grpSpPr>
          <p:sp>
            <p:nvSpPr>
              <p:cNvPr id="3269" name="Rectangle 211"/>
              <p:cNvSpPr>
                <a:spLocks noChangeArrowheads="1"/>
              </p:cNvSpPr>
              <p:nvPr/>
            </p:nvSpPr>
            <p:spPr bwMode="auto">
              <a:xfrm>
                <a:off x="1853849" y="9179700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2" name="Rectangle 33"/>
              <p:cNvSpPr>
                <a:spLocks noChangeArrowheads="1"/>
              </p:cNvSpPr>
              <p:nvPr/>
            </p:nvSpPr>
            <p:spPr bwMode="auto">
              <a:xfrm>
                <a:off x="1856071" y="924348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  <p:sp>
            <p:nvSpPr>
              <p:cNvPr id="3" name="Rectangle 33"/>
              <p:cNvSpPr>
                <a:spLocks noChangeArrowheads="1"/>
              </p:cNvSpPr>
              <p:nvPr/>
            </p:nvSpPr>
            <p:spPr bwMode="auto">
              <a:xfrm>
                <a:off x="1858295" y="943093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grpSp>
          <p:nvGrpSpPr>
            <p:cNvPr id="3259" name="Groupe 258"/>
            <p:cNvGrpSpPr>
              <a:grpSpLocks/>
            </p:cNvGrpSpPr>
            <p:nvPr/>
          </p:nvGrpSpPr>
          <p:grpSpPr bwMode="auto">
            <a:xfrm>
              <a:off x="2586845" y="9181574"/>
              <a:ext cx="720000" cy="756110"/>
              <a:chOff x="3011139" y="9181574"/>
              <a:chExt cx="1008000" cy="756110"/>
            </a:xfrm>
          </p:grpSpPr>
          <p:sp>
            <p:nvSpPr>
              <p:cNvPr id="3266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4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33"/>
              <p:cNvSpPr>
                <a:spLocks noChangeArrowheads="1"/>
              </p:cNvSpPr>
              <p:nvPr/>
            </p:nvSpPr>
            <p:spPr bwMode="auto">
              <a:xfrm>
                <a:off x="3025978" y="9243483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302375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60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61" name="Groupe 384"/>
            <p:cNvGrpSpPr>
              <a:grpSpLocks/>
            </p:cNvGrpSpPr>
            <p:nvPr/>
          </p:nvGrpSpPr>
          <p:grpSpPr bwMode="auto">
            <a:xfrm>
              <a:off x="3354136" y="9181573"/>
              <a:ext cx="720000" cy="756109"/>
              <a:chOff x="3011139" y="9181573"/>
              <a:chExt cx="1008000" cy="756109"/>
            </a:xfrm>
          </p:grpSpPr>
          <p:sp>
            <p:nvSpPr>
              <p:cNvPr id="3263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3"/>
                <a:ext cx="1008000" cy="7561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33"/>
              <p:cNvSpPr>
                <a:spLocks noChangeArrowheads="1"/>
              </p:cNvSpPr>
              <p:nvPr/>
            </p:nvSpPr>
            <p:spPr bwMode="auto">
              <a:xfrm>
                <a:off x="3027692" y="924189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2991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sp>
          <p:nvSpPr>
            <p:cNvPr id="3262" name="Rectangle 178"/>
            <p:cNvSpPr>
              <a:spLocks noChangeArrowheads="1"/>
            </p:cNvSpPr>
            <p:nvPr/>
          </p:nvSpPr>
          <p:spPr bwMode="auto">
            <a:xfrm>
              <a:off x="3619180" y="8804993"/>
              <a:ext cx="203225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grpSp>
        <p:nvGrpSpPr>
          <p:cNvPr id="3163" name="Groupe 390"/>
          <p:cNvGrpSpPr>
            <a:grpSpLocks/>
          </p:cNvGrpSpPr>
          <p:nvPr/>
        </p:nvGrpSpPr>
        <p:grpSpPr bwMode="auto">
          <a:xfrm>
            <a:off x="4177811" y="8030308"/>
            <a:ext cx="2089640" cy="1049215"/>
            <a:chOff x="1811464" y="8800275"/>
            <a:chExt cx="2262672" cy="1138373"/>
          </a:xfrm>
        </p:grpSpPr>
        <p:sp>
          <p:nvSpPr>
            <p:cNvPr id="3236" name="Rectangle 134"/>
            <p:cNvSpPr>
              <a:spLocks noChangeArrowheads="1"/>
            </p:cNvSpPr>
            <p:nvPr/>
          </p:nvSpPr>
          <p:spPr bwMode="auto">
            <a:xfrm>
              <a:off x="2101898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7" name="Rectangle 178"/>
            <p:cNvSpPr>
              <a:spLocks noChangeArrowheads="1"/>
            </p:cNvSpPr>
            <p:nvPr/>
          </p:nvSpPr>
          <p:spPr bwMode="auto">
            <a:xfrm>
              <a:off x="2870226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8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39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0" name="Groupe 395"/>
            <p:cNvGrpSpPr>
              <a:grpSpLocks/>
            </p:cNvGrpSpPr>
            <p:nvPr/>
          </p:nvGrpSpPr>
          <p:grpSpPr bwMode="auto">
            <a:xfrm>
              <a:off x="1811464" y="9179699"/>
              <a:ext cx="725390" cy="757075"/>
              <a:chOff x="1853846" y="9179699"/>
              <a:chExt cx="1015546" cy="757075"/>
            </a:xfrm>
          </p:grpSpPr>
          <p:sp>
            <p:nvSpPr>
              <p:cNvPr id="3251" name="Rectangle 211"/>
              <p:cNvSpPr>
                <a:spLocks noChangeArrowheads="1"/>
              </p:cNvSpPr>
              <p:nvPr/>
            </p:nvSpPr>
            <p:spPr bwMode="auto">
              <a:xfrm>
                <a:off x="1853849" y="9179699"/>
                <a:ext cx="1008000" cy="7570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33"/>
              <p:cNvSpPr>
                <a:spLocks noChangeArrowheads="1"/>
              </p:cNvSpPr>
              <p:nvPr/>
            </p:nvSpPr>
            <p:spPr bwMode="auto">
              <a:xfrm>
                <a:off x="1856067" y="9248628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  <p:sp>
            <p:nvSpPr>
              <p:cNvPr id="7" name="Rectangle 33"/>
              <p:cNvSpPr>
                <a:spLocks noChangeArrowheads="1"/>
              </p:cNvSpPr>
              <p:nvPr/>
            </p:nvSpPr>
            <p:spPr bwMode="auto">
              <a:xfrm>
                <a:off x="1853846" y="9436237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</p:grpSp>
        <p:grpSp>
          <p:nvGrpSpPr>
            <p:cNvPr id="3241" name="Groupe 396"/>
            <p:cNvGrpSpPr>
              <a:grpSpLocks/>
            </p:cNvGrpSpPr>
            <p:nvPr/>
          </p:nvGrpSpPr>
          <p:grpSpPr bwMode="auto">
            <a:xfrm>
              <a:off x="2586845" y="9181572"/>
              <a:ext cx="720000" cy="757076"/>
              <a:chOff x="3011139" y="9181572"/>
              <a:chExt cx="1008000" cy="757076"/>
            </a:xfrm>
          </p:grpSpPr>
          <p:sp>
            <p:nvSpPr>
              <p:cNvPr id="3248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Rectangle 33"/>
              <p:cNvSpPr>
                <a:spLocks noChangeArrowheads="1"/>
              </p:cNvSpPr>
              <p:nvPr/>
            </p:nvSpPr>
            <p:spPr bwMode="auto">
              <a:xfrm>
                <a:off x="3027431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9" name="Rectangle 33"/>
              <p:cNvSpPr>
                <a:spLocks noChangeArrowheads="1"/>
              </p:cNvSpPr>
              <p:nvPr/>
            </p:nvSpPr>
            <p:spPr bwMode="auto">
              <a:xfrm>
                <a:off x="3029651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</p:grpSp>
        <p:sp>
          <p:nvSpPr>
            <p:cNvPr id="3242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3" name="Groupe 398"/>
            <p:cNvGrpSpPr>
              <a:grpSpLocks/>
            </p:cNvGrpSpPr>
            <p:nvPr/>
          </p:nvGrpSpPr>
          <p:grpSpPr bwMode="auto">
            <a:xfrm>
              <a:off x="3354136" y="9181572"/>
              <a:ext cx="720000" cy="757076"/>
              <a:chOff x="3011139" y="9181572"/>
              <a:chExt cx="1008000" cy="757076"/>
            </a:xfrm>
          </p:grpSpPr>
          <p:sp>
            <p:nvSpPr>
              <p:cNvPr id="3245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032830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032830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44" name="Rectangle 178"/>
            <p:cNvSpPr>
              <a:spLocks noChangeArrowheads="1"/>
            </p:cNvSpPr>
            <p:nvPr/>
          </p:nvSpPr>
          <p:spPr bwMode="auto">
            <a:xfrm>
              <a:off x="3619180" y="8804992"/>
              <a:ext cx="203082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sp>
        <p:nvSpPr>
          <p:cNvPr id="3180" name="Rectangle 33"/>
          <p:cNvSpPr>
            <a:spLocks noChangeArrowheads="1"/>
          </p:cNvSpPr>
          <p:nvPr/>
        </p:nvSpPr>
        <p:spPr bwMode="auto">
          <a:xfrm>
            <a:off x="5262196" y="301870"/>
            <a:ext cx="128807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sp>
        <p:nvSpPr>
          <p:cNvPr id="3181" name="Rectangle 33"/>
          <p:cNvSpPr>
            <a:spLocks noChangeArrowheads="1"/>
          </p:cNvSpPr>
          <p:nvPr/>
        </p:nvSpPr>
        <p:spPr bwMode="auto">
          <a:xfrm>
            <a:off x="5251939" y="539262"/>
            <a:ext cx="128807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grpSp>
        <p:nvGrpSpPr>
          <p:cNvPr id="3166" name="Groupe 15"/>
          <p:cNvGrpSpPr>
            <a:grpSpLocks/>
          </p:cNvGrpSpPr>
          <p:nvPr/>
        </p:nvGrpSpPr>
        <p:grpSpPr bwMode="auto">
          <a:xfrm>
            <a:off x="1965199" y="2097554"/>
            <a:ext cx="2980592" cy="1176087"/>
            <a:chOff x="1843009" y="2406653"/>
            <a:chExt cx="3228942" cy="1274907"/>
          </a:xfrm>
        </p:grpSpPr>
        <p:grpSp>
          <p:nvGrpSpPr>
            <p:cNvPr id="3219" name="Groupe 13"/>
            <p:cNvGrpSpPr>
              <a:grpSpLocks/>
            </p:cNvGrpSpPr>
            <p:nvPr/>
          </p:nvGrpSpPr>
          <p:grpSpPr bwMode="auto">
            <a:xfrm>
              <a:off x="1843009" y="2635247"/>
              <a:ext cx="2282703" cy="562040"/>
              <a:chOff x="1843009" y="2635247"/>
              <a:chExt cx="2282703" cy="562040"/>
            </a:xfrm>
          </p:grpSpPr>
          <p:sp>
            <p:nvSpPr>
              <p:cNvPr id="3232" name="Rectangle 240"/>
              <p:cNvSpPr>
                <a:spLocks noChangeArrowheads="1"/>
              </p:cNvSpPr>
              <p:nvPr/>
            </p:nvSpPr>
            <p:spPr bwMode="auto">
              <a:xfrm>
                <a:off x="1843009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MC0</a:t>
                </a:r>
              </a:p>
            </p:txBody>
          </p:sp>
          <p:sp>
            <p:nvSpPr>
              <p:cNvPr id="3233" name="Rectangle 241"/>
              <p:cNvSpPr>
                <a:spLocks noChangeArrowheads="1"/>
              </p:cNvSpPr>
              <p:nvPr/>
            </p:nvSpPr>
            <p:spPr bwMode="auto">
              <a:xfrm>
                <a:off x="2360133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MC1</a:t>
                </a:r>
              </a:p>
            </p:txBody>
          </p:sp>
          <p:sp>
            <p:nvSpPr>
              <p:cNvPr id="3234" name="Rectangle 242"/>
              <p:cNvSpPr>
                <a:spLocks noChangeArrowheads="1"/>
              </p:cNvSpPr>
              <p:nvPr/>
            </p:nvSpPr>
            <p:spPr bwMode="auto">
              <a:xfrm>
                <a:off x="2871389" y="2635247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MC2</a:t>
                </a:r>
              </a:p>
            </p:txBody>
          </p:sp>
          <p:sp>
            <p:nvSpPr>
              <p:cNvPr id="3235" name="Rectangle 243"/>
              <p:cNvSpPr>
                <a:spLocks noChangeArrowheads="1"/>
              </p:cNvSpPr>
              <p:nvPr/>
            </p:nvSpPr>
            <p:spPr bwMode="auto">
              <a:xfrm>
                <a:off x="3383438" y="2635247"/>
                <a:ext cx="742274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0" name="Groupe 12"/>
            <p:cNvGrpSpPr>
              <a:grpSpLocks/>
            </p:cNvGrpSpPr>
            <p:nvPr/>
          </p:nvGrpSpPr>
          <p:grpSpPr bwMode="auto">
            <a:xfrm>
              <a:off x="1843009" y="2406653"/>
              <a:ext cx="1167095" cy="331067"/>
              <a:chOff x="1843009" y="2406653"/>
              <a:chExt cx="1167095" cy="331067"/>
            </a:xfrm>
          </p:grpSpPr>
          <p:sp>
            <p:nvSpPr>
              <p:cNvPr id="3230" name="Rectangle 5"/>
              <p:cNvSpPr>
                <a:spLocks noChangeArrowheads="1"/>
              </p:cNvSpPr>
              <p:nvPr/>
            </p:nvSpPr>
            <p:spPr bwMode="auto">
              <a:xfrm>
                <a:off x="1843009" y="2406653"/>
                <a:ext cx="648056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31" name="Rectangle 238"/>
              <p:cNvSpPr>
                <a:spLocks noChangeArrowheads="1"/>
              </p:cNvSpPr>
              <p:nvPr/>
            </p:nvSpPr>
            <p:spPr bwMode="auto">
              <a:xfrm>
                <a:off x="2361254" y="2406653"/>
                <a:ext cx="648850" cy="331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21" name="Groupe 11"/>
            <p:cNvGrpSpPr>
              <a:grpSpLocks/>
            </p:cNvGrpSpPr>
            <p:nvPr/>
          </p:nvGrpSpPr>
          <p:grpSpPr bwMode="auto">
            <a:xfrm>
              <a:off x="1844484" y="2874565"/>
              <a:ext cx="1767516" cy="322872"/>
              <a:chOff x="1844484" y="2874565"/>
              <a:chExt cx="1767516" cy="322872"/>
            </a:xfrm>
          </p:grpSpPr>
          <p:sp>
            <p:nvSpPr>
              <p:cNvPr id="3227" name="Rectangle 248"/>
              <p:cNvSpPr>
                <a:spLocks noChangeArrowheads="1"/>
              </p:cNvSpPr>
              <p:nvPr/>
            </p:nvSpPr>
            <p:spPr bwMode="auto">
              <a:xfrm>
                <a:off x="1844484" y="2874565"/>
                <a:ext cx="649399" cy="294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8" name="Rectangle 249"/>
              <p:cNvSpPr>
                <a:spLocks noChangeArrowheads="1"/>
              </p:cNvSpPr>
              <p:nvPr/>
            </p:nvSpPr>
            <p:spPr bwMode="auto">
              <a:xfrm>
                <a:off x="2360613" y="2874565"/>
                <a:ext cx="649399" cy="293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  <p:sp>
            <p:nvSpPr>
              <p:cNvPr id="3229" name="Rectangle 250"/>
              <p:cNvSpPr>
                <a:spLocks noChangeArrowheads="1"/>
              </p:cNvSpPr>
              <p:nvPr/>
            </p:nvSpPr>
            <p:spPr bwMode="auto">
              <a:xfrm>
                <a:off x="2869716" y="2874565"/>
                <a:ext cx="742284" cy="322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2" name="Groupe 14"/>
            <p:cNvGrpSpPr>
              <a:grpSpLocks/>
            </p:cNvGrpSpPr>
            <p:nvPr/>
          </p:nvGrpSpPr>
          <p:grpSpPr bwMode="auto">
            <a:xfrm>
              <a:off x="1844484" y="3119520"/>
              <a:ext cx="3227467" cy="562040"/>
              <a:chOff x="1844484" y="3119520"/>
              <a:chExt cx="3227467" cy="562040"/>
            </a:xfrm>
          </p:grpSpPr>
          <p:sp>
            <p:nvSpPr>
              <p:cNvPr id="3223" name="Rectangle 254"/>
              <p:cNvSpPr>
                <a:spLocks noChangeArrowheads="1"/>
              </p:cNvSpPr>
              <p:nvPr/>
            </p:nvSpPr>
            <p:spPr bwMode="auto">
              <a:xfrm>
                <a:off x="1844484" y="3119520"/>
                <a:ext cx="649424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4" name="Rectangle 252"/>
              <p:cNvSpPr>
                <a:spLocks noChangeArrowheads="1"/>
              </p:cNvSpPr>
              <p:nvPr/>
            </p:nvSpPr>
            <p:spPr bwMode="auto">
              <a:xfrm>
                <a:off x="2361255" y="3119715"/>
                <a:ext cx="1046020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Tumeur solide</a:t>
                </a:r>
              </a:p>
            </p:txBody>
          </p:sp>
          <p:sp>
            <p:nvSpPr>
              <p:cNvPr id="3225" name="Rectangle 253"/>
              <p:cNvSpPr>
                <a:spLocks noChangeArrowheads="1"/>
              </p:cNvSpPr>
              <p:nvPr/>
            </p:nvSpPr>
            <p:spPr bwMode="auto">
              <a:xfrm>
                <a:off x="3383743" y="3119715"/>
                <a:ext cx="946347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Hémopathie</a:t>
                </a:r>
              </a:p>
            </p:txBody>
          </p:sp>
          <p:sp>
            <p:nvSpPr>
              <p:cNvPr id="3226" name="Rectangle 255"/>
              <p:cNvSpPr>
                <a:spLocks noChangeArrowheads="1"/>
              </p:cNvSpPr>
              <p:nvPr/>
            </p:nvSpPr>
            <p:spPr bwMode="auto">
              <a:xfrm>
                <a:off x="4329639" y="3119520"/>
                <a:ext cx="742312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</p:grpSp>
      <p:grpSp>
        <p:nvGrpSpPr>
          <p:cNvPr id="3167" name="Groupe 1"/>
          <p:cNvGrpSpPr>
            <a:grpSpLocks/>
          </p:cNvGrpSpPr>
          <p:nvPr/>
        </p:nvGrpSpPr>
        <p:grpSpPr bwMode="auto">
          <a:xfrm>
            <a:off x="4169020" y="3248760"/>
            <a:ext cx="1109296" cy="1286794"/>
            <a:chOff x="4506913" y="3519491"/>
            <a:chExt cx="1201737" cy="1617634"/>
          </a:xfrm>
        </p:grpSpPr>
        <p:grpSp>
          <p:nvGrpSpPr>
            <p:cNvPr id="3195" name="Groupe 9"/>
            <p:cNvGrpSpPr>
              <a:grpSpLocks/>
            </p:cNvGrpSpPr>
            <p:nvPr/>
          </p:nvGrpSpPr>
          <p:grpSpPr bwMode="auto">
            <a:xfrm>
              <a:off x="4506913" y="3519491"/>
              <a:ext cx="1201737" cy="357165"/>
              <a:chOff x="4506913" y="3674861"/>
              <a:chExt cx="1202317" cy="387311"/>
            </a:xfrm>
          </p:grpSpPr>
          <p:sp>
            <p:nvSpPr>
              <p:cNvPr id="3217" name="Rectangle 285"/>
              <p:cNvSpPr>
                <a:spLocks noChangeArrowheads="1"/>
              </p:cNvSpPr>
              <p:nvPr/>
            </p:nvSpPr>
            <p:spPr bwMode="auto">
              <a:xfrm>
                <a:off x="4506913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8" name="Rectangle 286"/>
              <p:cNvSpPr>
                <a:spLocks noChangeArrowheads="1"/>
              </p:cNvSpPr>
              <p:nvPr/>
            </p:nvSpPr>
            <p:spPr bwMode="auto">
              <a:xfrm>
                <a:off x="5059241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6" name="Groupe 8"/>
            <p:cNvGrpSpPr>
              <a:grpSpLocks/>
            </p:cNvGrpSpPr>
            <p:nvPr/>
          </p:nvGrpSpPr>
          <p:grpSpPr bwMode="auto">
            <a:xfrm>
              <a:off x="4506913" y="3879844"/>
              <a:ext cx="1201737" cy="357165"/>
              <a:chOff x="4506913" y="3852580"/>
              <a:chExt cx="1202317" cy="389406"/>
            </a:xfrm>
          </p:grpSpPr>
          <p:sp>
            <p:nvSpPr>
              <p:cNvPr id="3215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6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7" name="Groupe 7"/>
            <p:cNvGrpSpPr>
              <a:grpSpLocks/>
            </p:cNvGrpSpPr>
            <p:nvPr/>
          </p:nvGrpSpPr>
          <p:grpSpPr bwMode="auto">
            <a:xfrm>
              <a:off x="4506913" y="4059241"/>
              <a:ext cx="1200150" cy="357165"/>
              <a:chOff x="4507200" y="4042374"/>
              <a:chExt cx="1200790" cy="387311"/>
            </a:xfrm>
          </p:grpSpPr>
          <p:sp>
            <p:nvSpPr>
              <p:cNvPr id="3213" name="Rectangle 291"/>
              <p:cNvSpPr>
                <a:spLocks noChangeArrowheads="1"/>
              </p:cNvSpPr>
              <p:nvPr/>
            </p:nvSpPr>
            <p:spPr bwMode="auto">
              <a:xfrm>
                <a:off x="45072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4" name="Rectangle 292"/>
              <p:cNvSpPr>
                <a:spLocks noChangeArrowheads="1"/>
              </p:cNvSpPr>
              <p:nvPr/>
            </p:nvSpPr>
            <p:spPr bwMode="auto">
              <a:xfrm>
                <a:off x="50580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8" name="Groupe 6"/>
            <p:cNvGrpSpPr>
              <a:grpSpLocks/>
            </p:cNvGrpSpPr>
            <p:nvPr/>
          </p:nvGrpSpPr>
          <p:grpSpPr bwMode="auto">
            <a:xfrm>
              <a:off x="4506913" y="4240209"/>
              <a:ext cx="1200150" cy="357165"/>
              <a:chOff x="4507200" y="4229995"/>
              <a:chExt cx="1200790" cy="389407"/>
            </a:xfrm>
          </p:grpSpPr>
          <p:sp>
            <p:nvSpPr>
              <p:cNvPr id="3211" name="Rectangle 298"/>
              <p:cNvSpPr>
                <a:spLocks noChangeArrowheads="1"/>
              </p:cNvSpPr>
              <p:nvPr/>
            </p:nvSpPr>
            <p:spPr bwMode="auto">
              <a:xfrm>
                <a:off x="45072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2" name="Rectangle 299"/>
              <p:cNvSpPr>
                <a:spLocks noChangeArrowheads="1"/>
              </p:cNvSpPr>
              <p:nvPr/>
            </p:nvSpPr>
            <p:spPr bwMode="auto">
              <a:xfrm>
                <a:off x="50580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9" name="Groupe 5"/>
            <p:cNvGrpSpPr>
              <a:grpSpLocks/>
            </p:cNvGrpSpPr>
            <p:nvPr/>
          </p:nvGrpSpPr>
          <p:grpSpPr bwMode="auto">
            <a:xfrm>
              <a:off x="4506913" y="4419603"/>
              <a:ext cx="1200150" cy="357165"/>
              <a:chOff x="4507200" y="4416003"/>
              <a:chExt cx="1200790" cy="387311"/>
            </a:xfrm>
          </p:grpSpPr>
          <p:sp>
            <p:nvSpPr>
              <p:cNvPr id="3209" name="Rectangle 301"/>
              <p:cNvSpPr>
                <a:spLocks noChangeArrowheads="1"/>
              </p:cNvSpPr>
              <p:nvPr/>
            </p:nvSpPr>
            <p:spPr bwMode="auto">
              <a:xfrm>
                <a:off x="45072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0" name="Rectangle 302"/>
              <p:cNvSpPr>
                <a:spLocks noChangeArrowheads="1"/>
              </p:cNvSpPr>
              <p:nvPr/>
            </p:nvSpPr>
            <p:spPr bwMode="auto">
              <a:xfrm>
                <a:off x="50580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0" name="Groupe 4"/>
            <p:cNvGrpSpPr>
              <a:grpSpLocks/>
            </p:cNvGrpSpPr>
            <p:nvPr/>
          </p:nvGrpSpPr>
          <p:grpSpPr bwMode="auto">
            <a:xfrm>
              <a:off x="4506913" y="4600581"/>
              <a:ext cx="1200150" cy="358292"/>
              <a:chOff x="4507200" y="4598387"/>
              <a:chExt cx="1200790" cy="390153"/>
            </a:xfrm>
          </p:grpSpPr>
          <p:sp>
            <p:nvSpPr>
              <p:cNvPr id="3207" name="Rectangle 304"/>
              <p:cNvSpPr>
                <a:spLocks noChangeArrowheads="1"/>
              </p:cNvSpPr>
              <p:nvPr/>
            </p:nvSpPr>
            <p:spPr bwMode="auto">
              <a:xfrm>
                <a:off x="4507200" y="4598387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8" name="Rectangle 305"/>
              <p:cNvSpPr>
                <a:spLocks noChangeArrowheads="1"/>
              </p:cNvSpPr>
              <p:nvPr/>
            </p:nvSpPr>
            <p:spPr bwMode="auto">
              <a:xfrm>
                <a:off x="5058000" y="4599614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1" name="Groupe 3"/>
            <p:cNvGrpSpPr>
              <a:grpSpLocks/>
            </p:cNvGrpSpPr>
            <p:nvPr/>
          </p:nvGrpSpPr>
          <p:grpSpPr bwMode="auto">
            <a:xfrm>
              <a:off x="4506913" y="4779960"/>
              <a:ext cx="1200150" cy="357165"/>
              <a:chOff x="4507200" y="4782175"/>
              <a:chExt cx="1200790" cy="389407"/>
            </a:xfrm>
          </p:grpSpPr>
          <p:sp>
            <p:nvSpPr>
              <p:cNvPr id="3205" name="Rectangle 307"/>
              <p:cNvSpPr>
                <a:spLocks noChangeArrowheads="1"/>
              </p:cNvSpPr>
              <p:nvPr/>
            </p:nvSpPr>
            <p:spPr bwMode="auto">
              <a:xfrm>
                <a:off x="45072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6" name="Rectangle 308"/>
              <p:cNvSpPr>
                <a:spLocks noChangeArrowheads="1"/>
              </p:cNvSpPr>
              <p:nvPr/>
            </p:nvSpPr>
            <p:spPr bwMode="auto">
              <a:xfrm>
                <a:off x="50580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2" name="Groupe 8"/>
            <p:cNvGrpSpPr>
              <a:grpSpLocks/>
            </p:cNvGrpSpPr>
            <p:nvPr/>
          </p:nvGrpSpPr>
          <p:grpSpPr bwMode="auto">
            <a:xfrm>
              <a:off x="4506913" y="3698869"/>
              <a:ext cx="1201737" cy="357165"/>
              <a:chOff x="4506913" y="3852580"/>
              <a:chExt cx="1202317" cy="389406"/>
            </a:xfrm>
          </p:grpSpPr>
          <p:sp>
            <p:nvSpPr>
              <p:cNvPr id="3203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4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68" name="Groupe 2"/>
          <p:cNvGrpSpPr>
            <a:grpSpLocks/>
          </p:cNvGrpSpPr>
          <p:nvPr/>
        </p:nvGrpSpPr>
        <p:grpSpPr bwMode="auto">
          <a:xfrm>
            <a:off x="3330820" y="3329354"/>
            <a:ext cx="1189892" cy="1136448"/>
            <a:chOff x="3322638" y="3606800"/>
            <a:chExt cx="1289050" cy="1418473"/>
          </a:xfrm>
        </p:grpSpPr>
        <p:sp>
          <p:nvSpPr>
            <p:cNvPr id="3187" name="Rectangle 32"/>
            <p:cNvSpPr>
              <a:spLocks noChangeArrowheads="1"/>
            </p:cNvSpPr>
            <p:nvPr/>
          </p:nvSpPr>
          <p:spPr bwMode="auto">
            <a:xfrm>
              <a:off x="3322638" y="4865688"/>
              <a:ext cx="1049338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Chambre implantable :</a:t>
              </a:r>
            </a:p>
          </p:txBody>
        </p:sp>
        <p:sp>
          <p:nvSpPr>
            <p:cNvPr id="3188" name="Rectangle 35"/>
            <p:cNvSpPr>
              <a:spLocks noChangeArrowheads="1"/>
            </p:cNvSpPr>
            <p:nvPr/>
          </p:nvSpPr>
          <p:spPr bwMode="auto">
            <a:xfrm>
              <a:off x="3322638" y="4506913"/>
              <a:ext cx="91598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ombilical :</a:t>
              </a:r>
            </a:p>
          </p:txBody>
        </p:sp>
        <p:sp>
          <p:nvSpPr>
            <p:cNvPr id="3189" name="Rectangle 43"/>
            <p:cNvSpPr>
              <a:spLocks noChangeArrowheads="1"/>
            </p:cNvSpPr>
            <p:nvPr/>
          </p:nvSpPr>
          <p:spPr bwMode="auto">
            <a:xfrm>
              <a:off x="3322638" y="3606800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périphérique :</a:t>
              </a:r>
            </a:p>
          </p:txBody>
        </p:sp>
        <p:sp>
          <p:nvSpPr>
            <p:cNvPr id="3190" name="Rectangle 44"/>
            <p:cNvSpPr>
              <a:spLocks noChangeArrowheads="1"/>
            </p:cNvSpPr>
            <p:nvPr/>
          </p:nvSpPr>
          <p:spPr bwMode="auto">
            <a:xfrm>
              <a:off x="3322638" y="3967164"/>
              <a:ext cx="1289050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Artériel :</a:t>
              </a:r>
            </a:p>
          </p:txBody>
        </p:sp>
        <p:sp>
          <p:nvSpPr>
            <p:cNvPr id="3191" name="Rectangle 45"/>
            <p:cNvSpPr>
              <a:spLocks noChangeArrowheads="1"/>
            </p:cNvSpPr>
            <p:nvPr/>
          </p:nvSpPr>
          <p:spPr bwMode="auto">
            <a:xfrm>
              <a:off x="3322638" y="4146551"/>
              <a:ext cx="12525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Sous-cutané : </a:t>
              </a:r>
            </a:p>
          </p:txBody>
        </p:sp>
        <p:sp>
          <p:nvSpPr>
            <p:cNvPr id="3192" name="Rectangle 46"/>
            <p:cNvSpPr>
              <a:spLocks noChangeArrowheads="1"/>
            </p:cNvSpPr>
            <p:nvPr/>
          </p:nvSpPr>
          <p:spPr bwMode="auto">
            <a:xfrm>
              <a:off x="3322638" y="4325938"/>
              <a:ext cx="811212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central :</a:t>
              </a:r>
            </a:p>
          </p:txBody>
        </p:sp>
        <p:sp>
          <p:nvSpPr>
            <p:cNvPr id="3193" name="Rectangle 50"/>
            <p:cNvSpPr>
              <a:spLocks noChangeArrowheads="1"/>
            </p:cNvSpPr>
            <p:nvPr/>
          </p:nvSpPr>
          <p:spPr bwMode="auto">
            <a:xfrm>
              <a:off x="3322638" y="4686300"/>
              <a:ext cx="7826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PICC :</a:t>
              </a:r>
            </a:p>
          </p:txBody>
        </p:sp>
        <p:sp>
          <p:nvSpPr>
            <p:cNvPr id="3194" name="Rectangle 43"/>
            <p:cNvSpPr>
              <a:spLocks noChangeArrowheads="1"/>
            </p:cNvSpPr>
            <p:nvPr/>
          </p:nvSpPr>
          <p:spPr bwMode="auto">
            <a:xfrm>
              <a:off x="3322638" y="3786189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Midline :</a:t>
              </a:r>
            </a:p>
          </p:txBody>
        </p:sp>
      </p:grpSp>
      <p:sp>
        <p:nvSpPr>
          <p:cNvPr id="3169" name="Rectangle 33"/>
          <p:cNvSpPr>
            <a:spLocks noChangeArrowheads="1"/>
          </p:cNvSpPr>
          <p:nvPr/>
        </p:nvSpPr>
        <p:spPr bwMode="auto">
          <a:xfrm>
            <a:off x="1800958" y="866043"/>
            <a:ext cx="92653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DDDDDD"/>
                </a:solidFill>
                <a:latin typeface="Arial Narrow" panose="020B0606020202030204" pitchFamily="34" charset="0"/>
              </a:rPr>
              <a:t>_  _  _  _  _  _  _  _  _</a:t>
            </a:r>
          </a:p>
        </p:txBody>
      </p:sp>
      <p:sp>
        <p:nvSpPr>
          <p:cNvPr id="3170" name="Rectangle 49"/>
          <p:cNvSpPr>
            <a:spLocks noChangeArrowheads="1"/>
          </p:cNvSpPr>
          <p:nvPr/>
        </p:nvSpPr>
        <p:spPr bwMode="auto">
          <a:xfrm>
            <a:off x="4802066" y="1866900"/>
            <a:ext cx="84318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Poids de naissance</a:t>
            </a:r>
          </a:p>
        </p:txBody>
      </p:sp>
      <p:sp>
        <p:nvSpPr>
          <p:cNvPr id="3171" name="Rectangle 202"/>
          <p:cNvSpPr>
            <a:spLocks noChangeArrowheads="1"/>
          </p:cNvSpPr>
          <p:nvPr/>
        </p:nvSpPr>
        <p:spPr bwMode="auto">
          <a:xfrm>
            <a:off x="4807927" y="1962151"/>
            <a:ext cx="615874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nouveau-né</a:t>
            </a:r>
          </a:p>
        </p:txBody>
      </p:sp>
      <p:sp>
        <p:nvSpPr>
          <p:cNvPr id="3172" name="Rectangle 61"/>
          <p:cNvSpPr>
            <a:spLocks noChangeArrowheads="1"/>
          </p:cNvSpPr>
          <p:nvPr/>
        </p:nvSpPr>
        <p:spPr bwMode="auto">
          <a:xfrm>
            <a:off x="5718213" y="1847297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00" dirty="0" smtClean="0">
                <a:solidFill>
                  <a:srgbClr val="000000"/>
                </a:solidFill>
              </a:rPr>
              <a:t>3250</a:t>
            </a:r>
            <a:endParaRPr lang="fr-FR" altLang="fr-FR" sz="900" dirty="0">
              <a:solidFill>
                <a:srgbClr val="000000"/>
              </a:solidFill>
            </a:endParaRPr>
          </a:p>
        </p:txBody>
      </p:sp>
      <p:sp>
        <p:nvSpPr>
          <p:cNvPr id="274" name="Rectangle 33"/>
          <p:cNvSpPr>
            <a:spLocks noChangeArrowheads="1"/>
          </p:cNvSpPr>
          <p:nvPr/>
        </p:nvSpPr>
        <p:spPr bwMode="auto">
          <a:xfrm>
            <a:off x="194163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5" name="Rectangle 33"/>
          <p:cNvSpPr>
            <a:spLocks noChangeArrowheads="1"/>
          </p:cNvSpPr>
          <p:nvPr/>
        </p:nvSpPr>
        <p:spPr bwMode="auto">
          <a:xfrm>
            <a:off x="266260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6" name="Rectangle 33"/>
          <p:cNvSpPr>
            <a:spLocks noChangeArrowheads="1"/>
          </p:cNvSpPr>
          <p:nvPr/>
        </p:nvSpPr>
        <p:spPr bwMode="auto">
          <a:xfrm>
            <a:off x="3374782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7" name="Rectangle 33"/>
          <p:cNvSpPr>
            <a:spLocks noChangeArrowheads="1"/>
          </p:cNvSpPr>
          <p:nvPr/>
        </p:nvSpPr>
        <p:spPr bwMode="auto">
          <a:xfrm>
            <a:off x="4177812" y="8792308"/>
            <a:ext cx="6652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………………...</a:t>
            </a:r>
          </a:p>
        </p:txBody>
      </p:sp>
      <p:sp>
        <p:nvSpPr>
          <p:cNvPr id="278" name="Rectangle 33"/>
          <p:cNvSpPr>
            <a:spLocks noChangeArrowheads="1"/>
          </p:cNvSpPr>
          <p:nvPr/>
        </p:nvSpPr>
        <p:spPr bwMode="auto">
          <a:xfrm>
            <a:off x="4906108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9" name="Rectangle 33"/>
          <p:cNvSpPr>
            <a:spLocks noChangeArrowheads="1"/>
          </p:cNvSpPr>
          <p:nvPr/>
        </p:nvSpPr>
        <p:spPr bwMode="auto">
          <a:xfrm>
            <a:off x="5616820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grpSp>
        <p:nvGrpSpPr>
          <p:cNvPr id="3179" name="Groupe 14"/>
          <p:cNvGrpSpPr>
            <a:grpSpLocks/>
          </p:cNvGrpSpPr>
          <p:nvPr/>
        </p:nvGrpSpPr>
        <p:grpSpPr bwMode="auto">
          <a:xfrm>
            <a:off x="1938704" y="6598627"/>
            <a:ext cx="1651488" cy="306410"/>
            <a:chOff x="1814513" y="7148513"/>
            <a:chExt cx="1788340" cy="331425"/>
          </a:xfrm>
        </p:grpSpPr>
        <p:sp>
          <p:nvSpPr>
            <p:cNvPr id="3184" name="Rectangle 344"/>
            <p:cNvSpPr>
              <a:spLocks noChangeArrowheads="1"/>
            </p:cNvSpPr>
            <p:nvPr/>
          </p:nvSpPr>
          <p:spPr bwMode="auto">
            <a:xfrm>
              <a:off x="1814513" y="7148517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5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6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14" name="Groupe 281"/>
          <p:cNvGrpSpPr>
            <a:grpSpLocks/>
          </p:cNvGrpSpPr>
          <p:nvPr/>
        </p:nvGrpSpPr>
        <p:grpSpPr bwMode="auto">
          <a:xfrm>
            <a:off x="4171951" y="6600096"/>
            <a:ext cx="1654419" cy="306405"/>
            <a:chOff x="1809983" y="7148513"/>
            <a:chExt cx="1792870" cy="333052"/>
          </a:xfrm>
        </p:grpSpPr>
        <p:sp>
          <p:nvSpPr>
            <p:cNvPr id="15" name="Rectangle 344"/>
            <p:cNvSpPr>
              <a:spLocks noChangeArrowheads="1"/>
            </p:cNvSpPr>
            <p:nvPr/>
          </p:nvSpPr>
          <p:spPr bwMode="auto">
            <a:xfrm>
              <a:off x="1809983" y="7148517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2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3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18761" y="1651943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Rectangle 282"/>
          <p:cNvSpPr/>
          <p:nvPr/>
        </p:nvSpPr>
        <p:spPr>
          <a:xfrm>
            <a:off x="2060848" y="2195736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Rectangle 283"/>
          <p:cNvSpPr/>
          <p:nvPr/>
        </p:nvSpPr>
        <p:spPr>
          <a:xfrm>
            <a:off x="2033455" y="2411760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Rectangle 284"/>
          <p:cNvSpPr/>
          <p:nvPr/>
        </p:nvSpPr>
        <p:spPr>
          <a:xfrm>
            <a:off x="2060848" y="2627784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Rectangle 285"/>
          <p:cNvSpPr/>
          <p:nvPr/>
        </p:nvSpPr>
        <p:spPr>
          <a:xfrm>
            <a:off x="2060848" y="2843808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Rectangle 286"/>
          <p:cNvSpPr/>
          <p:nvPr/>
        </p:nvSpPr>
        <p:spPr>
          <a:xfrm>
            <a:off x="2407294" y="3131840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Text Box 40"/>
          <p:cNvSpPr txBox="1">
            <a:spLocks noChangeArrowheads="1"/>
          </p:cNvSpPr>
          <p:nvPr/>
        </p:nvSpPr>
        <p:spPr bwMode="auto">
          <a:xfrm>
            <a:off x="2598737" y="527845"/>
            <a:ext cx="198230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b="1" u="sng" dirty="0">
                <a:solidFill>
                  <a:srgbClr val="FF0000"/>
                </a:solidFill>
                <a:latin typeface="+mj-lt"/>
              </a:rPr>
              <a:t>CAS n°1 </a:t>
            </a:r>
            <a:r>
              <a:rPr lang="fr-FR" altLang="fr-FR" sz="1400" b="1" u="sng" dirty="0" smtClean="0">
                <a:solidFill>
                  <a:srgbClr val="FF0000"/>
                </a:solidFill>
                <a:latin typeface="+mj-lt"/>
              </a:rPr>
              <a:t>Bébé</a:t>
            </a:r>
            <a:endParaRPr lang="fr-FR" altLang="fr-FR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2742271" y="4580712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Rectangle 289"/>
          <p:cNvSpPr/>
          <p:nvPr/>
        </p:nvSpPr>
        <p:spPr>
          <a:xfrm>
            <a:off x="2204864" y="6148333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Rectangle 290"/>
          <p:cNvSpPr/>
          <p:nvPr/>
        </p:nvSpPr>
        <p:spPr>
          <a:xfrm>
            <a:off x="1745423" y="3369130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Rectangle 291"/>
          <p:cNvSpPr/>
          <p:nvPr/>
        </p:nvSpPr>
        <p:spPr>
          <a:xfrm>
            <a:off x="1772816" y="3593538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Rectangle 292"/>
          <p:cNvSpPr/>
          <p:nvPr/>
        </p:nvSpPr>
        <p:spPr>
          <a:xfrm>
            <a:off x="2276872" y="3801178"/>
            <a:ext cx="99401" cy="7985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Rectangle 33"/>
          <p:cNvSpPr>
            <a:spLocks noChangeArrowheads="1"/>
          </p:cNvSpPr>
          <p:nvPr/>
        </p:nvSpPr>
        <p:spPr bwMode="auto">
          <a:xfrm>
            <a:off x="2218972" y="5048442"/>
            <a:ext cx="92333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>
                <a:solidFill>
                  <a:srgbClr val="DDDDDD"/>
                </a:solidFill>
                <a:latin typeface="Arial Narrow" panose="020B0606020202030204" pitchFamily="34" charset="0"/>
              </a:rPr>
              <a:t>_  </a:t>
            </a:r>
            <a:r>
              <a:rPr lang="fr-FR" altLang="fr-FR" sz="1000" dirty="0" smtClean="0">
                <a:latin typeface="Arial Narrow" panose="020B0606020202030204" pitchFamily="34" charset="0"/>
              </a:rPr>
              <a:t>19 </a:t>
            </a:r>
            <a:r>
              <a:rPr lang="fr-FR" altLang="fr-FR" sz="1000" dirty="0">
                <a:latin typeface="Arial Narrow" panose="020B0606020202030204" pitchFamily="34" charset="0"/>
              </a:rPr>
              <a:t>/ </a:t>
            </a:r>
            <a:r>
              <a:rPr lang="fr-FR" altLang="fr-FR" sz="1000" dirty="0" smtClean="0">
                <a:latin typeface="Arial Narrow" panose="020B0606020202030204" pitchFamily="34" charset="0"/>
              </a:rPr>
              <a:t>05 </a:t>
            </a:r>
            <a:r>
              <a:rPr lang="fr-FR" altLang="fr-FR" sz="1000" dirty="0">
                <a:latin typeface="Arial Narrow" panose="020B0606020202030204" pitchFamily="34" charset="0"/>
              </a:rPr>
              <a:t>/ </a:t>
            </a:r>
            <a:r>
              <a:rPr lang="fr-FR" altLang="fr-FR" sz="1000" dirty="0" smtClean="0">
                <a:latin typeface="Arial Narrow" panose="020B0606020202030204" pitchFamily="34" charset="0"/>
              </a:rPr>
              <a:t>2022 </a:t>
            </a:r>
            <a:r>
              <a:rPr lang="fr-FR" altLang="fr-FR" sz="1000" dirty="0">
                <a:solidFill>
                  <a:srgbClr val="DDDDDD"/>
                </a:solidFill>
                <a:latin typeface="Arial Narrow" panose="020B0606020202030204" pitchFamily="34" charset="0"/>
              </a:rPr>
              <a:t>_ _</a:t>
            </a:r>
          </a:p>
        </p:txBody>
      </p:sp>
      <p:sp>
        <p:nvSpPr>
          <p:cNvPr id="297" name="Bouton d'action : Personnalisé 296">
            <a:hlinkClick r:id="" action="ppaction://noaction" highlightClick="1"/>
          </p:cNvPr>
          <p:cNvSpPr/>
          <p:nvPr/>
        </p:nvSpPr>
        <p:spPr>
          <a:xfrm>
            <a:off x="4280101" y="3649403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8" name="Bouton d'action : Personnalisé 297">
            <a:hlinkClick r:id="" action="ppaction://noaction" highlightClick="1"/>
          </p:cNvPr>
          <p:cNvSpPr/>
          <p:nvPr/>
        </p:nvSpPr>
        <p:spPr>
          <a:xfrm>
            <a:off x="4280101" y="3779451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9" name="Bouton d'action : Personnalisé 298">
            <a:hlinkClick r:id="" action="ppaction://noaction" highlightClick="1"/>
          </p:cNvPr>
          <p:cNvSpPr/>
          <p:nvPr/>
        </p:nvSpPr>
        <p:spPr>
          <a:xfrm>
            <a:off x="4280101" y="3921484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0" name="Bouton d'action : Personnalisé 299">
            <a:hlinkClick r:id="" action="ppaction://noaction" highlightClick="1"/>
          </p:cNvPr>
          <p:cNvSpPr/>
          <p:nvPr/>
        </p:nvSpPr>
        <p:spPr>
          <a:xfrm>
            <a:off x="4784157" y="4073141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1" name="Bouton d'action : Personnalisé 300">
            <a:hlinkClick r:id="" action="ppaction://noaction" highlightClick="1"/>
          </p:cNvPr>
          <p:cNvSpPr/>
          <p:nvPr/>
        </p:nvSpPr>
        <p:spPr>
          <a:xfrm>
            <a:off x="4280101" y="4205079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2" name="Bouton d'action : Personnalisé 301">
            <a:hlinkClick r:id="" action="ppaction://noaction" highlightClick="1"/>
          </p:cNvPr>
          <p:cNvSpPr/>
          <p:nvPr/>
        </p:nvSpPr>
        <p:spPr>
          <a:xfrm>
            <a:off x="4269342" y="4357479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3" name="Bouton d'action : Personnalisé 302">
            <a:hlinkClick r:id="" action="ppaction://noaction" highlightClick="1"/>
          </p:cNvPr>
          <p:cNvSpPr/>
          <p:nvPr/>
        </p:nvSpPr>
        <p:spPr>
          <a:xfrm>
            <a:off x="4280101" y="3480450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4" name="Bouton d'action : Personnalisé 303">
            <a:hlinkClick r:id="" action="ppaction://noaction" highlightClick="1"/>
          </p:cNvPr>
          <p:cNvSpPr/>
          <p:nvPr/>
        </p:nvSpPr>
        <p:spPr>
          <a:xfrm>
            <a:off x="4280101" y="3336434"/>
            <a:ext cx="85003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5" name="Rectangle 6"/>
          <p:cNvSpPr>
            <a:spLocks noChangeArrowheads="1"/>
          </p:cNvSpPr>
          <p:nvPr/>
        </p:nvSpPr>
        <p:spPr bwMode="auto">
          <a:xfrm>
            <a:off x="1775314" y="1833627"/>
            <a:ext cx="851388" cy="20515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>
                <a:solidFill>
                  <a:srgbClr val="FF0000"/>
                </a:solidFill>
              </a:rPr>
              <a:t>OBSOBS</a:t>
            </a:r>
          </a:p>
        </p:txBody>
      </p:sp>
    </p:spTree>
    <p:extLst>
      <p:ext uri="{BB962C8B-B14F-4D97-AF65-F5344CB8AC3E}">
        <p14:creationId xmlns:p14="http://schemas.microsoft.com/office/powerpoint/2010/main" val="12849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7912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22/05/2022</a:t>
            </a:r>
            <a:endParaRPr lang="fr-FR" altLang="fr-FR" sz="1600" b="1" dirty="0">
              <a:solidFill>
                <a:srgbClr val="FF0000"/>
              </a:solidFill>
              <a:latin typeface="+mn-lt"/>
            </a:endParaRP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Madame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., résidant à Montauban et née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02/08/1956,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a été hospitalisée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02/05/2022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en chirurgie digestive en raison d’un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RGO. Durant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cette intervention la patiente subit une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splénectomie.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Au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10ème jour,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12/05/2022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devant l’apparition d’une hyperthermie, une échographie abdominale montre un abcès sous phrénique. Une nouvelle intervention est réalisée pour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drainage. 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prélèvement peropératoire est purulent, la culture est positive à </a:t>
            </a:r>
            <a:r>
              <a:rPr lang="fr-FR" altLang="fr-FR" sz="1600" b="1" i="1" dirty="0">
                <a:solidFill>
                  <a:srgbClr val="373739"/>
                </a:solidFill>
                <a:latin typeface="+mn-lt"/>
              </a:rPr>
              <a:t>Staphylococcus aureus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sensible à la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méticilline.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Lors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du passage de l’enquêteur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la patiente est apyrétique et sous antibiothérapie IV (BRISTOPEN GENTALLINE) depuis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 </a:t>
            </a: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2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31628" y="1078523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solidFill>
                  <a:srgbClr val="000000"/>
                </a:solidFill>
              </a:rPr>
              <a:t>CHIDIG</a:t>
            </a:r>
            <a:endParaRPr lang="fr-FR" altLang="fr-FR" sz="1100" dirty="0">
              <a:solidFill>
                <a:srgbClr val="000000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1711569" y="822081"/>
            <a:ext cx="1096108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477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11569" y="1081454"/>
            <a:ext cx="10961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696058" y="838200"/>
            <a:ext cx="91050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Finess géographique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696059" y="1096108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du service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96058" y="1587012"/>
            <a:ext cx="41838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092569" y="1569427"/>
            <a:ext cx="373500" cy="19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</a:t>
            </a:r>
            <a:b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3801208" y="1598735"/>
            <a:ext cx="58509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(années)</a:t>
            </a:r>
          </a:p>
        </p:txBody>
      </p:sp>
      <p:sp>
        <p:nvSpPr>
          <p:cNvPr id="3082" name="Rectangle 17"/>
          <p:cNvSpPr>
            <a:spLocks noChangeArrowheads="1"/>
          </p:cNvSpPr>
          <p:nvPr/>
        </p:nvSpPr>
        <p:spPr bwMode="auto">
          <a:xfrm>
            <a:off x="2567354" y="1600200"/>
            <a:ext cx="28868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Sexe :</a:t>
            </a:r>
          </a:p>
        </p:txBody>
      </p:sp>
      <p:sp>
        <p:nvSpPr>
          <p:cNvPr id="3083" name="Rectangle 18"/>
          <p:cNvSpPr>
            <a:spLocks noChangeArrowheads="1"/>
          </p:cNvSpPr>
          <p:nvPr/>
        </p:nvSpPr>
        <p:spPr bwMode="auto">
          <a:xfrm>
            <a:off x="800100" y="1862505"/>
            <a:ext cx="6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923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33701" y="836735"/>
            <a:ext cx="76463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 l'enquête</a:t>
            </a:r>
          </a:p>
        </p:txBody>
      </p:sp>
      <p:sp>
        <p:nvSpPr>
          <p:cNvPr id="3085" name="Rectangle 34"/>
          <p:cNvSpPr>
            <a:spLocks noChangeArrowheads="1"/>
          </p:cNvSpPr>
          <p:nvPr/>
        </p:nvSpPr>
        <p:spPr bwMode="auto">
          <a:xfrm>
            <a:off x="4806462" y="1594339"/>
            <a:ext cx="5480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(mois)</a:t>
            </a:r>
          </a:p>
        </p:txBody>
      </p:sp>
      <p:sp>
        <p:nvSpPr>
          <p:cNvPr id="3086" name="Rectangle 36"/>
          <p:cNvSpPr>
            <a:spLocks noChangeArrowheads="1"/>
          </p:cNvSpPr>
          <p:nvPr/>
        </p:nvSpPr>
        <p:spPr bwMode="auto">
          <a:xfrm>
            <a:off x="696059" y="2765182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Cancer évolutif :</a:t>
            </a:r>
          </a:p>
        </p:txBody>
      </p:sp>
      <p:sp>
        <p:nvSpPr>
          <p:cNvPr id="3087" name="Rectangle 37"/>
          <p:cNvSpPr>
            <a:spLocks noChangeArrowheads="1"/>
          </p:cNvSpPr>
          <p:nvPr/>
        </p:nvSpPr>
        <p:spPr bwMode="auto">
          <a:xfrm>
            <a:off x="694592" y="2146789"/>
            <a:ext cx="134812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Chirurgie depuis l'admission :   </a:t>
            </a:r>
          </a:p>
        </p:txBody>
      </p:sp>
      <p:sp>
        <p:nvSpPr>
          <p:cNvPr id="3088" name="Rectangle 38"/>
          <p:cNvSpPr>
            <a:spLocks noChangeArrowheads="1"/>
          </p:cNvSpPr>
          <p:nvPr/>
        </p:nvSpPr>
        <p:spPr bwMode="auto">
          <a:xfrm>
            <a:off x="696058" y="2354874"/>
            <a:ext cx="113011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Score de McCabe (MC) :  </a:t>
            </a:r>
          </a:p>
        </p:txBody>
      </p:sp>
      <p:sp>
        <p:nvSpPr>
          <p:cNvPr id="3089" name="Rectangle 39"/>
          <p:cNvSpPr>
            <a:spLocks noChangeArrowheads="1"/>
          </p:cNvSpPr>
          <p:nvPr/>
        </p:nvSpPr>
        <p:spPr bwMode="auto">
          <a:xfrm>
            <a:off x="696058" y="2561493"/>
            <a:ext cx="9361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Immunodépression :  </a:t>
            </a:r>
          </a:p>
        </p:txBody>
      </p:sp>
      <p:sp>
        <p:nvSpPr>
          <p:cNvPr id="3090" name="Rectangle 41"/>
          <p:cNvSpPr>
            <a:spLocks noChangeArrowheads="1"/>
          </p:cNvSpPr>
          <p:nvPr/>
        </p:nvSpPr>
        <p:spPr bwMode="auto">
          <a:xfrm>
            <a:off x="800100" y="1704243"/>
            <a:ext cx="65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992066" y="3549162"/>
            <a:ext cx="48410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Intubation :</a:t>
            </a:r>
          </a:p>
        </p:txBody>
      </p:sp>
      <p:sp>
        <p:nvSpPr>
          <p:cNvPr id="3092" name="Rectangle 47"/>
          <p:cNvSpPr>
            <a:spLocks noChangeArrowheads="1"/>
          </p:cNvSpPr>
          <p:nvPr/>
        </p:nvSpPr>
        <p:spPr bwMode="auto">
          <a:xfrm>
            <a:off x="2933701" y="1060939"/>
            <a:ext cx="88966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service</a:t>
            </a:r>
          </a:p>
        </p:txBody>
      </p:sp>
      <p:sp>
        <p:nvSpPr>
          <p:cNvPr id="3093" name="Rectangle 48"/>
          <p:cNvSpPr>
            <a:spLocks noChangeArrowheads="1"/>
          </p:cNvSpPr>
          <p:nvPr/>
        </p:nvSpPr>
        <p:spPr bwMode="auto">
          <a:xfrm>
            <a:off x="696058" y="1869831"/>
            <a:ext cx="87684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patient</a:t>
            </a:r>
          </a:p>
        </p:txBody>
      </p:sp>
      <p:sp>
        <p:nvSpPr>
          <p:cNvPr id="3094" name="Rectangle 49"/>
          <p:cNvSpPr>
            <a:spLocks noChangeArrowheads="1"/>
          </p:cNvSpPr>
          <p:nvPr/>
        </p:nvSpPr>
        <p:spPr bwMode="auto">
          <a:xfrm>
            <a:off x="2762250" y="1872762"/>
            <a:ext cx="849592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hospitalisation</a:t>
            </a:r>
          </a:p>
        </p:txBody>
      </p:sp>
      <p:sp>
        <p:nvSpPr>
          <p:cNvPr id="3095" name="Rectangle 51"/>
          <p:cNvSpPr>
            <a:spLocks noChangeArrowheads="1"/>
          </p:cNvSpPr>
          <p:nvPr/>
        </p:nvSpPr>
        <p:spPr bwMode="auto">
          <a:xfrm>
            <a:off x="992066" y="3346939"/>
            <a:ext cx="68768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Sonde urinaire :</a:t>
            </a:r>
          </a:p>
        </p:txBody>
      </p:sp>
      <p:sp>
        <p:nvSpPr>
          <p:cNvPr id="3096" name="Rectangle 52"/>
          <p:cNvSpPr>
            <a:spLocks noChangeArrowheads="1"/>
          </p:cNvSpPr>
          <p:nvPr/>
        </p:nvSpPr>
        <p:spPr bwMode="auto">
          <a:xfrm>
            <a:off x="981808" y="3773366"/>
            <a:ext cx="577081" cy="25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Cathéter(s) :</a:t>
            </a:r>
            <a:b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738" i="1">
                <a:solidFill>
                  <a:srgbClr val="000000"/>
                </a:solidFill>
                <a:latin typeface="Arial Narrow" panose="020B0606020202030204" pitchFamily="34" charset="0"/>
              </a:rPr>
              <a:t>(un ou plusieurs)</a:t>
            </a:r>
          </a:p>
        </p:txBody>
      </p:sp>
      <p:sp>
        <p:nvSpPr>
          <p:cNvPr id="3097" name="Rectangle 54"/>
          <p:cNvSpPr>
            <a:spLocks noChangeArrowheads="1"/>
          </p:cNvSpPr>
          <p:nvPr/>
        </p:nvSpPr>
        <p:spPr bwMode="auto">
          <a:xfrm>
            <a:off x="1713035" y="1850781"/>
            <a:ext cx="849923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>
                <a:solidFill>
                  <a:srgbClr val="000000"/>
                </a:solidFill>
              </a:rPr>
              <a:t>CHIDIG</a:t>
            </a:r>
            <a:endParaRPr lang="fr-FR" altLang="fr-FR" sz="1100" dirty="0">
              <a:solidFill>
                <a:srgbClr val="000000"/>
              </a:solidFill>
            </a:endParaRPr>
          </a:p>
        </p:txBody>
      </p:sp>
      <p:sp>
        <p:nvSpPr>
          <p:cNvPr id="3098" name="Rectangle 55"/>
          <p:cNvSpPr>
            <a:spLocks noChangeArrowheads="1"/>
          </p:cNvSpPr>
          <p:nvPr/>
        </p:nvSpPr>
        <p:spPr bwMode="auto">
          <a:xfrm>
            <a:off x="3758712" y="1856643"/>
            <a:ext cx="852854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9" name="Rectangle 56"/>
          <p:cNvSpPr>
            <a:spLocks noChangeArrowheads="1"/>
          </p:cNvSpPr>
          <p:nvPr/>
        </p:nvSpPr>
        <p:spPr bwMode="auto">
          <a:xfrm>
            <a:off x="1197220" y="1569427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0" name="Rectangle 57"/>
          <p:cNvSpPr>
            <a:spLocks noChangeArrowheads="1"/>
          </p:cNvSpPr>
          <p:nvPr/>
        </p:nvSpPr>
        <p:spPr bwMode="auto">
          <a:xfrm>
            <a:off x="4451839" y="1570893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200" dirty="0" smtClean="0">
                <a:solidFill>
                  <a:srgbClr val="000000"/>
                </a:solidFill>
              </a:rPr>
              <a:t>65</a:t>
            </a:r>
            <a:endParaRPr lang="fr-FR" altLang="fr-FR" sz="1200" dirty="0">
              <a:solidFill>
                <a:srgbClr val="000000"/>
              </a:solidFill>
            </a:endParaRPr>
          </a:p>
        </p:txBody>
      </p:sp>
      <p:sp>
        <p:nvSpPr>
          <p:cNvPr id="3101" name="Rectangle 61"/>
          <p:cNvSpPr>
            <a:spLocks noChangeArrowheads="1"/>
          </p:cNvSpPr>
          <p:nvPr/>
        </p:nvSpPr>
        <p:spPr bwMode="auto">
          <a:xfrm>
            <a:off x="5436577" y="156942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2" name="Rectangle 116"/>
          <p:cNvSpPr>
            <a:spLocks noChangeArrowheads="1"/>
          </p:cNvSpPr>
          <p:nvPr/>
        </p:nvSpPr>
        <p:spPr bwMode="auto">
          <a:xfrm rot="16200000" flipH="1">
            <a:off x="499696" y="3564366"/>
            <a:ext cx="64183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DI</a:t>
            </a:r>
          </a:p>
        </p:txBody>
      </p:sp>
      <p:sp>
        <p:nvSpPr>
          <p:cNvPr id="3103" name="Rectangle 117"/>
          <p:cNvSpPr>
            <a:spLocks noChangeArrowheads="1"/>
          </p:cNvSpPr>
          <p:nvPr/>
        </p:nvSpPr>
        <p:spPr bwMode="auto">
          <a:xfrm rot="16200000" flipH="1">
            <a:off x="2680922" y="3677199"/>
            <a:ext cx="86750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cathéter(s)</a:t>
            </a:r>
          </a:p>
        </p:txBody>
      </p:sp>
      <p:sp>
        <p:nvSpPr>
          <p:cNvPr id="3104" name="Rectangle 131"/>
          <p:cNvSpPr>
            <a:spLocks noChangeArrowheads="1"/>
          </p:cNvSpPr>
          <p:nvPr/>
        </p:nvSpPr>
        <p:spPr bwMode="auto">
          <a:xfrm>
            <a:off x="696058" y="7578970"/>
            <a:ext cx="115736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des premiers signes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5" name="Rectangle 132"/>
          <p:cNvSpPr>
            <a:spLocks noChangeArrowheads="1"/>
          </p:cNvSpPr>
          <p:nvPr/>
        </p:nvSpPr>
        <p:spPr bwMode="auto">
          <a:xfrm>
            <a:off x="696058" y="7312270"/>
            <a:ext cx="93294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Origine de l'infection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6" name="Rectangle 133"/>
          <p:cNvSpPr>
            <a:spLocks noChangeArrowheads="1"/>
          </p:cNvSpPr>
          <p:nvPr/>
        </p:nvSpPr>
        <p:spPr bwMode="auto">
          <a:xfrm>
            <a:off x="696059" y="7844205"/>
            <a:ext cx="10147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 bactériémie, origine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7" name="Rectangle 135"/>
          <p:cNvSpPr>
            <a:spLocks noChangeArrowheads="1"/>
          </p:cNvSpPr>
          <p:nvPr/>
        </p:nvSpPr>
        <p:spPr bwMode="auto">
          <a:xfrm>
            <a:off x="696059" y="8160728"/>
            <a:ext cx="47128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MO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8" name="Rectangle 138"/>
          <p:cNvSpPr>
            <a:spLocks noChangeArrowheads="1"/>
          </p:cNvSpPr>
          <p:nvPr/>
        </p:nvSpPr>
        <p:spPr bwMode="auto">
          <a:xfrm>
            <a:off x="696058" y="8392259"/>
            <a:ext cx="123271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Sensibilité MO (ATB - SIR) : </a:t>
            </a:r>
          </a:p>
        </p:txBody>
      </p:sp>
      <p:sp>
        <p:nvSpPr>
          <p:cNvPr id="3109" name="Rectangle 139"/>
          <p:cNvSpPr>
            <a:spLocks noChangeArrowheads="1"/>
          </p:cNvSpPr>
          <p:nvPr/>
        </p:nvSpPr>
        <p:spPr bwMode="auto">
          <a:xfrm>
            <a:off x="694593" y="6431574"/>
            <a:ext cx="81432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Site de l'infection : 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10" name="Rectangle 202"/>
          <p:cNvSpPr>
            <a:spLocks noChangeArrowheads="1"/>
          </p:cNvSpPr>
          <p:nvPr/>
        </p:nvSpPr>
        <p:spPr bwMode="auto">
          <a:xfrm>
            <a:off x="4807928" y="1679331"/>
            <a:ext cx="665567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âge &lt;24 mois</a:t>
            </a:r>
          </a:p>
        </p:txBody>
      </p:sp>
      <p:sp>
        <p:nvSpPr>
          <p:cNvPr id="3111" name="Rectangle 259"/>
          <p:cNvSpPr>
            <a:spLocks noChangeArrowheads="1"/>
          </p:cNvSpPr>
          <p:nvPr/>
        </p:nvSpPr>
        <p:spPr bwMode="auto">
          <a:xfrm>
            <a:off x="5232889" y="4397"/>
            <a:ext cx="1352550" cy="69459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2" name="Rectangle 257"/>
          <p:cNvSpPr>
            <a:spLocks noChangeArrowheads="1"/>
          </p:cNvSpPr>
          <p:nvPr/>
        </p:nvSpPr>
        <p:spPr bwMode="auto">
          <a:xfrm>
            <a:off x="5301762" y="60082"/>
            <a:ext cx="1238250" cy="14202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NOM et Prénom du patient</a:t>
            </a:r>
          </a:p>
        </p:txBody>
      </p:sp>
      <p:sp>
        <p:nvSpPr>
          <p:cNvPr id="3113" name="Rectangle 270"/>
          <p:cNvSpPr>
            <a:spLocks noChangeArrowheads="1"/>
          </p:cNvSpPr>
          <p:nvPr/>
        </p:nvSpPr>
        <p:spPr bwMode="auto">
          <a:xfrm>
            <a:off x="696059" y="7063154"/>
            <a:ext cx="80631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Diagnostic différé :</a:t>
            </a:r>
          </a:p>
        </p:txBody>
      </p:sp>
      <p:sp>
        <p:nvSpPr>
          <p:cNvPr id="3114" name="Rectangle 284"/>
          <p:cNvSpPr>
            <a:spLocks noChangeArrowheads="1"/>
          </p:cNvSpPr>
          <p:nvPr/>
        </p:nvSpPr>
        <p:spPr bwMode="auto">
          <a:xfrm>
            <a:off x="5846884" y="756139"/>
            <a:ext cx="4747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115" name="Rectangle 285"/>
          <p:cNvSpPr>
            <a:spLocks noChangeArrowheads="1"/>
          </p:cNvSpPr>
          <p:nvPr/>
        </p:nvSpPr>
        <p:spPr bwMode="auto">
          <a:xfrm>
            <a:off x="5769220" y="1134208"/>
            <a:ext cx="714939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 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16" name="Rectangle 286"/>
          <p:cNvSpPr>
            <a:spLocks noChangeArrowheads="1"/>
          </p:cNvSpPr>
          <p:nvPr/>
        </p:nvSpPr>
        <p:spPr bwMode="auto">
          <a:xfrm>
            <a:off x="5688623" y="921727"/>
            <a:ext cx="851389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7" name="Line 287"/>
          <p:cNvSpPr>
            <a:spLocks noChangeShapeType="1"/>
          </p:cNvSpPr>
          <p:nvPr/>
        </p:nvSpPr>
        <p:spPr bwMode="auto">
          <a:xfrm>
            <a:off x="4508989" y="4397"/>
            <a:ext cx="2085242" cy="2259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62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18" name="Rectangle 290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9" name="Rectangle 293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20" name="Rectangle 420"/>
          <p:cNvSpPr>
            <a:spLocks noChangeArrowheads="1"/>
          </p:cNvSpPr>
          <p:nvPr/>
        </p:nvSpPr>
        <p:spPr bwMode="auto">
          <a:xfrm>
            <a:off x="696058" y="6863862"/>
            <a:ext cx="114454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 présente à l'admission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21" name="Rectangle 421"/>
          <p:cNvSpPr>
            <a:spLocks noChangeArrowheads="1"/>
          </p:cNvSpPr>
          <p:nvPr/>
        </p:nvSpPr>
        <p:spPr bwMode="auto">
          <a:xfrm>
            <a:off x="694592" y="6664570"/>
            <a:ext cx="117660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Dispositif invasif concerné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grpSp>
        <p:nvGrpSpPr>
          <p:cNvPr id="3122" name="Groupe 225"/>
          <p:cNvGrpSpPr>
            <a:grpSpLocks/>
          </p:cNvGrpSpPr>
          <p:nvPr/>
        </p:nvGrpSpPr>
        <p:grpSpPr bwMode="auto">
          <a:xfrm>
            <a:off x="696058" y="4828443"/>
            <a:ext cx="1046285" cy="1169377"/>
            <a:chOff x="523737" y="5589588"/>
            <a:chExt cx="868901" cy="1347787"/>
          </a:xfrm>
        </p:grpSpPr>
        <p:sp>
          <p:nvSpPr>
            <p:cNvPr id="3355" name="Rectangle 132"/>
            <p:cNvSpPr>
              <a:spLocks noChangeArrowheads="1"/>
            </p:cNvSpPr>
            <p:nvPr/>
          </p:nvSpPr>
          <p:spPr bwMode="auto">
            <a:xfrm>
              <a:off x="723335" y="5589588"/>
              <a:ext cx="519955" cy="14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Molécule (DCI)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6" name="Rectangle 207"/>
            <p:cNvSpPr>
              <a:spLocks noChangeArrowheads="1"/>
            </p:cNvSpPr>
            <p:nvPr/>
          </p:nvSpPr>
          <p:spPr bwMode="auto">
            <a:xfrm>
              <a:off x="523738" y="5781675"/>
              <a:ext cx="86876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7" name="Rectangle 207"/>
            <p:cNvSpPr>
              <a:spLocks noChangeArrowheads="1"/>
            </p:cNvSpPr>
            <p:nvPr/>
          </p:nvSpPr>
          <p:spPr bwMode="auto">
            <a:xfrm>
              <a:off x="523737" y="6089650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8" name="Rectangle 207"/>
            <p:cNvSpPr>
              <a:spLocks noChangeArrowheads="1"/>
            </p:cNvSpPr>
            <p:nvPr/>
          </p:nvSpPr>
          <p:spPr bwMode="auto">
            <a:xfrm>
              <a:off x="523874" y="6399213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9" name="Rectangle 207"/>
            <p:cNvSpPr>
              <a:spLocks noChangeArrowheads="1"/>
            </p:cNvSpPr>
            <p:nvPr/>
          </p:nvSpPr>
          <p:spPr bwMode="auto">
            <a:xfrm>
              <a:off x="523738" y="6715125"/>
              <a:ext cx="868362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3" name="Groupe 224"/>
          <p:cNvGrpSpPr>
            <a:grpSpLocks/>
          </p:cNvGrpSpPr>
          <p:nvPr/>
        </p:nvGrpSpPr>
        <p:grpSpPr bwMode="auto">
          <a:xfrm>
            <a:off x="1629508" y="4731728"/>
            <a:ext cx="681404" cy="1266092"/>
            <a:chOff x="1331595" y="5484206"/>
            <a:chExt cx="622766" cy="1455810"/>
          </a:xfrm>
        </p:grpSpPr>
        <p:sp>
          <p:nvSpPr>
            <p:cNvPr id="3350" name="Rectangle 132"/>
            <p:cNvSpPr>
              <a:spLocks noChangeArrowheads="1"/>
            </p:cNvSpPr>
            <p:nvPr/>
          </p:nvSpPr>
          <p:spPr bwMode="auto">
            <a:xfrm>
              <a:off x="1331595" y="5484206"/>
              <a:ext cx="622766" cy="294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Voie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d’administration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1" name="Rectangle 207"/>
            <p:cNvSpPr>
              <a:spLocks noChangeArrowheads="1"/>
            </p:cNvSpPr>
            <p:nvPr/>
          </p:nvSpPr>
          <p:spPr bwMode="auto">
            <a:xfrm>
              <a:off x="1499294" y="5783410"/>
              <a:ext cx="2857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IV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52" name="Rectangle 207"/>
            <p:cNvSpPr>
              <a:spLocks noChangeArrowheads="1"/>
            </p:cNvSpPr>
            <p:nvPr/>
          </p:nvSpPr>
          <p:spPr bwMode="auto">
            <a:xfrm>
              <a:off x="1497806" y="6092031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3" name="Rectangle 207"/>
            <p:cNvSpPr>
              <a:spLocks noChangeArrowheads="1"/>
            </p:cNvSpPr>
            <p:nvPr/>
          </p:nvSpPr>
          <p:spPr bwMode="auto">
            <a:xfrm>
              <a:off x="1497806" y="6407150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4" name="Rectangle 207"/>
            <p:cNvSpPr>
              <a:spLocks noChangeArrowheads="1"/>
            </p:cNvSpPr>
            <p:nvPr/>
          </p:nvSpPr>
          <p:spPr bwMode="auto">
            <a:xfrm>
              <a:off x="1498678" y="6717766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4" name="Groupe 223"/>
          <p:cNvGrpSpPr>
            <a:grpSpLocks/>
          </p:cNvGrpSpPr>
          <p:nvPr/>
        </p:nvGrpSpPr>
        <p:grpSpPr bwMode="auto">
          <a:xfrm>
            <a:off x="3081705" y="4832839"/>
            <a:ext cx="951034" cy="1164981"/>
            <a:chOff x="1869836" y="5593446"/>
            <a:chExt cx="911016" cy="1346570"/>
          </a:xfrm>
        </p:grpSpPr>
        <p:sp>
          <p:nvSpPr>
            <p:cNvPr id="3345" name="Rectangle 132"/>
            <p:cNvSpPr>
              <a:spLocks noChangeArrowheads="1"/>
            </p:cNvSpPr>
            <p:nvPr/>
          </p:nvSpPr>
          <p:spPr bwMode="auto">
            <a:xfrm>
              <a:off x="1869836" y="5593446"/>
              <a:ext cx="911016" cy="147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Contexte de prescription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6" name="Rectangle 207"/>
            <p:cNvSpPr>
              <a:spLocks noChangeArrowheads="1"/>
            </p:cNvSpPr>
            <p:nvPr/>
          </p:nvSpPr>
          <p:spPr bwMode="auto">
            <a:xfrm>
              <a:off x="1920083" y="5783095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ICS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7" name="Rectangle 207"/>
            <p:cNvSpPr>
              <a:spLocks noChangeArrowheads="1"/>
            </p:cNvSpPr>
            <p:nvPr/>
          </p:nvSpPr>
          <p:spPr bwMode="auto">
            <a:xfrm>
              <a:off x="1920801" y="6095833"/>
              <a:ext cx="8064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8" name="Rectangle 207"/>
            <p:cNvSpPr>
              <a:spLocks noChangeArrowheads="1"/>
            </p:cNvSpPr>
            <p:nvPr/>
          </p:nvSpPr>
          <p:spPr bwMode="auto">
            <a:xfrm>
              <a:off x="1920800" y="6414920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9" name="Rectangle 207"/>
            <p:cNvSpPr>
              <a:spLocks noChangeArrowheads="1"/>
            </p:cNvSpPr>
            <p:nvPr/>
          </p:nvSpPr>
          <p:spPr bwMode="auto">
            <a:xfrm>
              <a:off x="1920083" y="6717766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5" name="Groupe 30"/>
          <p:cNvGrpSpPr>
            <a:grpSpLocks/>
          </p:cNvGrpSpPr>
          <p:nvPr/>
        </p:nvGrpSpPr>
        <p:grpSpPr bwMode="auto">
          <a:xfrm>
            <a:off x="4047393" y="4828443"/>
            <a:ext cx="923192" cy="1169377"/>
            <a:chOff x="2857500" y="5589588"/>
            <a:chExt cx="765175" cy="1351999"/>
          </a:xfrm>
        </p:grpSpPr>
        <p:sp>
          <p:nvSpPr>
            <p:cNvPr id="3340" name="Rectangle 132"/>
            <p:cNvSpPr>
              <a:spLocks noChangeArrowheads="1"/>
            </p:cNvSpPr>
            <p:nvPr/>
          </p:nvSpPr>
          <p:spPr bwMode="auto">
            <a:xfrm>
              <a:off x="3072680" y="5589588"/>
              <a:ext cx="334815" cy="147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Diagnostic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1" name="Rectangle 207"/>
            <p:cNvSpPr>
              <a:spLocks noChangeArrowheads="1"/>
            </p:cNvSpPr>
            <p:nvPr/>
          </p:nvSpPr>
          <p:spPr bwMode="auto">
            <a:xfrm>
              <a:off x="2857500" y="5783263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ABD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2" name="Rectangle 207"/>
            <p:cNvSpPr>
              <a:spLocks noChangeArrowheads="1"/>
            </p:cNvSpPr>
            <p:nvPr/>
          </p:nvSpPr>
          <p:spPr bwMode="auto">
            <a:xfrm>
              <a:off x="2857500" y="6091238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3" name="Rectangle 207"/>
            <p:cNvSpPr>
              <a:spLocks noChangeArrowheads="1"/>
            </p:cNvSpPr>
            <p:nvPr/>
          </p:nvSpPr>
          <p:spPr bwMode="auto">
            <a:xfrm>
              <a:off x="2857500" y="6414920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4" name="Rectangle 207"/>
            <p:cNvSpPr>
              <a:spLocks noChangeArrowheads="1"/>
            </p:cNvSpPr>
            <p:nvPr/>
          </p:nvSpPr>
          <p:spPr bwMode="auto">
            <a:xfrm>
              <a:off x="2857500" y="6719337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6" name="Groupe 29"/>
          <p:cNvGrpSpPr>
            <a:grpSpLocks/>
          </p:cNvGrpSpPr>
          <p:nvPr/>
        </p:nvGrpSpPr>
        <p:grpSpPr bwMode="auto">
          <a:xfrm>
            <a:off x="4944208" y="4737589"/>
            <a:ext cx="464527" cy="1263162"/>
            <a:chOff x="3648473" y="5486419"/>
            <a:chExt cx="503237" cy="1454926"/>
          </a:xfrm>
        </p:grpSpPr>
        <p:sp>
          <p:nvSpPr>
            <p:cNvPr id="3335" name="Rectangle 132"/>
            <p:cNvSpPr>
              <a:spLocks noChangeArrowheads="1"/>
            </p:cNvSpPr>
            <p:nvPr/>
          </p:nvSpPr>
          <p:spPr bwMode="auto">
            <a:xfrm>
              <a:off x="3648473" y="5486419"/>
              <a:ext cx="503237" cy="294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Justification dossier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6" name="Rectangle 207"/>
            <p:cNvSpPr>
              <a:spLocks noChangeArrowheads="1"/>
            </p:cNvSpPr>
            <p:nvPr/>
          </p:nvSpPr>
          <p:spPr bwMode="auto">
            <a:xfrm>
              <a:off x="3756423" y="5768986"/>
              <a:ext cx="287337" cy="23256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Oui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37" name="Rectangle 207"/>
            <p:cNvSpPr>
              <a:spLocks noChangeArrowheads="1"/>
            </p:cNvSpPr>
            <p:nvPr/>
          </p:nvSpPr>
          <p:spPr bwMode="auto">
            <a:xfrm>
              <a:off x="3747223" y="6105849"/>
              <a:ext cx="287999" cy="212234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Oui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38" name="Rectangle 207"/>
            <p:cNvSpPr>
              <a:spLocks noChangeArrowheads="1"/>
            </p:cNvSpPr>
            <p:nvPr/>
          </p:nvSpPr>
          <p:spPr bwMode="auto">
            <a:xfrm>
              <a:off x="3758398" y="6414720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9" name="Rectangle 207"/>
            <p:cNvSpPr>
              <a:spLocks noChangeArrowheads="1"/>
            </p:cNvSpPr>
            <p:nvPr/>
          </p:nvSpPr>
          <p:spPr bwMode="auto">
            <a:xfrm>
              <a:off x="3758398" y="6719095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7" name="Groupe 236"/>
          <p:cNvGrpSpPr>
            <a:grpSpLocks/>
          </p:cNvGrpSpPr>
          <p:nvPr/>
        </p:nvGrpSpPr>
        <p:grpSpPr bwMode="auto">
          <a:xfrm>
            <a:off x="5380893" y="4743451"/>
            <a:ext cx="866043" cy="1254369"/>
            <a:chOff x="5338038" y="5497792"/>
            <a:chExt cx="901990" cy="1445400"/>
          </a:xfrm>
        </p:grpSpPr>
        <p:sp>
          <p:nvSpPr>
            <p:cNvPr id="3330" name="Rectangle 132"/>
            <p:cNvSpPr>
              <a:spLocks noChangeArrowheads="1"/>
            </p:cNvSpPr>
            <p:nvPr/>
          </p:nvSpPr>
          <p:spPr bwMode="auto">
            <a:xfrm>
              <a:off x="5348477" y="5497792"/>
              <a:ext cx="873125" cy="29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Changement d’AI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+ Raison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1" name="Rectangle 207"/>
            <p:cNvSpPr>
              <a:spLocks noChangeArrowheads="1"/>
            </p:cNvSpPr>
            <p:nvPr/>
          </p:nvSpPr>
          <p:spPr bwMode="auto">
            <a:xfrm>
              <a:off x="5338038" y="5781141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2" name="Rectangle 207"/>
            <p:cNvSpPr>
              <a:spLocks noChangeArrowheads="1"/>
            </p:cNvSpPr>
            <p:nvPr/>
          </p:nvSpPr>
          <p:spPr bwMode="auto">
            <a:xfrm>
              <a:off x="5338038" y="6106578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3" name="Rectangle 207"/>
            <p:cNvSpPr>
              <a:spLocks noChangeArrowheads="1"/>
            </p:cNvSpPr>
            <p:nvPr/>
          </p:nvSpPr>
          <p:spPr bwMode="auto">
            <a:xfrm>
              <a:off x="5338471" y="6420002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4" name="Rectangle 207"/>
            <p:cNvSpPr>
              <a:spLocks noChangeArrowheads="1"/>
            </p:cNvSpPr>
            <p:nvPr/>
          </p:nvSpPr>
          <p:spPr bwMode="auto">
            <a:xfrm>
              <a:off x="5338470" y="6720942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30" name="Group 320"/>
          <p:cNvGraphicFramePr>
            <a:graphicFrameLocks noGrp="1"/>
          </p:cNvGraphicFramePr>
          <p:nvPr/>
        </p:nvGraphicFramePr>
        <p:xfrm>
          <a:off x="350228" y="43962"/>
          <a:ext cx="4374173" cy="449878"/>
        </p:xfrm>
        <a:graphic>
          <a:graphicData uri="http://schemas.openxmlformats.org/drawingml/2006/table">
            <a:tbl>
              <a:tblPr/>
              <a:tblGrid>
                <a:gridCol w="248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Enquête nationale de prévalence 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100" b="1" kern="1200" dirty="0" smtClean="0">
                          <a:solidFill>
                            <a:srgbClr val="0F418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Questionnaire patient</a:t>
                      </a: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35" name="Image 1" descr="logoSantePubl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6" y="98181"/>
            <a:ext cx="606669" cy="3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2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90854"/>
            <a:ext cx="398585" cy="35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168" descr="RéPias - CPIAS Nouvelle Aquita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20" y="49823"/>
            <a:ext cx="798634" cy="42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8" name="Groupe 230"/>
          <p:cNvGrpSpPr>
            <a:grpSpLocks/>
          </p:cNvGrpSpPr>
          <p:nvPr/>
        </p:nvGrpSpPr>
        <p:grpSpPr bwMode="auto">
          <a:xfrm>
            <a:off x="549520" y="568569"/>
            <a:ext cx="4410808" cy="200758"/>
            <a:chOff x="421713" y="677566"/>
            <a:chExt cx="5844328" cy="217487"/>
          </a:xfrm>
        </p:grpSpPr>
        <p:sp>
          <p:nvSpPr>
            <p:cNvPr id="3328" name="Rectangle 3"/>
            <p:cNvSpPr>
              <a:spLocks noChangeArrowheads="1"/>
            </p:cNvSpPr>
            <p:nvPr/>
          </p:nvSpPr>
          <p:spPr bwMode="auto">
            <a:xfrm>
              <a:off x="421713" y="677566"/>
              <a:ext cx="5844327" cy="2174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Etablissement et services</a:t>
              </a:r>
              <a:endParaRPr lang="fr-FR" altLang="fr-FR" sz="738">
                <a:solidFill>
                  <a:srgbClr val="0F4182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3" name="Connecteur droit 232"/>
            <p:cNvCxnSpPr/>
            <p:nvPr/>
          </p:nvCxnSpPr>
          <p:spPr>
            <a:xfrm>
              <a:off x="421713" y="895053"/>
              <a:ext cx="5844328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9" name="Groupe 4"/>
          <p:cNvGrpSpPr>
            <a:grpSpLocks/>
          </p:cNvGrpSpPr>
          <p:nvPr/>
        </p:nvGrpSpPr>
        <p:grpSpPr bwMode="auto">
          <a:xfrm>
            <a:off x="549520" y="1312985"/>
            <a:ext cx="5083419" cy="205154"/>
            <a:chOff x="309563" y="1422400"/>
            <a:chExt cx="5507037" cy="222250"/>
          </a:xfrm>
        </p:grpSpPr>
        <p:sp>
          <p:nvSpPr>
            <p:cNvPr id="3326" name="Rectangle 189"/>
            <p:cNvSpPr>
              <a:spLocks noChangeArrowheads="1"/>
            </p:cNvSpPr>
            <p:nvPr/>
          </p:nvSpPr>
          <p:spPr bwMode="auto">
            <a:xfrm>
              <a:off x="309563" y="1422400"/>
              <a:ext cx="5507037" cy="21748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Patient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309563" y="1644650"/>
              <a:ext cx="5507037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0" name="Groupe 12"/>
          <p:cNvGrpSpPr>
            <a:grpSpLocks/>
          </p:cNvGrpSpPr>
          <p:nvPr/>
        </p:nvGrpSpPr>
        <p:grpSpPr bwMode="auto">
          <a:xfrm>
            <a:off x="550985" y="3008430"/>
            <a:ext cx="5791200" cy="305405"/>
            <a:chOff x="311150" y="3357563"/>
            <a:chExt cx="6273800" cy="331271"/>
          </a:xfrm>
        </p:grpSpPr>
        <p:grpSp>
          <p:nvGrpSpPr>
            <p:cNvPr id="3320" name="Groupe 11"/>
            <p:cNvGrpSpPr>
              <a:grpSpLocks/>
            </p:cNvGrpSpPr>
            <p:nvPr/>
          </p:nvGrpSpPr>
          <p:grpSpPr bwMode="auto">
            <a:xfrm>
              <a:off x="311150" y="3419475"/>
              <a:ext cx="6273800" cy="217488"/>
              <a:chOff x="309563" y="3371850"/>
              <a:chExt cx="6273800" cy="217488"/>
            </a:xfrm>
          </p:grpSpPr>
          <p:sp>
            <p:nvSpPr>
              <p:cNvPr id="3324" name="Rectangle 4"/>
              <p:cNvSpPr>
                <a:spLocks noChangeArrowheads="1"/>
              </p:cNvSpPr>
              <p:nvPr/>
            </p:nvSpPr>
            <p:spPr bwMode="auto">
              <a:xfrm>
                <a:off x="309563" y="3371850"/>
                <a:ext cx="6273800" cy="217488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Dispositif(s) invasif(s)</a:t>
                </a:r>
              </a:p>
            </p:txBody>
          </p:sp>
          <p:cxnSp>
            <p:nvCxnSpPr>
              <p:cNvPr id="257" name="Connecteur droit 256"/>
              <p:cNvCxnSpPr/>
              <p:nvPr/>
            </p:nvCxnSpPr>
            <p:spPr>
              <a:xfrm>
                <a:off x="309563" y="3589687"/>
                <a:ext cx="6273800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1" name="Groupe 264"/>
            <p:cNvGrpSpPr>
              <a:grpSpLocks/>
            </p:cNvGrpSpPr>
            <p:nvPr/>
          </p:nvGrpSpPr>
          <p:grpSpPr bwMode="auto">
            <a:xfrm>
              <a:off x="1672124" y="3357563"/>
              <a:ext cx="1201019" cy="331271"/>
              <a:chOff x="2180844" y="2435833"/>
              <a:chExt cx="1201019" cy="331271"/>
            </a:xfrm>
          </p:grpSpPr>
          <p:sp>
            <p:nvSpPr>
              <p:cNvPr id="3322" name="Rectangle 265"/>
              <p:cNvSpPr>
                <a:spLocks noChangeArrowheads="1"/>
              </p:cNvSpPr>
              <p:nvPr/>
            </p:nvSpPr>
            <p:spPr bwMode="auto">
              <a:xfrm>
                <a:off x="2180844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                                        </a:t>
                </a:r>
              </a:p>
            </p:txBody>
          </p:sp>
          <p:sp>
            <p:nvSpPr>
              <p:cNvPr id="3323" name="Rectangle 266"/>
              <p:cNvSpPr>
                <a:spLocks noChangeArrowheads="1"/>
              </p:cNvSpPr>
              <p:nvPr/>
            </p:nvSpPr>
            <p:spPr bwMode="auto">
              <a:xfrm>
                <a:off x="2732575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                                       </a:t>
                </a:r>
              </a:p>
            </p:txBody>
          </p:sp>
        </p:grpSp>
      </p:grpSp>
      <p:grpSp>
        <p:nvGrpSpPr>
          <p:cNvPr id="3141" name="Groupe 24"/>
          <p:cNvGrpSpPr>
            <a:grpSpLocks/>
          </p:cNvGrpSpPr>
          <p:nvPr/>
        </p:nvGrpSpPr>
        <p:grpSpPr bwMode="auto">
          <a:xfrm>
            <a:off x="543659" y="4456227"/>
            <a:ext cx="5798526" cy="305405"/>
            <a:chOff x="303242" y="5151329"/>
            <a:chExt cx="6281707" cy="331271"/>
          </a:xfrm>
        </p:grpSpPr>
        <p:grpSp>
          <p:nvGrpSpPr>
            <p:cNvPr id="3314" name="Groupe 23"/>
            <p:cNvGrpSpPr>
              <a:grpSpLocks/>
            </p:cNvGrpSpPr>
            <p:nvPr/>
          </p:nvGrpSpPr>
          <p:grpSpPr bwMode="auto">
            <a:xfrm>
              <a:off x="303242" y="5208588"/>
              <a:ext cx="6281707" cy="223302"/>
              <a:chOff x="303242" y="5208588"/>
              <a:chExt cx="6281707" cy="223302"/>
            </a:xfrm>
          </p:grpSpPr>
          <p:sp>
            <p:nvSpPr>
              <p:cNvPr id="3318" name="Rectangle 3"/>
              <p:cNvSpPr>
                <a:spLocks noChangeArrowheads="1"/>
              </p:cNvSpPr>
              <p:nvPr/>
            </p:nvSpPr>
            <p:spPr bwMode="auto">
              <a:xfrm>
                <a:off x="309564" y="5208588"/>
                <a:ext cx="6275385" cy="21748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Traitement(s) anti-infectieux</a:t>
                </a:r>
              </a:p>
            </p:txBody>
          </p:sp>
          <p:cxnSp>
            <p:nvCxnSpPr>
              <p:cNvPr id="272" name="Connecteur droit 271"/>
              <p:cNvCxnSpPr/>
              <p:nvPr/>
            </p:nvCxnSpPr>
            <p:spPr>
              <a:xfrm>
                <a:off x="303242" y="5432668"/>
                <a:ext cx="6275357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15" name="Groupe 22"/>
            <p:cNvGrpSpPr>
              <a:grpSpLocks/>
            </p:cNvGrpSpPr>
            <p:nvPr/>
          </p:nvGrpSpPr>
          <p:grpSpPr bwMode="auto">
            <a:xfrm>
              <a:off x="2015828" y="5151329"/>
              <a:ext cx="1201323" cy="331271"/>
              <a:chOff x="2015828" y="5151329"/>
              <a:chExt cx="1201323" cy="331271"/>
            </a:xfrm>
          </p:grpSpPr>
          <p:sp>
            <p:nvSpPr>
              <p:cNvPr id="3316" name="Rectangle 268"/>
              <p:cNvSpPr>
                <a:spLocks noChangeArrowheads="1"/>
              </p:cNvSpPr>
              <p:nvPr/>
            </p:nvSpPr>
            <p:spPr bwMode="auto">
              <a:xfrm>
                <a:off x="2015828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7" name="Rectangle 269"/>
              <p:cNvSpPr>
                <a:spLocks noChangeArrowheads="1"/>
              </p:cNvSpPr>
              <p:nvPr/>
            </p:nvSpPr>
            <p:spPr bwMode="auto">
              <a:xfrm>
                <a:off x="2567699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2" name="Groupe 18"/>
          <p:cNvGrpSpPr>
            <a:grpSpLocks/>
          </p:cNvGrpSpPr>
          <p:nvPr/>
        </p:nvGrpSpPr>
        <p:grpSpPr bwMode="auto">
          <a:xfrm>
            <a:off x="1658815" y="3267809"/>
            <a:ext cx="1109297" cy="734603"/>
            <a:chOff x="1510661" y="3662363"/>
            <a:chExt cx="1201658" cy="824461"/>
          </a:xfrm>
        </p:grpSpPr>
        <p:grpSp>
          <p:nvGrpSpPr>
            <p:cNvPr id="3305" name="Groupe 17"/>
            <p:cNvGrpSpPr>
              <a:grpSpLocks/>
            </p:cNvGrpSpPr>
            <p:nvPr/>
          </p:nvGrpSpPr>
          <p:grpSpPr bwMode="auto">
            <a:xfrm>
              <a:off x="1511300" y="3662363"/>
              <a:ext cx="1201019" cy="342763"/>
              <a:chOff x="1511300" y="3662363"/>
              <a:chExt cx="1201019" cy="342763"/>
            </a:xfrm>
          </p:grpSpPr>
          <p:sp>
            <p:nvSpPr>
              <p:cNvPr id="3312" name="Rectangle 276"/>
              <p:cNvSpPr>
                <a:spLocks noChangeArrowheads="1"/>
              </p:cNvSpPr>
              <p:nvPr/>
            </p:nvSpPr>
            <p:spPr bwMode="auto">
              <a:xfrm>
                <a:off x="1511300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3" name="Rectangle 277"/>
              <p:cNvSpPr>
                <a:spLocks noChangeArrowheads="1"/>
              </p:cNvSpPr>
              <p:nvPr/>
            </p:nvSpPr>
            <p:spPr bwMode="auto">
              <a:xfrm>
                <a:off x="2063031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6" name="Groupe 278"/>
            <p:cNvGrpSpPr>
              <a:grpSpLocks/>
            </p:cNvGrpSpPr>
            <p:nvPr/>
          </p:nvGrpSpPr>
          <p:grpSpPr bwMode="auto">
            <a:xfrm>
              <a:off x="1511300" y="3896411"/>
              <a:ext cx="1201019" cy="342763"/>
              <a:chOff x="1846982" y="2435833"/>
              <a:chExt cx="1201019" cy="342763"/>
            </a:xfrm>
          </p:grpSpPr>
          <p:sp>
            <p:nvSpPr>
              <p:cNvPr id="3310" name="Rectangle 279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1" name="Rectangle 280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7" name="Groupe 281"/>
            <p:cNvGrpSpPr>
              <a:grpSpLocks/>
            </p:cNvGrpSpPr>
            <p:nvPr/>
          </p:nvGrpSpPr>
          <p:grpSpPr bwMode="auto">
            <a:xfrm>
              <a:off x="1510661" y="4144061"/>
              <a:ext cx="1201019" cy="342763"/>
              <a:chOff x="1846982" y="2435833"/>
              <a:chExt cx="1201019" cy="342763"/>
            </a:xfrm>
          </p:grpSpPr>
          <p:sp>
            <p:nvSpPr>
              <p:cNvPr id="3308" name="Rectangle 282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9" name="Rectangle 283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3" name="Groupe 26"/>
          <p:cNvGrpSpPr>
            <a:grpSpLocks/>
          </p:cNvGrpSpPr>
          <p:nvPr/>
        </p:nvGrpSpPr>
        <p:grpSpPr bwMode="auto">
          <a:xfrm>
            <a:off x="549520" y="6022726"/>
            <a:ext cx="5794131" cy="305405"/>
            <a:chOff x="309563" y="6946900"/>
            <a:chExt cx="6276972" cy="329489"/>
          </a:xfrm>
        </p:grpSpPr>
        <p:grpSp>
          <p:nvGrpSpPr>
            <p:cNvPr id="3299" name="Groupe 25"/>
            <p:cNvGrpSpPr>
              <a:grpSpLocks/>
            </p:cNvGrpSpPr>
            <p:nvPr/>
          </p:nvGrpSpPr>
          <p:grpSpPr bwMode="auto">
            <a:xfrm>
              <a:off x="309563" y="7005638"/>
              <a:ext cx="6276972" cy="228432"/>
              <a:chOff x="309563" y="7005638"/>
              <a:chExt cx="6276972" cy="228432"/>
            </a:xfrm>
          </p:grpSpPr>
          <p:sp>
            <p:nvSpPr>
              <p:cNvPr id="3303" name="Rectangle 2"/>
              <p:cNvSpPr>
                <a:spLocks noChangeArrowheads="1"/>
              </p:cNvSpPr>
              <p:nvPr/>
            </p:nvSpPr>
            <p:spPr bwMode="auto">
              <a:xfrm>
                <a:off x="309563" y="7005638"/>
                <a:ext cx="6273800" cy="219075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Infection(s) nosocomiale(s)</a:t>
                </a:r>
              </a:p>
            </p:txBody>
          </p:sp>
          <p:cxnSp>
            <p:nvCxnSpPr>
              <p:cNvPr id="320" name="Connecteur droit 319"/>
              <p:cNvCxnSpPr/>
              <p:nvPr/>
            </p:nvCxnSpPr>
            <p:spPr>
              <a:xfrm>
                <a:off x="311150" y="7234631"/>
                <a:ext cx="6275385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00" name="Groupe 21"/>
            <p:cNvGrpSpPr>
              <a:grpSpLocks/>
            </p:cNvGrpSpPr>
            <p:nvPr/>
          </p:nvGrpSpPr>
          <p:grpSpPr bwMode="auto">
            <a:xfrm>
              <a:off x="2025975" y="6946900"/>
              <a:ext cx="1201324" cy="329489"/>
              <a:chOff x="1691636" y="6946900"/>
              <a:chExt cx="1201324" cy="329489"/>
            </a:xfrm>
          </p:grpSpPr>
          <p:sp>
            <p:nvSpPr>
              <p:cNvPr id="3301" name="Rectangle 313"/>
              <p:cNvSpPr>
                <a:spLocks noChangeArrowheads="1"/>
              </p:cNvSpPr>
              <p:nvPr/>
            </p:nvSpPr>
            <p:spPr bwMode="auto">
              <a:xfrm>
                <a:off x="1691636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2" name="Rectangle 314"/>
              <p:cNvSpPr>
                <a:spLocks noChangeArrowheads="1"/>
              </p:cNvSpPr>
              <p:nvPr/>
            </p:nvSpPr>
            <p:spPr bwMode="auto">
              <a:xfrm>
                <a:off x="2243508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4" name="Groupe 27"/>
          <p:cNvGrpSpPr>
            <a:grpSpLocks/>
          </p:cNvGrpSpPr>
          <p:nvPr/>
        </p:nvGrpSpPr>
        <p:grpSpPr bwMode="auto">
          <a:xfrm>
            <a:off x="3931630" y="822081"/>
            <a:ext cx="1351480" cy="203688"/>
            <a:chOff x="3973513" y="890588"/>
            <a:chExt cx="1464103" cy="220662"/>
          </a:xfrm>
        </p:grpSpPr>
        <p:sp>
          <p:nvSpPr>
            <p:cNvPr id="3297" name="Rectangle 5"/>
            <p:cNvSpPr>
              <a:spLocks noChangeArrowheads="1"/>
            </p:cNvSpPr>
            <p:nvPr/>
          </p:nvSpPr>
          <p:spPr bwMode="auto">
            <a:xfrm>
              <a:off x="3973513" y="890588"/>
              <a:ext cx="922337" cy="2206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98" name="Rectangle 33"/>
            <p:cNvSpPr>
              <a:spLocks noChangeArrowheads="1"/>
            </p:cNvSpPr>
            <p:nvPr/>
          </p:nvSpPr>
          <p:spPr bwMode="auto">
            <a:xfrm>
              <a:off x="4015351" y="936297"/>
              <a:ext cx="1422265" cy="1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923" dirty="0" smtClean="0">
                  <a:solidFill>
                    <a:srgbClr val="DDDDDD"/>
                  </a:solidFill>
                  <a:latin typeface="Arial Narrow" panose="020B0606020202030204" pitchFamily="34" charset="0"/>
                </a:rPr>
                <a:t>_</a:t>
              </a:r>
              <a:r>
                <a:rPr lang="fr-FR" altLang="fr-FR" sz="1000" dirty="0">
                  <a:latin typeface="Arial Narrow" pitchFamily="34" charset="0"/>
                </a:rPr>
                <a:t>22/ 05 </a:t>
              </a:r>
              <a:r>
                <a:rPr lang="fr-FR" altLang="fr-FR" sz="1000" dirty="0" smtClean="0">
                  <a:latin typeface="Arial Narrow" pitchFamily="34" charset="0"/>
                </a:rPr>
                <a:t>/2022</a:t>
              </a:r>
              <a:r>
                <a:rPr lang="fr-FR" altLang="fr-FR" sz="923" dirty="0" smtClean="0">
                  <a:solidFill>
                    <a:srgbClr val="DDDDDD"/>
                  </a:solidFill>
                  <a:latin typeface="Arial Narrow" panose="020B0606020202030204" pitchFamily="34" charset="0"/>
                </a:rPr>
                <a:t>_ </a:t>
              </a:r>
              <a:r>
                <a:rPr lang="fr-FR" altLang="fr-FR" sz="923" dirty="0">
                  <a:solidFill>
                    <a:srgbClr val="DDDDDD"/>
                  </a:solidFill>
                  <a:latin typeface="Arial Narrow" panose="020B0606020202030204" pitchFamily="34" charset="0"/>
                </a:rPr>
                <a:t>/ _  _ / _ _ _ _</a:t>
              </a:r>
            </a:p>
          </p:txBody>
        </p:sp>
      </p:grpSp>
      <p:grpSp>
        <p:nvGrpSpPr>
          <p:cNvPr id="3145" name="Groupe 324"/>
          <p:cNvGrpSpPr>
            <a:grpSpLocks/>
          </p:cNvGrpSpPr>
          <p:nvPr/>
        </p:nvGrpSpPr>
        <p:grpSpPr bwMode="auto">
          <a:xfrm>
            <a:off x="2823797" y="1521070"/>
            <a:ext cx="835269" cy="305405"/>
            <a:chOff x="1812196" y="2435833"/>
            <a:chExt cx="984619" cy="328792"/>
          </a:xfrm>
        </p:grpSpPr>
        <p:sp>
          <p:nvSpPr>
            <p:cNvPr id="3295" name="Rectangle 325"/>
            <p:cNvSpPr>
              <a:spLocks noChangeArrowheads="1"/>
            </p:cNvSpPr>
            <p:nvPr/>
          </p:nvSpPr>
          <p:spPr bwMode="auto">
            <a:xfrm>
              <a:off x="2289922" y="2435833"/>
              <a:ext cx="506893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  <p:sp>
          <p:nvSpPr>
            <p:cNvPr id="3296" name="Rectangle 326"/>
            <p:cNvSpPr>
              <a:spLocks noChangeArrowheads="1"/>
            </p:cNvSpPr>
            <p:nvPr/>
          </p:nvSpPr>
          <p:spPr bwMode="auto">
            <a:xfrm>
              <a:off x="1812196" y="2435833"/>
              <a:ext cx="649288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</p:grpSp>
      <p:sp>
        <p:nvSpPr>
          <p:cNvPr id="3146" name="Rectangle 33"/>
          <p:cNvSpPr>
            <a:spLocks noChangeArrowheads="1"/>
          </p:cNvSpPr>
          <p:nvPr/>
        </p:nvSpPr>
        <p:spPr bwMode="auto">
          <a:xfrm>
            <a:off x="3799743" y="1903535"/>
            <a:ext cx="79188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latin typeface="Arial Narrow" panose="020B0606020202030204" pitchFamily="34" charset="0"/>
              </a:rPr>
              <a:t>  </a:t>
            </a:r>
            <a:r>
              <a:rPr lang="fr-FR" altLang="fr-FR" sz="1100" dirty="0">
                <a:latin typeface="Arial Narrow" panose="020B0606020202030204" pitchFamily="34" charset="0"/>
              </a:rPr>
              <a:t>0</a:t>
            </a:r>
            <a:r>
              <a:rPr lang="fr-FR" altLang="fr-FR" sz="1100" dirty="0" smtClean="0">
                <a:latin typeface="Arial Narrow" pitchFamily="34" charset="0"/>
              </a:rPr>
              <a:t>2</a:t>
            </a:r>
            <a:r>
              <a:rPr lang="fr-FR" altLang="fr-FR" sz="1100" dirty="0">
                <a:latin typeface="Arial Narrow" pitchFamily="34" charset="0"/>
              </a:rPr>
              <a:t>/ 05 /2022 </a:t>
            </a:r>
            <a:r>
              <a:rPr lang="fr-FR" altLang="fr-FR" sz="923" dirty="0" smtClean="0">
                <a:solidFill>
                  <a:srgbClr val="DDDDDD"/>
                </a:solidFill>
                <a:latin typeface="Arial Narrow" panose="020B0606020202030204" pitchFamily="34" charset="0"/>
              </a:rPr>
              <a:t>_</a:t>
            </a:r>
            <a:endParaRPr lang="fr-FR" altLang="fr-FR" sz="923" dirty="0">
              <a:solidFill>
                <a:srgbClr val="DDDDD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147" name="Groupe 235"/>
          <p:cNvGrpSpPr>
            <a:grpSpLocks/>
          </p:cNvGrpSpPr>
          <p:nvPr/>
        </p:nvGrpSpPr>
        <p:grpSpPr bwMode="auto">
          <a:xfrm>
            <a:off x="2201011" y="4731728"/>
            <a:ext cx="1051899" cy="1263162"/>
            <a:chOff x="4193435" y="5477406"/>
            <a:chExt cx="1140099" cy="1465159"/>
          </a:xfrm>
        </p:grpSpPr>
        <p:sp>
          <p:nvSpPr>
            <p:cNvPr id="3282" name="Rectangle 132"/>
            <p:cNvSpPr>
              <a:spLocks noChangeArrowheads="1"/>
            </p:cNvSpPr>
            <p:nvPr/>
          </p:nvSpPr>
          <p:spPr bwMode="auto">
            <a:xfrm>
              <a:off x="4341548" y="5477406"/>
              <a:ext cx="588983" cy="29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Date de début</a:t>
              </a:r>
              <a:b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du traitement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grpSp>
          <p:nvGrpSpPr>
            <p:cNvPr id="3283" name="Groupe 226"/>
            <p:cNvGrpSpPr>
              <a:grpSpLocks/>
            </p:cNvGrpSpPr>
            <p:nvPr/>
          </p:nvGrpSpPr>
          <p:grpSpPr bwMode="auto">
            <a:xfrm>
              <a:off x="4194384" y="5783263"/>
              <a:ext cx="944063" cy="222250"/>
              <a:chOff x="4194384" y="5783263"/>
              <a:chExt cx="944063" cy="222250"/>
            </a:xfrm>
          </p:grpSpPr>
          <p:sp>
            <p:nvSpPr>
              <p:cNvPr id="3293" name="Rectangle 207"/>
              <p:cNvSpPr>
                <a:spLocks noChangeArrowheads="1"/>
              </p:cNvSpPr>
              <p:nvPr/>
            </p:nvSpPr>
            <p:spPr bwMode="auto">
              <a:xfrm>
                <a:off x="4194384" y="5783263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Rectangle 33"/>
              <p:cNvSpPr>
                <a:spLocks noChangeArrowheads="1"/>
              </p:cNvSpPr>
              <p:nvPr/>
            </p:nvSpPr>
            <p:spPr bwMode="auto">
              <a:xfrm>
                <a:off x="4242438" y="5828556"/>
                <a:ext cx="295360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 dirty="0" smtClean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__ </a:t>
                </a:r>
                <a:r>
                  <a:rPr lang="fr-FR" altLang="fr-FR" sz="923" dirty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_</a:t>
                </a:r>
              </a:p>
            </p:txBody>
          </p:sp>
        </p:grpSp>
        <p:grpSp>
          <p:nvGrpSpPr>
            <p:cNvPr id="3284" name="Groupe 227"/>
            <p:cNvGrpSpPr>
              <a:grpSpLocks/>
            </p:cNvGrpSpPr>
            <p:nvPr/>
          </p:nvGrpSpPr>
          <p:grpSpPr bwMode="auto">
            <a:xfrm>
              <a:off x="4194384" y="6100231"/>
              <a:ext cx="1139150" cy="231358"/>
              <a:chOff x="4194384" y="6100231"/>
              <a:chExt cx="1139150" cy="231358"/>
            </a:xfrm>
          </p:grpSpPr>
          <p:sp>
            <p:nvSpPr>
              <p:cNvPr id="3291" name="Rectangle 207"/>
              <p:cNvSpPr>
                <a:spLocks noChangeArrowheads="1"/>
              </p:cNvSpPr>
              <p:nvPr/>
            </p:nvSpPr>
            <p:spPr bwMode="auto">
              <a:xfrm>
                <a:off x="4194384" y="6100231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Rectangle 33"/>
              <p:cNvSpPr>
                <a:spLocks noChangeArrowheads="1"/>
              </p:cNvSpPr>
              <p:nvPr/>
            </p:nvSpPr>
            <p:spPr bwMode="auto">
              <a:xfrm>
                <a:off x="4242438" y="6153092"/>
                <a:ext cx="1091096" cy="178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000" dirty="0">
                    <a:solidFill>
                      <a:srgbClr val="DDDDDD"/>
                    </a:solidFill>
                    <a:latin typeface="+mn-lt"/>
                  </a:rPr>
                  <a:t>_  _ / _  _ / _ _ _ </a:t>
                </a:r>
                <a:r>
                  <a:rPr lang="fr-FR" altLang="fr-FR" sz="923" dirty="0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</a:t>
                </a:r>
              </a:p>
            </p:txBody>
          </p:sp>
        </p:grpSp>
        <p:grpSp>
          <p:nvGrpSpPr>
            <p:cNvPr id="3285" name="Groupe 228"/>
            <p:cNvGrpSpPr>
              <a:grpSpLocks/>
            </p:cNvGrpSpPr>
            <p:nvPr/>
          </p:nvGrpSpPr>
          <p:grpSpPr bwMode="auto">
            <a:xfrm>
              <a:off x="4194385" y="6424613"/>
              <a:ext cx="944062" cy="217487"/>
              <a:chOff x="4194385" y="6424613"/>
              <a:chExt cx="944062" cy="217487"/>
            </a:xfrm>
          </p:grpSpPr>
          <p:sp>
            <p:nvSpPr>
              <p:cNvPr id="3289" name="Rectangle 207"/>
              <p:cNvSpPr>
                <a:spLocks noChangeArrowheads="1"/>
              </p:cNvSpPr>
              <p:nvPr/>
            </p:nvSpPr>
            <p:spPr bwMode="auto">
              <a:xfrm>
                <a:off x="4194385" y="6424613"/>
                <a:ext cx="944062" cy="21748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Rectangle 33"/>
              <p:cNvSpPr>
                <a:spLocks noChangeArrowheads="1"/>
              </p:cNvSpPr>
              <p:nvPr/>
            </p:nvSpPr>
            <p:spPr bwMode="auto">
              <a:xfrm>
                <a:off x="4246371" y="6471704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6" name="Groupe 234"/>
            <p:cNvGrpSpPr>
              <a:grpSpLocks/>
            </p:cNvGrpSpPr>
            <p:nvPr/>
          </p:nvGrpSpPr>
          <p:grpSpPr bwMode="auto">
            <a:xfrm>
              <a:off x="4193435" y="6720315"/>
              <a:ext cx="944062" cy="222250"/>
              <a:chOff x="4193435" y="6720315"/>
              <a:chExt cx="944062" cy="222250"/>
            </a:xfrm>
          </p:grpSpPr>
          <p:sp>
            <p:nvSpPr>
              <p:cNvPr id="3287" name="Rectangle 207"/>
              <p:cNvSpPr>
                <a:spLocks noChangeArrowheads="1"/>
              </p:cNvSpPr>
              <p:nvPr/>
            </p:nvSpPr>
            <p:spPr bwMode="auto">
              <a:xfrm>
                <a:off x="4193435" y="6720315"/>
                <a:ext cx="944062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4246371" y="6766619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</p:grpSp>
      <p:sp>
        <p:nvSpPr>
          <p:cNvPr id="3148" name="Rectangle 124"/>
          <p:cNvSpPr>
            <a:spLocks noChangeArrowheads="1"/>
          </p:cNvSpPr>
          <p:nvPr/>
        </p:nvSpPr>
        <p:spPr bwMode="auto">
          <a:xfrm>
            <a:off x="2442797" y="6309946"/>
            <a:ext cx="970085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1</a:t>
            </a:r>
          </a:p>
        </p:txBody>
      </p:sp>
      <p:sp>
        <p:nvSpPr>
          <p:cNvPr id="3149" name="Rectangle 204"/>
          <p:cNvSpPr>
            <a:spLocks noChangeArrowheads="1"/>
          </p:cNvSpPr>
          <p:nvPr/>
        </p:nvSpPr>
        <p:spPr bwMode="auto">
          <a:xfrm>
            <a:off x="1938704" y="6430108"/>
            <a:ext cx="20867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ISOORG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0" name="Rectangle 207"/>
          <p:cNvSpPr>
            <a:spLocks noChangeArrowheads="1"/>
          </p:cNvSpPr>
          <p:nvPr/>
        </p:nvSpPr>
        <p:spPr bwMode="auto">
          <a:xfrm>
            <a:off x="1938704" y="7303477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ES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1" name="Rectangle 208"/>
          <p:cNvSpPr>
            <a:spLocks noChangeArrowheads="1"/>
          </p:cNvSpPr>
          <p:nvPr/>
        </p:nvSpPr>
        <p:spPr bwMode="auto">
          <a:xfrm>
            <a:off x="1938704" y="7564316"/>
            <a:ext cx="2086708" cy="20368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>
                <a:latin typeface="Arial Narrow" panose="020B0606020202030204" pitchFamily="34" charset="0"/>
              </a:rPr>
              <a:t>12/ 05 /2022</a:t>
            </a:r>
            <a:endParaRPr lang="fr-FR" altLang="fr-FR" sz="1000">
              <a:solidFill>
                <a:srgbClr val="000000"/>
              </a:solidFill>
            </a:endParaRPr>
          </a:p>
        </p:txBody>
      </p:sp>
      <p:sp>
        <p:nvSpPr>
          <p:cNvPr id="3152" name="Rectangle 209"/>
          <p:cNvSpPr>
            <a:spLocks noChangeArrowheads="1"/>
          </p:cNvSpPr>
          <p:nvPr/>
        </p:nvSpPr>
        <p:spPr bwMode="auto">
          <a:xfrm>
            <a:off x="1938704" y="7823689"/>
            <a:ext cx="2085242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53" name="Groupe 239"/>
          <p:cNvGrpSpPr>
            <a:grpSpLocks/>
          </p:cNvGrpSpPr>
          <p:nvPr/>
        </p:nvGrpSpPr>
        <p:grpSpPr bwMode="auto">
          <a:xfrm>
            <a:off x="1938704" y="6797919"/>
            <a:ext cx="1651488" cy="305410"/>
            <a:chOff x="1501775" y="7763743"/>
            <a:chExt cx="1789908" cy="331793"/>
          </a:xfrm>
        </p:grpSpPr>
        <p:sp>
          <p:nvSpPr>
            <p:cNvPr id="3279" name="Rectangle 348"/>
            <p:cNvSpPr>
              <a:spLocks noChangeArrowheads="1"/>
            </p:cNvSpPr>
            <p:nvPr/>
          </p:nvSpPr>
          <p:spPr bwMode="auto">
            <a:xfrm>
              <a:off x="1501775" y="7763743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80" name="Rectangle 349"/>
            <p:cNvSpPr>
              <a:spLocks noChangeArrowheads="1"/>
            </p:cNvSpPr>
            <p:nvPr/>
          </p:nvSpPr>
          <p:spPr bwMode="auto">
            <a:xfrm>
              <a:off x="1992124" y="7763748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81" name="Rectangle 350"/>
            <p:cNvSpPr>
              <a:spLocks noChangeArrowheads="1"/>
            </p:cNvSpPr>
            <p:nvPr/>
          </p:nvSpPr>
          <p:spPr bwMode="auto">
            <a:xfrm>
              <a:off x="2510883" y="7763748"/>
              <a:ext cx="780800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54" name="Groupe 352"/>
          <p:cNvGrpSpPr>
            <a:grpSpLocks/>
          </p:cNvGrpSpPr>
          <p:nvPr/>
        </p:nvGrpSpPr>
        <p:grpSpPr bwMode="auto">
          <a:xfrm>
            <a:off x="1938705" y="6997210"/>
            <a:ext cx="1052146" cy="305416"/>
            <a:chOff x="1487261" y="7529532"/>
            <a:chExt cx="1140743" cy="331296"/>
          </a:xfrm>
        </p:grpSpPr>
        <p:sp>
          <p:nvSpPr>
            <p:cNvPr id="3277" name="Rectangle 353"/>
            <p:cNvSpPr>
              <a:spLocks noChangeArrowheads="1"/>
            </p:cNvSpPr>
            <p:nvPr/>
          </p:nvSpPr>
          <p:spPr bwMode="auto">
            <a:xfrm>
              <a:off x="1487261" y="7529532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8" name="Rectangle 354"/>
            <p:cNvSpPr>
              <a:spLocks noChangeArrowheads="1"/>
            </p:cNvSpPr>
            <p:nvPr/>
          </p:nvSpPr>
          <p:spPr bwMode="auto">
            <a:xfrm>
              <a:off x="1978552" y="7529544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sp>
        <p:nvSpPr>
          <p:cNvPr id="3155" name="Rectangle 230"/>
          <p:cNvSpPr>
            <a:spLocks noChangeArrowheads="1"/>
          </p:cNvSpPr>
          <p:nvPr/>
        </p:nvSpPr>
        <p:spPr bwMode="auto">
          <a:xfrm>
            <a:off x="4706816" y="6309946"/>
            <a:ext cx="1012581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2</a:t>
            </a:r>
          </a:p>
        </p:txBody>
      </p:sp>
      <p:sp>
        <p:nvSpPr>
          <p:cNvPr id="3156" name="Rectangle 233"/>
          <p:cNvSpPr>
            <a:spLocks noChangeArrowheads="1"/>
          </p:cNvSpPr>
          <p:nvPr/>
        </p:nvSpPr>
        <p:spPr bwMode="auto">
          <a:xfrm>
            <a:off x="4170484" y="6428643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7" name="Rectangle 236"/>
          <p:cNvSpPr>
            <a:spLocks noChangeArrowheads="1"/>
          </p:cNvSpPr>
          <p:nvPr/>
        </p:nvSpPr>
        <p:spPr bwMode="auto">
          <a:xfrm>
            <a:off x="4170484" y="7297616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8" name="Rectangle 237"/>
          <p:cNvSpPr>
            <a:spLocks noChangeArrowheads="1"/>
          </p:cNvSpPr>
          <p:nvPr/>
        </p:nvSpPr>
        <p:spPr bwMode="auto">
          <a:xfrm>
            <a:off x="4170484" y="7559920"/>
            <a:ext cx="2086708" cy="20661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59" name="Rectangle 238"/>
          <p:cNvSpPr>
            <a:spLocks noChangeArrowheads="1"/>
          </p:cNvSpPr>
          <p:nvPr/>
        </p:nvSpPr>
        <p:spPr bwMode="auto">
          <a:xfrm>
            <a:off x="4170484" y="7819293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60" name="Groupe 355"/>
          <p:cNvGrpSpPr>
            <a:grpSpLocks/>
          </p:cNvGrpSpPr>
          <p:nvPr/>
        </p:nvGrpSpPr>
        <p:grpSpPr bwMode="auto">
          <a:xfrm>
            <a:off x="4171951" y="6997221"/>
            <a:ext cx="1052146" cy="305411"/>
            <a:chOff x="1501775" y="7534311"/>
            <a:chExt cx="1139802" cy="329501"/>
          </a:xfrm>
        </p:grpSpPr>
        <p:sp>
          <p:nvSpPr>
            <p:cNvPr id="3275" name="Rectangle 356"/>
            <p:cNvSpPr>
              <a:spLocks noChangeArrowheads="1"/>
            </p:cNvSpPr>
            <p:nvPr/>
          </p:nvSpPr>
          <p:spPr bwMode="auto">
            <a:xfrm>
              <a:off x="1501775" y="7534317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6" name="Rectangle 357"/>
            <p:cNvSpPr>
              <a:spLocks noChangeArrowheads="1"/>
            </p:cNvSpPr>
            <p:nvPr/>
          </p:nvSpPr>
          <p:spPr bwMode="auto">
            <a:xfrm>
              <a:off x="1992125" y="7534311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grpSp>
        <p:nvGrpSpPr>
          <p:cNvPr id="3161" name="Groupe 364"/>
          <p:cNvGrpSpPr>
            <a:grpSpLocks/>
          </p:cNvGrpSpPr>
          <p:nvPr/>
        </p:nvGrpSpPr>
        <p:grpSpPr bwMode="auto">
          <a:xfrm>
            <a:off x="4171951" y="6799382"/>
            <a:ext cx="1638300" cy="305405"/>
            <a:chOff x="1517381" y="7779440"/>
            <a:chExt cx="1774436" cy="331782"/>
          </a:xfrm>
        </p:grpSpPr>
        <p:sp>
          <p:nvSpPr>
            <p:cNvPr id="3272" name="Rectangle 365"/>
            <p:cNvSpPr>
              <a:spLocks noChangeArrowheads="1"/>
            </p:cNvSpPr>
            <p:nvPr/>
          </p:nvSpPr>
          <p:spPr bwMode="auto">
            <a:xfrm>
              <a:off x="151738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3" name="Rectangle 366"/>
            <p:cNvSpPr>
              <a:spLocks noChangeArrowheads="1"/>
            </p:cNvSpPr>
            <p:nvPr/>
          </p:nvSpPr>
          <p:spPr bwMode="auto">
            <a:xfrm>
              <a:off x="200680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74" name="Rectangle 367"/>
            <p:cNvSpPr>
              <a:spLocks noChangeArrowheads="1"/>
            </p:cNvSpPr>
            <p:nvPr/>
          </p:nvSpPr>
          <p:spPr bwMode="auto">
            <a:xfrm>
              <a:off x="2510883" y="7779440"/>
              <a:ext cx="780934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62" name="Groupe 272"/>
          <p:cNvGrpSpPr>
            <a:grpSpLocks/>
          </p:cNvGrpSpPr>
          <p:nvPr/>
        </p:nvGrpSpPr>
        <p:grpSpPr bwMode="auto">
          <a:xfrm>
            <a:off x="1841139" y="8033239"/>
            <a:ext cx="2185739" cy="1049215"/>
            <a:chOff x="1705745" y="8800275"/>
            <a:chExt cx="2368391" cy="1137409"/>
          </a:xfrm>
        </p:grpSpPr>
        <p:sp>
          <p:nvSpPr>
            <p:cNvPr id="3254" name="Rectangle 134"/>
            <p:cNvSpPr>
              <a:spLocks noChangeArrowheads="1"/>
            </p:cNvSpPr>
            <p:nvPr/>
          </p:nvSpPr>
          <p:spPr bwMode="auto">
            <a:xfrm>
              <a:off x="2101899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5" name="Rectangle 178"/>
            <p:cNvSpPr>
              <a:spLocks noChangeArrowheads="1"/>
            </p:cNvSpPr>
            <p:nvPr/>
          </p:nvSpPr>
          <p:spPr bwMode="auto">
            <a:xfrm>
              <a:off x="2854874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6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STAAUR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257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58" name="Groupe 257"/>
            <p:cNvGrpSpPr>
              <a:grpSpLocks/>
            </p:cNvGrpSpPr>
            <p:nvPr/>
          </p:nvGrpSpPr>
          <p:grpSpPr bwMode="auto">
            <a:xfrm>
              <a:off x="1705745" y="9179700"/>
              <a:ext cx="1332247" cy="756110"/>
              <a:chOff x="1705841" y="9179700"/>
              <a:chExt cx="1865144" cy="756110"/>
            </a:xfrm>
          </p:grpSpPr>
          <p:sp>
            <p:nvSpPr>
              <p:cNvPr id="3269" name="Rectangle 211"/>
              <p:cNvSpPr>
                <a:spLocks noChangeArrowheads="1"/>
              </p:cNvSpPr>
              <p:nvPr/>
            </p:nvSpPr>
            <p:spPr bwMode="auto">
              <a:xfrm>
                <a:off x="1853849" y="9179700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2" name="Rectangle 33"/>
              <p:cNvSpPr>
                <a:spLocks noChangeArrowheads="1"/>
              </p:cNvSpPr>
              <p:nvPr/>
            </p:nvSpPr>
            <p:spPr bwMode="auto">
              <a:xfrm>
                <a:off x="1705841" y="9208289"/>
                <a:ext cx="1865144" cy="166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 smtClean="0">
                    <a:latin typeface="+mn-lt"/>
                  </a:rPr>
                  <a:t>……OXA S…………..</a:t>
                </a:r>
                <a:endParaRPr lang="fr-FR" altLang="fr-FR" sz="1000" dirty="0">
                  <a:latin typeface="+mn-lt"/>
                </a:endParaRPr>
              </a:p>
            </p:txBody>
          </p:sp>
          <p:sp>
            <p:nvSpPr>
              <p:cNvPr id="3" name="Rectangle 33"/>
              <p:cNvSpPr>
                <a:spLocks noChangeArrowheads="1"/>
              </p:cNvSpPr>
              <p:nvPr/>
            </p:nvSpPr>
            <p:spPr bwMode="auto">
              <a:xfrm>
                <a:off x="1858295" y="943093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grpSp>
          <p:nvGrpSpPr>
            <p:cNvPr id="3259" name="Groupe 258"/>
            <p:cNvGrpSpPr>
              <a:grpSpLocks/>
            </p:cNvGrpSpPr>
            <p:nvPr/>
          </p:nvGrpSpPr>
          <p:grpSpPr bwMode="auto">
            <a:xfrm>
              <a:off x="2586845" y="9181574"/>
              <a:ext cx="720000" cy="756110"/>
              <a:chOff x="3011139" y="9181574"/>
              <a:chExt cx="1008000" cy="756110"/>
            </a:xfrm>
          </p:grpSpPr>
          <p:sp>
            <p:nvSpPr>
              <p:cNvPr id="3266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4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33"/>
              <p:cNvSpPr>
                <a:spLocks noChangeArrowheads="1"/>
              </p:cNvSpPr>
              <p:nvPr/>
            </p:nvSpPr>
            <p:spPr bwMode="auto">
              <a:xfrm>
                <a:off x="3025978" y="9243483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302375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60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61" name="Groupe 384"/>
            <p:cNvGrpSpPr>
              <a:grpSpLocks/>
            </p:cNvGrpSpPr>
            <p:nvPr/>
          </p:nvGrpSpPr>
          <p:grpSpPr bwMode="auto">
            <a:xfrm>
              <a:off x="3354136" y="9181573"/>
              <a:ext cx="720000" cy="756109"/>
              <a:chOff x="3011139" y="9181573"/>
              <a:chExt cx="1008000" cy="756109"/>
            </a:xfrm>
          </p:grpSpPr>
          <p:sp>
            <p:nvSpPr>
              <p:cNvPr id="3263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3"/>
                <a:ext cx="1008000" cy="7561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33"/>
              <p:cNvSpPr>
                <a:spLocks noChangeArrowheads="1"/>
              </p:cNvSpPr>
              <p:nvPr/>
            </p:nvSpPr>
            <p:spPr bwMode="auto">
              <a:xfrm>
                <a:off x="3027692" y="924189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2991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sp>
          <p:nvSpPr>
            <p:cNvPr id="3262" name="Rectangle 178"/>
            <p:cNvSpPr>
              <a:spLocks noChangeArrowheads="1"/>
            </p:cNvSpPr>
            <p:nvPr/>
          </p:nvSpPr>
          <p:spPr bwMode="auto">
            <a:xfrm>
              <a:off x="3619180" y="8804993"/>
              <a:ext cx="203225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grpSp>
        <p:nvGrpSpPr>
          <p:cNvPr id="3163" name="Groupe 390"/>
          <p:cNvGrpSpPr>
            <a:grpSpLocks/>
          </p:cNvGrpSpPr>
          <p:nvPr/>
        </p:nvGrpSpPr>
        <p:grpSpPr bwMode="auto">
          <a:xfrm>
            <a:off x="4177811" y="8030308"/>
            <a:ext cx="2089640" cy="1049215"/>
            <a:chOff x="1811464" y="8800275"/>
            <a:chExt cx="2262672" cy="1138373"/>
          </a:xfrm>
        </p:grpSpPr>
        <p:sp>
          <p:nvSpPr>
            <p:cNvPr id="3236" name="Rectangle 134"/>
            <p:cNvSpPr>
              <a:spLocks noChangeArrowheads="1"/>
            </p:cNvSpPr>
            <p:nvPr/>
          </p:nvSpPr>
          <p:spPr bwMode="auto">
            <a:xfrm>
              <a:off x="2101898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7" name="Rectangle 178"/>
            <p:cNvSpPr>
              <a:spLocks noChangeArrowheads="1"/>
            </p:cNvSpPr>
            <p:nvPr/>
          </p:nvSpPr>
          <p:spPr bwMode="auto">
            <a:xfrm>
              <a:off x="2870226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8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39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0" name="Groupe 395"/>
            <p:cNvGrpSpPr>
              <a:grpSpLocks/>
            </p:cNvGrpSpPr>
            <p:nvPr/>
          </p:nvGrpSpPr>
          <p:grpSpPr bwMode="auto">
            <a:xfrm>
              <a:off x="1811464" y="9179699"/>
              <a:ext cx="725390" cy="757075"/>
              <a:chOff x="1853846" y="9179699"/>
              <a:chExt cx="1015546" cy="757075"/>
            </a:xfrm>
          </p:grpSpPr>
          <p:sp>
            <p:nvSpPr>
              <p:cNvPr id="3251" name="Rectangle 211"/>
              <p:cNvSpPr>
                <a:spLocks noChangeArrowheads="1"/>
              </p:cNvSpPr>
              <p:nvPr/>
            </p:nvSpPr>
            <p:spPr bwMode="auto">
              <a:xfrm>
                <a:off x="1853849" y="9179699"/>
                <a:ext cx="1008000" cy="7570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33"/>
              <p:cNvSpPr>
                <a:spLocks noChangeArrowheads="1"/>
              </p:cNvSpPr>
              <p:nvPr/>
            </p:nvSpPr>
            <p:spPr bwMode="auto">
              <a:xfrm>
                <a:off x="1856067" y="9248628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  <p:sp>
            <p:nvSpPr>
              <p:cNvPr id="7" name="Rectangle 33"/>
              <p:cNvSpPr>
                <a:spLocks noChangeArrowheads="1"/>
              </p:cNvSpPr>
              <p:nvPr/>
            </p:nvSpPr>
            <p:spPr bwMode="auto">
              <a:xfrm>
                <a:off x="1853846" y="9436237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</p:grpSp>
        <p:grpSp>
          <p:nvGrpSpPr>
            <p:cNvPr id="3241" name="Groupe 396"/>
            <p:cNvGrpSpPr>
              <a:grpSpLocks/>
            </p:cNvGrpSpPr>
            <p:nvPr/>
          </p:nvGrpSpPr>
          <p:grpSpPr bwMode="auto">
            <a:xfrm>
              <a:off x="2586845" y="9181572"/>
              <a:ext cx="720000" cy="757076"/>
              <a:chOff x="3011139" y="9181572"/>
              <a:chExt cx="1008000" cy="757076"/>
            </a:xfrm>
          </p:grpSpPr>
          <p:sp>
            <p:nvSpPr>
              <p:cNvPr id="3248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Rectangle 33"/>
              <p:cNvSpPr>
                <a:spLocks noChangeArrowheads="1"/>
              </p:cNvSpPr>
              <p:nvPr/>
            </p:nvSpPr>
            <p:spPr bwMode="auto">
              <a:xfrm>
                <a:off x="3027431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9" name="Rectangle 33"/>
              <p:cNvSpPr>
                <a:spLocks noChangeArrowheads="1"/>
              </p:cNvSpPr>
              <p:nvPr/>
            </p:nvSpPr>
            <p:spPr bwMode="auto">
              <a:xfrm>
                <a:off x="3029651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</p:grpSp>
        <p:sp>
          <p:nvSpPr>
            <p:cNvPr id="3242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3" name="Groupe 398"/>
            <p:cNvGrpSpPr>
              <a:grpSpLocks/>
            </p:cNvGrpSpPr>
            <p:nvPr/>
          </p:nvGrpSpPr>
          <p:grpSpPr bwMode="auto">
            <a:xfrm>
              <a:off x="3354136" y="9181572"/>
              <a:ext cx="720000" cy="757076"/>
              <a:chOff x="3011139" y="9181572"/>
              <a:chExt cx="1008000" cy="757076"/>
            </a:xfrm>
          </p:grpSpPr>
          <p:sp>
            <p:nvSpPr>
              <p:cNvPr id="3245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032830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032830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44" name="Rectangle 178"/>
            <p:cNvSpPr>
              <a:spLocks noChangeArrowheads="1"/>
            </p:cNvSpPr>
            <p:nvPr/>
          </p:nvSpPr>
          <p:spPr bwMode="auto">
            <a:xfrm>
              <a:off x="3619180" y="8804992"/>
              <a:ext cx="203082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sp>
        <p:nvSpPr>
          <p:cNvPr id="3180" name="Rectangle 33"/>
          <p:cNvSpPr>
            <a:spLocks noChangeArrowheads="1"/>
          </p:cNvSpPr>
          <p:nvPr/>
        </p:nvSpPr>
        <p:spPr bwMode="auto">
          <a:xfrm>
            <a:off x="5262196" y="301870"/>
            <a:ext cx="128807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sp>
        <p:nvSpPr>
          <p:cNvPr id="3181" name="Rectangle 33"/>
          <p:cNvSpPr>
            <a:spLocks noChangeArrowheads="1"/>
          </p:cNvSpPr>
          <p:nvPr/>
        </p:nvSpPr>
        <p:spPr bwMode="auto">
          <a:xfrm>
            <a:off x="5251939" y="539262"/>
            <a:ext cx="128807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grpSp>
        <p:nvGrpSpPr>
          <p:cNvPr id="3166" name="Groupe 15"/>
          <p:cNvGrpSpPr>
            <a:grpSpLocks/>
          </p:cNvGrpSpPr>
          <p:nvPr/>
        </p:nvGrpSpPr>
        <p:grpSpPr bwMode="auto">
          <a:xfrm>
            <a:off x="1965082" y="2063263"/>
            <a:ext cx="2980592" cy="1176087"/>
            <a:chOff x="1843009" y="2406653"/>
            <a:chExt cx="3228942" cy="1274907"/>
          </a:xfrm>
        </p:grpSpPr>
        <p:grpSp>
          <p:nvGrpSpPr>
            <p:cNvPr id="3219" name="Groupe 13"/>
            <p:cNvGrpSpPr>
              <a:grpSpLocks/>
            </p:cNvGrpSpPr>
            <p:nvPr/>
          </p:nvGrpSpPr>
          <p:grpSpPr bwMode="auto">
            <a:xfrm>
              <a:off x="1843009" y="2635247"/>
              <a:ext cx="2282703" cy="562040"/>
              <a:chOff x="1843009" y="2635247"/>
              <a:chExt cx="2282703" cy="562040"/>
            </a:xfrm>
          </p:grpSpPr>
          <p:sp>
            <p:nvSpPr>
              <p:cNvPr id="3232" name="Rectangle 240"/>
              <p:cNvSpPr>
                <a:spLocks noChangeArrowheads="1"/>
              </p:cNvSpPr>
              <p:nvPr/>
            </p:nvSpPr>
            <p:spPr bwMode="auto">
              <a:xfrm>
                <a:off x="1843009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MC0</a:t>
                </a:r>
              </a:p>
            </p:txBody>
          </p:sp>
          <p:sp>
            <p:nvSpPr>
              <p:cNvPr id="3233" name="Rectangle 241"/>
              <p:cNvSpPr>
                <a:spLocks noChangeArrowheads="1"/>
              </p:cNvSpPr>
              <p:nvPr/>
            </p:nvSpPr>
            <p:spPr bwMode="auto">
              <a:xfrm>
                <a:off x="2360133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MC1</a:t>
                </a:r>
              </a:p>
            </p:txBody>
          </p:sp>
          <p:sp>
            <p:nvSpPr>
              <p:cNvPr id="3234" name="Rectangle 242"/>
              <p:cNvSpPr>
                <a:spLocks noChangeArrowheads="1"/>
              </p:cNvSpPr>
              <p:nvPr/>
            </p:nvSpPr>
            <p:spPr bwMode="auto">
              <a:xfrm>
                <a:off x="2871389" y="2635247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MC2</a:t>
                </a:r>
              </a:p>
            </p:txBody>
          </p:sp>
          <p:sp>
            <p:nvSpPr>
              <p:cNvPr id="3235" name="Rectangle 243"/>
              <p:cNvSpPr>
                <a:spLocks noChangeArrowheads="1"/>
              </p:cNvSpPr>
              <p:nvPr/>
            </p:nvSpPr>
            <p:spPr bwMode="auto">
              <a:xfrm>
                <a:off x="3383438" y="2635247"/>
                <a:ext cx="742274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0" name="Groupe 12"/>
            <p:cNvGrpSpPr>
              <a:grpSpLocks/>
            </p:cNvGrpSpPr>
            <p:nvPr/>
          </p:nvGrpSpPr>
          <p:grpSpPr bwMode="auto">
            <a:xfrm>
              <a:off x="1843009" y="2406653"/>
              <a:ext cx="1167095" cy="331067"/>
              <a:chOff x="1843009" y="2406653"/>
              <a:chExt cx="1167095" cy="331067"/>
            </a:xfrm>
          </p:grpSpPr>
          <p:sp>
            <p:nvSpPr>
              <p:cNvPr id="3230" name="Rectangle 5"/>
              <p:cNvSpPr>
                <a:spLocks noChangeArrowheads="1"/>
              </p:cNvSpPr>
              <p:nvPr/>
            </p:nvSpPr>
            <p:spPr bwMode="auto">
              <a:xfrm>
                <a:off x="1843009" y="2406653"/>
                <a:ext cx="648056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31" name="Rectangle 238"/>
              <p:cNvSpPr>
                <a:spLocks noChangeArrowheads="1"/>
              </p:cNvSpPr>
              <p:nvPr/>
            </p:nvSpPr>
            <p:spPr bwMode="auto">
              <a:xfrm>
                <a:off x="2361254" y="2406653"/>
                <a:ext cx="648850" cy="331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21" name="Groupe 11"/>
            <p:cNvGrpSpPr>
              <a:grpSpLocks/>
            </p:cNvGrpSpPr>
            <p:nvPr/>
          </p:nvGrpSpPr>
          <p:grpSpPr bwMode="auto">
            <a:xfrm>
              <a:off x="1844484" y="2874565"/>
              <a:ext cx="1767516" cy="322872"/>
              <a:chOff x="1844484" y="2874565"/>
              <a:chExt cx="1767516" cy="322872"/>
            </a:xfrm>
          </p:grpSpPr>
          <p:sp>
            <p:nvSpPr>
              <p:cNvPr id="3227" name="Rectangle 248"/>
              <p:cNvSpPr>
                <a:spLocks noChangeArrowheads="1"/>
              </p:cNvSpPr>
              <p:nvPr/>
            </p:nvSpPr>
            <p:spPr bwMode="auto">
              <a:xfrm>
                <a:off x="1844484" y="2874565"/>
                <a:ext cx="649399" cy="294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8" name="Rectangle 249"/>
              <p:cNvSpPr>
                <a:spLocks noChangeArrowheads="1"/>
              </p:cNvSpPr>
              <p:nvPr/>
            </p:nvSpPr>
            <p:spPr bwMode="auto">
              <a:xfrm>
                <a:off x="2360613" y="2874565"/>
                <a:ext cx="649399" cy="293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  <p:sp>
            <p:nvSpPr>
              <p:cNvPr id="3229" name="Rectangle 250"/>
              <p:cNvSpPr>
                <a:spLocks noChangeArrowheads="1"/>
              </p:cNvSpPr>
              <p:nvPr/>
            </p:nvSpPr>
            <p:spPr bwMode="auto">
              <a:xfrm>
                <a:off x="2869716" y="2874565"/>
                <a:ext cx="742284" cy="322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2" name="Groupe 14"/>
            <p:cNvGrpSpPr>
              <a:grpSpLocks/>
            </p:cNvGrpSpPr>
            <p:nvPr/>
          </p:nvGrpSpPr>
          <p:grpSpPr bwMode="auto">
            <a:xfrm>
              <a:off x="1844484" y="3119520"/>
              <a:ext cx="3227467" cy="562040"/>
              <a:chOff x="1844484" y="3119520"/>
              <a:chExt cx="3227467" cy="562040"/>
            </a:xfrm>
          </p:grpSpPr>
          <p:sp>
            <p:nvSpPr>
              <p:cNvPr id="3223" name="Rectangle 254"/>
              <p:cNvSpPr>
                <a:spLocks noChangeArrowheads="1"/>
              </p:cNvSpPr>
              <p:nvPr/>
            </p:nvSpPr>
            <p:spPr bwMode="auto">
              <a:xfrm>
                <a:off x="1844484" y="3119520"/>
                <a:ext cx="649424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4" name="Rectangle 252"/>
              <p:cNvSpPr>
                <a:spLocks noChangeArrowheads="1"/>
              </p:cNvSpPr>
              <p:nvPr/>
            </p:nvSpPr>
            <p:spPr bwMode="auto">
              <a:xfrm>
                <a:off x="2361255" y="3119715"/>
                <a:ext cx="1046020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Tumeur solide</a:t>
                </a:r>
              </a:p>
            </p:txBody>
          </p:sp>
          <p:sp>
            <p:nvSpPr>
              <p:cNvPr id="3225" name="Rectangle 253"/>
              <p:cNvSpPr>
                <a:spLocks noChangeArrowheads="1"/>
              </p:cNvSpPr>
              <p:nvPr/>
            </p:nvSpPr>
            <p:spPr bwMode="auto">
              <a:xfrm>
                <a:off x="3383743" y="3119715"/>
                <a:ext cx="946347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Hémopathie</a:t>
                </a:r>
              </a:p>
            </p:txBody>
          </p:sp>
          <p:sp>
            <p:nvSpPr>
              <p:cNvPr id="3226" name="Rectangle 255"/>
              <p:cNvSpPr>
                <a:spLocks noChangeArrowheads="1"/>
              </p:cNvSpPr>
              <p:nvPr/>
            </p:nvSpPr>
            <p:spPr bwMode="auto">
              <a:xfrm>
                <a:off x="4329639" y="3119520"/>
                <a:ext cx="742312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</p:grpSp>
      <p:grpSp>
        <p:nvGrpSpPr>
          <p:cNvPr id="3167" name="Groupe 1"/>
          <p:cNvGrpSpPr>
            <a:grpSpLocks/>
          </p:cNvGrpSpPr>
          <p:nvPr/>
        </p:nvGrpSpPr>
        <p:grpSpPr bwMode="auto">
          <a:xfrm>
            <a:off x="4169020" y="3248760"/>
            <a:ext cx="1109296" cy="1286794"/>
            <a:chOff x="4506913" y="3519491"/>
            <a:chExt cx="1201737" cy="1617634"/>
          </a:xfrm>
        </p:grpSpPr>
        <p:grpSp>
          <p:nvGrpSpPr>
            <p:cNvPr id="3195" name="Groupe 9"/>
            <p:cNvGrpSpPr>
              <a:grpSpLocks/>
            </p:cNvGrpSpPr>
            <p:nvPr/>
          </p:nvGrpSpPr>
          <p:grpSpPr bwMode="auto">
            <a:xfrm>
              <a:off x="4506913" y="3519491"/>
              <a:ext cx="1201737" cy="357165"/>
              <a:chOff x="4506913" y="3674861"/>
              <a:chExt cx="1202317" cy="387311"/>
            </a:xfrm>
          </p:grpSpPr>
          <p:sp>
            <p:nvSpPr>
              <p:cNvPr id="3217" name="Rectangle 285"/>
              <p:cNvSpPr>
                <a:spLocks noChangeArrowheads="1"/>
              </p:cNvSpPr>
              <p:nvPr/>
            </p:nvSpPr>
            <p:spPr bwMode="auto">
              <a:xfrm>
                <a:off x="4506913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8" name="Rectangle 286"/>
              <p:cNvSpPr>
                <a:spLocks noChangeArrowheads="1"/>
              </p:cNvSpPr>
              <p:nvPr/>
            </p:nvSpPr>
            <p:spPr bwMode="auto">
              <a:xfrm>
                <a:off x="5059241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6" name="Groupe 8"/>
            <p:cNvGrpSpPr>
              <a:grpSpLocks/>
            </p:cNvGrpSpPr>
            <p:nvPr/>
          </p:nvGrpSpPr>
          <p:grpSpPr bwMode="auto">
            <a:xfrm>
              <a:off x="4506913" y="3879844"/>
              <a:ext cx="1201737" cy="357165"/>
              <a:chOff x="4506913" y="3852580"/>
              <a:chExt cx="1202317" cy="389406"/>
            </a:xfrm>
          </p:grpSpPr>
          <p:sp>
            <p:nvSpPr>
              <p:cNvPr id="3215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6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7" name="Groupe 7"/>
            <p:cNvGrpSpPr>
              <a:grpSpLocks/>
            </p:cNvGrpSpPr>
            <p:nvPr/>
          </p:nvGrpSpPr>
          <p:grpSpPr bwMode="auto">
            <a:xfrm>
              <a:off x="4506913" y="4059241"/>
              <a:ext cx="1200150" cy="357165"/>
              <a:chOff x="4507200" y="4042374"/>
              <a:chExt cx="1200790" cy="387311"/>
            </a:xfrm>
          </p:grpSpPr>
          <p:sp>
            <p:nvSpPr>
              <p:cNvPr id="3213" name="Rectangle 291"/>
              <p:cNvSpPr>
                <a:spLocks noChangeArrowheads="1"/>
              </p:cNvSpPr>
              <p:nvPr/>
            </p:nvSpPr>
            <p:spPr bwMode="auto">
              <a:xfrm>
                <a:off x="45072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4" name="Rectangle 292"/>
              <p:cNvSpPr>
                <a:spLocks noChangeArrowheads="1"/>
              </p:cNvSpPr>
              <p:nvPr/>
            </p:nvSpPr>
            <p:spPr bwMode="auto">
              <a:xfrm>
                <a:off x="50580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8" name="Groupe 6"/>
            <p:cNvGrpSpPr>
              <a:grpSpLocks/>
            </p:cNvGrpSpPr>
            <p:nvPr/>
          </p:nvGrpSpPr>
          <p:grpSpPr bwMode="auto">
            <a:xfrm>
              <a:off x="4506913" y="4240209"/>
              <a:ext cx="1200150" cy="357165"/>
              <a:chOff x="4507200" y="4229995"/>
              <a:chExt cx="1200790" cy="389407"/>
            </a:xfrm>
          </p:grpSpPr>
          <p:sp>
            <p:nvSpPr>
              <p:cNvPr id="3211" name="Rectangle 298"/>
              <p:cNvSpPr>
                <a:spLocks noChangeArrowheads="1"/>
              </p:cNvSpPr>
              <p:nvPr/>
            </p:nvSpPr>
            <p:spPr bwMode="auto">
              <a:xfrm>
                <a:off x="45072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2" name="Rectangle 299"/>
              <p:cNvSpPr>
                <a:spLocks noChangeArrowheads="1"/>
              </p:cNvSpPr>
              <p:nvPr/>
            </p:nvSpPr>
            <p:spPr bwMode="auto">
              <a:xfrm>
                <a:off x="50580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9" name="Groupe 5"/>
            <p:cNvGrpSpPr>
              <a:grpSpLocks/>
            </p:cNvGrpSpPr>
            <p:nvPr/>
          </p:nvGrpSpPr>
          <p:grpSpPr bwMode="auto">
            <a:xfrm>
              <a:off x="4506913" y="4419603"/>
              <a:ext cx="1200150" cy="357165"/>
              <a:chOff x="4507200" y="4416003"/>
              <a:chExt cx="1200790" cy="387311"/>
            </a:xfrm>
          </p:grpSpPr>
          <p:sp>
            <p:nvSpPr>
              <p:cNvPr id="3209" name="Rectangle 301"/>
              <p:cNvSpPr>
                <a:spLocks noChangeArrowheads="1"/>
              </p:cNvSpPr>
              <p:nvPr/>
            </p:nvSpPr>
            <p:spPr bwMode="auto">
              <a:xfrm>
                <a:off x="45072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0" name="Rectangle 302"/>
              <p:cNvSpPr>
                <a:spLocks noChangeArrowheads="1"/>
              </p:cNvSpPr>
              <p:nvPr/>
            </p:nvSpPr>
            <p:spPr bwMode="auto">
              <a:xfrm>
                <a:off x="50580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0" name="Groupe 4"/>
            <p:cNvGrpSpPr>
              <a:grpSpLocks/>
            </p:cNvGrpSpPr>
            <p:nvPr/>
          </p:nvGrpSpPr>
          <p:grpSpPr bwMode="auto">
            <a:xfrm>
              <a:off x="4506913" y="4600581"/>
              <a:ext cx="1200150" cy="358292"/>
              <a:chOff x="4507200" y="4598387"/>
              <a:chExt cx="1200790" cy="390153"/>
            </a:xfrm>
          </p:grpSpPr>
          <p:sp>
            <p:nvSpPr>
              <p:cNvPr id="3207" name="Rectangle 304"/>
              <p:cNvSpPr>
                <a:spLocks noChangeArrowheads="1"/>
              </p:cNvSpPr>
              <p:nvPr/>
            </p:nvSpPr>
            <p:spPr bwMode="auto">
              <a:xfrm>
                <a:off x="4507200" y="4598387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8" name="Rectangle 305"/>
              <p:cNvSpPr>
                <a:spLocks noChangeArrowheads="1"/>
              </p:cNvSpPr>
              <p:nvPr/>
            </p:nvSpPr>
            <p:spPr bwMode="auto">
              <a:xfrm>
                <a:off x="5058000" y="4599614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1" name="Groupe 3"/>
            <p:cNvGrpSpPr>
              <a:grpSpLocks/>
            </p:cNvGrpSpPr>
            <p:nvPr/>
          </p:nvGrpSpPr>
          <p:grpSpPr bwMode="auto">
            <a:xfrm>
              <a:off x="4506913" y="4779960"/>
              <a:ext cx="1200150" cy="357165"/>
              <a:chOff x="4507200" y="4782175"/>
              <a:chExt cx="1200790" cy="389407"/>
            </a:xfrm>
          </p:grpSpPr>
          <p:sp>
            <p:nvSpPr>
              <p:cNvPr id="3205" name="Rectangle 307"/>
              <p:cNvSpPr>
                <a:spLocks noChangeArrowheads="1"/>
              </p:cNvSpPr>
              <p:nvPr/>
            </p:nvSpPr>
            <p:spPr bwMode="auto">
              <a:xfrm>
                <a:off x="45072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6" name="Rectangle 308"/>
              <p:cNvSpPr>
                <a:spLocks noChangeArrowheads="1"/>
              </p:cNvSpPr>
              <p:nvPr/>
            </p:nvSpPr>
            <p:spPr bwMode="auto">
              <a:xfrm>
                <a:off x="50580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2" name="Groupe 8"/>
            <p:cNvGrpSpPr>
              <a:grpSpLocks/>
            </p:cNvGrpSpPr>
            <p:nvPr/>
          </p:nvGrpSpPr>
          <p:grpSpPr bwMode="auto">
            <a:xfrm>
              <a:off x="4506913" y="3698869"/>
              <a:ext cx="1201737" cy="357165"/>
              <a:chOff x="4506913" y="3852580"/>
              <a:chExt cx="1202317" cy="389406"/>
            </a:xfrm>
          </p:grpSpPr>
          <p:sp>
            <p:nvSpPr>
              <p:cNvPr id="3203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4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68" name="Groupe 2"/>
          <p:cNvGrpSpPr>
            <a:grpSpLocks/>
          </p:cNvGrpSpPr>
          <p:nvPr/>
        </p:nvGrpSpPr>
        <p:grpSpPr bwMode="auto">
          <a:xfrm>
            <a:off x="3330820" y="3329354"/>
            <a:ext cx="1189892" cy="1136448"/>
            <a:chOff x="3322638" y="3606800"/>
            <a:chExt cx="1289050" cy="1418473"/>
          </a:xfrm>
        </p:grpSpPr>
        <p:sp>
          <p:nvSpPr>
            <p:cNvPr id="3187" name="Rectangle 32"/>
            <p:cNvSpPr>
              <a:spLocks noChangeArrowheads="1"/>
            </p:cNvSpPr>
            <p:nvPr/>
          </p:nvSpPr>
          <p:spPr bwMode="auto">
            <a:xfrm>
              <a:off x="3322638" y="4865688"/>
              <a:ext cx="1049338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Chambre implantable :</a:t>
              </a:r>
            </a:p>
          </p:txBody>
        </p:sp>
        <p:sp>
          <p:nvSpPr>
            <p:cNvPr id="3188" name="Rectangle 35"/>
            <p:cNvSpPr>
              <a:spLocks noChangeArrowheads="1"/>
            </p:cNvSpPr>
            <p:nvPr/>
          </p:nvSpPr>
          <p:spPr bwMode="auto">
            <a:xfrm>
              <a:off x="3322638" y="4506913"/>
              <a:ext cx="91598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ombilical :</a:t>
              </a:r>
            </a:p>
          </p:txBody>
        </p:sp>
        <p:sp>
          <p:nvSpPr>
            <p:cNvPr id="3189" name="Rectangle 43"/>
            <p:cNvSpPr>
              <a:spLocks noChangeArrowheads="1"/>
            </p:cNvSpPr>
            <p:nvPr/>
          </p:nvSpPr>
          <p:spPr bwMode="auto">
            <a:xfrm>
              <a:off x="3322638" y="3606800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périphérique :</a:t>
              </a:r>
            </a:p>
          </p:txBody>
        </p:sp>
        <p:sp>
          <p:nvSpPr>
            <p:cNvPr id="3190" name="Rectangle 44"/>
            <p:cNvSpPr>
              <a:spLocks noChangeArrowheads="1"/>
            </p:cNvSpPr>
            <p:nvPr/>
          </p:nvSpPr>
          <p:spPr bwMode="auto">
            <a:xfrm>
              <a:off x="3322638" y="3967164"/>
              <a:ext cx="1289050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Artériel :</a:t>
              </a:r>
            </a:p>
          </p:txBody>
        </p:sp>
        <p:sp>
          <p:nvSpPr>
            <p:cNvPr id="3191" name="Rectangle 45"/>
            <p:cNvSpPr>
              <a:spLocks noChangeArrowheads="1"/>
            </p:cNvSpPr>
            <p:nvPr/>
          </p:nvSpPr>
          <p:spPr bwMode="auto">
            <a:xfrm>
              <a:off x="3322638" y="4146551"/>
              <a:ext cx="12525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Sous-cutané : </a:t>
              </a:r>
            </a:p>
          </p:txBody>
        </p:sp>
        <p:sp>
          <p:nvSpPr>
            <p:cNvPr id="3192" name="Rectangle 46"/>
            <p:cNvSpPr>
              <a:spLocks noChangeArrowheads="1"/>
            </p:cNvSpPr>
            <p:nvPr/>
          </p:nvSpPr>
          <p:spPr bwMode="auto">
            <a:xfrm>
              <a:off x="3322638" y="4325938"/>
              <a:ext cx="811212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central :</a:t>
              </a:r>
            </a:p>
          </p:txBody>
        </p:sp>
        <p:sp>
          <p:nvSpPr>
            <p:cNvPr id="3193" name="Rectangle 50"/>
            <p:cNvSpPr>
              <a:spLocks noChangeArrowheads="1"/>
            </p:cNvSpPr>
            <p:nvPr/>
          </p:nvSpPr>
          <p:spPr bwMode="auto">
            <a:xfrm>
              <a:off x="3322638" y="4686300"/>
              <a:ext cx="7826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PICC :</a:t>
              </a:r>
            </a:p>
          </p:txBody>
        </p:sp>
        <p:sp>
          <p:nvSpPr>
            <p:cNvPr id="3194" name="Rectangle 43"/>
            <p:cNvSpPr>
              <a:spLocks noChangeArrowheads="1"/>
            </p:cNvSpPr>
            <p:nvPr/>
          </p:nvSpPr>
          <p:spPr bwMode="auto">
            <a:xfrm>
              <a:off x="3322638" y="3786189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Midline :</a:t>
              </a:r>
            </a:p>
          </p:txBody>
        </p:sp>
      </p:grpSp>
      <p:sp>
        <p:nvSpPr>
          <p:cNvPr id="3169" name="Rectangle 33"/>
          <p:cNvSpPr>
            <a:spLocks noChangeArrowheads="1"/>
          </p:cNvSpPr>
          <p:nvPr/>
        </p:nvSpPr>
        <p:spPr bwMode="auto">
          <a:xfrm>
            <a:off x="1800958" y="866043"/>
            <a:ext cx="92653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DDDDDD"/>
                </a:solidFill>
                <a:latin typeface="Arial Narrow" panose="020B0606020202030204" pitchFamily="34" charset="0"/>
              </a:rPr>
              <a:t>_  _  _  _  _  _  _  _  _</a:t>
            </a:r>
          </a:p>
        </p:txBody>
      </p:sp>
      <p:sp>
        <p:nvSpPr>
          <p:cNvPr id="3170" name="Rectangle 49"/>
          <p:cNvSpPr>
            <a:spLocks noChangeArrowheads="1"/>
          </p:cNvSpPr>
          <p:nvPr/>
        </p:nvSpPr>
        <p:spPr bwMode="auto">
          <a:xfrm>
            <a:off x="4802066" y="1866900"/>
            <a:ext cx="84318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Poids de naissance</a:t>
            </a:r>
          </a:p>
        </p:txBody>
      </p:sp>
      <p:sp>
        <p:nvSpPr>
          <p:cNvPr id="3171" name="Rectangle 202"/>
          <p:cNvSpPr>
            <a:spLocks noChangeArrowheads="1"/>
          </p:cNvSpPr>
          <p:nvPr/>
        </p:nvSpPr>
        <p:spPr bwMode="auto">
          <a:xfrm>
            <a:off x="4807927" y="1962151"/>
            <a:ext cx="615874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nouveau-né</a:t>
            </a:r>
          </a:p>
        </p:txBody>
      </p:sp>
      <p:sp>
        <p:nvSpPr>
          <p:cNvPr id="3172" name="Rectangle 61"/>
          <p:cNvSpPr>
            <a:spLocks noChangeArrowheads="1"/>
          </p:cNvSpPr>
          <p:nvPr/>
        </p:nvSpPr>
        <p:spPr bwMode="auto">
          <a:xfrm>
            <a:off x="5738447" y="185810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274" name="Rectangle 33"/>
          <p:cNvSpPr>
            <a:spLocks noChangeArrowheads="1"/>
          </p:cNvSpPr>
          <p:nvPr/>
        </p:nvSpPr>
        <p:spPr bwMode="auto">
          <a:xfrm>
            <a:off x="194163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5" name="Rectangle 33"/>
          <p:cNvSpPr>
            <a:spLocks noChangeArrowheads="1"/>
          </p:cNvSpPr>
          <p:nvPr/>
        </p:nvSpPr>
        <p:spPr bwMode="auto">
          <a:xfrm>
            <a:off x="266260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6" name="Rectangle 33"/>
          <p:cNvSpPr>
            <a:spLocks noChangeArrowheads="1"/>
          </p:cNvSpPr>
          <p:nvPr/>
        </p:nvSpPr>
        <p:spPr bwMode="auto">
          <a:xfrm>
            <a:off x="3374782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7" name="Rectangle 33"/>
          <p:cNvSpPr>
            <a:spLocks noChangeArrowheads="1"/>
          </p:cNvSpPr>
          <p:nvPr/>
        </p:nvSpPr>
        <p:spPr bwMode="auto">
          <a:xfrm>
            <a:off x="4177812" y="8792308"/>
            <a:ext cx="6652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………………...</a:t>
            </a:r>
          </a:p>
        </p:txBody>
      </p:sp>
      <p:sp>
        <p:nvSpPr>
          <p:cNvPr id="278" name="Rectangle 33"/>
          <p:cNvSpPr>
            <a:spLocks noChangeArrowheads="1"/>
          </p:cNvSpPr>
          <p:nvPr/>
        </p:nvSpPr>
        <p:spPr bwMode="auto">
          <a:xfrm>
            <a:off x="4906108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9" name="Rectangle 33"/>
          <p:cNvSpPr>
            <a:spLocks noChangeArrowheads="1"/>
          </p:cNvSpPr>
          <p:nvPr/>
        </p:nvSpPr>
        <p:spPr bwMode="auto">
          <a:xfrm>
            <a:off x="5616820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grpSp>
        <p:nvGrpSpPr>
          <p:cNvPr id="3179" name="Groupe 14"/>
          <p:cNvGrpSpPr>
            <a:grpSpLocks/>
          </p:cNvGrpSpPr>
          <p:nvPr/>
        </p:nvGrpSpPr>
        <p:grpSpPr bwMode="auto">
          <a:xfrm>
            <a:off x="1938704" y="6598627"/>
            <a:ext cx="1651488" cy="306410"/>
            <a:chOff x="1814513" y="7148513"/>
            <a:chExt cx="1788340" cy="331425"/>
          </a:xfrm>
        </p:grpSpPr>
        <p:sp>
          <p:nvSpPr>
            <p:cNvPr id="3184" name="Rectangle 344"/>
            <p:cNvSpPr>
              <a:spLocks noChangeArrowheads="1"/>
            </p:cNvSpPr>
            <p:nvPr/>
          </p:nvSpPr>
          <p:spPr bwMode="auto">
            <a:xfrm>
              <a:off x="1814513" y="7148517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5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6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0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14" name="Groupe 281"/>
          <p:cNvGrpSpPr>
            <a:grpSpLocks/>
          </p:cNvGrpSpPr>
          <p:nvPr/>
        </p:nvGrpSpPr>
        <p:grpSpPr bwMode="auto">
          <a:xfrm>
            <a:off x="4171951" y="6600096"/>
            <a:ext cx="1654419" cy="306405"/>
            <a:chOff x="1809983" y="7148513"/>
            <a:chExt cx="1792870" cy="333052"/>
          </a:xfrm>
        </p:grpSpPr>
        <p:sp>
          <p:nvSpPr>
            <p:cNvPr id="15" name="Rectangle 344"/>
            <p:cNvSpPr>
              <a:spLocks noChangeArrowheads="1"/>
            </p:cNvSpPr>
            <p:nvPr/>
          </p:nvSpPr>
          <p:spPr bwMode="auto">
            <a:xfrm>
              <a:off x="1809983" y="7148517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2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3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sp>
        <p:nvSpPr>
          <p:cNvPr id="282" name="Bouton d'action : Personnalisé 281">
            <a:hlinkClick r:id="" action="ppaction://noaction" highlightClick="1"/>
          </p:cNvPr>
          <p:cNvSpPr/>
          <p:nvPr/>
        </p:nvSpPr>
        <p:spPr>
          <a:xfrm>
            <a:off x="2891022" y="1613383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3" name="Bouton d'action : Personnalisé 282">
            <a:hlinkClick r:id="" action="ppaction://noaction" highlightClick="1"/>
          </p:cNvPr>
          <p:cNvSpPr/>
          <p:nvPr/>
        </p:nvSpPr>
        <p:spPr>
          <a:xfrm>
            <a:off x="2492896" y="2123728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4" name="Bouton d'action : Personnalisé 283">
            <a:hlinkClick r:id="" action="ppaction://noaction" highlightClick="1"/>
          </p:cNvPr>
          <p:cNvSpPr/>
          <p:nvPr/>
        </p:nvSpPr>
        <p:spPr>
          <a:xfrm>
            <a:off x="2028703" y="2376296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5" name="Bouton d'action : Personnalisé 284">
            <a:hlinkClick r:id="" action="ppaction://noaction" highlightClick="1"/>
          </p:cNvPr>
          <p:cNvSpPr/>
          <p:nvPr/>
        </p:nvSpPr>
        <p:spPr>
          <a:xfrm>
            <a:off x="2028404" y="2595190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" name="Bouton d'action : Personnalisé 285">
            <a:hlinkClick r:id="" action="ppaction://noaction" highlightClick="1"/>
          </p:cNvPr>
          <p:cNvSpPr/>
          <p:nvPr/>
        </p:nvSpPr>
        <p:spPr>
          <a:xfrm>
            <a:off x="2028403" y="2814745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7" name="Bouton d'action : Personnalisé 286">
            <a:hlinkClick r:id="" action="ppaction://noaction" highlightClick="1"/>
          </p:cNvPr>
          <p:cNvSpPr/>
          <p:nvPr/>
        </p:nvSpPr>
        <p:spPr>
          <a:xfrm>
            <a:off x="1741695" y="3554057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8" name="Bouton d'action : Personnalisé 287">
            <a:hlinkClick r:id="" action="ppaction://noaction" highlightClick="1"/>
          </p:cNvPr>
          <p:cNvSpPr/>
          <p:nvPr/>
        </p:nvSpPr>
        <p:spPr>
          <a:xfrm>
            <a:off x="1731067" y="3353632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9" name="Bouton d'action : Personnalisé 288">
            <a:hlinkClick r:id="" action="ppaction://noaction" highlightClick="1"/>
          </p:cNvPr>
          <p:cNvSpPr/>
          <p:nvPr/>
        </p:nvSpPr>
        <p:spPr>
          <a:xfrm>
            <a:off x="2238211" y="3807581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0" name="Bouton d'action : Personnalisé 289">
            <a:hlinkClick r:id="" action="ppaction://noaction" highlightClick="1"/>
          </p:cNvPr>
          <p:cNvSpPr/>
          <p:nvPr/>
        </p:nvSpPr>
        <p:spPr>
          <a:xfrm>
            <a:off x="2370201" y="3090973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1" name="Bouton d'action : Personnalisé 290">
            <a:hlinkClick r:id="" action="ppaction://noaction" highlightClick="1"/>
          </p:cNvPr>
          <p:cNvSpPr/>
          <p:nvPr/>
        </p:nvSpPr>
        <p:spPr>
          <a:xfrm>
            <a:off x="4796395" y="3323092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4" name="Bouton d'action : Personnalisé 293">
            <a:hlinkClick r:id="" action="ppaction://noaction" highlightClick="1"/>
          </p:cNvPr>
          <p:cNvSpPr/>
          <p:nvPr/>
        </p:nvSpPr>
        <p:spPr>
          <a:xfrm>
            <a:off x="4280102" y="3660833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6" name="Bouton d'action : Personnalisé 295">
            <a:hlinkClick r:id="" action="ppaction://noaction" highlightClick="1"/>
          </p:cNvPr>
          <p:cNvSpPr/>
          <p:nvPr/>
        </p:nvSpPr>
        <p:spPr>
          <a:xfrm>
            <a:off x="4280102" y="3790881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7" name="Bouton d'action : Personnalisé 296">
            <a:hlinkClick r:id="" action="ppaction://noaction" highlightClick="1"/>
          </p:cNvPr>
          <p:cNvSpPr/>
          <p:nvPr/>
        </p:nvSpPr>
        <p:spPr>
          <a:xfrm>
            <a:off x="4280102" y="3932914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8" name="Bouton d'action : Personnalisé 297">
            <a:hlinkClick r:id="" action="ppaction://noaction" highlightClick="1"/>
          </p:cNvPr>
          <p:cNvSpPr/>
          <p:nvPr/>
        </p:nvSpPr>
        <p:spPr>
          <a:xfrm>
            <a:off x="4280102" y="4084571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9" name="Bouton d'action : Personnalisé 298">
            <a:hlinkClick r:id="" action="ppaction://noaction" highlightClick="1"/>
          </p:cNvPr>
          <p:cNvSpPr/>
          <p:nvPr/>
        </p:nvSpPr>
        <p:spPr>
          <a:xfrm>
            <a:off x="4280102" y="4216509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0" name="Bouton d'action : Personnalisé 299">
            <a:hlinkClick r:id="" action="ppaction://noaction" highlightClick="1"/>
          </p:cNvPr>
          <p:cNvSpPr/>
          <p:nvPr/>
        </p:nvSpPr>
        <p:spPr>
          <a:xfrm>
            <a:off x="4269343" y="4368909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1" name="Bouton d'action : Personnalisé 300">
            <a:hlinkClick r:id="" action="ppaction://noaction" highlightClick="1"/>
          </p:cNvPr>
          <p:cNvSpPr/>
          <p:nvPr/>
        </p:nvSpPr>
        <p:spPr>
          <a:xfrm>
            <a:off x="4280102" y="3491880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2" name="Bouton d'action : Personnalisé 301">
            <a:hlinkClick r:id="" action="ppaction://noaction" highlightClick="1"/>
          </p:cNvPr>
          <p:cNvSpPr/>
          <p:nvPr/>
        </p:nvSpPr>
        <p:spPr>
          <a:xfrm>
            <a:off x="2711694" y="4555097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54067" y="4971657"/>
            <a:ext cx="151419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fr-FR" altLang="fr-FR" sz="1000" dirty="0" smtClean="0">
                <a:latin typeface="Arial" charset="0"/>
              </a:rPr>
              <a:t>OXACILLINE</a:t>
            </a:r>
            <a:endParaRPr lang="fr-FR" altLang="fr-FR" sz="10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4368" y="5257678"/>
            <a:ext cx="107433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/>
              <a:t>GENTAMICINE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75798" y="5261883"/>
            <a:ext cx="3048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>
                <a:solidFill>
                  <a:srgbClr val="000000"/>
                </a:solidFill>
              </a:rPr>
              <a:t>IV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34936" y="4982912"/>
            <a:ext cx="9829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/>
              <a:t>12</a:t>
            </a:r>
            <a:r>
              <a:rPr lang="fr-FR" altLang="fr-FR" sz="1000" dirty="0"/>
              <a:t>/ 05 /2022 </a:t>
            </a:r>
            <a:r>
              <a:rPr lang="fr-FR" altLang="fr-FR" sz="1000" dirty="0">
                <a:solidFill>
                  <a:srgbClr val="DDDDDD"/>
                </a:solidFill>
                <a:latin typeface="Arial Narrow" panose="020B0606020202030204" pitchFamily="34" charset="0"/>
              </a:rPr>
              <a:t>_</a:t>
            </a:r>
          </a:p>
        </p:txBody>
      </p:sp>
      <p:sp>
        <p:nvSpPr>
          <p:cNvPr id="307" name="Rectangle 306"/>
          <p:cNvSpPr/>
          <p:nvPr/>
        </p:nvSpPr>
        <p:spPr>
          <a:xfrm>
            <a:off x="2234935" y="5256716"/>
            <a:ext cx="9156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100" dirty="0" smtClean="0">
                <a:latin typeface="Arial Narrow" panose="020B0606020202030204" pitchFamily="34" charset="0"/>
              </a:rPr>
              <a:t>12</a:t>
            </a:r>
            <a:r>
              <a:rPr lang="fr-FR" altLang="fr-FR" sz="1100" dirty="0">
                <a:latin typeface="Arial Narrow" panose="020B0606020202030204" pitchFamily="34" charset="0"/>
              </a:rPr>
              <a:t>/ 05 /2022 </a:t>
            </a:r>
            <a:r>
              <a:rPr lang="fr-FR" altLang="fr-FR" sz="1000" dirty="0">
                <a:solidFill>
                  <a:srgbClr val="DDDDDD"/>
                </a:solidFill>
                <a:latin typeface="Arial Narrow" panose="020B0606020202030204" pitchFamily="34" charset="0"/>
              </a:rPr>
              <a:t>_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140968" y="5261883"/>
            <a:ext cx="3978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>
                <a:solidFill>
                  <a:srgbClr val="000000"/>
                </a:solidFill>
              </a:rPr>
              <a:t>ICS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61562" y="5261883"/>
            <a:ext cx="4475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>
                <a:solidFill>
                  <a:srgbClr val="000000"/>
                </a:solidFill>
              </a:rPr>
              <a:t>ABD</a:t>
            </a:r>
          </a:p>
        </p:txBody>
      </p:sp>
      <p:sp>
        <p:nvSpPr>
          <p:cNvPr id="311" name="Bouton d'action : Personnalisé 310">
            <a:hlinkClick r:id="" action="ppaction://noaction" highlightClick="1"/>
          </p:cNvPr>
          <p:cNvSpPr/>
          <p:nvPr/>
        </p:nvSpPr>
        <p:spPr>
          <a:xfrm>
            <a:off x="2733395" y="6119929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3" name="Bouton d'action : Personnalisé 312">
            <a:hlinkClick r:id="" action="ppaction://noaction" highlightClick="1"/>
          </p:cNvPr>
          <p:cNvSpPr/>
          <p:nvPr/>
        </p:nvSpPr>
        <p:spPr>
          <a:xfrm>
            <a:off x="2027076" y="6702208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4" name="Bouton d'action : Personnalisé 313">
            <a:hlinkClick r:id="" action="ppaction://noaction" highlightClick="1"/>
          </p:cNvPr>
          <p:cNvSpPr/>
          <p:nvPr/>
        </p:nvSpPr>
        <p:spPr>
          <a:xfrm>
            <a:off x="2027076" y="6898475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5" name="Bouton d'action : Personnalisé 314">
            <a:hlinkClick r:id="" action="ppaction://noaction" highlightClick="1"/>
          </p:cNvPr>
          <p:cNvSpPr/>
          <p:nvPr/>
        </p:nvSpPr>
        <p:spPr>
          <a:xfrm>
            <a:off x="2025858" y="7105893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6" name="Rectangle 33"/>
          <p:cNvSpPr>
            <a:spLocks noChangeArrowheads="1"/>
          </p:cNvSpPr>
          <p:nvPr/>
        </p:nvSpPr>
        <p:spPr bwMode="auto">
          <a:xfrm>
            <a:off x="1853884" y="8540751"/>
            <a:ext cx="12150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000" dirty="0" smtClean="0">
                <a:latin typeface="+mn-lt"/>
              </a:rPr>
              <a:t>……GLY S…………..</a:t>
            </a:r>
            <a:endParaRPr lang="fr-FR" altLang="fr-FR" sz="1000" dirty="0">
              <a:latin typeface="+mn-lt"/>
            </a:endParaRPr>
          </a:p>
        </p:txBody>
      </p:sp>
      <p:sp>
        <p:nvSpPr>
          <p:cNvPr id="312" name="Rectangle 207"/>
          <p:cNvSpPr>
            <a:spLocks noChangeArrowheads="1"/>
          </p:cNvSpPr>
          <p:nvPr/>
        </p:nvSpPr>
        <p:spPr bwMode="auto">
          <a:xfrm>
            <a:off x="5390916" y="4982747"/>
            <a:ext cx="265234" cy="2019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Non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7" name="Rectangle 207"/>
          <p:cNvSpPr>
            <a:spLocks noChangeArrowheads="1"/>
          </p:cNvSpPr>
          <p:nvPr/>
        </p:nvSpPr>
        <p:spPr bwMode="auto">
          <a:xfrm>
            <a:off x="5389817" y="5273005"/>
            <a:ext cx="265234" cy="2019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Non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7912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24/05/2022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Monsieur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., résidant à Mende et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né le 14/11/1946 est hospitalisé depuis 2 semaines en chirurgie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digestive.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Cinq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jours après sa résection endoscopique de prostate pour adénocarcinome réalisée en Urologie, il a présenté une bactériémie à </a:t>
            </a:r>
            <a:r>
              <a:rPr lang="fr-FR" altLang="fr-FR" sz="1600" b="1" i="1" dirty="0">
                <a:solidFill>
                  <a:srgbClr val="373739"/>
                </a:solidFill>
                <a:latin typeface="+mn-lt"/>
              </a:rPr>
              <a:t>E. coli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souche sauvage sensible aux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antibiotiques,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la bactérie a également été isolée des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urines.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patient n’a pas été sondé depuis 7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jours.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Il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est sous TAVANIC lors de votre passage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24/05/2022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</a:t>
            </a: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3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0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931628" y="1078523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1711569" y="822081"/>
            <a:ext cx="1096108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477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711569" y="1081454"/>
            <a:ext cx="10961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696058" y="838200"/>
            <a:ext cx="91050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Finess géographique</a:t>
            </a: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696059" y="1096108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du service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96058" y="1587012"/>
            <a:ext cx="41838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2092569" y="1569427"/>
            <a:ext cx="373500" cy="19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</a:t>
            </a:r>
            <a:b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3801208" y="1598735"/>
            <a:ext cx="58509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(années)</a:t>
            </a:r>
          </a:p>
        </p:txBody>
      </p:sp>
      <p:sp>
        <p:nvSpPr>
          <p:cNvPr id="3082" name="Rectangle 17"/>
          <p:cNvSpPr>
            <a:spLocks noChangeArrowheads="1"/>
          </p:cNvSpPr>
          <p:nvPr/>
        </p:nvSpPr>
        <p:spPr bwMode="auto">
          <a:xfrm>
            <a:off x="2567354" y="1600200"/>
            <a:ext cx="28868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Sexe :</a:t>
            </a:r>
          </a:p>
        </p:txBody>
      </p:sp>
      <p:sp>
        <p:nvSpPr>
          <p:cNvPr id="3083" name="Rectangle 18"/>
          <p:cNvSpPr>
            <a:spLocks noChangeArrowheads="1"/>
          </p:cNvSpPr>
          <p:nvPr/>
        </p:nvSpPr>
        <p:spPr bwMode="auto">
          <a:xfrm>
            <a:off x="800100" y="1862505"/>
            <a:ext cx="6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923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84" name="Rectangle 33"/>
          <p:cNvSpPr>
            <a:spLocks noChangeArrowheads="1"/>
          </p:cNvSpPr>
          <p:nvPr/>
        </p:nvSpPr>
        <p:spPr bwMode="auto">
          <a:xfrm>
            <a:off x="2933701" y="836735"/>
            <a:ext cx="76463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 l'enquête</a:t>
            </a:r>
          </a:p>
        </p:txBody>
      </p:sp>
      <p:sp>
        <p:nvSpPr>
          <p:cNvPr id="3085" name="Rectangle 34"/>
          <p:cNvSpPr>
            <a:spLocks noChangeArrowheads="1"/>
          </p:cNvSpPr>
          <p:nvPr/>
        </p:nvSpPr>
        <p:spPr bwMode="auto">
          <a:xfrm>
            <a:off x="4806462" y="1594339"/>
            <a:ext cx="5480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Age (mois)</a:t>
            </a:r>
          </a:p>
        </p:txBody>
      </p:sp>
      <p:sp>
        <p:nvSpPr>
          <p:cNvPr id="3086" name="Rectangle 36"/>
          <p:cNvSpPr>
            <a:spLocks noChangeArrowheads="1"/>
          </p:cNvSpPr>
          <p:nvPr/>
        </p:nvSpPr>
        <p:spPr bwMode="auto">
          <a:xfrm>
            <a:off x="696059" y="2765182"/>
            <a:ext cx="70371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Cancer évolutif :</a:t>
            </a:r>
          </a:p>
        </p:txBody>
      </p:sp>
      <p:sp>
        <p:nvSpPr>
          <p:cNvPr id="3087" name="Rectangle 37"/>
          <p:cNvSpPr>
            <a:spLocks noChangeArrowheads="1"/>
          </p:cNvSpPr>
          <p:nvPr/>
        </p:nvSpPr>
        <p:spPr bwMode="auto">
          <a:xfrm>
            <a:off x="694592" y="2146789"/>
            <a:ext cx="134812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Chirurgie depuis l'admission :   </a:t>
            </a:r>
          </a:p>
        </p:txBody>
      </p:sp>
      <p:sp>
        <p:nvSpPr>
          <p:cNvPr id="3088" name="Rectangle 38"/>
          <p:cNvSpPr>
            <a:spLocks noChangeArrowheads="1"/>
          </p:cNvSpPr>
          <p:nvPr/>
        </p:nvSpPr>
        <p:spPr bwMode="auto">
          <a:xfrm>
            <a:off x="696058" y="2354874"/>
            <a:ext cx="113011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Score de McCabe (MC) :  </a:t>
            </a:r>
          </a:p>
        </p:txBody>
      </p:sp>
      <p:sp>
        <p:nvSpPr>
          <p:cNvPr id="3089" name="Rectangle 39"/>
          <p:cNvSpPr>
            <a:spLocks noChangeArrowheads="1"/>
          </p:cNvSpPr>
          <p:nvPr/>
        </p:nvSpPr>
        <p:spPr bwMode="auto">
          <a:xfrm>
            <a:off x="696058" y="2561493"/>
            <a:ext cx="93615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Immunodépression :  </a:t>
            </a:r>
          </a:p>
        </p:txBody>
      </p:sp>
      <p:sp>
        <p:nvSpPr>
          <p:cNvPr id="3090" name="Rectangle 41"/>
          <p:cNvSpPr>
            <a:spLocks noChangeArrowheads="1"/>
          </p:cNvSpPr>
          <p:nvPr/>
        </p:nvSpPr>
        <p:spPr bwMode="auto">
          <a:xfrm>
            <a:off x="800100" y="1704243"/>
            <a:ext cx="65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091" name="Rectangle 42"/>
          <p:cNvSpPr>
            <a:spLocks noChangeArrowheads="1"/>
          </p:cNvSpPr>
          <p:nvPr/>
        </p:nvSpPr>
        <p:spPr bwMode="auto">
          <a:xfrm>
            <a:off x="992066" y="3549162"/>
            <a:ext cx="48410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Intubation :</a:t>
            </a:r>
          </a:p>
        </p:txBody>
      </p:sp>
      <p:sp>
        <p:nvSpPr>
          <p:cNvPr id="3092" name="Rectangle 47"/>
          <p:cNvSpPr>
            <a:spLocks noChangeArrowheads="1"/>
          </p:cNvSpPr>
          <p:nvPr/>
        </p:nvSpPr>
        <p:spPr bwMode="auto">
          <a:xfrm>
            <a:off x="2933701" y="1060939"/>
            <a:ext cx="889667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service</a:t>
            </a:r>
          </a:p>
        </p:txBody>
      </p:sp>
      <p:sp>
        <p:nvSpPr>
          <p:cNvPr id="3093" name="Rectangle 48"/>
          <p:cNvSpPr>
            <a:spLocks noChangeArrowheads="1"/>
          </p:cNvSpPr>
          <p:nvPr/>
        </p:nvSpPr>
        <p:spPr bwMode="auto">
          <a:xfrm>
            <a:off x="696058" y="1869831"/>
            <a:ext cx="87684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Spécialité du patient</a:t>
            </a:r>
          </a:p>
        </p:txBody>
      </p:sp>
      <p:sp>
        <p:nvSpPr>
          <p:cNvPr id="3094" name="Rectangle 49"/>
          <p:cNvSpPr>
            <a:spLocks noChangeArrowheads="1"/>
          </p:cNvSpPr>
          <p:nvPr/>
        </p:nvSpPr>
        <p:spPr bwMode="auto">
          <a:xfrm>
            <a:off x="2762250" y="1872762"/>
            <a:ext cx="849592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hospitalisation</a:t>
            </a:r>
          </a:p>
        </p:txBody>
      </p:sp>
      <p:sp>
        <p:nvSpPr>
          <p:cNvPr id="3095" name="Rectangle 51"/>
          <p:cNvSpPr>
            <a:spLocks noChangeArrowheads="1"/>
          </p:cNvSpPr>
          <p:nvPr/>
        </p:nvSpPr>
        <p:spPr bwMode="auto">
          <a:xfrm>
            <a:off x="992066" y="3346939"/>
            <a:ext cx="687689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Sonde urinaire :</a:t>
            </a:r>
          </a:p>
        </p:txBody>
      </p:sp>
      <p:sp>
        <p:nvSpPr>
          <p:cNvPr id="3096" name="Rectangle 52"/>
          <p:cNvSpPr>
            <a:spLocks noChangeArrowheads="1"/>
          </p:cNvSpPr>
          <p:nvPr/>
        </p:nvSpPr>
        <p:spPr bwMode="auto">
          <a:xfrm>
            <a:off x="981808" y="3773366"/>
            <a:ext cx="577081" cy="25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Cathéter(s) :</a:t>
            </a:r>
            <a:b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fr-FR" altLang="fr-FR" sz="738" i="1">
                <a:solidFill>
                  <a:srgbClr val="000000"/>
                </a:solidFill>
                <a:latin typeface="Arial Narrow" panose="020B0606020202030204" pitchFamily="34" charset="0"/>
              </a:rPr>
              <a:t>(un ou plusieurs)</a:t>
            </a:r>
          </a:p>
        </p:txBody>
      </p:sp>
      <p:sp>
        <p:nvSpPr>
          <p:cNvPr id="3097" name="Rectangle 54"/>
          <p:cNvSpPr>
            <a:spLocks noChangeArrowheads="1"/>
          </p:cNvSpPr>
          <p:nvPr/>
        </p:nvSpPr>
        <p:spPr bwMode="auto">
          <a:xfrm>
            <a:off x="1713035" y="1850781"/>
            <a:ext cx="849923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>
                <a:latin typeface="Arial" charset="0"/>
              </a:rPr>
              <a:t>CHIURO</a:t>
            </a:r>
            <a:endParaRPr lang="fr-FR" altLang="fr-FR" sz="1000">
              <a:solidFill>
                <a:srgbClr val="000000"/>
              </a:solidFill>
            </a:endParaRPr>
          </a:p>
        </p:txBody>
      </p:sp>
      <p:sp>
        <p:nvSpPr>
          <p:cNvPr id="3098" name="Rectangle 55"/>
          <p:cNvSpPr>
            <a:spLocks noChangeArrowheads="1"/>
          </p:cNvSpPr>
          <p:nvPr/>
        </p:nvSpPr>
        <p:spPr bwMode="auto">
          <a:xfrm>
            <a:off x="3758712" y="1856643"/>
            <a:ext cx="852854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099" name="Rectangle 56"/>
          <p:cNvSpPr>
            <a:spLocks noChangeArrowheads="1"/>
          </p:cNvSpPr>
          <p:nvPr/>
        </p:nvSpPr>
        <p:spPr bwMode="auto">
          <a:xfrm>
            <a:off x="1197220" y="1569427"/>
            <a:ext cx="85138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0" name="Rectangle 57"/>
          <p:cNvSpPr>
            <a:spLocks noChangeArrowheads="1"/>
          </p:cNvSpPr>
          <p:nvPr/>
        </p:nvSpPr>
        <p:spPr bwMode="auto">
          <a:xfrm>
            <a:off x="4451839" y="1570893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75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01" name="Rectangle 61"/>
          <p:cNvSpPr>
            <a:spLocks noChangeArrowheads="1"/>
          </p:cNvSpPr>
          <p:nvPr/>
        </p:nvSpPr>
        <p:spPr bwMode="auto">
          <a:xfrm>
            <a:off x="5436577" y="156942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02" name="Rectangle 116"/>
          <p:cNvSpPr>
            <a:spLocks noChangeArrowheads="1"/>
          </p:cNvSpPr>
          <p:nvPr/>
        </p:nvSpPr>
        <p:spPr bwMode="auto">
          <a:xfrm rot="16200000" flipH="1">
            <a:off x="499696" y="3564366"/>
            <a:ext cx="64183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DI</a:t>
            </a:r>
          </a:p>
        </p:txBody>
      </p:sp>
      <p:sp>
        <p:nvSpPr>
          <p:cNvPr id="3103" name="Rectangle 117"/>
          <p:cNvSpPr>
            <a:spLocks noChangeArrowheads="1"/>
          </p:cNvSpPr>
          <p:nvPr/>
        </p:nvSpPr>
        <p:spPr bwMode="auto">
          <a:xfrm rot="16200000" flipH="1">
            <a:off x="2680922" y="3677199"/>
            <a:ext cx="867508" cy="12785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>
                <a:solidFill>
                  <a:srgbClr val="000000"/>
                </a:solidFill>
                <a:latin typeface="Arial Narrow" panose="020B0606020202030204" pitchFamily="34" charset="0"/>
              </a:rPr>
              <a:t>Si oui à cathéter(s)</a:t>
            </a:r>
          </a:p>
        </p:txBody>
      </p:sp>
      <p:sp>
        <p:nvSpPr>
          <p:cNvPr id="3104" name="Rectangle 131"/>
          <p:cNvSpPr>
            <a:spLocks noChangeArrowheads="1"/>
          </p:cNvSpPr>
          <p:nvPr/>
        </p:nvSpPr>
        <p:spPr bwMode="auto">
          <a:xfrm>
            <a:off x="696058" y="7578970"/>
            <a:ext cx="115736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Date des premiers signes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5" name="Rectangle 132"/>
          <p:cNvSpPr>
            <a:spLocks noChangeArrowheads="1"/>
          </p:cNvSpPr>
          <p:nvPr/>
        </p:nvSpPr>
        <p:spPr bwMode="auto">
          <a:xfrm>
            <a:off x="696058" y="7312270"/>
            <a:ext cx="932948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Origine de l'infection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6" name="Rectangle 133"/>
          <p:cNvSpPr>
            <a:spLocks noChangeArrowheads="1"/>
          </p:cNvSpPr>
          <p:nvPr/>
        </p:nvSpPr>
        <p:spPr bwMode="auto">
          <a:xfrm>
            <a:off x="696059" y="7844205"/>
            <a:ext cx="10147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 bactériémie, origine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7" name="Rectangle 135"/>
          <p:cNvSpPr>
            <a:spLocks noChangeArrowheads="1"/>
          </p:cNvSpPr>
          <p:nvPr/>
        </p:nvSpPr>
        <p:spPr bwMode="auto">
          <a:xfrm>
            <a:off x="696059" y="8160728"/>
            <a:ext cx="47128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Code MO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08" name="Rectangle 138"/>
          <p:cNvSpPr>
            <a:spLocks noChangeArrowheads="1"/>
          </p:cNvSpPr>
          <p:nvPr/>
        </p:nvSpPr>
        <p:spPr bwMode="auto">
          <a:xfrm>
            <a:off x="696058" y="8392259"/>
            <a:ext cx="123271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Sensibilité MO (ATB - SIR) : </a:t>
            </a:r>
          </a:p>
        </p:txBody>
      </p:sp>
      <p:sp>
        <p:nvSpPr>
          <p:cNvPr id="3109" name="Rectangle 139"/>
          <p:cNvSpPr>
            <a:spLocks noChangeArrowheads="1"/>
          </p:cNvSpPr>
          <p:nvPr/>
        </p:nvSpPr>
        <p:spPr bwMode="auto">
          <a:xfrm>
            <a:off x="694593" y="6431574"/>
            <a:ext cx="81432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Site de l'infection : 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10" name="Rectangle 202"/>
          <p:cNvSpPr>
            <a:spLocks noChangeArrowheads="1"/>
          </p:cNvSpPr>
          <p:nvPr/>
        </p:nvSpPr>
        <p:spPr bwMode="auto">
          <a:xfrm>
            <a:off x="4807928" y="1679331"/>
            <a:ext cx="665567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âge &lt;24 mois</a:t>
            </a:r>
          </a:p>
        </p:txBody>
      </p:sp>
      <p:sp>
        <p:nvSpPr>
          <p:cNvPr id="3111" name="Rectangle 259"/>
          <p:cNvSpPr>
            <a:spLocks noChangeArrowheads="1"/>
          </p:cNvSpPr>
          <p:nvPr/>
        </p:nvSpPr>
        <p:spPr bwMode="auto">
          <a:xfrm>
            <a:off x="5232889" y="4397"/>
            <a:ext cx="1352550" cy="69459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2" name="Rectangle 257"/>
          <p:cNvSpPr>
            <a:spLocks noChangeArrowheads="1"/>
          </p:cNvSpPr>
          <p:nvPr/>
        </p:nvSpPr>
        <p:spPr bwMode="auto">
          <a:xfrm>
            <a:off x="5301762" y="60082"/>
            <a:ext cx="1238250" cy="14202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NOM et Prénom du patient</a:t>
            </a:r>
          </a:p>
        </p:txBody>
      </p:sp>
      <p:sp>
        <p:nvSpPr>
          <p:cNvPr id="3113" name="Rectangle 270"/>
          <p:cNvSpPr>
            <a:spLocks noChangeArrowheads="1"/>
          </p:cNvSpPr>
          <p:nvPr/>
        </p:nvSpPr>
        <p:spPr bwMode="auto">
          <a:xfrm>
            <a:off x="696059" y="7063154"/>
            <a:ext cx="80631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Diagnostic différé :</a:t>
            </a:r>
          </a:p>
        </p:txBody>
      </p:sp>
      <p:sp>
        <p:nvSpPr>
          <p:cNvPr id="3114" name="Rectangle 284"/>
          <p:cNvSpPr>
            <a:spLocks noChangeArrowheads="1"/>
          </p:cNvSpPr>
          <p:nvPr/>
        </p:nvSpPr>
        <p:spPr bwMode="auto">
          <a:xfrm>
            <a:off x="5846884" y="756139"/>
            <a:ext cx="4747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808080"/>
                </a:solidFill>
                <a:latin typeface="Arial Narrow" panose="020B0606020202030204" pitchFamily="34" charset="0"/>
              </a:rPr>
              <a:t>ID patient</a:t>
            </a:r>
          </a:p>
        </p:txBody>
      </p:sp>
      <p:sp>
        <p:nvSpPr>
          <p:cNvPr id="3115" name="Rectangle 285"/>
          <p:cNvSpPr>
            <a:spLocks noChangeArrowheads="1"/>
          </p:cNvSpPr>
          <p:nvPr/>
        </p:nvSpPr>
        <p:spPr bwMode="auto">
          <a:xfrm>
            <a:off x="5769220" y="1134208"/>
            <a:ext cx="714939" cy="99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Donné par l'application </a:t>
            </a:r>
            <a:endParaRPr lang="fr-FR" altLang="fr-FR" sz="646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116" name="Rectangle 286"/>
          <p:cNvSpPr>
            <a:spLocks noChangeArrowheads="1"/>
          </p:cNvSpPr>
          <p:nvPr/>
        </p:nvSpPr>
        <p:spPr bwMode="auto">
          <a:xfrm>
            <a:off x="5688623" y="921727"/>
            <a:ext cx="851389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7" name="Line 287"/>
          <p:cNvSpPr>
            <a:spLocks noChangeShapeType="1"/>
          </p:cNvSpPr>
          <p:nvPr/>
        </p:nvSpPr>
        <p:spPr bwMode="auto">
          <a:xfrm>
            <a:off x="4508989" y="4397"/>
            <a:ext cx="2085242" cy="225962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62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18" name="Rectangle 290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19" name="Rectangle 293"/>
          <p:cNvSpPr>
            <a:spLocks noChangeArrowheads="1"/>
          </p:cNvSpPr>
          <p:nvPr/>
        </p:nvSpPr>
        <p:spPr bwMode="auto">
          <a:xfrm>
            <a:off x="788377" y="4196862"/>
            <a:ext cx="184731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3120" name="Rectangle 420"/>
          <p:cNvSpPr>
            <a:spLocks noChangeArrowheads="1"/>
          </p:cNvSpPr>
          <p:nvPr/>
        </p:nvSpPr>
        <p:spPr bwMode="auto">
          <a:xfrm>
            <a:off x="696058" y="6863862"/>
            <a:ext cx="114454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IN présente à l'admission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sp>
        <p:nvSpPr>
          <p:cNvPr id="3121" name="Rectangle 421"/>
          <p:cNvSpPr>
            <a:spLocks noChangeArrowheads="1"/>
          </p:cNvSpPr>
          <p:nvPr/>
        </p:nvSpPr>
        <p:spPr bwMode="auto">
          <a:xfrm>
            <a:off x="694592" y="6664570"/>
            <a:ext cx="117660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000000"/>
                </a:solidFill>
                <a:latin typeface="Arial Narrow" panose="020B0606020202030204" pitchFamily="34" charset="0"/>
              </a:rPr>
              <a:t>Dispositif invasif concerné :</a:t>
            </a:r>
            <a:endParaRPr lang="fr-FR" altLang="fr-FR" sz="923">
              <a:solidFill>
                <a:srgbClr val="000000"/>
              </a:solidFill>
            </a:endParaRPr>
          </a:p>
        </p:txBody>
      </p:sp>
      <p:grpSp>
        <p:nvGrpSpPr>
          <p:cNvPr id="3122" name="Groupe 225"/>
          <p:cNvGrpSpPr>
            <a:grpSpLocks/>
          </p:cNvGrpSpPr>
          <p:nvPr/>
        </p:nvGrpSpPr>
        <p:grpSpPr bwMode="auto">
          <a:xfrm>
            <a:off x="696058" y="4828443"/>
            <a:ext cx="1046285" cy="1169377"/>
            <a:chOff x="523737" y="5589588"/>
            <a:chExt cx="868901" cy="1347787"/>
          </a:xfrm>
        </p:grpSpPr>
        <p:sp>
          <p:nvSpPr>
            <p:cNvPr id="3355" name="Rectangle 132"/>
            <p:cNvSpPr>
              <a:spLocks noChangeArrowheads="1"/>
            </p:cNvSpPr>
            <p:nvPr/>
          </p:nvSpPr>
          <p:spPr bwMode="auto">
            <a:xfrm>
              <a:off x="723335" y="5589588"/>
              <a:ext cx="519955" cy="147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Molécule (DCI)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6" name="Rectangle 207"/>
            <p:cNvSpPr>
              <a:spLocks noChangeArrowheads="1"/>
            </p:cNvSpPr>
            <p:nvPr/>
          </p:nvSpPr>
          <p:spPr bwMode="auto">
            <a:xfrm>
              <a:off x="523738" y="5781675"/>
              <a:ext cx="86876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900" dirty="0" smtClean="0">
                  <a:solidFill>
                    <a:srgbClr val="000000"/>
                  </a:solidFill>
                </a:rPr>
                <a:t>LEVOFLOXACINE</a:t>
              </a:r>
              <a:endParaRPr lang="fr-FR" altLang="fr-FR" sz="900" dirty="0">
                <a:solidFill>
                  <a:srgbClr val="000000"/>
                </a:solidFill>
              </a:endParaRPr>
            </a:p>
          </p:txBody>
        </p:sp>
        <p:sp>
          <p:nvSpPr>
            <p:cNvPr id="3357" name="Rectangle 207"/>
            <p:cNvSpPr>
              <a:spLocks noChangeArrowheads="1"/>
            </p:cNvSpPr>
            <p:nvPr/>
          </p:nvSpPr>
          <p:spPr bwMode="auto">
            <a:xfrm>
              <a:off x="523737" y="6089650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8" name="Rectangle 207"/>
            <p:cNvSpPr>
              <a:spLocks noChangeArrowheads="1"/>
            </p:cNvSpPr>
            <p:nvPr/>
          </p:nvSpPr>
          <p:spPr bwMode="auto">
            <a:xfrm>
              <a:off x="523874" y="6399213"/>
              <a:ext cx="86876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9" name="Rectangle 207"/>
            <p:cNvSpPr>
              <a:spLocks noChangeArrowheads="1"/>
            </p:cNvSpPr>
            <p:nvPr/>
          </p:nvSpPr>
          <p:spPr bwMode="auto">
            <a:xfrm>
              <a:off x="523738" y="6715125"/>
              <a:ext cx="868362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3" name="Groupe 224"/>
          <p:cNvGrpSpPr>
            <a:grpSpLocks/>
          </p:cNvGrpSpPr>
          <p:nvPr/>
        </p:nvGrpSpPr>
        <p:grpSpPr bwMode="auto">
          <a:xfrm>
            <a:off x="1629508" y="4731728"/>
            <a:ext cx="681404" cy="1266092"/>
            <a:chOff x="1331595" y="5484206"/>
            <a:chExt cx="622766" cy="1455810"/>
          </a:xfrm>
        </p:grpSpPr>
        <p:sp>
          <p:nvSpPr>
            <p:cNvPr id="3350" name="Rectangle 132"/>
            <p:cNvSpPr>
              <a:spLocks noChangeArrowheads="1"/>
            </p:cNvSpPr>
            <p:nvPr/>
          </p:nvSpPr>
          <p:spPr bwMode="auto">
            <a:xfrm>
              <a:off x="1331595" y="5484206"/>
              <a:ext cx="622766" cy="294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Voie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d’administration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51" name="Rectangle 207"/>
            <p:cNvSpPr>
              <a:spLocks noChangeArrowheads="1"/>
            </p:cNvSpPr>
            <p:nvPr/>
          </p:nvSpPr>
          <p:spPr bwMode="auto">
            <a:xfrm>
              <a:off x="1499294" y="5783410"/>
              <a:ext cx="2857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>
                  <a:solidFill>
                    <a:srgbClr val="000000"/>
                  </a:solidFill>
                </a:rPr>
                <a:t>I</a:t>
              </a:r>
              <a:r>
                <a:rPr lang="fr-FR" altLang="fr-FR" sz="1000" dirty="0" smtClean="0">
                  <a:solidFill>
                    <a:srgbClr val="000000"/>
                  </a:solidFill>
                </a:rPr>
                <a:t>V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52" name="Rectangle 207"/>
            <p:cNvSpPr>
              <a:spLocks noChangeArrowheads="1"/>
            </p:cNvSpPr>
            <p:nvPr/>
          </p:nvSpPr>
          <p:spPr bwMode="auto">
            <a:xfrm>
              <a:off x="1497806" y="6092031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3" name="Rectangle 207"/>
            <p:cNvSpPr>
              <a:spLocks noChangeArrowheads="1"/>
            </p:cNvSpPr>
            <p:nvPr/>
          </p:nvSpPr>
          <p:spPr bwMode="auto">
            <a:xfrm>
              <a:off x="1497806" y="6407150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54" name="Rectangle 207"/>
            <p:cNvSpPr>
              <a:spLocks noChangeArrowheads="1"/>
            </p:cNvSpPr>
            <p:nvPr/>
          </p:nvSpPr>
          <p:spPr bwMode="auto">
            <a:xfrm>
              <a:off x="1498678" y="6717766"/>
              <a:ext cx="285488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4" name="Groupe 223"/>
          <p:cNvGrpSpPr>
            <a:grpSpLocks/>
          </p:cNvGrpSpPr>
          <p:nvPr/>
        </p:nvGrpSpPr>
        <p:grpSpPr bwMode="auto">
          <a:xfrm>
            <a:off x="3081705" y="4832839"/>
            <a:ext cx="951034" cy="1164981"/>
            <a:chOff x="1869836" y="5593446"/>
            <a:chExt cx="911016" cy="1346570"/>
          </a:xfrm>
        </p:grpSpPr>
        <p:sp>
          <p:nvSpPr>
            <p:cNvPr id="3345" name="Rectangle 132"/>
            <p:cNvSpPr>
              <a:spLocks noChangeArrowheads="1"/>
            </p:cNvSpPr>
            <p:nvPr/>
          </p:nvSpPr>
          <p:spPr bwMode="auto">
            <a:xfrm>
              <a:off x="1869836" y="5593446"/>
              <a:ext cx="911016" cy="147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Contexte de prescription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6" name="Rectangle 207"/>
            <p:cNvSpPr>
              <a:spLocks noChangeArrowheads="1"/>
            </p:cNvSpPr>
            <p:nvPr/>
          </p:nvSpPr>
          <p:spPr bwMode="auto">
            <a:xfrm>
              <a:off x="1920083" y="5783095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ICS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7" name="Rectangle 207"/>
            <p:cNvSpPr>
              <a:spLocks noChangeArrowheads="1"/>
            </p:cNvSpPr>
            <p:nvPr/>
          </p:nvSpPr>
          <p:spPr bwMode="auto">
            <a:xfrm>
              <a:off x="1920801" y="6095833"/>
              <a:ext cx="806450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8" name="Rectangle 207"/>
            <p:cNvSpPr>
              <a:spLocks noChangeArrowheads="1"/>
            </p:cNvSpPr>
            <p:nvPr/>
          </p:nvSpPr>
          <p:spPr bwMode="auto">
            <a:xfrm>
              <a:off x="1920800" y="6414920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9" name="Rectangle 207"/>
            <p:cNvSpPr>
              <a:spLocks noChangeArrowheads="1"/>
            </p:cNvSpPr>
            <p:nvPr/>
          </p:nvSpPr>
          <p:spPr bwMode="auto">
            <a:xfrm>
              <a:off x="1920083" y="6717766"/>
              <a:ext cx="805361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5" name="Groupe 30"/>
          <p:cNvGrpSpPr>
            <a:grpSpLocks/>
          </p:cNvGrpSpPr>
          <p:nvPr/>
        </p:nvGrpSpPr>
        <p:grpSpPr bwMode="auto">
          <a:xfrm>
            <a:off x="4047393" y="4828443"/>
            <a:ext cx="923192" cy="1169377"/>
            <a:chOff x="2857500" y="5589588"/>
            <a:chExt cx="765175" cy="1351999"/>
          </a:xfrm>
        </p:grpSpPr>
        <p:sp>
          <p:nvSpPr>
            <p:cNvPr id="3340" name="Rectangle 132"/>
            <p:cNvSpPr>
              <a:spLocks noChangeArrowheads="1"/>
            </p:cNvSpPr>
            <p:nvPr/>
          </p:nvSpPr>
          <p:spPr bwMode="auto">
            <a:xfrm>
              <a:off x="3072680" y="5589588"/>
              <a:ext cx="334815" cy="147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Diagnostic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41" name="Rectangle 207"/>
            <p:cNvSpPr>
              <a:spLocks noChangeArrowheads="1"/>
            </p:cNvSpPr>
            <p:nvPr/>
          </p:nvSpPr>
          <p:spPr bwMode="auto">
            <a:xfrm>
              <a:off x="2857500" y="5783263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GEN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342" name="Rectangle 207"/>
            <p:cNvSpPr>
              <a:spLocks noChangeArrowheads="1"/>
            </p:cNvSpPr>
            <p:nvPr/>
          </p:nvSpPr>
          <p:spPr bwMode="auto">
            <a:xfrm>
              <a:off x="2857500" y="6091238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3" name="Rectangle 207"/>
            <p:cNvSpPr>
              <a:spLocks noChangeArrowheads="1"/>
            </p:cNvSpPr>
            <p:nvPr/>
          </p:nvSpPr>
          <p:spPr bwMode="auto">
            <a:xfrm>
              <a:off x="2857500" y="6414920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44" name="Rectangle 207"/>
            <p:cNvSpPr>
              <a:spLocks noChangeArrowheads="1"/>
            </p:cNvSpPr>
            <p:nvPr/>
          </p:nvSpPr>
          <p:spPr bwMode="auto">
            <a:xfrm>
              <a:off x="2857500" y="6719337"/>
              <a:ext cx="765175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6" name="Groupe 29"/>
          <p:cNvGrpSpPr>
            <a:grpSpLocks/>
          </p:cNvGrpSpPr>
          <p:nvPr/>
        </p:nvGrpSpPr>
        <p:grpSpPr bwMode="auto">
          <a:xfrm>
            <a:off x="4944208" y="4737589"/>
            <a:ext cx="464527" cy="1263162"/>
            <a:chOff x="3648473" y="5486419"/>
            <a:chExt cx="503237" cy="1454926"/>
          </a:xfrm>
        </p:grpSpPr>
        <p:sp>
          <p:nvSpPr>
            <p:cNvPr id="3335" name="Rectangle 132"/>
            <p:cNvSpPr>
              <a:spLocks noChangeArrowheads="1"/>
            </p:cNvSpPr>
            <p:nvPr/>
          </p:nvSpPr>
          <p:spPr bwMode="auto">
            <a:xfrm>
              <a:off x="3648473" y="5486419"/>
              <a:ext cx="503237" cy="294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Justification dossier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6" name="Rectangle 207"/>
            <p:cNvSpPr>
              <a:spLocks noChangeArrowheads="1"/>
            </p:cNvSpPr>
            <p:nvPr/>
          </p:nvSpPr>
          <p:spPr bwMode="auto">
            <a:xfrm>
              <a:off x="3756423" y="5779295"/>
              <a:ext cx="28733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00" dirty="0" smtClean="0">
                  <a:solidFill>
                    <a:srgbClr val="000000"/>
                  </a:solidFill>
                </a:rPr>
                <a:t>OUI</a:t>
              </a:r>
              <a:endParaRPr lang="fr-FR" altLang="fr-FR" sz="800" dirty="0">
                <a:solidFill>
                  <a:srgbClr val="000000"/>
                </a:solidFill>
              </a:endParaRPr>
            </a:p>
          </p:txBody>
        </p:sp>
        <p:sp>
          <p:nvSpPr>
            <p:cNvPr id="3337" name="Rectangle 207"/>
            <p:cNvSpPr>
              <a:spLocks noChangeArrowheads="1"/>
            </p:cNvSpPr>
            <p:nvPr/>
          </p:nvSpPr>
          <p:spPr bwMode="auto">
            <a:xfrm>
              <a:off x="3758398" y="6095833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8" name="Rectangle 207"/>
            <p:cNvSpPr>
              <a:spLocks noChangeArrowheads="1"/>
            </p:cNvSpPr>
            <p:nvPr/>
          </p:nvSpPr>
          <p:spPr bwMode="auto">
            <a:xfrm>
              <a:off x="3758398" y="6414720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9" name="Rectangle 207"/>
            <p:cNvSpPr>
              <a:spLocks noChangeArrowheads="1"/>
            </p:cNvSpPr>
            <p:nvPr/>
          </p:nvSpPr>
          <p:spPr bwMode="auto">
            <a:xfrm>
              <a:off x="3758398" y="6719095"/>
              <a:ext cx="287999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pSp>
        <p:nvGrpSpPr>
          <p:cNvPr id="3127" name="Groupe 236"/>
          <p:cNvGrpSpPr>
            <a:grpSpLocks/>
          </p:cNvGrpSpPr>
          <p:nvPr/>
        </p:nvGrpSpPr>
        <p:grpSpPr bwMode="auto">
          <a:xfrm>
            <a:off x="5380893" y="4743451"/>
            <a:ext cx="866043" cy="1254369"/>
            <a:chOff x="5338038" y="5497792"/>
            <a:chExt cx="901990" cy="1445400"/>
          </a:xfrm>
        </p:grpSpPr>
        <p:sp>
          <p:nvSpPr>
            <p:cNvPr id="3330" name="Rectangle 132"/>
            <p:cNvSpPr>
              <a:spLocks noChangeArrowheads="1"/>
            </p:cNvSpPr>
            <p:nvPr/>
          </p:nvSpPr>
          <p:spPr bwMode="auto">
            <a:xfrm>
              <a:off x="5348477" y="5497792"/>
              <a:ext cx="873125" cy="294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Changement d’AI</a:t>
              </a:r>
            </a:p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+ Raison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sp>
          <p:nvSpPr>
            <p:cNvPr id="3331" name="Rectangle 207"/>
            <p:cNvSpPr>
              <a:spLocks noChangeArrowheads="1"/>
            </p:cNvSpPr>
            <p:nvPr/>
          </p:nvSpPr>
          <p:spPr bwMode="auto">
            <a:xfrm>
              <a:off x="5338038" y="5781141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2" name="Rectangle 207"/>
            <p:cNvSpPr>
              <a:spLocks noChangeArrowheads="1"/>
            </p:cNvSpPr>
            <p:nvPr/>
          </p:nvSpPr>
          <p:spPr bwMode="auto">
            <a:xfrm>
              <a:off x="5338038" y="6106578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3" name="Rectangle 207"/>
            <p:cNvSpPr>
              <a:spLocks noChangeArrowheads="1"/>
            </p:cNvSpPr>
            <p:nvPr/>
          </p:nvSpPr>
          <p:spPr bwMode="auto">
            <a:xfrm>
              <a:off x="5338471" y="6420002"/>
              <a:ext cx="901557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334" name="Rectangle 207"/>
            <p:cNvSpPr>
              <a:spLocks noChangeArrowheads="1"/>
            </p:cNvSpPr>
            <p:nvPr/>
          </p:nvSpPr>
          <p:spPr bwMode="auto">
            <a:xfrm>
              <a:off x="5338470" y="6720942"/>
              <a:ext cx="900574" cy="22225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230" name="Group 320"/>
          <p:cNvGraphicFramePr>
            <a:graphicFrameLocks noGrp="1"/>
          </p:cNvGraphicFramePr>
          <p:nvPr/>
        </p:nvGraphicFramePr>
        <p:xfrm>
          <a:off x="350228" y="43962"/>
          <a:ext cx="4374173" cy="449878"/>
        </p:xfrm>
        <a:graphic>
          <a:graphicData uri="http://schemas.openxmlformats.org/drawingml/2006/table">
            <a:tbl>
              <a:tblPr/>
              <a:tblGrid>
                <a:gridCol w="248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8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Enquête nationale de prévalence 2022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100" b="1" kern="1200" dirty="0" smtClean="0">
                          <a:solidFill>
                            <a:srgbClr val="0F418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Questionnaire patient</a:t>
                      </a: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416" marR="84416" marT="42059" marB="420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35" name="Image 1" descr="logoSantePubliq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116" y="98181"/>
            <a:ext cx="606669" cy="34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2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90854"/>
            <a:ext cx="398585" cy="35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168" descr="RéPias - CPIAS Nouvelle Aquita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620" y="49823"/>
            <a:ext cx="798634" cy="42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8" name="Groupe 230"/>
          <p:cNvGrpSpPr>
            <a:grpSpLocks/>
          </p:cNvGrpSpPr>
          <p:nvPr/>
        </p:nvGrpSpPr>
        <p:grpSpPr bwMode="auto">
          <a:xfrm>
            <a:off x="549520" y="568569"/>
            <a:ext cx="4410808" cy="200758"/>
            <a:chOff x="421713" y="677566"/>
            <a:chExt cx="5844328" cy="217487"/>
          </a:xfrm>
        </p:grpSpPr>
        <p:sp>
          <p:nvSpPr>
            <p:cNvPr id="3328" name="Rectangle 3"/>
            <p:cNvSpPr>
              <a:spLocks noChangeArrowheads="1"/>
            </p:cNvSpPr>
            <p:nvPr/>
          </p:nvSpPr>
          <p:spPr bwMode="auto">
            <a:xfrm>
              <a:off x="421713" y="677566"/>
              <a:ext cx="5844327" cy="21748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Etablissement et services</a:t>
              </a:r>
              <a:endParaRPr lang="fr-FR" altLang="fr-FR" sz="738">
                <a:solidFill>
                  <a:srgbClr val="0F4182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3" name="Connecteur droit 232"/>
            <p:cNvCxnSpPr/>
            <p:nvPr/>
          </p:nvCxnSpPr>
          <p:spPr>
            <a:xfrm>
              <a:off x="421713" y="895053"/>
              <a:ext cx="5844328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9" name="Groupe 4"/>
          <p:cNvGrpSpPr>
            <a:grpSpLocks/>
          </p:cNvGrpSpPr>
          <p:nvPr/>
        </p:nvGrpSpPr>
        <p:grpSpPr bwMode="auto">
          <a:xfrm>
            <a:off x="549520" y="1312985"/>
            <a:ext cx="5083419" cy="205154"/>
            <a:chOff x="309563" y="1422400"/>
            <a:chExt cx="5507037" cy="222250"/>
          </a:xfrm>
        </p:grpSpPr>
        <p:sp>
          <p:nvSpPr>
            <p:cNvPr id="3326" name="Rectangle 189"/>
            <p:cNvSpPr>
              <a:spLocks noChangeArrowheads="1"/>
            </p:cNvSpPr>
            <p:nvPr/>
          </p:nvSpPr>
          <p:spPr bwMode="auto">
            <a:xfrm>
              <a:off x="309563" y="1422400"/>
              <a:ext cx="5507037" cy="21748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108">
                  <a:solidFill>
                    <a:srgbClr val="0F4182"/>
                  </a:solidFill>
                  <a:latin typeface="Arial Narrow" panose="020B0606020202030204" pitchFamily="34" charset="0"/>
                </a:rPr>
                <a:t>Patient</a:t>
              </a:r>
            </a:p>
          </p:txBody>
        </p:sp>
        <p:cxnSp>
          <p:nvCxnSpPr>
            <p:cNvPr id="234" name="Connecteur droit 233"/>
            <p:cNvCxnSpPr/>
            <p:nvPr/>
          </p:nvCxnSpPr>
          <p:spPr>
            <a:xfrm>
              <a:off x="309563" y="1644650"/>
              <a:ext cx="5507037" cy="0"/>
            </a:xfrm>
            <a:prstGeom prst="line">
              <a:avLst/>
            </a:prstGeom>
            <a:ln w="12700">
              <a:solidFill>
                <a:srgbClr val="0F41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40" name="Groupe 12"/>
          <p:cNvGrpSpPr>
            <a:grpSpLocks/>
          </p:cNvGrpSpPr>
          <p:nvPr/>
        </p:nvGrpSpPr>
        <p:grpSpPr bwMode="auto">
          <a:xfrm>
            <a:off x="550985" y="3008430"/>
            <a:ext cx="5791200" cy="305405"/>
            <a:chOff x="311150" y="3357563"/>
            <a:chExt cx="6273800" cy="331271"/>
          </a:xfrm>
        </p:grpSpPr>
        <p:grpSp>
          <p:nvGrpSpPr>
            <p:cNvPr id="3320" name="Groupe 11"/>
            <p:cNvGrpSpPr>
              <a:grpSpLocks/>
            </p:cNvGrpSpPr>
            <p:nvPr/>
          </p:nvGrpSpPr>
          <p:grpSpPr bwMode="auto">
            <a:xfrm>
              <a:off x="311150" y="3419475"/>
              <a:ext cx="6273800" cy="217488"/>
              <a:chOff x="309563" y="3371850"/>
              <a:chExt cx="6273800" cy="217488"/>
            </a:xfrm>
          </p:grpSpPr>
          <p:sp>
            <p:nvSpPr>
              <p:cNvPr id="3324" name="Rectangle 4"/>
              <p:cNvSpPr>
                <a:spLocks noChangeArrowheads="1"/>
              </p:cNvSpPr>
              <p:nvPr/>
            </p:nvSpPr>
            <p:spPr bwMode="auto">
              <a:xfrm>
                <a:off x="309563" y="3371850"/>
                <a:ext cx="6273800" cy="217488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Dispositif(s) invasif(s)</a:t>
                </a:r>
              </a:p>
            </p:txBody>
          </p:sp>
          <p:cxnSp>
            <p:nvCxnSpPr>
              <p:cNvPr id="257" name="Connecteur droit 256"/>
              <p:cNvCxnSpPr/>
              <p:nvPr/>
            </p:nvCxnSpPr>
            <p:spPr>
              <a:xfrm>
                <a:off x="309563" y="3589687"/>
                <a:ext cx="6273800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21" name="Groupe 264"/>
            <p:cNvGrpSpPr>
              <a:grpSpLocks/>
            </p:cNvGrpSpPr>
            <p:nvPr/>
          </p:nvGrpSpPr>
          <p:grpSpPr bwMode="auto">
            <a:xfrm>
              <a:off x="1672124" y="3357563"/>
              <a:ext cx="1201019" cy="331271"/>
              <a:chOff x="2180844" y="2435833"/>
              <a:chExt cx="1201019" cy="331271"/>
            </a:xfrm>
          </p:grpSpPr>
          <p:sp>
            <p:nvSpPr>
              <p:cNvPr id="3322" name="Rectangle 265"/>
              <p:cNvSpPr>
                <a:spLocks noChangeArrowheads="1"/>
              </p:cNvSpPr>
              <p:nvPr/>
            </p:nvSpPr>
            <p:spPr bwMode="auto">
              <a:xfrm>
                <a:off x="2180844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                                        </a:t>
                </a:r>
              </a:p>
            </p:txBody>
          </p:sp>
          <p:sp>
            <p:nvSpPr>
              <p:cNvPr id="3323" name="Rectangle 266"/>
              <p:cNvSpPr>
                <a:spLocks noChangeArrowheads="1"/>
              </p:cNvSpPr>
              <p:nvPr/>
            </p:nvSpPr>
            <p:spPr bwMode="auto">
              <a:xfrm>
                <a:off x="2732575" y="2435833"/>
                <a:ext cx="649288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                                       </a:t>
                </a:r>
              </a:p>
            </p:txBody>
          </p:sp>
        </p:grpSp>
      </p:grpSp>
      <p:grpSp>
        <p:nvGrpSpPr>
          <p:cNvPr id="3141" name="Groupe 24"/>
          <p:cNvGrpSpPr>
            <a:grpSpLocks/>
          </p:cNvGrpSpPr>
          <p:nvPr/>
        </p:nvGrpSpPr>
        <p:grpSpPr bwMode="auto">
          <a:xfrm>
            <a:off x="543659" y="4456227"/>
            <a:ext cx="5798526" cy="305405"/>
            <a:chOff x="303242" y="5151329"/>
            <a:chExt cx="6281707" cy="331271"/>
          </a:xfrm>
        </p:grpSpPr>
        <p:grpSp>
          <p:nvGrpSpPr>
            <p:cNvPr id="3314" name="Groupe 23"/>
            <p:cNvGrpSpPr>
              <a:grpSpLocks/>
            </p:cNvGrpSpPr>
            <p:nvPr/>
          </p:nvGrpSpPr>
          <p:grpSpPr bwMode="auto">
            <a:xfrm>
              <a:off x="303242" y="5208588"/>
              <a:ext cx="6281707" cy="223302"/>
              <a:chOff x="303242" y="5208588"/>
              <a:chExt cx="6281707" cy="223302"/>
            </a:xfrm>
          </p:grpSpPr>
          <p:sp>
            <p:nvSpPr>
              <p:cNvPr id="3318" name="Rectangle 3"/>
              <p:cNvSpPr>
                <a:spLocks noChangeArrowheads="1"/>
              </p:cNvSpPr>
              <p:nvPr/>
            </p:nvSpPr>
            <p:spPr bwMode="auto">
              <a:xfrm>
                <a:off x="309564" y="5208588"/>
                <a:ext cx="6275385" cy="217487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Traitement(s) anti-infectieux</a:t>
                </a:r>
              </a:p>
            </p:txBody>
          </p:sp>
          <p:cxnSp>
            <p:nvCxnSpPr>
              <p:cNvPr id="272" name="Connecteur droit 271"/>
              <p:cNvCxnSpPr/>
              <p:nvPr/>
            </p:nvCxnSpPr>
            <p:spPr>
              <a:xfrm>
                <a:off x="303242" y="5432668"/>
                <a:ext cx="6275357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15" name="Groupe 22"/>
            <p:cNvGrpSpPr>
              <a:grpSpLocks/>
            </p:cNvGrpSpPr>
            <p:nvPr/>
          </p:nvGrpSpPr>
          <p:grpSpPr bwMode="auto">
            <a:xfrm>
              <a:off x="2015828" y="5151329"/>
              <a:ext cx="1201323" cy="331271"/>
              <a:chOff x="2015828" y="5151329"/>
              <a:chExt cx="1201323" cy="331271"/>
            </a:xfrm>
          </p:grpSpPr>
          <p:sp>
            <p:nvSpPr>
              <p:cNvPr id="3316" name="Rectangle 268"/>
              <p:cNvSpPr>
                <a:spLocks noChangeArrowheads="1"/>
              </p:cNvSpPr>
              <p:nvPr/>
            </p:nvSpPr>
            <p:spPr bwMode="auto">
              <a:xfrm>
                <a:off x="2015828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7" name="Rectangle 269"/>
              <p:cNvSpPr>
                <a:spLocks noChangeArrowheads="1"/>
              </p:cNvSpPr>
              <p:nvPr/>
            </p:nvSpPr>
            <p:spPr bwMode="auto">
              <a:xfrm>
                <a:off x="2567699" y="5151329"/>
                <a:ext cx="649452" cy="331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2" name="Groupe 18"/>
          <p:cNvGrpSpPr>
            <a:grpSpLocks/>
          </p:cNvGrpSpPr>
          <p:nvPr/>
        </p:nvGrpSpPr>
        <p:grpSpPr bwMode="auto">
          <a:xfrm>
            <a:off x="1658815" y="3267809"/>
            <a:ext cx="1109297" cy="734603"/>
            <a:chOff x="1510661" y="3662363"/>
            <a:chExt cx="1201658" cy="824461"/>
          </a:xfrm>
        </p:grpSpPr>
        <p:grpSp>
          <p:nvGrpSpPr>
            <p:cNvPr id="3305" name="Groupe 17"/>
            <p:cNvGrpSpPr>
              <a:grpSpLocks/>
            </p:cNvGrpSpPr>
            <p:nvPr/>
          </p:nvGrpSpPr>
          <p:grpSpPr bwMode="auto">
            <a:xfrm>
              <a:off x="1511300" y="3662363"/>
              <a:ext cx="1201019" cy="342763"/>
              <a:chOff x="1511300" y="3662363"/>
              <a:chExt cx="1201019" cy="342763"/>
            </a:xfrm>
          </p:grpSpPr>
          <p:sp>
            <p:nvSpPr>
              <p:cNvPr id="3312" name="Rectangle 276"/>
              <p:cNvSpPr>
                <a:spLocks noChangeArrowheads="1"/>
              </p:cNvSpPr>
              <p:nvPr/>
            </p:nvSpPr>
            <p:spPr bwMode="auto">
              <a:xfrm>
                <a:off x="1511300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3" name="Rectangle 277"/>
              <p:cNvSpPr>
                <a:spLocks noChangeArrowheads="1"/>
              </p:cNvSpPr>
              <p:nvPr/>
            </p:nvSpPr>
            <p:spPr bwMode="auto">
              <a:xfrm>
                <a:off x="2063031" y="366236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6" name="Groupe 278"/>
            <p:cNvGrpSpPr>
              <a:grpSpLocks/>
            </p:cNvGrpSpPr>
            <p:nvPr/>
          </p:nvGrpSpPr>
          <p:grpSpPr bwMode="auto">
            <a:xfrm>
              <a:off x="1511300" y="3896411"/>
              <a:ext cx="1201019" cy="342763"/>
              <a:chOff x="1846982" y="2435833"/>
              <a:chExt cx="1201019" cy="342763"/>
            </a:xfrm>
          </p:grpSpPr>
          <p:sp>
            <p:nvSpPr>
              <p:cNvPr id="3310" name="Rectangle 279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11" name="Rectangle 280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307" name="Groupe 281"/>
            <p:cNvGrpSpPr>
              <a:grpSpLocks/>
            </p:cNvGrpSpPr>
            <p:nvPr/>
          </p:nvGrpSpPr>
          <p:grpSpPr bwMode="auto">
            <a:xfrm>
              <a:off x="1510661" y="4144061"/>
              <a:ext cx="1201019" cy="342763"/>
              <a:chOff x="1846982" y="2435833"/>
              <a:chExt cx="1201019" cy="342763"/>
            </a:xfrm>
          </p:grpSpPr>
          <p:sp>
            <p:nvSpPr>
              <p:cNvPr id="3308" name="Rectangle 282"/>
              <p:cNvSpPr>
                <a:spLocks noChangeArrowheads="1"/>
              </p:cNvSpPr>
              <p:nvPr/>
            </p:nvSpPr>
            <p:spPr bwMode="auto">
              <a:xfrm>
                <a:off x="1846982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9" name="Rectangle 283"/>
              <p:cNvSpPr>
                <a:spLocks noChangeArrowheads="1"/>
              </p:cNvSpPr>
              <p:nvPr/>
            </p:nvSpPr>
            <p:spPr bwMode="auto">
              <a:xfrm>
                <a:off x="2398713" y="2435833"/>
                <a:ext cx="649288" cy="342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3" name="Groupe 26"/>
          <p:cNvGrpSpPr>
            <a:grpSpLocks/>
          </p:cNvGrpSpPr>
          <p:nvPr/>
        </p:nvGrpSpPr>
        <p:grpSpPr bwMode="auto">
          <a:xfrm>
            <a:off x="549520" y="6022726"/>
            <a:ext cx="5794131" cy="305405"/>
            <a:chOff x="309563" y="6946900"/>
            <a:chExt cx="6276972" cy="329489"/>
          </a:xfrm>
        </p:grpSpPr>
        <p:grpSp>
          <p:nvGrpSpPr>
            <p:cNvPr id="3299" name="Groupe 25"/>
            <p:cNvGrpSpPr>
              <a:grpSpLocks/>
            </p:cNvGrpSpPr>
            <p:nvPr/>
          </p:nvGrpSpPr>
          <p:grpSpPr bwMode="auto">
            <a:xfrm>
              <a:off x="309563" y="7005638"/>
              <a:ext cx="6276972" cy="228432"/>
              <a:chOff x="309563" y="7005638"/>
              <a:chExt cx="6276972" cy="228432"/>
            </a:xfrm>
          </p:grpSpPr>
          <p:sp>
            <p:nvSpPr>
              <p:cNvPr id="3303" name="Rectangle 2"/>
              <p:cNvSpPr>
                <a:spLocks noChangeArrowheads="1"/>
              </p:cNvSpPr>
              <p:nvPr/>
            </p:nvSpPr>
            <p:spPr bwMode="auto">
              <a:xfrm>
                <a:off x="309563" y="7005638"/>
                <a:ext cx="6273800" cy="219075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108">
                    <a:solidFill>
                      <a:srgbClr val="0F4182"/>
                    </a:solidFill>
                    <a:latin typeface="Arial Narrow" panose="020B0606020202030204" pitchFamily="34" charset="0"/>
                  </a:rPr>
                  <a:t>Infection(s) nosocomiale(s)</a:t>
                </a:r>
              </a:p>
            </p:txBody>
          </p:sp>
          <p:cxnSp>
            <p:nvCxnSpPr>
              <p:cNvPr id="320" name="Connecteur droit 319"/>
              <p:cNvCxnSpPr/>
              <p:nvPr/>
            </p:nvCxnSpPr>
            <p:spPr>
              <a:xfrm>
                <a:off x="311150" y="7234631"/>
                <a:ext cx="6275385" cy="0"/>
              </a:xfrm>
              <a:prstGeom prst="line">
                <a:avLst/>
              </a:prstGeom>
              <a:ln w="12700">
                <a:solidFill>
                  <a:srgbClr val="0F418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00" name="Groupe 21"/>
            <p:cNvGrpSpPr>
              <a:grpSpLocks/>
            </p:cNvGrpSpPr>
            <p:nvPr/>
          </p:nvGrpSpPr>
          <p:grpSpPr bwMode="auto">
            <a:xfrm>
              <a:off x="2025975" y="6946900"/>
              <a:ext cx="1201324" cy="329489"/>
              <a:chOff x="1691636" y="6946900"/>
              <a:chExt cx="1201324" cy="329489"/>
            </a:xfrm>
          </p:grpSpPr>
          <p:sp>
            <p:nvSpPr>
              <p:cNvPr id="3301" name="Rectangle 313"/>
              <p:cNvSpPr>
                <a:spLocks noChangeArrowheads="1"/>
              </p:cNvSpPr>
              <p:nvPr/>
            </p:nvSpPr>
            <p:spPr bwMode="auto">
              <a:xfrm>
                <a:off x="1691636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302" name="Rectangle 314"/>
              <p:cNvSpPr>
                <a:spLocks noChangeArrowheads="1"/>
              </p:cNvSpPr>
              <p:nvPr/>
            </p:nvSpPr>
            <p:spPr bwMode="auto">
              <a:xfrm>
                <a:off x="2243508" y="6946900"/>
                <a:ext cx="649452" cy="329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44" name="Groupe 27"/>
          <p:cNvGrpSpPr>
            <a:grpSpLocks/>
          </p:cNvGrpSpPr>
          <p:nvPr/>
        </p:nvGrpSpPr>
        <p:grpSpPr bwMode="auto">
          <a:xfrm>
            <a:off x="3931628" y="822081"/>
            <a:ext cx="851388" cy="349970"/>
            <a:chOff x="3973513" y="890588"/>
            <a:chExt cx="922337" cy="379134"/>
          </a:xfrm>
        </p:grpSpPr>
        <p:sp>
          <p:nvSpPr>
            <p:cNvPr id="3297" name="Rectangle 5"/>
            <p:cNvSpPr>
              <a:spLocks noChangeArrowheads="1"/>
            </p:cNvSpPr>
            <p:nvPr/>
          </p:nvSpPr>
          <p:spPr bwMode="auto">
            <a:xfrm>
              <a:off x="3973513" y="890588"/>
              <a:ext cx="922337" cy="220662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98" name="Rectangle 33"/>
            <p:cNvSpPr>
              <a:spLocks noChangeArrowheads="1"/>
            </p:cNvSpPr>
            <p:nvPr/>
          </p:nvSpPr>
          <p:spPr bwMode="auto">
            <a:xfrm>
              <a:off x="4015351" y="936297"/>
              <a:ext cx="878712" cy="3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DDDDDD"/>
                  </a:solidFill>
                  <a:latin typeface="+mn-lt"/>
                </a:rPr>
                <a:t>_</a:t>
              </a:r>
              <a:r>
                <a:rPr lang="fr-FR" altLang="fr-FR" sz="1000" dirty="0">
                  <a:latin typeface="+mn-lt"/>
                </a:rPr>
                <a:t>24/ 05 / </a:t>
              </a:r>
              <a:r>
                <a:rPr lang="fr-FR" altLang="fr-FR" sz="1000" dirty="0" smtClean="0">
                  <a:latin typeface="+mn-lt"/>
                </a:rPr>
                <a:t>2022</a:t>
              </a:r>
              <a:endParaRPr lang="fr-FR" altLang="fr-FR" sz="1000" dirty="0">
                <a:latin typeface="+mn-lt"/>
              </a:endParaRPr>
            </a:p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DDDDDD"/>
                  </a:solidFill>
                  <a:latin typeface="+mn-lt"/>
                </a:rPr>
                <a:t>  </a:t>
              </a:r>
              <a:endParaRPr lang="fr-FR" altLang="fr-FR" sz="1000" dirty="0">
                <a:solidFill>
                  <a:srgbClr val="DDDDDD"/>
                </a:solidFill>
                <a:latin typeface="+mn-lt"/>
              </a:endParaRPr>
            </a:p>
          </p:txBody>
        </p:sp>
      </p:grpSp>
      <p:grpSp>
        <p:nvGrpSpPr>
          <p:cNvPr id="3145" name="Groupe 324"/>
          <p:cNvGrpSpPr>
            <a:grpSpLocks/>
          </p:cNvGrpSpPr>
          <p:nvPr/>
        </p:nvGrpSpPr>
        <p:grpSpPr bwMode="auto">
          <a:xfrm>
            <a:off x="2823797" y="1521070"/>
            <a:ext cx="835269" cy="305405"/>
            <a:chOff x="1812196" y="2435833"/>
            <a:chExt cx="984619" cy="328792"/>
          </a:xfrm>
        </p:grpSpPr>
        <p:sp>
          <p:nvSpPr>
            <p:cNvPr id="3295" name="Rectangle 325"/>
            <p:cNvSpPr>
              <a:spLocks noChangeArrowheads="1"/>
            </p:cNvSpPr>
            <p:nvPr/>
          </p:nvSpPr>
          <p:spPr bwMode="auto">
            <a:xfrm>
              <a:off x="2289922" y="2435833"/>
              <a:ext cx="506893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H</a:t>
              </a:r>
            </a:p>
          </p:txBody>
        </p:sp>
        <p:sp>
          <p:nvSpPr>
            <p:cNvPr id="3296" name="Rectangle 326"/>
            <p:cNvSpPr>
              <a:spLocks noChangeArrowheads="1"/>
            </p:cNvSpPr>
            <p:nvPr/>
          </p:nvSpPr>
          <p:spPr bwMode="auto">
            <a:xfrm>
              <a:off x="1812196" y="2435833"/>
              <a:ext cx="649288" cy="328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F</a:t>
              </a:r>
            </a:p>
          </p:txBody>
        </p:sp>
      </p:grpSp>
      <p:sp>
        <p:nvSpPr>
          <p:cNvPr id="3146" name="Rectangle 33"/>
          <p:cNvSpPr>
            <a:spLocks noChangeArrowheads="1"/>
          </p:cNvSpPr>
          <p:nvPr/>
        </p:nvSpPr>
        <p:spPr bwMode="auto">
          <a:xfrm>
            <a:off x="3799743" y="1903535"/>
            <a:ext cx="70532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latin typeface="+mn-lt"/>
              </a:rPr>
              <a:t>10/05/2022_</a:t>
            </a:r>
            <a:endParaRPr lang="fr-FR" altLang="fr-FR" sz="923" dirty="0">
              <a:solidFill>
                <a:srgbClr val="DDDDD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147" name="Groupe 235"/>
          <p:cNvGrpSpPr>
            <a:grpSpLocks/>
          </p:cNvGrpSpPr>
          <p:nvPr/>
        </p:nvGrpSpPr>
        <p:grpSpPr bwMode="auto">
          <a:xfrm>
            <a:off x="2201009" y="4731728"/>
            <a:ext cx="871904" cy="1263162"/>
            <a:chOff x="4193435" y="5477406"/>
            <a:chExt cx="945012" cy="1465159"/>
          </a:xfrm>
        </p:grpSpPr>
        <p:sp>
          <p:nvSpPr>
            <p:cNvPr id="3282" name="Rectangle 132"/>
            <p:cNvSpPr>
              <a:spLocks noChangeArrowheads="1"/>
            </p:cNvSpPr>
            <p:nvPr/>
          </p:nvSpPr>
          <p:spPr bwMode="auto">
            <a:xfrm>
              <a:off x="4341548" y="5477406"/>
              <a:ext cx="588983" cy="296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Date de début</a:t>
              </a:r>
              <a:b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du traitement</a:t>
              </a:r>
              <a:endParaRPr lang="fr-FR" altLang="fr-FR" sz="831">
                <a:solidFill>
                  <a:srgbClr val="000000"/>
                </a:solidFill>
              </a:endParaRPr>
            </a:p>
          </p:txBody>
        </p:sp>
        <p:grpSp>
          <p:nvGrpSpPr>
            <p:cNvPr id="3283" name="Groupe 226"/>
            <p:cNvGrpSpPr>
              <a:grpSpLocks/>
            </p:cNvGrpSpPr>
            <p:nvPr/>
          </p:nvGrpSpPr>
          <p:grpSpPr bwMode="auto">
            <a:xfrm>
              <a:off x="4194384" y="5783263"/>
              <a:ext cx="944063" cy="223790"/>
              <a:chOff x="4194384" y="5783263"/>
              <a:chExt cx="944063" cy="223790"/>
            </a:xfrm>
          </p:grpSpPr>
          <p:sp>
            <p:nvSpPr>
              <p:cNvPr id="3293" name="Rectangle 207"/>
              <p:cNvSpPr>
                <a:spLocks noChangeArrowheads="1"/>
              </p:cNvSpPr>
              <p:nvPr/>
            </p:nvSpPr>
            <p:spPr bwMode="auto">
              <a:xfrm>
                <a:off x="4194384" y="5783263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Rectangle 33"/>
              <p:cNvSpPr>
                <a:spLocks noChangeArrowheads="1"/>
              </p:cNvSpPr>
              <p:nvPr/>
            </p:nvSpPr>
            <p:spPr bwMode="auto">
              <a:xfrm>
                <a:off x="4242438" y="5828556"/>
                <a:ext cx="688016" cy="178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1000" dirty="0" smtClean="0">
                    <a:latin typeface="+mn-lt"/>
                  </a:rPr>
                  <a:t>15/05/2022</a:t>
                </a:r>
                <a:endParaRPr lang="fr-FR" altLang="fr-FR" sz="1000" dirty="0">
                  <a:latin typeface="+mn-lt"/>
                </a:endParaRPr>
              </a:p>
            </p:txBody>
          </p:sp>
        </p:grpSp>
        <p:grpSp>
          <p:nvGrpSpPr>
            <p:cNvPr id="3284" name="Groupe 227"/>
            <p:cNvGrpSpPr>
              <a:grpSpLocks/>
            </p:cNvGrpSpPr>
            <p:nvPr/>
          </p:nvGrpSpPr>
          <p:grpSpPr bwMode="auto">
            <a:xfrm>
              <a:off x="4194384" y="6100231"/>
              <a:ext cx="944063" cy="222250"/>
              <a:chOff x="4194384" y="6100231"/>
              <a:chExt cx="944063" cy="222250"/>
            </a:xfrm>
          </p:grpSpPr>
          <p:sp>
            <p:nvSpPr>
              <p:cNvPr id="3291" name="Rectangle 207"/>
              <p:cNvSpPr>
                <a:spLocks noChangeArrowheads="1"/>
              </p:cNvSpPr>
              <p:nvPr/>
            </p:nvSpPr>
            <p:spPr bwMode="auto">
              <a:xfrm>
                <a:off x="4194384" y="6100231"/>
                <a:ext cx="944063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Rectangle 33"/>
              <p:cNvSpPr>
                <a:spLocks noChangeArrowheads="1"/>
              </p:cNvSpPr>
              <p:nvPr/>
            </p:nvSpPr>
            <p:spPr bwMode="auto">
              <a:xfrm>
                <a:off x="4242438" y="6153092"/>
                <a:ext cx="856545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5" name="Groupe 228"/>
            <p:cNvGrpSpPr>
              <a:grpSpLocks/>
            </p:cNvGrpSpPr>
            <p:nvPr/>
          </p:nvGrpSpPr>
          <p:grpSpPr bwMode="auto">
            <a:xfrm>
              <a:off x="4194385" y="6424613"/>
              <a:ext cx="944062" cy="217487"/>
              <a:chOff x="4194385" y="6424613"/>
              <a:chExt cx="944062" cy="217487"/>
            </a:xfrm>
          </p:grpSpPr>
          <p:sp>
            <p:nvSpPr>
              <p:cNvPr id="3289" name="Rectangle 207"/>
              <p:cNvSpPr>
                <a:spLocks noChangeArrowheads="1"/>
              </p:cNvSpPr>
              <p:nvPr/>
            </p:nvSpPr>
            <p:spPr bwMode="auto">
              <a:xfrm>
                <a:off x="4194385" y="6424613"/>
                <a:ext cx="944062" cy="217487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Rectangle 33"/>
              <p:cNvSpPr>
                <a:spLocks noChangeArrowheads="1"/>
              </p:cNvSpPr>
              <p:nvPr/>
            </p:nvSpPr>
            <p:spPr bwMode="auto">
              <a:xfrm>
                <a:off x="4246371" y="6471704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  <p:grpSp>
          <p:nvGrpSpPr>
            <p:cNvPr id="3286" name="Groupe 234"/>
            <p:cNvGrpSpPr>
              <a:grpSpLocks/>
            </p:cNvGrpSpPr>
            <p:nvPr/>
          </p:nvGrpSpPr>
          <p:grpSpPr bwMode="auto">
            <a:xfrm>
              <a:off x="4193435" y="6720315"/>
              <a:ext cx="944062" cy="222250"/>
              <a:chOff x="4193435" y="6720315"/>
              <a:chExt cx="944062" cy="222250"/>
            </a:xfrm>
          </p:grpSpPr>
          <p:sp>
            <p:nvSpPr>
              <p:cNvPr id="3287" name="Rectangle 207"/>
              <p:cNvSpPr>
                <a:spLocks noChangeArrowheads="1"/>
              </p:cNvSpPr>
              <p:nvPr/>
            </p:nvSpPr>
            <p:spPr bwMode="auto">
              <a:xfrm>
                <a:off x="4193435" y="6720315"/>
                <a:ext cx="944062" cy="22225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Rectangle 33"/>
              <p:cNvSpPr>
                <a:spLocks noChangeArrowheads="1"/>
              </p:cNvSpPr>
              <p:nvPr/>
            </p:nvSpPr>
            <p:spPr bwMode="auto">
              <a:xfrm>
                <a:off x="4246371" y="6766619"/>
                <a:ext cx="856546" cy="164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fr-FR" altLang="fr-FR" sz="923">
                    <a:solidFill>
                      <a:srgbClr val="DDDDDD"/>
                    </a:solidFill>
                    <a:latin typeface="Arial Narrow" panose="020B0606020202030204" pitchFamily="34" charset="0"/>
                  </a:rPr>
                  <a:t>_  _ / _  _ / _ _ _ _</a:t>
                </a:r>
              </a:p>
            </p:txBody>
          </p:sp>
        </p:grpSp>
      </p:grpSp>
      <p:sp>
        <p:nvSpPr>
          <p:cNvPr id="3148" name="Rectangle 124"/>
          <p:cNvSpPr>
            <a:spLocks noChangeArrowheads="1"/>
          </p:cNvSpPr>
          <p:nvPr/>
        </p:nvSpPr>
        <p:spPr bwMode="auto">
          <a:xfrm>
            <a:off x="2442797" y="6309946"/>
            <a:ext cx="970085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1</a:t>
            </a:r>
          </a:p>
        </p:txBody>
      </p:sp>
      <p:sp>
        <p:nvSpPr>
          <p:cNvPr id="3149" name="Rectangle 204"/>
          <p:cNvSpPr>
            <a:spLocks noChangeArrowheads="1"/>
          </p:cNvSpPr>
          <p:nvPr/>
        </p:nvSpPr>
        <p:spPr bwMode="auto">
          <a:xfrm>
            <a:off x="1938704" y="6430108"/>
            <a:ext cx="2086708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  <a:latin typeface="+mn-lt"/>
              </a:rPr>
              <a:t>SANBAC</a:t>
            </a:r>
            <a:endParaRPr lang="fr-FR" altLang="fr-FR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50" name="Rectangle 207"/>
          <p:cNvSpPr>
            <a:spLocks noChangeArrowheads="1"/>
          </p:cNvSpPr>
          <p:nvPr/>
        </p:nvSpPr>
        <p:spPr bwMode="auto">
          <a:xfrm>
            <a:off x="1938704" y="7303477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ES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1" name="Rectangle 208"/>
          <p:cNvSpPr>
            <a:spLocks noChangeArrowheads="1"/>
          </p:cNvSpPr>
          <p:nvPr/>
        </p:nvSpPr>
        <p:spPr bwMode="auto">
          <a:xfrm>
            <a:off x="1938704" y="7564316"/>
            <a:ext cx="2086708" cy="20368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15/05/2022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2" name="Rectangle 209"/>
          <p:cNvSpPr>
            <a:spLocks noChangeArrowheads="1"/>
          </p:cNvSpPr>
          <p:nvPr/>
        </p:nvSpPr>
        <p:spPr bwMode="auto">
          <a:xfrm>
            <a:off x="1938704" y="7823689"/>
            <a:ext cx="2085242" cy="203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ISO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grpSp>
        <p:nvGrpSpPr>
          <p:cNvPr id="3153" name="Groupe 239"/>
          <p:cNvGrpSpPr>
            <a:grpSpLocks/>
          </p:cNvGrpSpPr>
          <p:nvPr/>
        </p:nvGrpSpPr>
        <p:grpSpPr bwMode="auto">
          <a:xfrm>
            <a:off x="1938704" y="6797919"/>
            <a:ext cx="1651488" cy="305410"/>
            <a:chOff x="1501775" y="7763743"/>
            <a:chExt cx="1789908" cy="331793"/>
          </a:xfrm>
        </p:grpSpPr>
        <p:sp>
          <p:nvSpPr>
            <p:cNvPr id="3279" name="Rectangle 348"/>
            <p:cNvSpPr>
              <a:spLocks noChangeArrowheads="1"/>
            </p:cNvSpPr>
            <p:nvPr/>
          </p:nvSpPr>
          <p:spPr bwMode="auto">
            <a:xfrm>
              <a:off x="1501775" y="7763743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80" name="Rectangle 349"/>
            <p:cNvSpPr>
              <a:spLocks noChangeArrowheads="1"/>
            </p:cNvSpPr>
            <p:nvPr/>
          </p:nvSpPr>
          <p:spPr bwMode="auto">
            <a:xfrm>
              <a:off x="1992124" y="7763748"/>
              <a:ext cx="649452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81" name="Rectangle 350"/>
            <p:cNvSpPr>
              <a:spLocks noChangeArrowheads="1"/>
            </p:cNvSpPr>
            <p:nvPr/>
          </p:nvSpPr>
          <p:spPr bwMode="auto">
            <a:xfrm>
              <a:off x="2510883" y="7763748"/>
              <a:ext cx="780800" cy="331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54" name="Groupe 352"/>
          <p:cNvGrpSpPr>
            <a:grpSpLocks/>
          </p:cNvGrpSpPr>
          <p:nvPr/>
        </p:nvGrpSpPr>
        <p:grpSpPr bwMode="auto">
          <a:xfrm>
            <a:off x="1938705" y="6997210"/>
            <a:ext cx="1052146" cy="305416"/>
            <a:chOff x="1487261" y="7529532"/>
            <a:chExt cx="1140743" cy="331296"/>
          </a:xfrm>
        </p:grpSpPr>
        <p:sp>
          <p:nvSpPr>
            <p:cNvPr id="3277" name="Rectangle 353"/>
            <p:cNvSpPr>
              <a:spLocks noChangeArrowheads="1"/>
            </p:cNvSpPr>
            <p:nvPr/>
          </p:nvSpPr>
          <p:spPr bwMode="auto">
            <a:xfrm>
              <a:off x="1487261" y="7529532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8" name="Rectangle 354"/>
            <p:cNvSpPr>
              <a:spLocks noChangeArrowheads="1"/>
            </p:cNvSpPr>
            <p:nvPr/>
          </p:nvSpPr>
          <p:spPr bwMode="auto">
            <a:xfrm>
              <a:off x="1978552" y="7529544"/>
              <a:ext cx="649452" cy="331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sp>
        <p:nvSpPr>
          <p:cNvPr id="3155" name="Rectangle 230"/>
          <p:cNvSpPr>
            <a:spLocks noChangeArrowheads="1"/>
          </p:cNvSpPr>
          <p:nvPr/>
        </p:nvSpPr>
        <p:spPr bwMode="auto">
          <a:xfrm>
            <a:off x="4706816" y="6309946"/>
            <a:ext cx="1012581" cy="127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31" b="1">
                <a:solidFill>
                  <a:srgbClr val="000000"/>
                </a:solidFill>
                <a:latin typeface="Arial Narrow" panose="020B0606020202030204" pitchFamily="34" charset="0"/>
              </a:rPr>
              <a:t>IN 2</a:t>
            </a:r>
          </a:p>
        </p:txBody>
      </p:sp>
      <p:sp>
        <p:nvSpPr>
          <p:cNvPr id="3156" name="Rectangle 233"/>
          <p:cNvSpPr>
            <a:spLocks noChangeArrowheads="1"/>
          </p:cNvSpPr>
          <p:nvPr/>
        </p:nvSpPr>
        <p:spPr bwMode="auto">
          <a:xfrm>
            <a:off x="4170484" y="6428643"/>
            <a:ext cx="2086708" cy="20515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  <a:latin typeface="+mn-lt"/>
              </a:rPr>
              <a:t>URIIN1</a:t>
            </a:r>
            <a:endParaRPr lang="fr-FR" altLang="fr-FR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57" name="Rectangle 236"/>
          <p:cNvSpPr>
            <a:spLocks noChangeArrowheads="1"/>
          </p:cNvSpPr>
          <p:nvPr/>
        </p:nvSpPr>
        <p:spPr bwMode="auto">
          <a:xfrm>
            <a:off x="4170484" y="7297616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ES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8" name="Rectangle 237"/>
          <p:cNvSpPr>
            <a:spLocks noChangeArrowheads="1"/>
          </p:cNvSpPr>
          <p:nvPr/>
        </p:nvSpPr>
        <p:spPr bwMode="auto">
          <a:xfrm>
            <a:off x="4170484" y="7559920"/>
            <a:ext cx="2086708" cy="20661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 smtClean="0">
                <a:solidFill>
                  <a:srgbClr val="000000"/>
                </a:solidFill>
              </a:rPr>
              <a:t>15/05/2022</a:t>
            </a:r>
            <a:endParaRPr lang="fr-FR" altLang="fr-FR" sz="1000" dirty="0">
              <a:solidFill>
                <a:srgbClr val="000000"/>
              </a:solidFill>
            </a:endParaRPr>
          </a:p>
        </p:txBody>
      </p:sp>
      <p:sp>
        <p:nvSpPr>
          <p:cNvPr id="3159" name="Rectangle 238"/>
          <p:cNvSpPr>
            <a:spLocks noChangeArrowheads="1"/>
          </p:cNvSpPr>
          <p:nvPr/>
        </p:nvSpPr>
        <p:spPr bwMode="auto">
          <a:xfrm>
            <a:off x="4170484" y="7819293"/>
            <a:ext cx="2086708" cy="20808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grpSp>
        <p:nvGrpSpPr>
          <p:cNvPr id="3160" name="Groupe 355"/>
          <p:cNvGrpSpPr>
            <a:grpSpLocks/>
          </p:cNvGrpSpPr>
          <p:nvPr/>
        </p:nvGrpSpPr>
        <p:grpSpPr bwMode="auto">
          <a:xfrm>
            <a:off x="4171951" y="6997221"/>
            <a:ext cx="1052146" cy="305411"/>
            <a:chOff x="1501775" y="7534311"/>
            <a:chExt cx="1139802" cy="329501"/>
          </a:xfrm>
        </p:grpSpPr>
        <p:sp>
          <p:nvSpPr>
            <p:cNvPr id="3275" name="Rectangle 356"/>
            <p:cNvSpPr>
              <a:spLocks noChangeArrowheads="1"/>
            </p:cNvSpPr>
            <p:nvPr/>
          </p:nvSpPr>
          <p:spPr bwMode="auto">
            <a:xfrm>
              <a:off x="1501775" y="7534317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6" name="Rectangle 357"/>
            <p:cNvSpPr>
              <a:spLocks noChangeArrowheads="1"/>
            </p:cNvSpPr>
            <p:nvPr/>
          </p:nvSpPr>
          <p:spPr bwMode="auto">
            <a:xfrm>
              <a:off x="1992125" y="7534311"/>
              <a:ext cx="649452" cy="329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</p:grpSp>
      <p:grpSp>
        <p:nvGrpSpPr>
          <p:cNvPr id="3161" name="Groupe 364"/>
          <p:cNvGrpSpPr>
            <a:grpSpLocks/>
          </p:cNvGrpSpPr>
          <p:nvPr/>
        </p:nvGrpSpPr>
        <p:grpSpPr bwMode="auto">
          <a:xfrm>
            <a:off x="4171951" y="6799382"/>
            <a:ext cx="1638300" cy="305405"/>
            <a:chOff x="1517381" y="7779440"/>
            <a:chExt cx="1774436" cy="331782"/>
          </a:xfrm>
        </p:grpSpPr>
        <p:sp>
          <p:nvSpPr>
            <p:cNvPr id="3272" name="Rectangle 365"/>
            <p:cNvSpPr>
              <a:spLocks noChangeArrowheads="1"/>
            </p:cNvSpPr>
            <p:nvPr/>
          </p:nvSpPr>
          <p:spPr bwMode="auto">
            <a:xfrm>
              <a:off x="151738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273" name="Rectangle 366"/>
            <p:cNvSpPr>
              <a:spLocks noChangeArrowheads="1"/>
            </p:cNvSpPr>
            <p:nvPr/>
          </p:nvSpPr>
          <p:spPr bwMode="auto">
            <a:xfrm>
              <a:off x="2006801" y="7779440"/>
              <a:ext cx="649452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274" name="Rectangle 367"/>
            <p:cNvSpPr>
              <a:spLocks noChangeArrowheads="1"/>
            </p:cNvSpPr>
            <p:nvPr/>
          </p:nvSpPr>
          <p:spPr bwMode="auto">
            <a:xfrm>
              <a:off x="2510883" y="7779440"/>
              <a:ext cx="780934" cy="331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grpSp>
        <p:nvGrpSpPr>
          <p:cNvPr id="3162" name="Groupe 272"/>
          <p:cNvGrpSpPr>
            <a:grpSpLocks/>
          </p:cNvGrpSpPr>
          <p:nvPr/>
        </p:nvGrpSpPr>
        <p:grpSpPr bwMode="auto">
          <a:xfrm>
            <a:off x="1938704" y="8033239"/>
            <a:ext cx="2088174" cy="1049215"/>
            <a:chOff x="1811463" y="8800275"/>
            <a:chExt cx="2262673" cy="1137409"/>
          </a:xfrm>
        </p:grpSpPr>
        <p:sp>
          <p:nvSpPr>
            <p:cNvPr id="3254" name="Rectangle 134"/>
            <p:cNvSpPr>
              <a:spLocks noChangeArrowheads="1"/>
            </p:cNvSpPr>
            <p:nvPr/>
          </p:nvSpPr>
          <p:spPr bwMode="auto">
            <a:xfrm>
              <a:off x="2101899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5" name="Rectangle 178"/>
            <p:cNvSpPr>
              <a:spLocks noChangeArrowheads="1"/>
            </p:cNvSpPr>
            <p:nvPr/>
          </p:nvSpPr>
          <p:spPr bwMode="auto">
            <a:xfrm>
              <a:off x="2854874" y="8800275"/>
              <a:ext cx="229278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56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1000" dirty="0" smtClean="0">
                  <a:solidFill>
                    <a:srgbClr val="000000"/>
                  </a:solidFill>
                </a:rPr>
                <a:t>ESCCOL</a:t>
              </a:r>
              <a:endParaRPr lang="fr-FR" altLang="fr-FR" sz="1000" dirty="0">
                <a:solidFill>
                  <a:srgbClr val="000000"/>
                </a:solidFill>
              </a:endParaRPr>
            </a:p>
          </p:txBody>
        </p:sp>
        <p:sp>
          <p:nvSpPr>
            <p:cNvPr id="3257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58" name="Groupe 257"/>
            <p:cNvGrpSpPr>
              <a:grpSpLocks/>
            </p:cNvGrpSpPr>
            <p:nvPr/>
          </p:nvGrpSpPr>
          <p:grpSpPr bwMode="auto">
            <a:xfrm>
              <a:off x="1811463" y="9179700"/>
              <a:ext cx="1326888" cy="756110"/>
              <a:chOff x="1853849" y="9179700"/>
              <a:chExt cx="1857643" cy="756110"/>
            </a:xfrm>
          </p:grpSpPr>
          <p:sp>
            <p:nvSpPr>
              <p:cNvPr id="3269" name="Rectangle 211"/>
              <p:cNvSpPr>
                <a:spLocks noChangeArrowheads="1"/>
              </p:cNvSpPr>
              <p:nvPr/>
            </p:nvSpPr>
            <p:spPr bwMode="auto">
              <a:xfrm>
                <a:off x="1853849" y="9179700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2" name="Rectangle 33"/>
              <p:cNvSpPr>
                <a:spLocks noChangeArrowheads="1"/>
              </p:cNvSpPr>
              <p:nvPr/>
            </p:nvSpPr>
            <p:spPr bwMode="auto">
              <a:xfrm>
                <a:off x="1856071" y="9243484"/>
                <a:ext cx="1855421" cy="166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1000" dirty="0" smtClean="0">
                    <a:latin typeface="+mn-lt"/>
                  </a:rPr>
                  <a:t>…C3G S……………..</a:t>
                </a:r>
                <a:endParaRPr lang="fr-FR" altLang="fr-FR" sz="1000" dirty="0">
                  <a:latin typeface="+mn-lt"/>
                </a:endParaRPr>
              </a:p>
            </p:txBody>
          </p:sp>
          <p:sp>
            <p:nvSpPr>
              <p:cNvPr id="3" name="Rectangle 33"/>
              <p:cNvSpPr>
                <a:spLocks noChangeArrowheads="1"/>
              </p:cNvSpPr>
              <p:nvPr/>
            </p:nvSpPr>
            <p:spPr bwMode="auto">
              <a:xfrm>
                <a:off x="1858295" y="943093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grpSp>
          <p:nvGrpSpPr>
            <p:cNvPr id="3259" name="Groupe 258"/>
            <p:cNvGrpSpPr>
              <a:grpSpLocks/>
            </p:cNvGrpSpPr>
            <p:nvPr/>
          </p:nvGrpSpPr>
          <p:grpSpPr bwMode="auto">
            <a:xfrm>
              <a:off x="2586845" y="9181574"/>
              <a:ext cx="720000" cy="756110"/>
              <a:chOff x="3011139" y="9181574"/>
              <a:chExt cx="1008000" cy="756110"/>
            </a:xfrm>
          </p:grpSpPr>
          <p:sp>
            <p:nvSpPr>
              <p:cNvPr id="3266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4"/>
                <a:ext cx="1008000" cy="75611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33"/>
              <p:cNvSpPr>
                <a:spLocks noChangeArrowheads="1"/>
              </p:cNvSpPr>
              <p:nvPr/>
            </p:nvSpPr>
            <p:spPr bwMode="auto">
              <a:xfrm>
                <a:off x="3025978" y="9243483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302375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60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61" name="Groupe 384"/>
            <p:cNvGrpSpPr>
              <a:grpSpLocks/>
            </p:cNvGrpSpPr>
            <p:nvPr/>
          </p:nvGrpSpPr>
          <p:grpSpPr bwMode="auto">
            <a:xfrm>
              <a:off x="3354136" y="9181573"/>
              <a:ext cx="720000" cy="756109"/>
              <a:chOff x="3011139" y="9181573"/>
              <a:chExt cx="1008000" cy="756109"/>
            </a:xfrm>
          </p:grpSpPr>
          <p:sp>
            <p:nvSpPr>
              <p:cNvPr id="3263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3"/>
                <a:ext cx="1008000" cy="756109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33"/>
              <p:cNvSpPr>
                <a:spLocks noChangeArrowheads="1"/>
              </p:cNvSpPr>
              <p:nvPr/>
            </p:nvSpPr>
            <p:spPr bwMode="auto">
              <a:xfrm>
                <a:off x="3027692" y="9241894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3029916" y="9432522"/>
                <a:ext cx="972697" cy="153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</a:t>
                </a:r>
              </a:p>
            </p:txBody>
          </p:sp>
        </p:grpSp>
        <p:sp>
          <p:nvSpPr>
            <p:cNvPr id="3262" name="Rectangle 178"/>
            <p:cNvSpPr>
              <a:spLocks noChangeArrowheads="1"/>
            </p:cNvSpPr>
            <p:nvPr/>
          </p:nvSpPr>
          <p:spPr bwMode="auto">
            <a:xfrm>
              <a:off x="3619180" y="8804993"/>
              <a:ext cx="203225" cy="138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grpSp>
        <p:nvGrpSpPr>
          <p:cNvPr id="3163" name="Groupe 390"/>
          <p:cNvGrpSpPr>
            <a:grpSpLocks/>
          </p:cNvGrpSpPr>
          <p:nvPr/>
        </p:nvGrpSpPr>
        <p:grpSpPr bwMode="auto">
          <a:xfrm>
            <a:off x="4177811" y="8030308"/>
            <a:ext cx="2089640" cy="1049215"/>
            <a:chOff x="1811464" y="8800275"/>
            <a:chExt cx="2262672" cy="1138373"/>
          </a:xfrm>
        </p:grpSpPr>
        <p:sp>
          <p:nvSpPr>
            <p:cNvPr id="3236" name="Rectangle 134"/>
            <p:cNvSpPr>
              <a:spLocks noChangeArrowheads="1"/>
            </p:cNvSpPr>
            <p:nvPr/>
          </p:nvSpPr>
          <p:spPr bwMode="auto">
            <a:xfrm>
              <a:off x="2101898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MO1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7" name="Rectangle 178"/>
            <p:cNvSpPr>
              <a:spLocks noChangeArrowheads="1"/>
            </p:cNvSpPr>
            <p:nvPr/>
          </p:nvSpPr>
          <p:spPr bwMode="auto">
            <a:xfrm>
              <a:off x="2870226" y="8800275"/>
              <a:ext cx="229117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MO2 </a:t>
              </a:r>
              <a:endParaRPr lang="fr-FR" altLang="fr-FR" sz="831" b="1">
                <a:solidFill>
                  <a:srgbClr val="000000"/>
                </a:solidFill>
              </a:endParaRPr>
            </a:p>
          </p:txBody>
        </p:sp>
        <p:sp>
          <p:nvSpPr>
            <p:cNvPr id="3238" name="Rectangle 210"/>
            <p:cNvSpPr>
              <a:spLocks noChangeArrowheads="1"/>
            </p:cNvSpPr>
            <p:nvPr/>
          </p:nvSpPr>
          <p:spPr bwMode="auto">
            <a:xfrm>
              <a:off x="1811466" y="8941949"/>
              <a:ext cx="720000" cy="1800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sp>
          <p:nvSpPr>
            <p:cNvPr id="3239" name="Rectangle 212"/>
            <p:cNvSpPr>
              <a:spLocks noChangeArrowheads="1"/>
            </p:cNvSpPr>
            <p:nvPr/>
          </p:nvSpPr>
          <p:spPr bwMode="auto">
            <a:xfrm>
              <a:off x="2583142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0" name="Groupe 395"/>
            <p:cNvGrpSpPr>
              <a:grpSpLocks/>
            </p:cNvGrpSpPr>
            <p:nvPr/>
          </p:nvGrpSpPr>
          <p:grpSpPr bwMode="auto">
            <a:xfrm>
              <a:off x="1811464" y="9179699"/>
              <a:ext cx="725390" cy="757075"/>
              <a:chOff x="1853846" y="9179699"/>
              <a:chExt cx="1015546" cy="757075"/>
            </a:xfrm>
          </p:grpSpPr>
          <p:sp>
            <p:nvSpPr>
              <p:cNvPr id="3251" name="Rectangle 211"/>
              <p:cNvSpPr>
                <a:spLocks noChangeArrowheads="1"/>
              </p:cNvSpPr>
              <p:nvPr/>
            </p:nvSpPr>
            <p:spPr bwMode="auto">
              <a:xfrm>
                <a:off x="1853849" y="9179699"/>
                <a:ext cx="1008000" cy="757075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33"/>
              <p:cNvSpPr>
                <a:spLocks noChangeArrowheads="1"/>
              </p:cNvSpPr>
              <p:nvPr/>
            </p:nvSpPr>
            <p:spPr bwMode="auto">
              <a:xfrm>
                <a:off x="1856067" y="9248628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  <p:sp>
            <p:nvSpPr>
              <p:cNvPr id="7" name="Rectangle 33"/>
              <p:cNvSpPr>
                <a:spLocks noChangeArrowheads="1"/>
              </p:cNvSpPr>
              <p:nvPr/>
            </p:nvSpPr>
            <p:spPr bwMode="auto">
              <a:xfrm>
                <a:off x="1853846" y="9436237"/>
                <a:ext cx="1013325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………………...</a:t>
                </a:r>
              </a:p>
            </p:txBody>
          </p:sp>
        </p:grpSp>
        <p:grpSp>
          <p:nvGrpSpPr>
            <p:cNvPr id="3241" name="Groupe 396"/>
            <p:cNvGrpSpPr>
              <a:grpSpLocks/>
            </p:cNvGrpSpPr>
            <p:nvPr/>
          </p:nvGrpSpPr>
          <p:grpSpPr bwMode="auto">
            <a:xfrm>
              <a:off x="2586845" y="9181572"/>
              <a:ext cx="720000" cy="757076"/>
              <a:chOff x="3011139" y="9181572"/>
              <a:chExt cx="1008000" cy="757076"/>
            </a:xfrm>
          </p:grpSpPr>
          <p:sp>
            <p:nvSpPr>
              <p:cNvPr id="3248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Rectangle 33"/>
              <p:cNvSpPr>
                <a:spLocks noChangeArrowheads="1"/>
              </p:cNvSpPr>
              <p:nvPr/>
            </p:nvSpPr>
            <p:spPr bwMode="auto">
              <a:xfrm>
                <a:off x="3027431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  <p:sp>
            <p:nvSpPr>
              <p:cNvPr id="9" name="Rectangle 33"/>
              <p:cNvSpPr>
                <a:spLocks noChangeArrowheads="1"/>
              </p:cNvSpPr>
              <p:nvPr/>
            </p:nvSpPr>
            <p:spPr bwMode="auto">
              <a:xfrm>
                <a:off x="3029651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………….…….</a:t>
                </a:r>
              </a:p>
            </p:txBody>
          </p:sp>
        </p:grpSp>
        <p:sp>
          <p:nvSpPr>
            <p:cNvPr id="3242" name="Rectangle 212"/>
            <p:cNvSpPr>
              <a:spLocks noChangeArrowheads="1"/>
            </p:cNvSpPr>
            <p:nvPr/>
          </p:nvSpPr>
          <p:spPr bwMode="auto">
            <a:xfrm>
              <a:off x="3350433" y="8941948"/>
              <a:ext cx="720000" cy="18127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fr-FR" altLang="fr-FR" sz="1662">
                <a:solidFill>
                  <a:srgbClr val="000000"/>
                </a:solidFill>
              </a:endParaRPr>
            </a:p>
          </p:txBody>
        </p:sp>
        <p:grpSp>
          <p:nvGrpSpPr>
            <p:cNvPr id="3243" name="Groupe 398"/>
            <p:cNvGrpSpPr>
              <a:grpSpLocks/>
            </p:cNvGrpSpPr>
            <p:nvPr/>
          </p:nvGrpSpPr>
          <p:grpSpPr bwMode="auto">
            <a:xfrm>
              <a:off x="3354136" y="9181572"/>
              <a:ext cx="720000" cy="757076"/>
              <a:chOff x="3011139" y="9181572"/>
              <a:chExt cx="1008000" cy="757076"/>
            </a:xfrm>
          </p:grpSpPr>
          <p:sp>
            <p:nvSpPr>
              <p:cNvPr id="3245" name="Rectangle 213"/>
              <p:cNvSpPr>
                <a:spLocks noChangeArrowheads="1"/>
              </p:cNvSpPr>
              <p:nvPr/>
            </p:nvSpPr>
            <p:spPr bwMode="auto">
              <a:xfrm>
                <a:off x="3011139" y="9181572"/>
                <a:ext cx="1008000" cy="757076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fr-FR" altLang="fr-FR" sz="1662">
                  <a:solidFill>
                    <a:srgbClr val="000000"/>
                  </a:solidFill>
                </a:endParaRP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032830" y="9248629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  <p:sp>
            <p:nvSpPr>
              <p:cNvPr id="11" name="Rectangle 33"/>
              <p:cNvSpPr>
                <a:spLocks noChangeArrowheads="1"/>
              </p:cNvSpPr>
              <p:nvPr/>
            </p:nvSpPr>
            <p:spPr bwMode="auto">
              <a:xfrm>
                <a:off x="3032830" y="9436237"/>
                <a:ext cx="972013" cy="15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844083" fontAlgn="base">
                  <a:spcBef>
                    <a:spcPct val="0"/>
                  </a:spcBef>
                  <a:spcAft>
                    <a:spcPct val="0"/>
                  </a:spcAft>
                  <a:buNone/>
                  <a:defRPr/>
                </a:pPr>
                <a:r>
                  <a:rPr lang="fr-FR" altLang="fr-FR" sz="923" dirty="0">
                    <a:solidFill>
                      <a:srgbClr val="FFFFFF">
                        <a:lumMod val="75000"/>
                      </a:srgbClr>
                    </a:solidFill>
                    <a:latin typeface="Arial Narrow" panose="020B0606020202030204" pitchFamily="34" charset="0"/>
                  </a:rPr>
                  <a:t>…………….….</a:t>
                </a:r>
              </a:p>
            </p:txBody>
          </p:sp>
        </p:grpSp>
        <p:sp>
          <p:nvSpPr>
            <p:cNvPr id="3244" name="Rectangle 178"/>
            <p:cNvSpPr>
              <a:spLocks noChangeArrowheads="1"/>
            </p:cNvSpPr>
            <p:nvPr/>
          </p:nvSpPr>
          <p:spPr bwMode="auto">
            <a:xfrm>
              <a:off x="3619180" y="8804992"/>
              <a:ext cx="203082" cy="138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 b="1">
                  <a:solidFill>
                    <a:srgbClr val="000000"/>
                  </a:solidFill>
                  <a:latin typeface="Arial Narrow" panose="020B0606020202030204" pitchFamily="34" charset="0"/>
                </a:rPr>
                <a:t>MO3</a:t>
              </a:r>
            </a:p>
          </p:txBody>
        </p:sp>
      </p:grpSp>
      <p:sp>
        <p:nvSpPr>
          <p:cNvPr id="3180" name="Rectangle 33"/>
          <p:cNvSpPr>
            <a:spLocks noChangeArrowheads="1"/>
          </p:cNvSpPr>
          <p:nvPr/>
        </p:nvSpPr>
        <p:spPr bwMode="auto">
          <a:xfrm>
            <a:off x="5262196" y="301870"/>
            <a:ext cx="1288073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sp>
        <p:nvSpPr>
          <p:cNvPr id="3181" name="Rectangle 33"/>
          <p:cNvSpPr>
            <a:spLocks noChangeArrowheads="1"/>
          </p:cNvSpPr>
          <p:nvPr/>
        </p:nvSpPr>
        <p:spPr bwMode="auto">
          <a:xfrm>
            <a:off x="5251939" y="539262"/>
            <a:ext cx="1288074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………………………………….</a:t>
            </a:r>
          </a:p>
        </p:txBody>
      </p:sp>
      <p:grpSp>
        <p:nvGrpSpPr>
          <p:cNvPr id="3166" name="Groupe 15"/>
          <p:cNvGrpSpPr>
            <a:grpSpLocks/>
          </p:cNvGrpSpPr>
          <p:nvPr/>
        </p:nvGrpSpPr>
        <p:grpSpPr bwMode="auto">
          <a:xfrm>
            <a:off x="1965082" y="2063263"/>
            <a:ext cx="2980592" cy="1176087"/>
            <a:chOff x="1843009" y="2406653"/>
            <a:chExt cx="3228942" cy="1274907"/>
          </a:xfrm>
        </p:grpSpPr>
        <p:grpSp>
          <p:nvGrpSpPr>
            <p:cNvPr id="3219" name="Groupe 13"/>
            <p:cNvGrpSpPr>
              <a:grpSpLocks/>
            </p:cNvGrpSpPr>
            <p:nvPr/>
          </p:nvGrpSpPr>
          <p:grpSpPr bwMode="auto">
            <a:xfrm>
              <a:off x="1843009" y="2635247"/>
              <a:ext cx="2282703" cy="562040"/>
              <a:chOff x="1843009" y="2635247"/>
              <a:chExt cx="2282703" cy="562040"/>
            </a:xfrm>
          </p:grpSpPr>
          <p:sp>
            <p:nvSpPr>
              <p:cNvPr id="3232" name="Rectangle 240"/>
              <p:cNvSpPr>
                <a:spLocks noChangeArrowheads="1"/>
              </p:cNvSpPr>
              <p:nvPr/>
            </p:nvSpPr>
            <p:spPr bwMode="auto">
              <a:xfrm>
                <a:off x="1843009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MC0</a:t>
                </a:r>
              </a:p>
            </p:txBody>
          </p:sp>
          <p:sp>
            <p:nvSpPr>
              <p:cNvPr id="3233" name="Rectangle 241"/>
              <p:cNvSpPr>
                <a:spLocks noChangeArrowheads="1"/>
              </p:cNvSpPr>
              <p:nvPr/>
            </p:nvSpPr>
            <p:spPr bwMode="auto">
              <a:xfrm>
                <a:off x="2360133" y="2639032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MC1</a:t>
                </a:r>
              </a:p>
            </p:txBody>
          </p:sp>
          <p:sp>
            <p:nvSpPr>
              <p:cNvPr id="3234" name="Rectangle 242"/>
              <p:cNvSpPr>
                <a:spLocks noChangeArrowheads="1"/>
              </p:cNvSpPr>
              <p:nvPr/>
            </p:nvSpPr>
            <p:spPr bwMode="auto">
              <a:xfrm>
                <a:off x="2871389" y="2635247"/>
                <a:ext cx="649391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MC2</a:t>
                </a:r>
              </a:p>
            </p:txBody>
          </p:sp>
          <p:sp>
            <p:nvSpPr>
              <p:cNvPr id="3235" name="Rectangle 243"/>
              <p:cNvSpPr>
                <a:spLocks noChangeArrowheads="1"/>
              </p:cNvSpPr>
              <p:nvPr/>
            </p:nvSpPr>
            <p:spPr bwMode="auto">
              <a:xfrm>
                <a:off x="3383438" y="2635247"/>
                <a:ext cx="742274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0" name="Groupe 12"/>
            <p:cNvGrpSpPr>
              <a:grpSpLocks/>
            </p:cNvGrpSpPr>
            <p:nvPr/>
          </p:nvGrpSpPr>
          <p:grpSpPr bwMode="auto">
            <a:xfrm>
              <a:off x="1843009" y="2406653"/>
              <a:ext cx="1167095" cy="331067"/>
              <a:chOff x="1843009" y="2406653"/>
              <a:chExt cx="1167095" cy="331067"/>
            </a:xfrm>
          </p:grpSpPr>
          <p:sp>
            <p:nvSpPr>
              <p:cNvPr id="3230" name="Rectangle 5"/>
              <p:cNvSpPr>
                <a:spLocks noChangeArrowheads="1"/>
              </p:cNvSpPr>
              <p:nvPr/>
            </p:nvSpPr>
            <p:spPr bwMode="auto">
              <a:xfrm>
                <a:off x="1843009" y="2406653"/>
                <a:ext cx="648056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31" name="Rectangle 238"/>
              <p:cNvSpPr>
                <a:spLocks noChangeArrowheads="1"/>
              </p:cNvSpPr>
              <p:nvPr/>
            </p:nvSpPr>
            <p:spPr bwMode="auto">
              <a:xfrm>
                <a:off x="2361254" y="2406653"/>
                <a:ext cx="648850" cy="331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21" name="Groupe 11"/>
            <p:cNvGrpSpPr>
              <a:grpSpLocks/>
            </p:cNvGrpSpPr>
            <p:nvPr/>
          </p:nvGrpSpPr>
          <p:grpSpPr bwMode="auto">
            <a:xfrm>
              <a:off x="1844484" y="2874565"/>
              <a:ext cx="1767516" cy="322872"/>
              <a:chOff x="1844484" y="2874565"/>
              <a:chExt cx="1767516" cy="322872"/>
            </a:xfrm>
          </p:grpSpPr>
          <p:sp>
            <p:nvSpPr>
              <p:cNvPr id="3227" name="Rectangle 248"/>
              <p:cNvSpPr>
                <a:spLocks noChangeArrowheads="1"/>
              </p:cNvSpPr>
              <p:nvPr/>
            </p:nvSpPr>
            <p:spPr bwMode="auto">
              <a:xfrm>
                <a:off x="1844484" y="2874565"/>
                <a:ext cx="649399" cy="2940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8" name="Rectangle 249"/>
              <p:cNvSpPr>
                <a:spLocks noChangeArrowheads="1"/>
              </p:cNvSpPr>
              <p:nvPr/>
            </p:nvSpPr>
            <p:spPr bwMode="auto">
              <a:xfrm>
                <a:off x="2360613" y="2874565"/>
                <a:ext cx="649399" cy="293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  <p:sp>
            <p:nvSpPr>
              <p:cNvPr id="3229" name="Rectangle 250"/>
              <p:cNvSpPr>
                <a:spLocks noChangeArrowheads="1"/>
              </p:cNvSpPr>
              <p:nvPr/>
            </p:nvSpPr>
            <p:spPr bwMode="auto">
              <a:xfrm>
                <a:off x="2869716" y="2874565"/>
                <a:ext cx="742284" cy="3228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  <p:grpSp>
          <p:nvGrpSpPr>
            <p:cNvPr id="3222" name="Groupe 14"/>
            <p:cNvGrpSpPr>
              <a:grpSpLocks/>
            </p:cNvGrpSpPr>
            <p:nvPr/>
          </p:nvGrpSpPr>
          <p:grpSpPr bwMode="auto">
            <a:xfrm>
              <a:off x="1844484" y="3119520"/>
              <a:ext cx="3227467" cy="562040"/>
              <a:chOff x="1844484" y="3119520"/>
              <a:chExt cx="3227467" cy="562040"/>
            </a:xfrm>
          </p:grpSpPr>
          <p:sp>
            <p:nvSpPr>
              <p:cNvPr id="3223" name="Rectangle 254"/>
              <p:cNvSpPr>
                <a:spLocks noChangeArrowheads="1"/>
              </p:cNvSpPr>
              <p:nvPr/>
            </p:nvSpPr>
            <p:spPr bwMode="auto">
              <a:xfrm>
                <a:off x="1844484" y="3119520"/>
                <a:ext cx="649424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24" name="Rectangle 252"/>
              <p:cNvSpPr>
                <a:spLocks noChangeArrowheads="1"/>
              </p:cNvSpPr>
              <p:nvPr/>
            </p:nvSpPr>
            <p:spPr bwMode="auto">
              <a:xfrm>
                <a:off x="2361255" y="3119715"/>
                <a:ext cx="1046020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Tumeur solide</a:t>
                </a:r>
              </a:p>
            </p:txBody>
          </p:sp>
          <p:sp>
            <p:nvSpPr>
              <p:cNvPr id="3225" name="Rectangle 253"/>
              <p:cNvSpPr>
                <a:spLocks noChangeArrowheads="1"/>
              </p:cNvSpPr>
              <p:nvPr/>
            </p:nvSpPr>
            <p:spPr bwMode="auto">
              <a:xfrm>
                <a:off x="3383743" y="3119715"/>
                <a:ext cx="946347" cy="3310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Hémopathie</a:t>
                </a:r>
              </a:p>
            </p:txBody>
          </p:sp>
          <p:sp>
            <p:nvSpPr>
              <p:cNvPr id="3226" name="Rectangle 255"/>
              <p:cNvSpPr>
                <a:spLocks noChangeArrowheads="1"/>
              </p:cNvSpPr>
              <p:nvPr/>
            </p:nvSpPr>
            <p:spPr bwMode="auto">
              <a:xfrm>
                <a:off x="4329639" y="3119520"/>
                <a:ext cx="742312" cy="562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923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Inconnu</a:t>
                </a:r>
              </a:p>
            </p:txBody>
          </p:sp>
        </p:grpSp>
      </p:grpSp>
      <p:grpSp>
        <p:nvGrpSpPr>
          <p:cNvPr id="3167" name="Groupe 1"/>
          <p:cNvGrpSpPr>
            <a:grpSpLocks/>
          </p:cNvGrpSpPr>
          <p:nvPr/>
        </p:nvGrpSpPr>
        <p:grpSpPr bwMode="auto">
          <a:xfrm>
            <a:off x="4169020" y="3248760"/>
            <a:ext cx="1109296" cy="1286794"/>
            <a:chOff x="4506913" y="3519491"/>
            <a:chExt cx="1201737" cy="1617634"/>
          </a:xfrm>
        </p:grpSpPr>
        <p:grpSp>
          <p:nvGrpSpPr>
            <p:cNvPr id="3195" name="Groupe 9"/>
            <p:cNvGrpSpPr>
              <a:grpSpLocks/>
            </p:cNvGrpSpPr>
            <p:nvPr/>
          </p:nvGrpSpPr>
          <p:grpSpPr bwMode="auto">
            <a:xfrm>
              <a:off x="4506913" y="3519491"/>
              <a:ext cx="1201737" cy="357165"/>
              <a:chOff x="4506913" y="3674861"/>
              <a:chExt cx="1202317" cy="387311"/>
            </a:xfrm>
          </p:grpSpPr>
          <p:sp>
            <p:nvSpPr>
              <p:cNvPr id="3217" name="Rectangle 285"/>
              <p:cNvSpPr>
                <a:spLocks noChangeArrowheads="1"/>
              </p:cNvSpPr>
              <p:nvPr/>
            </p:nvSpPr>
            <p:spPr bwMode="auto">
              <a:xfrm>
                <a:off x="4506913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8" name="Rectangle 286"/>
              <p:cNvSpPr>
                <a:spLocks noChangeArrowheads="1"/>
              </p:cNvSpPr>
              <p:nvPr/>
            </p:nvSpPr>
            <p:spPr bwMode="auto">
              <a:xfrm>
                <a:off x="5059241" y="3674861"/>
                <a:ext cx="649989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6" name="Groupe 8"/>
            <p:cNvGrpSpPr>
              <a:grpSpLocks/>
            </p:cNvGrpSpPr>
            <p:nvPr/>
          </p:nvGrpSpPr>
          <p:grpSpPr bwMode="auto">
            <a:xfrm>
              <a:off x="4506913" y="3879844"/>
              <a:ext cx="1201737" cy="357165"/>
              <a:chOff x="4506913" y="3852580"/>
              <a:chExt cx="1202317" cy="389406"/>
            </a:xfrm>
          </p:grpSpPr>
          <p:sp>
            <p:nvSpPr>
              <p:cNvPr id="3215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6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7" name="Groupe 7"/>
            <p:cNvGrpSpPr>
              <a:grpSpLocks/>
            </p:cNvGrpSpPr>
            <p:nvPr/>
          </p:nvGrpSpPr>
          <p:grpSpPr bwMode="auto">
            <a:xfrm>
              <a:off x="4506913" y="4059241"/>
              <a:ext cx="1200150" cy="357165"/>
              <a:chOff x="4507200" y="4042374"/>
              <a:chExt cx="1200790" cy="387311"/>
            </a:xfrm>
          </p:grpSpPr>
          <p:sp>
            <p:nvSpPr>
              <p:cNvPr id="3213" name="Rectangle 291"/>
              <p:cNvSpPr>
                <a:spLocks noChangeArrowheads="1"/>
              </p:cNvSpPr>
              <p:nvPr/>
            </p:nvSpPr>
            <p:spPr bwMode="auto">
              <a:xfrm>
                <a:off x="45072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4" name="Rectangle 292"/>
              <p:cNvSpPr>
                <a:spLocks noChangeArrowheads="1"/>
              </p:cNvSpPr>
              <p:nvPr/>
            </p:nvSpPr>
            <p:spPr bwMode="auto">
              <a:xfrm>
                <a:off x="5058000" y="4042374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8" name="Groupe 6"/>
            <p:cNvGrpSpPr>
              <a:grpSpLocks/>
            </p:cNvGrpSpPr>
            <p:nvPr/>
          </p:nvGrpSpPr>
          <p:grpSpPr bwMode="auto">
            <a:xfrm>
              <a:off x="4506913" y="4240209"/>
              <a:ext cx="1200150" cy="357165"/>
              <a:chOff x="4507200" y="4229995"/>
              <a:chExt cx="1200790" cy="389407"/>
            </a:xfrm>
          </p:grpSpPr>
          <p:sp>
            <p:nvSpPr>
              <p:cNvPr id="3211" name="Rectangle 298"/>
              <p:cNvSpPr>
                <a:spLocks noChangeArrowheads="1"/>
              </p:cNvSpPr>
              <p:nvPr/>
            </p:nvSpPr>
            <p:spPr bwMode="auto">
              <a:xfrm>
                <a:off x="4507200" y="4229995"/>
                <a:ext cx="649990" cy="356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</a:t>
                </a:r>
                <a:endParaRPr lang="fr-FR" altLang="fr-FR" sz="831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212" name="Rectangle 299"/>
              <p:cNvSpPr>
                <a:spLocks noChangeArrowheads="1"/>
              </p:cNvSpPr>
              <p:nvPr/>
            </p:nvSpPr>
            <p:spPr bwMode="auto">
              <a:xfrm>
                <a:off x="5058000" y="422999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199" name="Groupe 5"/>
            <p:cNvGrpSpPr>
              <a:grpSpLocks/>
            </p:cNvGrpSpPr>
            <p:nvPr/>
          </p:nvGrpSpPr>
          <p:grpSpPr bwMode="auto">
            <a:xfrm>
              <a:off x="4506913" y="4419603"/>
              <a:ext cx="1200150" cy="357165"/>
              <a:chOff x="4507200" y="4416003"/>
              <a:chExt cx="1200790" cy="387311"/>
            </a:xfrm>
          </p:grpSpPr>
          <p:sp>
            <p:nvSpPr>
              <p:cNvPr id="3209" name="Rectangle 301"/>
              <p:cNvSpPr>
                <a:spLocks noChangeArrowheads="1"/>
              </p:cNvSpPr>
              <p:nvPr/>
            </p:nvSpPr>
            <p:spPr bwMode="auto">
              <a:xfrm>
                <a:off x="45072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10" name="Rectangle 302"/>
              <p:cNvSpPr>
                <a:spLocks noChangeArrowheads="1"/>
              </p:cNvSpPr>
              <p:nvPr/>
            </p:nvSpPr>
            <p:spPr bwMode="auto">
              <a:xfrm>
                <a:off x="5058000" y="4416003"/>
                <a:ext cx="649990" cy="3873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0" name="Groupe 4"/>
            <p:cNvGrpSpPr>
              <a:grpSpLocks/>
            </p:cNvGrpSpPr>
            <p:nvPr/>
          </p:nvGrpSpPr>
          <p:grpSpPr bwMode="auto">
            <a:xfrm>
              <a:off x="4506913" y="4600581"/>
              <a:ext cx="1200150" cy="358292"/>
              <a:chOff x="4507200" y="4598387"/>
              <a:chExt cx="1200790" cy="390153"/>
            </a:xfrm>
          </p:grpSpPr>
          <p:sp>
            <p:nvSpPr>
              <p:cNvPr id="3207" name="Rectangle 304"/>
              <p:cNvSpPr>
                <a:spLocks noChangeArrowheads="1"/>
              </p:cNvSpPr>
              <p:nvPr/>
            </p:nvSpPr>
            <p:spPr bwMode="auto">
              <a:xfrm>
                <a:off x="4507200" y="4598387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8" name="Rectangle 305"/>
              <p:cNvSpPr>
                <a:spLocks noChangeArrowheads="1"/>
              </p:cNvSpPr>
              <p:nvPr/>
            </p:nvSpPr>
            <p:spPr bwMode="auto">
              <a:xfrm>
                <a:off x="5058000" y="4599614"/>
                <a:ext cx="649990" cy="3889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1" name="Groupe 3"/>
            <p:cNvGrpSpPr>
              <a:grpSpLocks/>
            </p:cNvGrpSpPr>
            <p:nvPr/>
          </p:nvGrpSpPr>
          <p:grpSpPr bwMode="auto">
            <a:xfrm>
              <a:off x="4506913" y="4779960"/>
              <a:ext cx="1200150" cy="357165"/>
              <a:chOff x="4507200" y="4782175"/>
              <a:chExt cx="1200790" cy="389407"/>
            </a:xfrm>
          </p:grpSpPr>
          <p:sp>
            <p:nvSpPr>
              <p:cNvPr id="3205" name="Rectangle 307"/>
              <p:cNvSpPr>
                <a:spLocks noChangeArrowheads="1"/>
              </p:cNvSpPr>
              <p:nvPr/>
            </p:nvSpPr>
            <p:spPr bwMode="auto">
              <a:xfrm>
                <a:off x="45072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6" name="Rectangle 308"/>
              <p:cNvSpPr>
                <a:spLocks noChangeArrowheads="1"/>
              </p:cNvSpPr>
              <p:nvPr/>
            </p:nvSpPr>
            <p:spPr bwMode="auto">
              <a:xfrm>
                <a:off x="5058000" y="4782175"/>
                <a:ext cx="649990" cy="389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  <p:grpSp>
          <p:nvGrpSpPr>
            <p:cNvPr id="3202" name="Groupe 8"/>
            <p:cNvGrpSpPr>
              <a:grpSpLocks/>
            </p:cNvGrpSpPr>
            <p:nvPr/>
          </p:nvGrpSpPr>
          <p:grpSpPr bwMode="auto">
            <a:xfrm>
              <a:off x="4506913" y="3698869"/>
              <a:ext cx="1201737" cy="357165"/>
              <a:chOff x="4506913" y="3852580"/>
              <a:chExt cx="1202317" cy="389406"/>
            </a:xfrm>
          </p:grpSpPr>
          <p:sp>
            <p:nvSpPr>
              <p:cNvPr id="3203" name="Rectangle 288"/>
              <p:cNvSpPr>
                <a:spLocks noChangeArrowheads="1"/>
              </p:cNvSpPr>
              <p:nvPr/>
            </p:nvSpPr>
            <p:spPr bwMode="auto">
              <a:xfrm>
                <a:off x="4506913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Non</a:t>
                </a:r>
              </a:p>
            </p:txBody>
          </p:sp>
          <p:sp>
            <p:nvSpPr>
              <p:cNvPr id="3204" name="Rectangle 289"/>
              <p:cNvSpPr>
                <a:spLocks noChangeArrowheads="1"/>
              </p:cNvSpPr>
              <p:nvPr/>
            </p:nvSpPr>
            <p:spPr bwMode="auto">
              <a:xfrm>
                <a:off x="5059241" y="3852580"/>
                <a:ext cx="649989" cy="389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179388" indent="-179388" defTabSz="790575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790575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790575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790575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790575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790575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165593" indent="-165593" defTabSz="729780" fontAlgn="base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</a:pPr>
                <a:r>
                  <a:rPr lang="fr-FR" altLang="fr-FR" sz="83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Oui</a:t>
                </a:r>
              </a:p>
            </p:txBody>
          </p:sp>
        </p:grpSp>
      </p:grpSp>
      <p:grpSp>
        <p:nvGrpSpPr>
          <p:cNvPr id="3168" name="Groupe 2"/>
          <p:cNvGrpSpPr>
            <a:grpSpLocks/>
          </p:cNvGrpSpPr>
          <p:nvPr/>
        </p:nvGrpSpPr>
        <p:grpSpPr bwMode="auto">
          <a:xfrm>
            <a:off x="3330820" y="3329354"/>
            <a:ext cx="1189892" cy="1136448"/>
            <a:chOff x="3322638" y="3606800"/>
            <a:chExt cx="1289050" cy="1418473"/>
          </a:xfrm>
        </p:grpSpPr>
        <p:sp>
          <p:nvSpPr>
            <p:cNvPr id="3187" name="Rectangle 32"/>
            <p:cNvSpPr>
              <a:spLocks noChangeArrowheads="1"/>
            </p:cNvSpPr>
            <p:nvPr/>
          </p:nvSpPr>
          <p:spPr bwMode="auto">
            <a:xfrm>
              <a:off x="3322638" y="4865688"/>
              <a:ext cx="1049338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Chambre implantable :</a:t>
              </a:r>
            </a:p>
          </p:txBody>
        </p:sp>
        <p:sp>
          <p:nvSpPr>
            <p:cNvPr id="3188" name="Rectangle 35"/>
            <p:cNvSpPr>
              <a:spLocks noChangeArrowheads="1"/>
            </p:cNvSpPr>
            <p:nvPr/>
          </p:nvSpPr>
          <p:spPr bwMode="auto">
            <a:xfrm>
              <a:off x="3322638" y="4506913"/>
              <a:ext cx="91598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ombilical :</a:t>
              </a:r>
            </a:p>
          </p:txBody>
        </p:sp>
        <p:sp>
          <p:nvSpPr>
            <p:cNvPr id="3189" name="Rectangle 43"/>
            <p:cNvSpPr>
              <a:spLocks noChangeArrowheads="1"/>
            </p:cNvSpPr>
            <p:nvPr/>
          </p:nvSpPr>
          <p:spPr bwMode="auto">
            <a:xfrm>
              <a:off x="3322638" y="3606800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périphérique :</a:t>
              </a:r>
            </a:p>
          </p:txBody>
        </p:sp>
        <p:sp>
          <p:nvSpPr>
            <p:cNvPr id="3190" name="Rectangle 44"/>
            <p:cNvSpPr>
              <a:spLocks noChangeArrowheads="1"/>
            </p:cNvSpPr>
            <p:nvPr/>
          </p:nvSpPr>
          <p:spPr bwMode="auto">
            <a:xfrm>
              <a:off x="3322638" y="3967164"/>
              <a:ext cx="1289050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Artériel :</a:t>
              </a:r>
            </a:p>
          </p:txBody>
        </p:sp>
        <p:sp>
          <p:nvSpPr>
            <p:cNvPr id="3191" name="Rectangle 45"/>
            <p:cNvSpPr>
              <a:spLocks noChangeArrowheads="1"/>
            </p:cNvSpPr>
            <p:nvPr/>
          </p:nvSpPr>
          <p:spPr bwMode="auto">
            <a:xfrm>
              <a:off x="3322638" y="4146551"/>
              <a:ext cx="12525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Sous-cutané : </a:t>
              </a:r>
            </a:p>
          </p:txBody>
        </p:sp>
        <p:sp>
          <p:nvSpPr>
            <p:cNvPr id="3192" name="Rectangle 46"/>
            <p:cNvSpPr>
              <a:spLocks noChangeArrowheads="1"/>
            </p:cNvSpPr>
            <p:nvPr/>
          </p:nvSpPr>
          <p:spPr bwMode="auto">
            <a:xfrm>
              <a:off x="3322638" y="4325938"/>
              <a:ext cx="811212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Veineux central :</a:t>
              </a:r>
            </a:p>
          </p:txBody>
        </p:sp>
        <p:sp>
          <p:nvSpPr>
            <p:cNvPr id="3193" name="Rectangle 50"/>
            <p:cNvSpPr>
              <a:spLocks noChangeArrowheads="1"/>
            </p:cNvSpPr>
            <p:nvPr/>
          </p:nvSpPr>
          <p:spPr bwMode="auto">
            <a:xfrm>
              <a:off x="3322638" y="4686300"/>
              <a:ext cx="7826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PICC :</a:t>
              </a:r>
            </a:p>
          </p:txBody>
        </p:sp>
        <p:sp>
          <p:nvSpPr>
            <p:cNvPr id="3194" name="Rectangle 43"/>
            <p:cNvSpPr>
              <a:spLocks noChangeArrowheads="1"/>
            </p:cNvSpPr>
            <p:nvPr/>
          </p:nvSpPr>
          <p:spPr bwMode="auto">
            <a:xfrm>
              <a:off x="3322638" y="3786189"/>
              <a:ext cx="1100137" cy="159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844083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fr-FR" altLang="fr-FR" sz="831">
                  <a:solidFill>
                    <a:srgbClr val="000000"/>
                  </a:solidFill>
                  <a:latin typeface="Arial Narrow" panose="020B0606020202030204" pitchFamily="34" charset="0"/>
                </a:rPr>
                <a:t>Midline :</a:t>
              </a:r>
            </a:p>
          </p:txBody>
        </p:sp>
      </p:grpSp>
      <p:sp>
        <p:nvSpPr>
          <p:cNvPr id="3169" name="Rectangle 33"/>
          <p:cNvSpPr>
            <a:spLocks noChangeArrowheads="1"/>
          </p:cNvSpPr>
          <p:nvPr/>
        </p:nvSpPr>
        <p:spPr bwMode="auto">
          <a:xfrm>
            <a:off x="1800958" y="866043"/>
            <a:ext cx="926536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>
                <a:solidFill>
                  <a:srgbClr val="DDDDDD"/>
                </a:solidFill>
                <a:latin typeface="Arial Narrow" panose="020B0606020202030204" pitchFamily="34" charset="0"/>
              </a:rPr>
              <a:t>_  _  _  _  _  _  _  _  _</a:t>
            </a:r>
          </a:p>
        </p:txBody>
      </p:sp>
      <p:sp>
        <p:nvSpPr>
          <p:cNvPr id="3170" name="Rectangle 49"/>
          <p:cNvSpPr>
            <a:spLocks noChangeArrowheads="1"/>
          </p:cNvSpPr>
          <p:nvPr/>
        </p:nvSpPr>
        <p:spPr bwMode="auto">
          <a:xfrm>
            <a:off x="4802066" y="1866900"/>
            <a:ext cx="843180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923" dirty="0">
                <a:solidFill>
                  <a:srgbClr val="000000"/>
                </a:solidFill>
                <a:latin typeface="Arial Narrow" panose="020B0606020202030204" pitchFamily="34" charset="0"/>
              </a:rPr>
              <a:t>Poids de naissance</a:t>
            </a:r>
          </a:p>
        </p:txBody>
      </p:sp>
      <p:sp>
        <p:nvSpPr>
          <p:cNvPr id="3171" name="Rectangle 202"/>
          <p:cNvSpPr>
            <a:spLocks noChangeArrowheads="1"/>
          </p:cNvSpPr>
          <p:nvPr/>
        </p:nvSpPr>
        <p:spPr bwMode="auto">
          <a:xfrm>
            <a:off x="4807927" y="1962151"/>
            <a:ext cx="615874" cy="19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646" i="1">
                <a:solidFill>
                  <a:srgbClr val="000000"/>
                </a:solidFill>
                <a:latin typeface="Arial Narrow" panose="020B0606020202030204" pitchFamily="34" charset="0"/>
              </a:rPr>
              <a:t>si nouveau-né</a:t>
            </a:r>
          </a:p>
        </p:txBody>
      </p:sp>
      <p:sp>
        <p:nvSpPr>
          <p:cNvPr id="3172" name="Rectangle 61"/>
          <p:cNvSpPr>
            <a:spLocks noChangeArrowheads="1"/>
          </p:cNvSpPr>
          <p:nvPr/>
        </p:nvSpPr>
        <p:spPr bwMode="auto">
          <a:xfrm>
            <a:off x="5738447" y="1858108"/>
            <a:ext cx="332643" cy="20222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1662">
              <a:solidFill>
                <a:srgbClr val="000000"/>
              </a:solidFill>
            </a:endParaRPr>
          </a:p>
        </p:txBody>
      </p:sp>
      <p:sp>
        <p:nvSpPr>
          <p:cNvPr id="274" name="Rectangle 33"/>
          <p:cNvSpPr>
            <a:spLocks noChangeArrowheads="1"/>
          </p:cNvSpPr>
          <p:nvPr/>
        </p:nvSpPr>
        <p:spPr bwMode="auto">
          <a:xfrm>
            <a:off x="194163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5" name="Rectangle 33"/>
          <p:cNvSpPr>
            <a:spLocks noChangeArrowheads="1"/>
          </p:cNvSpPr>
          <p:nvPr/>
        </p:nvSpPr>
        <p:spPr bwMode="auto">
          <a:xfrm>
            <a:off x="2662605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6" name="Rectangle 33"/>
          <p:cNvSpPr>
            <a:spLocks noChangeArrowheads="1"/>
          </p:cNvSpPr>
          <p:nvPr/>
        </p:nvSpPr>
        <p:spPr bwMode="auto">
          <a:xfrm>
            <a:off x="3374782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7" name="Rectangle 33"/>
          <p:cNvSpPr>
            <a:spLocks noChangeArrowheads="1"/>
          </p:cNvSpPr>
          <p:nvPr/>
        </p:nvSpPr>
        <p:spPr bwMode="auto">
          <a:xfrm>
            <a:off x="4177812" y="8792308"/>
            <a:ext cx="665285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………………...</a:t>
            </a:r>
          </a:p>
        </p:txBody>
      </p:sp>
      <p:sp>
        <p:nvSpPr>
          <p:cNvPr id="278" name="Rectangle 33"/>
          <p:cNvSpPr>
            <a:spLocks noChangeArrowheads="1"/>
          </p:cNvSpPr>
          <p:nvPr/>
        </p:nvSpPr>
        <p:spPr bwMode="auto">
          <a:xfrm>
            <a:off x="4906108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sp>
        <p:nvSpPr>
          <p:cNvPr id="279" name="Rectangle 33"/>
          <p:cNvSpPr>
            <a:spLocks noChangeArrowheads="1"/>
          </p:cNvSpPr>
          <p:nvPr/>
        </p:nvSpPr>
        <p:spPr bwMode="auto">
          <a:xfrm>
            <a:off x="5616820" y="8792308"/>
            <a:ext cx="641201" cy="1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923" dirty="0">
                <a:solidFill>
                  <a:srgbClr val="FFFFFF">
                    <a:lumMod val="75000"/>
                  </a:srgbClr>
                </a:solidFill>
                <a:latin typeface="Arial Narrow" panose="020B0606020202030204" pitchFamily="34" charset="0"/>
              </a:rPr>
              <a:t>………………..</a:t>
            </a:r>
          </a:p>
        </p:txBody>
      </p:sp>
      <p:grpSp>
        <p:nvGrpSpPr>
          <p:cNvPr id="3179" name="Groupe 14"/>
          <p:cNvGrpSpPr>
            <a:grpSpLocks/>
          </p:cNvGrpSpPr>
          <p:nvPr/>
        </p:nvGrpSpPr>
        <p:grpSpPr bwMode="auto">
          <a:xfrm>
            <a:off x="1938704" y="6598632"/>
            <a:ext cx="1651488" cy="323169"/>
            <a:chOff x="1814513" y="7148513"/>
            <a:chExt cx="1788340" cy="349552"/>
          </a:xfrm>
        </p:grpSpPr>
        <p:sp>
          <p:nvSpPr>
            <p:cNvPr id="3184" name="Rectangle 344"/>
            <p:cNvSpPr>
              <a:spLocks noChangeArrowheads="1"/>
            </p:cNvSpPr>
            <p:nvPr/>
          </p:nvSpPr>
          <p:spPr bwMode="auto">
            <a:xfrm>
              <a:off x="1814513" y="7148517"/>
              <a:ext cx="649465" cy="349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1000" dirty="0">
                  <a:solidFill>
                    <a:srgbClr val="000000"/>
                  </a:solidFill>
                  <a:latin typeface="+mn-lt"/>
                </a:rPr>
                <a:t>Non</a:t>
              </a:r>
            </a:p>
          </p:txBody>
        </p:sp>
        <p:sp>
          <p:nvSpPr>
            <p:cNvPr id="3185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49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1000">
                  <a:solidFill>
                    <a:srgbClr val="000000"/>
                  </a:solidFill>
                  <a:latin typeface="+mn-lt"/>
                </a:rPr>
                <a:t>Oui</a:t>
              </a:r>
            </a:p>
          </p:txBody>
        </p:sp>
        <p:sp>
          <p:nvSpPr>
            <p:cNvPr id="3186" name="Rectangle 350"/>
            <p:cNvSpPr>
              <a:spLocks noChangeArrowheads="1"/>
            </p:cNvSpPr>
            <p:nvPr/>
          </p:nvSpPr>
          <p:spPr bwMode="auto">
            <a:xfrm>
              <a:off x="2822400" y="7149595"/>
              <a:ext cx="780453" cy="31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1000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  <a:endParaRPr lang="fr-FR" altLang="fr-FR" sz="1000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4" name="Groupe 281"/>
          <p:cNvGrpSpPr>
            <a:grpSpLocks/>
          </p:cNvGrpSpPr>
          <p:nvPr/>
        </p:nvGrpSpPr>
        <p:grpSpPr bwMode="auto">
          <a:xfrm>
            <a:off x="4171951" y="6600096"/>
            <a:ext cx="1654419" cy="306405"/>
            <a:chOff x="1809983" y="7148513"/>
            <a:chExt cx="1792870" cy="333052"/>
          </a:xfrm>
        </p:grpSpPr>
        <p:sp>
          <p:nvSpPr>
            <p:cNvPr id="15" name="Rectangle 344"/>
            <p:cNvSpPr>
              <a:spLocks noChangeArrowheads="1"/>
            </p:cNvSpPr>
            <p:nvPr/>
          </p:nvSpPr>
          <p:spPr bwMode="auto">
            <a:xfrm>
              <a:off x="1809983" y="7148517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Non</a:t>
              </a:r>
            </a:p>
          </p:txBody>
        </p:sp>
        <p:sp>
          <p:nvSpPr>
            <p:cNvPr id="3182" name="Rectangle 345"/>
            <p:cNvSpPr>
              <a:spLocks noChangeArrowheads="1"/>
            </p:cNvSpPr>
            <p:nvPr/>
          </p:nvSpPr>
          <p:spPr bwMode="auto">
            <a:xfrm>
              <a:off x="2304873" y="7148513"/>
              <a:ext cx="649465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Oui</a:t>
              </a:r>
            </a:p>
          </p:txBody>
        </p:sp>
        <p:sp>
          <p:nvSpPr>
            <p:cNvPr id="3183" name="Rectangle 350"/>
            <p:cNvSpPr>
              <a:spLocks noChangeArrowheads="1"/>
            </p:cNvSpPr>
            <p:nvPr/>
          </p:nvSpPr>
          <p:spPr bwMode="auto">
            <a:xfrm>
              <a:off x="2822400" y="7149600"/>
              <a:ext cx="780453" cy="33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79388" indent="-179388" defTabSz="7905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9057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90575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90575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90575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7905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165593" indent="-165593" defTabSz="72978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q"/>
              </a:pPr>
              <a:r>
                <a:rPr lang="fr-FR" altLang="fr-FR" sz="923">
                  <a:solidFill>
                    <a:srgbClr val="000000"/>
                  </a:solidFill>
                  <a:latin typeface="Arial Narrow" panose="020B0606020202030204" pitchFamily="34" charset="0"/>
                </a:rPr>
                <a:t>Inconnu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880518" y="1085419"/>
            <a:ext cx="6335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1000" dirty="0">
                <a:solidFill>
                  <a:srgbClr val="000000"/>
                </a:solidFill>
              </a:rPr>
              <a:t>CHIDIG</a:t>
            </a:r>
          </a:p>
        </p:txBody>
      </p:sp>
      <p:sp>
        <p:nvSpPr>
          <p:cNvPr id="283" name="Bouton d'action : Personnalisé 282">
            <a:hlinkClick r:id="" action="ppaction://noaction" highlightClick="1"/>
          </p:cNvPr>
          <p:cNvSpPr/>
          <p:nvPr/>
        </p:nvSpPr>
        <p:spPr>
          <a:xfrm>
            <a:off x="3309388" y="1590065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4" name="Bouton d'action : Personnalisé 283">
            <a:hlinkClick r:id="" action="ppaction://noaction" highlightClick="1"/>
          </p:cNvPr>
          <p:cNvSpPr/>
          <p:nvPr/>
        </p:nvSpPr>
        <p:spPr>
          <a:xfrm>
            <a:off x="2514911" y="2171489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5" name="Bouton d'action : Personnalisé 284">
            <a:hlinkClick r:id="" action="ppaction://noaction" highlightClick="1"/>
          </p:cNvPr>
          <p:cNvSpPr/>
          <p:nvPr/>
        </p:nvSpPr>
        <p:spPr>
          <a:xfrm>
            <a:off x="2048599" y="2379625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" name="Bouton d'action : Personnalisé 285">
            <a:hlinkClick r:id="" action="ppaction://noaction" highlightClick="1"/>
          </p:cNvPr>
          <p:cNvSpPr/>
          <p:nvPr/>
        </p:nvSpPr>
        <p:spPr>
          <a:xfrm>
            <a:off x="2520549" y="2378210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7" name="Bouton d'action : Personnalisé 286">
            <a:hlinkClick r:id="" action="ppaction://noaction" highlightClick="1"/>
          </p:cNvPr>
          <p:cNvSpPr/>
          <p:nvPr/>
        </p:nvSpPr>
        <p:spPr>
          <a:xfrm>
            <a:off x="2048599" y="2596855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8" name="Bouton d'action : Personnalisé 287">
            <a:hlinkClick r:id="" action="ppaction://noaction" highlightClick="1"/>
          </p:cNvPr>
          <p:cNvSpPr/>
          <p:nvPr/>
        </p:nvSpPr>
        <p:spPr>
          <a:xfrm>
            <a:off x="2514910" y="2822737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9" name="Bouton d'action : Personnalisé 288">
            <a:hlinkClick r:id="" action="ppaction://noaction" highlightClick="1"/>
          </p:cNvPr>
          <p:cNvSpPr/>
          <p:nvPr/>
        </p:nvSpPr>
        <p:spPr>
          <a:xfrm>
            <a:off x="2238211" y="3781148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0" name="Bouton d'action : Personnalisé 289">
            <a:hlinkClick r:id="" action="ppaction://noaction" highlightClick="1"/>
          </p:cNvPr>
          <p:cNvSpPr/>
          <p:nvPr/>
        </p:nvSpPr>
        <p:spPr>
          <a:xfrm>
            <a:off x="1741695" y="3580298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1" name="Bouton d'action : Personnalisé 290">
            <a:hlinkClick r:id="" action="ppaction://noaction" highlightClick="1"/>
          </p:cNvPr>
          <p:cNvSpPr/>
          <p:nvPr/>
        </p:nvSpPr>
        <p:spPr>
          <a:xfrm>
            <a:off x="1762732" y="3358942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2" name="Bouton d'action : Personnalisé 291">
            <a:hlinkClick r:id="" action="ppaction://noaction" highlightClick="1"/>
          </p:cNvPr>
          <p:cNvSpPr/>
          <p:nvPr/>
        </p:nvSpPr>
        <p:spPr>
          <a:xfrm>
            <a:off x="2420633" y="3079644"/>
            <a:ext cx="116681" cy="1386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7" name="Bouton d'action : Personnalisé 296">
            <a:hlinkClick r:id="" action="ppaction://noaction" highlightClick="1"/>
          </p:cNvPr>
          <p:cNvSpPr/>
          <p:nvPr/>
        </p:nvSpPr>
        <p:spPr>
          <a:xfrm>
            <a:off x="4796395" y="3323092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8" name="Bouton d'action : Personnalisé 297">
            <a:hlinkClick r:id="" action="ppaction://noaction" highlightClick="1"/>
          </p:cNvPr>
          <p:cNvSpPr/>
          <p:nvPr/>
        </p:nvSpPr>
        <p:spPr>
          <a:xfrm>
            <a:off x="4280102" y="3660833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9" name="Bouton d'action : Personnalisé 298">
            <a:hlinkClick r:id="" action="ppaction://noaction" highlightClick="1"/>
          </p:cNvPr>
          <p:cNvSpPr/>
          <p:nvPr/>
        </p:nvSpPr>
        <p:spPr>
          <a:xfrm>
            <a:off x="4280102" y="3790881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0" name="Bouton d'action : Personnalisé 299">
            <a:hlinkClick r:id="" action="ppaction://noaction" highlightClick="1"/>
          </p:cNvPr>
          <p:cNvSpPr/>
          <p:nvPr/>
        </p:nvSpPr>
        <p:spPr>
          <a:xfrm>
            <a:off x="4280102" y="3932914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1" name="Bouton d'action : Personnalisé 300">
            <a:hlinkClick r:id="" action="ppaction://noaction" highlightClick="1"/>
          </p:cNvPr>
          <p:cNvSpPr/>
          <p:nvPr/>
        </p:nvSpPr>
        <p:spPr>
          <a:xfrm>
            <a:off x="4280102" y="4084571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2" name="Bouton d'action : Personnalisé 301">
            <a:hlinkClick r:id="" action="ppaction://noaction" highlightClick="1"/>
          </p:cNvPr>
          <p:cNvSpPr/>
          <p:nvPr/>
        </p:nvSpPr>
        <p:spPr>
          <a:xfrm>
            <a:off x="4280102" y="4216509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3" name="Bouton d'action : Personnalisé 302">
            <a:hlinkClick r:id="" action="ppaction://noaction" highlightClick="1"/>
          </p:cNvPr>
          <p:cNvSpPr/>
          <p:nvPr/>
        </p:nvSpPr>
        <p:spPr>
          <a:xfrm>
            <a:off x="4269343" y="4368909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4" name="Bouton d'action : Personnalisé 303">
            <a:hlinkClick r:id="" action="ppaction://noaction" highlightClick="1"/>
          </p:cNvPr>
          <p:cNvSpPr/>
          <p:nvPr/>
        </p:nvSpPr>
        <p:spPr>
          <a:xfrm>
            <a:off x="4280102" y="3491880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6" name="Bouton d'action : Personnalisé 305">
            <a:hlinkClick r:id="" action="ppaction://noaction" highlightClick="1"/>
          </p:cNvPr>
          <p:cNvSpPr/>
          <p:nvPr/>
        </p:nvSpPr>
        <p:spPr>
          <a:xfrm>
            <a:off x="2742154" y="6128782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8" name="Bouton d'action : Personnalisé 307">
            <a:hlinkClick r:id="" action="ppaction://noaction" highlightClick="1"/>
          </p:cNvPr>
          <p:cNvSpPr/>
          <p:nvPr/>
        </p:nvSpPr>
        <p:spPr>
          <a:xfrm>
            <a:off x="2050068" y="6703377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9" name="Bouton d'action : Personnalisé 308">
            <a:hlinkClick r:id="" action="ppaction://noaction" highlightClick="1"/>
          </p:cNvPr>
          <p:cNvSpPr/>
          <p:nvPr/>
        </p:nvSpPr>
        <p:spPr>
          <a:xfrm>
            <a:off x="4293096" y="6695950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0" name="Bouton d'action : Personnalisé 309">
            <a:hlinkClick r:id="" action="ppaction://noaction" highlightClick="1"/>
          </p:cNvPr>
          <p:cNvSpPr/>
          <p:nvPr/>
        </p:nvSpPr>
        <p:spPr>
          <a:xfrm>
            <a:off x="2060848" y="6911974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1" name="Bouton d'action : Personnalisé 310">
            <a:hlinkClick r:id="" action="ppaction://noaction" highlightClick="1"/>
          </p:cNvPr>
          <p:cNvSpPr/>
          <p:nvPr/>
        </p:nvSpPr>
        <p:spPr>
          <a:xfrm>
            <a:off x="4280102" y="6911974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2" name="Bouton d'action : Personnalisé 311">
            <a:hlinkClick r:id="" action="ppaction://noaction" highlightClick="1"/>
          </p:cNvPr>
          <p:cNvSpPr/>
          <p:nvPr/>
        </p:nvSpPr>
        <p:spPr>
          <a:xfrm>
            <a:off x="2047854" y="7092280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3" name="Bouton d'action : Personnalisé 312">
            <a:hlinkClick r:id="" action="ppaction://noaction" highlightClick="1"/>
          </p:cNvPr>
          <p:cNvSpPr/>
          <p:nvPr/>
        </p:nvSpPr>
        <p:spPr>
          <a:xfrm>
            <a:off x="4280102" y="7127998"/>
            <a:ext cx="85002" cy="1082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4" name="Rectangle 33"/>
          <p:cNvSpPr>
            <a:spLocks noChangeArrowheads="1"/>
          </p:cNvSpPr>
          <p:nvPr/>
        </p:nvSpPr>
        <p:spPr bwMode="auto">
          <a:xfrm>
            <a:off x="1951412" y="8605333"/>
            <a:ext cx="12311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000" dirty="0" smtClean="0">
                <a:latin typeface="+mn-lt"/>
              </a:rPr>
              <a:t>…CAR S……………..</a:t>
            </a:r>
            <a:endParaRPr lang="fr-FR" altLang="fr-FR" sz="1000" dirty="0">
              <a:latin typeface="+mn-lt"/>
            </a:endParaRPr>
          </a:p>
        </p:txBody>
      </p:sp>
      <p:sp>
        <p:nvSpPr>
          <p:cNvPr id="315" name="Rectangle 33"/>
          <p:cNvSpPr>
            <a:spLocks noChangeArrowheads="1"/>
          </p:cNvSpPr>
          <p:nvPr/>
        </p:nvSpPr>
        <p:spPr bwMode="auto">
          <a:xfrm>
            <a:off x="4137093" y="8570462"/>
            <a:ext cx="123110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000" dirty="0" smtClean="0">
                <a:latin typeface="+mn-lt"/>
              </a:rPr>
              <a:t>…CAR S……………..</a:t>
            </a:r>
            <a:endParaRPr lang="fr-FR" altLang="fr-FR" sz="1000" dirty="0">
              <a:latin typeface="+mn-lt"/>
            </a:endParaRPr>
          </a:p>
        </p:txBody>
      </p:sp>
      <p:sp>
        <p:nvSpPr>
          <p:cNvPr id="316" name="Rectangle 33"/>
          <p:cNvSpPr>
            <a:spLocks noChangeArrowheads="1"/>
          </p:cNvSpPr>
          <p:nvPr/>
        </p:nvSpPr>
        <p:spPr bwMode="auto">
          <a:xfrm>
            <a:off x="4152403" y="8417553"/>
            <a:ext cx="122309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fr-FR" altLang="fr-FR" sz="1000" dirty="0" smtClean="0">
                <a:latin typeface="+mn-lt"/>
              </a:rPr>
              <a:t>…C3G S……………..</a:t>
            </a:r>
            <a:endParaRPr lang="fr-FR" altLang="fr-FR" sz="10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73892" y="8123191"/>
            <a:ext cx="7104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1000" dirty="0" smtClean="0">
                <a:solidFill>
                  <a:srgbClr val="000000"/>
                </a:solidFill>
              </a:rPr>
              <a:t>ESCCOL</a:t>
            </a:r>
            <a:endParaRPr lang="fr-FR" sz="1000" dirty="0"/>
          </a:p>
        </p:txBody>
      </p:sp>
      <p:sp>
        <p:nvSpPr>
          <p:cNvPr id="317" name="Rectangle 207"/>
          <p:cNvSpPr>
            <a:spLocks noChangeArrowheads="1"/>
          </p:cNvSpPr>
          <p:nvPr/>
        </p:nvSpPr>
        <p:spPr bwMode="auto">
          <a:xfrm>
            <a:off x="5373485" y="4991285"/>
            <a:ext cx="265234" cy="19295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800" dirty="0" smtClean="0">
                <a:solidFill>
                  <a:srgbClr val="000000"/>
                </a:solidFill>
              </a:rPr>
              <a:t>NON</a:t>
            </a:r>
            <a:endParaRPr lang="fr-FR" altLang="fr-FR" sz="800" dirty="0">
              <a:solidFill>
                <a:srgbClr val="000000"/>
              </a:solidFill>
            </a:endParaRPr>
          </a:p>
        </p:txBody>
      </p:sp>
      <p:sp>
        <p:nvSpPr>
          <p:cNvPr id="318" name="Bouton d'action : Personnalisé 317">
            <a:hlinkClick r:id="" action="ppaction://noaction" highlightClick="1"/>
          </p:cNvPr>
          <p:cNvSpPr/>
          <p:nvPr/>
        </p:nvSpPr>
        <p:spPr>
          <a:xfrm>
            <a:off x="2729141" y="4547305"/>
            <a:ext cx="119061" cy="130175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3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F_PPT_Test-v3">
  <a:themeElements>
    <a:clrScheme name="SPF PPT_Couleurs">
      <a:dk1>
        <a:srgbClr val="4D4D4F"/>
      </a:dk1>
      <a:lt1>
        <a:sysClr val="window" lastClr="FFFFFF"/>
      </a:lt1>
      <a:dk2>
        <a:srgbClr val="E30056"/>
      </a:dk2>
      <a:lt2>
        <a:srgbClr val="EEECE1"/>
      </a:lt2>
      <a:accent1>
        <a:srgbClr val="E30056"/>
      </a:accent1>
      <a:accent2>
        <a:srgbClr val="3C2782"/>
      </a:accent2>
      <a:accent3>
        <a:srgbClr val="00A5D5"/>
      </a:accent3>
      <a:accent4>
        <a:srgbClr val="004192"/>
      </a:accent4>
      <a:accent5>
        <a:srgbClr val="8D003A"/>
      </a:accent5>
      <a:accent6>
        <a:srgbClr val="4D4D4F"/>
      </a:accent6>
      <a:hlink>
        <a:srgbClr val="E30056"/>
      </a:hlink>
      <a:folHlink>
        <a:srgbClr val="E3005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300" smtClean="0">
            <a:solidFill>
              <a:schemeClr val="accent6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PF_PPT_Test-v3">
  <a:themeElements>
    <a:clrScheme name="SPF PPT_Couleurs">
      <a:dk1>
        <a:srgbClr val="4D4D4F"/>
      </a:dk1>
      <a:lt1>
        <a:sysClr val="window" lastClr="FFFFFF"/>
      </a:lt1>
      <a:dk2>
        <a:srgbClr val="E30056"/>
      </a:dk2>
      <a:lt2>
        <a:srgbClr val="EEECE1"/>
      </a:lt2>
      <a:accent1>
        <a:srgbClr val="E30056"/>
      </a:accent1>
      <a:accent2>
        <a:srgbClr val="3C2782"/>
      </a:accent2>
      <a:accent3>
        <a:srgbClr val="00A5D5"/>
      </a:accent3>
      <a:accent4>
        <a:srgbClr val="004192"/>
      </a:accent4>
      <a:accent5>
        <a:srgbClr val="8D003A"/>
      </a:accent5>
      <a:accent6>
        <a:srgbClr val="4D4D4F"/>
      </a:accent6>
      <a:hlink>
        <a:srgbClr val="E30056"/>
      </a:hlink>
      <a:folHlink>
        <a:srgbClr val="E3005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300" smtClean="0">
            <a:solidFill>
              <a:schemeClr val="accent6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</TotalTime>
  <Words>4212</Words>
  <Application>Microsoft Office PowerPoint</Application>
  <PresentationFormat>Affichage à l'écran (4:3)</PresentationFormat>
  <Paragraphs>1069</Paragraphs>
  <Slides>32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32</vt:i4>
      </vt:variant>
    </vt:vector>
  </HeadingPairs>
  <TitlesOfParts>
    <vt:vector size="44" baseType="lpstr">
      <vt:lpstr>Arial</vt:lpstr>
      <vt:lpstr>Arial Narrow</vt:lpstr>
      <vt:lpstr>Calibri</vt:lpstr>
      <vt:lpstr>Symbol</vt:lpstr>
      <vt:lpstr>Times New Roman</vt:lpstr>
      <vt:lpstr>Wingdings</vt:lpstr>
      <vt:lpstr>SPF_PPT_Test-v3</vt:lpstr>
      <vt:lpstr>1_SPF_PPT_Test-v3</vt:lpstr>
      <vt:lpstr>Modèle par défaut</vt:lpstr>
      <vt:lpstr>1_Modèle par défaut</vt:lpstr>
      <vt:lpstr>2_Modèle par défaut</vt:lpstr>
      <vt:lpstr>3_Modèle par défaut</vt:lpstr>
      <vt:lpstr>ENP 2022  études de cas cliniques </vt:lpstr>
      <vt:lpstr>Présentation PowerPoint</vt:lpstr>
      <vt:lpstr>Cas clinique n° 1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principal de la présentation sur 2 ou 3 lignes</dc:title>
  <dc:creator>SOUMAH-MIS Catherine</dc:creator>
  <cp:lastModifiedBy>MACHUT, Anais</cp:lastModifiedBy>
  <cp:revision>181</cp:revision>
  <cp:lastPrinted>2022-04-03T14:16:37Z</cp:lastPrinted>
  <dcterms:created xsi:type="dcterms:W3CDTF">2016-06-03T12:31:51Z</dcterms:created>
  <dcterms:modified xsi:type="dcterms:W3CDTF">2022-05-19T14:43:45Z</dcterms:modified>
</cp:coreProperties>
</file>