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1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heme/themeOverride1.xml" ContentType="application/vnd.openxmlformats-officedocument.themeOverride+xml"/>
  <Override PartName="/ppt/charts/chart16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17.xml" ContentType="application/vnd.openxmlformats-officedocument.drawingml.chart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charts/chart1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charts/chart1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2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handoutMasterIdLst>
    <p:handoutMasterId r:id="rId38"/>
  </p:handoutMasterIdLst>
  <p:sldIdLst>
    <p:sldId id="473" r:id="rId2"/>
    <p:sldId id="508" r:id="rId3"/>
    <p:sldId id="509" r:id="rId4"/>
    <p:sldId id="442" r:id="rId5"/>
    <p:sldId id="474" r:id="rId6"/>
    <p:sldId id="502" r:id="rId7"/>
    <p:sldId id="499" r:id="rId8"/>
    <p:sldId id="445" r:id="rId9"/>
    <p:sldId id="447" r:id="rId10"/>
    <p:sldId id="450" r:id="rId11"/>
    <p:sldId id="460" r:id="rId12"/>
    <p:sldId id="448" r:id="rId13"/>
    <p:sldId id="507" r:id="rId14"/>
    <p:sldId id="449" r:id="rId15"/>
    <p:sldId id="459" r:id="rId16"/>
    <p:sldId id="451" r:id="rId17"/>
    <p:sldId id="452" r:id="rId18"/>
    <p:sldId id="510" r:id="rId19"/>
    <p:sldId id="482" r:id="rId20"/>
    <p:sldId id="485" r:id="rId21"/>
    <p:sldId id="486" r:id="rId22"/>
    <p:sldId id="494" r:id="rId23"/>
    <p:sldId id="497" r:id="rId24"/>
    <p:sldId id="498" r:id="rId25"/>
    <p:sldId id="455" r:id="rId26"/>
    <p:sldId id="512" r:id="rId27"/>
    <p:sldId id="513" r:id="rId28"/>
    <p:sldId id="456" r:id="rId29"/>
    <p:sldId id="457" r:id="rId30"/>
    <p:sldId id="501" r:id="rId31"/>
    <p:sldId id="503" r:id="rId32"/>
    <p:sldId id="504" r:id="rId33"/>
    <p:sldId id="505" r:id="rId34"/>
    <p:sldId id="462" r:id="rId35"/>
    <p:sldId id="511" r:id="rId36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RNET, Claude" initials="BC" lastIdx="7" clrIdx="0"/>
  <p:cmAuthor id="1" name="MACHUT, Anais" initials="MA" lastIdx="2" clrIdx="1">
    <p:extLst>
      <p:ext uri="{19B8F6BF-5375-455C-9EA6-DF929625EA0E}">
        <p15:presenceInfo xmlns:p15="http://schemas.microsoft.com/office/powerpoint/2012/main" userId="S-1-5-21-1292428093-854245398-725345543-1594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7E4F"/>
    <a:srgbClr val="008000"/>
    <a:srgbClr val="6095D6"/>
    <a:srgbClr val="193C64"/>
    <a:srgbClr val="31833F"/>
    <a:srgbClr val="FF00FF"/>
    <a:srgbClr val="FF9966"/>
    <a:srgbClr val="FF6600"/>
    <a:srgbClr val="4A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056" autoAdjust="0"/>
  </p:normalViewPr>
  <p:slideViewPr>
    <p:cSldViewPr>
      <p:cViewPr varScale="1">
        <p:scale>
          <a:sx n="81" d="100"/>
          <a:sy n="81" d="100"/>
        </p:scale>
        <p:origin x="150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signalement\bilan%202020\bdd_2020.xlsx" TargetMode="External"/><Relationship Id="rId1" Type="http://schemas.openxmlformats.org/officeDocument/2006/relationships/themeOverride" Target="../theme/themeOverride1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signalement\bilan%202020\bdd_2020.xlsx" TargetMode="External"/><Relationship Id="rId1" Type="http://schemas.openxmlformats.org/officeDocument/2006/relationships/themeOverride" Target="../theme/themeOverride2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3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HRE\analyse_vim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CHU-LYON.FR\BUREAUTIQUE\GHS\ls_cclin\USERS\CPIAS\Conseil_Signalement\ES%20-%20eSIN\Bilans%20signalements\Bilans%20annuels\2021\bdd_202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HU-LYON.FR\BUREAUTIQUE\GHS\ls_cclin\USERS\CPIAS\Conseil_Signalement\Signalement\Bilans%20signalements\Bilans%20annuels\2021\bdd_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CHU-LYON.FR\BUREAUTIQUE\GHS\ls_cclin\USERS\CPIAS\Conseil_Signalement\Signalement\Bilans%20signalements\Bilans%20annuels\2021\bdd_2021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chutan\Downloads\1642770346003ExportMultiplesFich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CHU-LYON.FR\BUREAUTIQUE\GHS\ls_cclin\USERS\CPIAS\Conseil_Signalement\Signalement\Bilans%20signalements\Bilans%20annuels\2021\bdd_20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CHU-LYON.FR\BUREAUTIQUE\GHS\ls_cclin\USERS\CPIAS\Conseil_Signalement\Signalement\Bilans%20signalements\Bilans%20annuels\2021\bdd_20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CHU-LYON.FR\BUREAUTIQUE\GHS\ls_cclin\USERS\CPIAS\Conseil_Signalement\Signalement\Bilans%20signalements\Bilans%20annuels\2021\bdd_202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422028353326063E-2"/>
          <c:y val="0.17233560090702948"/>
          <c:w val="0.90403489640130863"/>
          <c:h val="0.62585034013605445"/>
        </c:manualLayout>
      </c:layout>
      <c:lineChart>
        <c:grouping val="standar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CClin SE (AUV RHA)</c:v>
                </c:pt>
              </c:strCache>
            </c:strRef>
          </c:tx>
          <c:spPr>
            <a:ln w="38452">
              <a:solidFill>
                <a:srgbClr val="0000FF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00FFFF"/>
              </a:solidFill>
              <a:ln>
                <a:solidFill>
                  <a:srgbClr val="00FFFF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4862397275903492E-2"/>
                  <c:y val="-3.5595784766023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44-4AC8-88B8-D3C4D4634EEE}"/>
                </c:ext>
              </c:extLst>
            </c:dLbl>
            <c:dLbl>
              <c:idx val="1"/>
              <c:layout>
                <c:manualLayout>
                  <c:x val="-1.6346536791637355E-2"/>
                  <c:y val="-5.3195186695686875E-2"/>
                </c:manualLayout>
              </c:layout>
              <c:spPr>
                <a:noFill/>
                <a:ln w="25635">
                  <a:noFill/>
                </a:ln>
              </c:spPr>
              <c:txPr>
                <a:bodyPr/>
                <a:lstStyle/>
                <a:p>
                  <a:pPr>
                    <a:defRPr sz="1615" b="0" i="0" u="none" strike="noStrike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fr-F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9B-401A-A3D3-BB0A04D35ABE}"/>
                </c:ext>
              </c:extLst>
            </c:dLbl>
            <c:dLbl>
              <c:idx val="2"/>
              <c:layout>
                <c:manualLayout>
                  <c:x val="-3.5517255935255017E-2"/>
                  <c:y val="3.8911008499672071E-2"/>
                </c:manualLayout>
              </c:layout>
              <c:spPr>
                <a:noFill/>
                <a:ln w="25635">
                  <a:noFill/>
                </a:ln>
              </c:spPr>
              <c:txPr>
                <a:bodyPr/>
                <a:lstStyle/>
                <a:p>
                  <a:pPr>
                    <a:defRPr sz="1615" b="0" i="0" u="none" strike="noStrike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fr-F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9B-401A-A3D3-BB0A04D35ABE}"/>
                </c:ext>
              </c:extLst>
            </c:dLbl>
            <c:dLbl>
              <c:idx val="3"/>
              <c:layout>
                <c:manualLayout>
                  <c:x val="-2.7153359513078786E-2"/>
                  <c:y val="4.2440775188030848E-2"/>
                </c:manualLayout>
              </c:layout>
              <c:spPr>
                <a:noFill/>
                <a:ln w="25635">
                  <a:noFill/>
                </a:ln>
              </c:spPr>
              <c:txPr>
                <a:bodyPr/>
                <a:lstStyle/>
                <a:p>
                  <a:pPr>
                    <a:defRPr sz="1615" b="0" i="0" u="none" strike="noStrike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fr-F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9B-401A-A3D3-BB0A04D35ABE}"/>
                </c:ext>
              </c:extLst>
            </c:dLbl>
            <c:dLbl>
              <c:idx val="4"/>
              <c:layout>
                <c:manualLayout>
                  <c:x val="-5.6166627003475474E-2"/>
                  <c:y val="-4.3510941945491821E-2"/>
                </c:manualLayout>
              </c:layout>
              <c:spPr>
                <a:noFill/>
                <a:ln w="25635">
                  <a:noFill/>
                </a:ln>
              </c:spPr>
              <c:txPr>
                <a:bodyPr/>
                <a:lstStyle/>
                <a:p>
                  <a:pPr>
                    <a:defRPr sz="1615" b="0" i="0" u="none" strike="noStrike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fr-F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59B-401A-A3D3-BB0A04D35ABE}"/>
                </c:ext>
              </c:extLst>
            </c:dLbl>
            <c:dLbl>
              <c:idx val="5"/>
              <c:layout>
                <c:manualLayout>
                  <c:x val="-3.8315499171967159E-2"/>
                  <c:y val="-5.4881463743514665E-2"/>
                </c:manualLayout>
              </c:layout>
              <c:spPr>
                <a:noFill/>
                <a:ln w="25635">
                  <a:noFill/>
                </a:ln>
              </c:spPr>
              <c:txPr>
                <a:bodyPr/>
                <a:lstStyle/>
                <a:p>
                  <a:pPr>
                    <a:defRPr sz="1615" b="0" i="0" u="none" strike="noStrike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fr-F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59B-401A-A3D3-BB0A04D35ABE}"/>
                </c:ext>
              </c:extLst>
            </c:dLbl>
            <c:dLbl>
              <c:idx val="6"/>
              <c:layout>
                <c:manualLayout>
                  <c:x val="-3.9957983527438318E-2"/>
                  <c:y val="3.693502202250306E-2"/>
                </c:manualLayout>
              </c:layout>
              <c:spPr>
                <a:noFill/>
                <a:ln w="25635">
                  <a:noFill/>
                </a:ln>
              </c:spPr>
              <c:txPr>
                <a:bodyPr/>
                <a:lstStyle/>
                <a:p>
                  <a:pPr>
                    <a:defRPr sz="1615" b="0" i="0" u="none" strike="noStrike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fr-F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59B-401A-A3D3-BB0A04D35ABE}"/>
                </c:ext>
              </c:extLst>
            </c:dLbl>
            <c:dLbl>
              <c:idx val="7"/>
              <c:layout>
                <c:manualLayout>
                  <c:x val="-4.1244906236827847E-2"/>
                  <c:y val="-5.6279814973263668E-2"/>
                </c:manualLayout>
              </c:layout>
              <c:spPr>
                <a:noFill/>
                <a:ln w="25635">
                  <a:noFill/>
                </a:ln>
              </c:spPr>
              <c:txPr>
                <a:bodyPr/>
                <a:lstStyle/>
                <a:p>
                  <a:pPr>
                    <a:defRPr sz="1615" b="0" i="0" u="none" strike="noStrike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fr-F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9B-401A-A3D3-BB0A04D35ABE}"/>
                </c:ext>
              </c:extLst>
            </c:dLbl>
            <c:dLbl>
              <c:idx val="8"/>
              <c:layout>
                <c:manualLayout>
                  <c:x val="-3.7925923025675497E-2"/>
                  <c:y val="5.3699184278129204E-2"/>
                </c:manualLayout>
              </c:layout>
              <c:spPr>
                <a:noFill/>
                <a:ln w="25635">
                  <a:noFill/>
                </a:ln>
              </c:spPr>
              <c:txPr>
                <a:bodyPr/>
                <a:lstStyle/>
                <a:p>
                  <a:pPr>
                    <a:defRPr sz="1615" b="0" i="0" u="none" strike="noStrike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fr-F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59B-401A-A3D3-BB0A04D35ABE}"/>
                </c:ext>
              </c:extLst>
            </c:dLbl>
            <c:dLbl>
              <c:idx val="9"/>
              <c:layout>
                <c:manualLayout>
                  <c:x val="-3.7303628967874099E-2"/>
                  <c:y val="-6.0628004429471229E-2"/>
                </c:manualLayout>
              </c:layout>
              <c:spPr>
                <a:noFill/>
                <a:ln w="25635">
                  <a:noFill/>
                </a:ln>
              </c:spPr>
              <c:txPr>
                <a:bodyPr/>
                <a:lstStyle/>
                <a:p>
                  <a:pPr>
                    <a:defRPr sz="1615" b="0" i="0" u="none" strike="noStrike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fr-F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59B-401A-A3D3-BB0A04D35ABE}"/>
                </c:ext>
              </c:extLst>
            </c:dLbl>
            <c:dLbl>
              <c:idx val="10"/>
              <c:layout>
                <c:manualLayout>
                  <c:x val="-3.6928612985341343E-2"/>
                  <c:y val="5.031108728432955E-2"/>
                </c:manualLayout>
              </c:layout>
              <c:spPr>
                <a:noFill/>
                <a:ln w="25635">
                  <a:noFill/>
                </a:ln>
              </c:spPr>
              <c:txPr>
                <a:bodyPr/>
                <a:lstStyle/>
                <a:p>
                  <a:pPr>
                    <a:defRPr sz="1615" b="0" i="0" u="none" strike="noStrike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fr-F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9B-401A-A3D3-BB0A04D35ABE}"/>
                </c:ext>
              </c:extLst>
            </c:dLbl>
            <c:dLbl>
              <c:idx val="11"/>
              <c:layout>
                <c:manualLayout>
                  <c:x val="-4.6616994892319026E-2"/>
                  <c:y val="-5.5011667365672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44-4AC8-88B8-D3C4D4634EEE}"/>
                </c:ext>
              </c:extLst>
            </c:dLbl>
            <c:dLbl>
              <c:idx val="12"/>
              <c:layout>
                <c:manualLayout>
                  <c:x val="-3.7485447483385927E-2"/>
                  <c:y val="4.645033330598463E-2"/>
                </c:manualLayout>
              </c:layout>
              <c:spPr>
                <a:noFill/>
                <a:ln w="25635">
                  <a:noFill/>
                </a:ln>
              </c:spPr>
              <c:txPr>
                <a:bodyPr/>
                <a:lstStyle/>
                <a:p>
                  <a:pPr>
                    <a:defRPr sz="1615" b="0" i="0" u="none" strike="noStrike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fr-F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59B-401A-A3D3-BB0A04D35ABE}"/>
                </c:ext>
              </c:extLst>
            </c:dLbl>
            <c:dLbl>
              <c:idx val="13"/>
              <c:layout>
                <c:manualLayout>
                  <c:x val="-3.0894832181877361E-2"/>
                  <c:y val="3.7385256465463423E-2"/>
                </c:manualLayout>
              </c:layout>
              <c:spPr>
                <a:noFill/>
                <a:ln w="25635">
                  <a:noFill/>
                </a:ln>
              </c:spPr>
              <c:txPr>
                <a:bodyPr/>
                <a:lstStyle/>
                <a:p>
                  <a:pPr>
                    <a:defRPr sz="1615" b="0" i="0" u="none" strike="noStrike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fr-F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59B-401A-A3D3-BB0A04D35ABE}"/>
                </c:ext>
              </c:extLst>
            </c:dLbl>
            <c:dLbl>
              <c:idx val="14"/>
              <c:layout>
                <c:manualLayout>
                  <c:xMode val="edge"/>
                  <c:yMode val="edge"/>
                  <c:x val="0.81679389312977102"/>
                  <c:y val="0"/>
                </c:manualLayout>
              </c:layout>
              <c:spPr>
                <a:noFill/>
                <a:ln w="25635">
                  <a:noFill/>
                </a:ln>
              </c:spPr>
              <c:txPr>
                <a:bodyPr/>
                <a:lstStyle/>
                <a:p>
                  <a:pPr>
                    <a:defRPr sz="1867" b="0" i="0" u="none" strike="noStrike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fr-F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59B-401A-A3D3-BB0A04D35ABE}"/>
                </c:ext>
              </c:extLst>
            </c:dLbl>
            <c:dLbl>
              <c:idx val="15"/>
              <c:layout>
                <c:manualLayout>
                  <c:xMode val="edge"/>
                  <c:yMode val="edge"/>
                  <c:x val="0.85932388222464562"/>
                  <c:y val="0"/>
                </c:manualLayout>
              </c:layout>
              <c:spPr>
                <a:noFill/>
                <a:ln w="25635">
                  <a:noFill/>
                </a:ln>
              </c:spPr>
              <c:txPr>
                <a:bodyPr/>
                <a:lstStyle/>
                <a:p>
                  <a:pPr>
                    <a:defRPr sz="1867" b="0" i="0" u="none" strike="noStrike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fr-F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59B-401A-A3D3-BB0A04D35ABE}"/>
                </c:ext>
              </c:extLst>
            </c:dLbl>
            <c:spPr>
              <a:noFill/>
              <a:ln w="2563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15" b="0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Sheet1!$B$1:$U$1</c:f>
              <c:numCache>
                <c:formatCode>General</c:formatCode>
                <c:ptCount val="2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</c:numCache>
            </c:numRef>
          </c:cat>
          <c:val>
            <c:numRef>
              <c:f>Sheet1!$B$2:$U$2</c:f>
              <c:numCache>
                <c:formatCode>General</c:formatCode>
                <c:ptCount val="20"/>
                <c:pt idx="0">
                  <c:v>111</c:v>
                </c:pt>
                <c:pt idx="1">
                  <c:v>77</c:v>
                </c:pt>
                <c:pt idx="2">
                  <c:v>92</c:v>
                </c:pt>
                <c:pt idx="3">
                  <c:v>101</c:v>
                </c:pt>
                <c:pt idx="4">
                  <c:v>127</c:v>
                </c:pt>
                <c:pt idx="5">
                  <c:v>193</c:v>
                </c:pt>
                <c:pt idx="6">
                  <c:v>157</c:v>
                </c:pt>
                <c:pt idx="7">
                  <c:v>173</c:v>
                </c:pt>
                <c:pt idx="8">
                  <c:v>174</c:v>
                </c:pt>
                <c:pt idx="9">
                  <c:v>235</c:v>
                </c:pt>
                <c:pt idx="10">
                  <c:v>190</c:v>
                </c:pt>
                <c:pt idx="11">
                  <c:v>193</c:v>
                </c:pt>
                <c:pt idx="12">
                  <c:v>212</c:v>
                </c:pt>
                <c:pt idx="13">
                  <c:v>207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959B-401A-A3D3-BB0A04D35ABE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CPias ARA</c:v>
                </c:pt>
              </c:strCache>
            </c:strRef>
          </c:tx>
          <c:spPr>
            <a:ln w="38452">
              <a:solidFill>
                <a:srgbClr val="00FF0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00FF00"/>
              </a:solidFill>
              <a:ln>
                <a:solidFill>
                  <a:srgbClr val="339966"/>
                </a:solidFill>
                <a:prstDash val="solid"/>
              </a:ln>
            </c:spPr>
          </c:marker>
          <c:dLbls>
            <c:dLbl>
              <c:idx val="14"/>
              <c:layout>
                <c:manualLayout>
                  <c:x val="-9.3233989784638049E-3"/>
                  <c:y val="2.2651863032923936E-2"/>
                </c:manualLayout>
              </c:layout>
              <c:spPr>
                <a:noFill/>
                <a:ln w="25635">
                  <a:noFill/>
                </a:ln>
              </c:spPr>
              <c:txPr>
                <a:bodyPr/>
                <a:lstStyle/>
                <a:p>
                  <a:pPr>
                    <a:defRPr sz="1615" b="0" i="0" u="none" strike="noStrike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59B-401A-A3D3-BB0A04D35ABE}"/>
                </c:ext>
              </c:extLst>
            </c:dLbl>
            <c:dLbl>
              <c:idx val="15"/>
              <c:layout>
                <c:manualLayout>
                  <c:x val="-1.5538998297440815E-3"/>
                  <c:y val="1.2943921733099332E-2"/>
                </c:manualLayout>
              </c:layout>
              <c:spPr>
                <a:noFill/>
                <a:ln w="25635">
                  <a:noFill/>
                </a:ln>
              </c:spPr>
              <c:txPr>
                <a:bodyPr/>
                <a:lstStyle/>
                <a:p>
                  <a:pPr>
                    <a:defRPr sz="1615" b="0" i="0" u="none" strike="noStrike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59B-401A-A3D3-BB0A04D35ABE}"/>
                </c:ext>
              </c:extLst>
            </c:dLbl>
            <c:dLbl>
              <c:idx val="16"/>
              <c:spPr>
                <a:noFill/>
                <a:ln w="25635">
                  <a:noFill/>
                </a:ln>
              </c:spPr>
              <c:txPr>
                <a:bodyPr/>
                <a:lstStyle/>
                <a:p>
                  <a:pPr>
                    <a:defRPr sz="1615" b="0" i="0" u="none" strike="noStrike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959B-401A-A3D3-BB0A04D35ABE}"/>
                </c:ext>
              </c:extLst>
            </c:dLbl>
            <c:dLbl>
              <c:idx val="17"/>
              <c:layout>
                <c:manualLayout>
                  <c:x val="-5.7574508263888692E-2"/>
                  <c:y val="-3.8669186666924926E-2"/>
                </c:manualLayout>
              </c:layout>
              <c:spPr>
                <a:noFill/>
                <a:ln w="25635">
                  <a:noFill/>
                </a:ln>
              </c:spPr>
              <c:txPr>
                <a:bodyPr/>
                <a:lstStyle/>
                <a:p>
                  <a:pPr>
                    <a:defRPr sz="1615" b="0" i="0" u="none" strike="noStrike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fr-F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59B-401A-A3D3-BB0A04D35ABE}"/>
                </c:ext>
              </c:extLst>
            </c:dLbl>
            <c:dLbl>
              <c:idx val="18"/>
              <c:layout>
                <c:manualLayout>
                  <c:x val="-3.6839661396662296E-2"/>
                  <c:y val="-6.6228034190299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68-4644-8D64-71B9E1FC255A}"/>
                </c:ext>
              </c:extLst>
            </c:dLbl>
            <c:dLbl>
              <c:idx val="19"/>
              <c:layout>
                <c:manualLayout>
                  <c:x val="0"/>
                  <c:y val="5.0993631818892542E-2"/>
                </c:manualLayout>
              </c:layout>
              <c:spPr>
                <a:noFill/>
                <a:ln w="25635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15" b="0" i="0" u="none" strike="noStrike" baseline="0">
                      <a:solidFill>
                        <a:srgbClr val="FF0000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24-47C8-981C-1005EEBC2D5A}"/>
                </c:ext>
              </c:extLst>
            </c:dLbl>
            <c:spPr>
              <a:noFill/>
              <a:ln w="2563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15" b="0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Sheet1!$B$1:$U$1</c:f>
              <c:numCache>
                <c:formatCode>General</c:formatCode>
                <c:ptCount val="2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</c:numCache>
            </c:numRef>
          </c:cat>
          <c:val>
            <c:numRef>
              <c:f>Sheet1!$B$3:$U$3</c:f>
              <c:numCache>
                <c:formatCode>General</c:formatCode>
                <c:ptCount val="20"/>
                <c:pt idx="14">
                  <c:v>255</c:v>
                </c:pt>
                <c:pt idx="15">
                  <c:v>330</c:v>
                </c:pt>
                <c:pt idx="16">
                  <c:v>463</c:v>
                </c:pt>
                <c:pt idx="17">
                  <c:v>558</c:v>
                </c:pt>
                <c:pt idx="18">
                  <c:v>665</c:v>
                </c:pt>
                <c:pt idx="19">
                  <c:v>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959B-401A-A3D3-BB0A04D35A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88152"/>
        <c:axId val="1"/>
      </c:lineChart>
      <c:catAx>
        <c:axId val="156788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04">
            <a:solidFill>
              <a:schemeClr val="tx1"/>
            </a:solidFill>
            <a:prstDash val="solid"/>
          </a:ln>
        </c:spPr>
        <c:txPr>
          <a:bodyPr rot="-450000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fr-FR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700"/>
        </c:scaling>
        <c:delete val="0"/>
        <c:axPos val="l"/>
        <c:majorGridlines>
          <c:spPr>
            <a:ln w="12817">
              <a:solidFill>
                <a:schemeClr val="tx1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20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fr-FR"/>
          </a:p>
        </c:txPr>
        <c:crossAx val="156788152"/>
        <c:crosses val="autoZero"/>
        <c:crossBetween val="between"/>
      </c:valAx>
      <c:spPr>
        <a:noFill/>
        <a:ln w="25635">
          <a:noFill/>
        </a:ln>
      </c:spPr>
    </c:plotArea>
    <c:legend>
      <c:legendPos val="t"/>
      <c:layout>
        <c:manualLayout>
          <c:xMode val="edge"/>
          <c:yMode val="edge"/>
          <c:x val="4.1259615684517637E-2"/>
          <c:y val="1.8140647947429554E-2"/>
          <c:w val="0.51581243184296621"/>
          <c:h val="8.8435374149659865E-2"/>
        </c:manualLayout>
      </c:layout>
      <c:overlay val="0"/>
      <c:spPr>
        <a:solidFill>
          <a:schemeClr val="bg1"/>
        </a:solidFill>
        <a:ln w="3204">
          <a:noFill/>
          <a:prstDash val="solid"/>
        </a:ln>
      </c:spPr>
      <c:txPr>
        <a:bodyPr/>
        <a:lstStyle/>
        <a:p>
          <a:pPr>
            <a:defRPr sz="1600" b="0" i="0" u="none" strike="noStrike" baseline="0">
              <a:solidFill>
                <a:schemeClr val="tx1"/>
              </a:solidFill>
              <a:latin typeface="+mn-lt"/>
              <a:ea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67" b="1" i="0" u="none" strike="noStrike" baseline="0">
          <a:solidFill>
            <a:schemeClr val="tx1"/>
          </a:solidFill>
          <a:latin typeface="Arial Black"/>
          <a:ea typeface="Arial Black"/>
          <a:cs typeface="Arial Black"/>
        </a:defRPr>
      </a:pPr>
      <a:endParaRPr lang="fr-F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>
                <a:solidFill>
                  <a:schemeClr val="accent5">
                    <a:lumMod val="75000"/>
                  </a:schemeClr>
                </a:solidFill>
              </a:defRPr>
            </a:pPr>
            <a:r>
              <a:rPr lang="en-US" sz="2000" b="0" dirty="0" err="1">
                <a:solidFill>
                  <a:schemeClr val="accent5">
                    <a:lumMod val="75000"/>
                  </a:schemeClr>
                </a:solidFill>
              </a:rPr>
              <a:t>Cas</a:t>
            </a:r>
            <a:r>
              <a:rPr lang="en-US" sz="2000" b="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0" dirty="0" err="1">
                <a:solidFill>
                  <a:schemeClr val="accent5">
                    <a:lumMod val="75000"/>
                  </a:schemeClr>
                </a:solidFill>
              </a:rPr>
              <a:t>isolés</a:t>
            </a:r>
            <a:r>
              <a:rPr lang="en-US" sz="2000" b="0" dirty="0">
                <a:solidFill>
                  <a:schemeClr val="accent5">
                    <a:lumMod val="75000"/>
                  </a:schemeClr>
                </a:solidFill>
              </a:rPr>
              <a:t> (N = 141</a:t>
            </a:r>
            <a:r>
              <a:rPr lang="en-US" b="0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</c:rich>
      </c:tx>
      <c:layout>
        <c:manualLayout>
          <c:xMode val="edge"/>
          <c:yMode val="edge"/>
          <c:x val="0.1965507436570428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7950034023524839"/>
          <c:y val="0.31267091666458613"/>
          <c:w val="0.66013536502381642"/>
          <c:h val="0.60016509193734013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Lbls>
            <c:dLbl>
              <c:idx val="0"/>
              <c:layout>
                <c:manualLayout>
                  <c:x val="-0.2418472343734811"/>
                  <c:y val="-0.1711679923145637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0A-4BE6-BEA6-FB6C24962BDB}"/>
                </c:ext>
              </c:extLst>
            </c:dLbl>
            <c:dLbl>
              <c:idx val="1"/>
              <c:layout>
                <c:manualLayout>
                  <c:x val="-0.12654320987654322"/>
                  <c:y val="-5.61206532178897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DFD-4E29-8DA2-C82B8AB0E925}"/>
                </c:ext>
              </c:extLst>
            </c:dLbl>
            <c:dLbl>
              <c:idx val="2"/>
              <c:layout>
                <c:manualLayout>
                  <c:x val="-0.11728395061728394"/>
                  <c:y val="-0.1403016330447244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C28-46DB-B656-8CE88B1E6E43}"/>
                </c:ext>
              </c:extLst>
            </c:dLbl>
            <c:dLbl>
              <c:idx val="3"/>
              <c:layout>
                <c:manualLayout>
                  <c:x val="-6.0971371634101296E-2"/>
                  <c:y val="-5.61206532178897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FD-4E29-8DA2-C82B8AB0E925}"/>
                </c:ext>
              </c:extLst>
            </c:dLbl>
            <c:dLbl>
              <c:idx val="4"/>
              <c:layout>
                <c:manualLayout>
                  <c:x val="1.7412024885778168E-2"/>
                  <c:y val="0.2048403842452976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0A-4BE6-BEA6-FB6C24962BDB}"/>
                </c:ext>
              </c:extLst>
            </c:dLbl>
            <c:dLbl>
              <c:idx val="5"/>
              <c:layout>
                <c:manualLayout>
                  <c:x val="-7.716049382716049E-3"/>
                  <c:y val="-0.1122413064357795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82716049382715"/>
                      <c:h val="0.121473153890122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1DFD-4E29-8DA2-C82B8AB0E925}"/>
                </c:ext>
              </c:extLst>
            </c:dLbl>
            <c:dLbl>
              <c:idx val="6"/>
              <c:layout>
                <c:manualLayout>
                  <c:x val="2.4691358024691329E-2"/>
                  <c:y val="-1.964222862626141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60A-4BE6-BEA6-FB6C24962BDB}"/>
                </c:ext>
              </c:extLst>
            </c:dLbl>
            <c:dLbl>
              <c:idx val="7"/>
              <c:layout>
                <c:manualLayout>
                  <c:x val="8.9468746962185222E-2"/>
                  <c:y val="6.1732718539678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0A-4BE6-BEA6-FB6C24962BD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60A-4BE6-BEA6-FB6C24962BD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60A-4BE6-BEA6-FB6C24962BDB}"/>
                </c:ext>
              </c:extLst>
            </c:dLbl>
            <c:dLbl>
              <c:idx val="10"/>
              <c:layout>
                <c:manualLayout>
                  <c:x val="4.8684018664333625E-2"/>
                  <c:y val="2.52542939480503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DFD-4E29-8DA2-C82B8AB0E925}"/>
                </c:ext>
              </c:extLst>
            </c:dLbl>
            <c:dLbl>
              <c:idx val="11"/>
              <c:layout>
                <c:manualLayout>
                  <c:x val="-1.9450398561290948E-2"/>
                  <c:y val="-3.647831411790156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99382716049379"/>
                      <c:h val="0.131743233428996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DFD-4E29-8DA2-C82B8AB0E925}"/>
                </c:ext>
              </c:extLst>
            </c:dLbl>
            <c:dLbl>
              <c:idx val="12"/>
              <c:layout>
                <c:manualLayout>
                  <c:x val="0.1445087246038689"/>
                  <c:y val="3.367228145700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555555555555549"/>
                      <c:h val="0.131743233428996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DFD-4E29-8DA2-C82B8AB0E925}"/>
                </c:ext>
              </c:extLst>
            </c:dLbl>
            <c:dLbl>
              <c:idx val="13"/>
              <c:layout>
                <c:manualLayout>
                  <c:x val="7.5879265091863463E-2"/>
                  <c:y val="0.1515257636883023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FD-4E29-8DA2-C82B8AB0E9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Feuil1!$A$2:$A$15</c:f>
              <c:strCache>
                <c:ptCount val="14"/>
                <c:pt idx="0">
                  <c:v>Resp. et pulmonaire</c:v>
                </c:pt>
                <c:pt idx="1">
                  <c:v>Digestif</c:v>
                </c:pt>
                <c:pt idx="2">
                  <c:v>Urinaire</c:v>
                </c:pt>
                <c:pt idx="3">
                  <c:v>Bactériémie</c:v>
                </c:pt>
                <c:pt idx="4">
                  <c:v>Peau et tissu mou</c:v>
                </c:pt>
                <c:pt idx="5">
                  <c:v>Site opératoire</c:v>
                </c:pt>
                <c:pt idx="6">
                  <c:v>œil</c:v>
                </c:pt>
                <c:pt idx="7">
                  <c:v>ORL</c:v>
                </c:pt>
                <c:pt idx="8">
                  <c:v>Syndrome septique</c:v>
                </c:pt>
                <c:pt idx="9">
                  <c:v>Cathéter</c:v>
                </c:pt>
                <c:pt idx="10">
                  <c:v>Gyneco </c:v>
                </c:pt>
                <c:pt idx="11">
                  <c:v>Autre inf syst</c:v>
                </c:pt>
                <c:pt idx="12">
                  <c:v>Ostéo-articlaire</c:v>
                </c:pt>
                <c:pt idx="13">
                  <c:v>Syndrome grippale</c:v>
                </c:pt>
              </c:strCache>
            </c:strRef>
          </c:cat>
          <c:val>
            <c:numRef>
              <c:f>Feuil1!$B$2:$B$15</c:f>
              <c:numCache>
                <c:formatCode>General</c:formatCode>
                <c:ptCount val="14"/>
                <c:pt idx="0">
                  <c:v>102</c:v>
                </c:pt>
                <c:pt idx="1">
                  <c:v>3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3</c:v>
                </c:pt>
                <c:pt idx="7">
                  <c:v>7</c:v>
                </c:pt>
                <c:pt idx="8">
                  <c:v>0</c:v>
                </c:pt>
                <c:pt idx="9">
                  <c:v>1</c:v>
                </c:pt>
                <c:pt idx="10">
                  <c:v>2</c:v>
                </c:pt>
                <c:pt idx="11">
                  <c:v>4</c:v>
                </c:pt>
                <c:pt idx="12">
                  <c:v>2</c:v>
                </c:pt>
                <c:pt idx="1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60A-4BE6-BEA6-FB6C24962B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>
                <a:solidFill>
                  <a:schemeClr val="accent5">
                    <a:lumMod val="75000"/>
                  </a:schemeClr>
                </a:solidFill>
              </a:defRPr>
            </a:pPr>
            <a:r>
              <a:rPr lang="en-US" sz="2000" b="0" dirty="0" err="1">
                <a:solidFill>
                  <a:schemeClr val="accent5">
                    <a:lumMod val="75000"/>
                  </a:schemeClr>
                </a:solidFill>
              </a:rPr>
              <a:t>Cas</a:t>
            </a:r>
            <a:r>
              <a:rPr lang="en-US" sz="2000" b="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0" dirty="0" err="1">
                <a:solidFill>
                  <a:schemeClr val="accent5">
                    <a:lumMod val="75000"/>
                  </a:schemeClr>
                </a:solidFill>
              </a:rPr>
              <a:t>groupés</a:t>
            </a:r>
            <a:r>
              <a:rPr lang="en-US" sz="2000" b="0" dirty="0">
                <a:solidFill>
                  <a:schemeClr val="accent5">
                    <a:lumMod val="75000"/>
                  </a:schemeClr>
                </a:solidFill>
              </a:rPr>
              <a:t> (N= 259)</a:t>
            </a:r>
          </a:p>
        </c:rich>
      </c:tx>
      <c:layout>
        <c:manualLayout>
          <c:xMode val="edge"/>
          <c:yMode val="edge"/>
          <c:x val="0.2543925353901178"/>
          <c:y val="5.612065321788976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757260233830244"/>
          <c:y val="0.3416905971171218"/>
          <c:w val="0.64188638344553983"/>
          <c:h val="0.60399875120499213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SIN cas groupés</c:v>
                </c:pt>
              </c:strCache>
            </c:strRef>
          </c:tx>
          <c:dLbls>
            <c:dLbl>
              <c:idx val="0"/>
              <c:layout>
                <c:manualLayout>
                  <c:x val="-0.18428924846717973"/>
                  <c:y val="-0.204858943831401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69-4E1B-9383-BC1FA49E14A3}"/>
                </c:ext>
              </c:extLst>
            </c:dLbl>
            <c:dLbl>
              <c:idx val="1"/>
              <c:layout>
                <c:manualLayout>
                  <c:x val="0.14746211153522482"/>
                  <c:y val="5.61206532178897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68-499F-9D5D-AC2AB0C5B9C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69-4E1B-9383-BC1FA49E14A3}"/>
                </c:ext>
              </c:extLst>
            </c:dLbl>
            <c:dLbl>
              <c:idx val="3"/>
              <c:layout>
                <c:manualLayout>
                  <c:x val="-6.5605088362587161E-2"/>
                  <c:y val="5.331462055699522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969-4E1B-9383-BC1FA49E14A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69-4E1B-9383-BC1FA49E14A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969-4E1B-9383-BC1FA49E14A3}"/>
                </c:ext>
              </c:extLst>
            </c:dLbl>
            <c:dLbl>
              <c:idx val="6"/>
              <c:layout>
                <c:manualLayout>
                  <c:x val="-0.13261103555542197"/>
                  <c:y val="-1.4030163304472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1200"/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398485400637173"/>
                      <c:h val="0.117460527185043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969-4E1B-9383-BC1FA49E14A3}"/>
                </c:ext>
              </c:extLst>
            </c:dLbl>
            <c:dLbl>
              <c:idx val="7"/>
              <c:layout>
                <c:manualLayout>
                  <c:x val="-0.12238495394025006"/>
                  <c:y val="-6.03297022092315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297506161336859"/>
                      <c:h val="0.142714821133093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8969-4E1B-9383-BC1FA49E14A3}"/>
                </c:ext>
              </c:extLst>
            </c:dLbl>
            <c:dLbl>
              <c:idx val="8"/>
              <c:layout>
                <c:manualLayout>
                  <c:x val="-6.4766827212070213E-3"/>
                  <c:y val="-0.1291983606582731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969-4E1B-9383-BC1FA49E14A3}"/>
                </c:ext>
              </c:extLst>
            </c:dLbl>
            <c:dLbl>
              <c:idx val="9"/>
              <c:layout>
                <c:manualLayout>
                  <c:x val="1.203573951069966E-2"/>
                  <c:y val="-2.52542939480504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969-4E1B-9383-BC1FA49E14A3}"/>
                </c:ext>
              </c:extLst>
            </c:dLbl>
            <c:dLbl>
              <c:idx val="10"/>
              <c:layout>
                <c:manualLayout>
                  <c:x val="9.1131431834575616E-2"/>
                  <c:y val="-6.45387512005732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89-4F81-8806-72F1DD7E4580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89-4F81-8806-72F1DD7E4580}"/>
                </c:ext>
              </c:extLst>
            </c:dLbl>
            <c:dLbl>
              <c:idx val="12"/>
              <c:layout>
                <c:manualLayout>
                  <c:x val="6.8587137833613851E-2"/>
                  <c:y val="0.1599438616709858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68-499F-9D5D-AC2AB0C5B9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Feuil1!$A$2:$A$14</c:f>
              <c:strCache>
                <c:ptCount val="13"/>
                <c:pt idx="0">
                  <c:v>Resp et pulmonaire</c:v>
                </c:pt>
                <c:pt idx="1">
                  <c:v>Digestif</c:v>
                </c:pt>
                <c:pt idx="2">
                  <c:v>Urine</c:v>
                </c:pt>
                <c:pt idx="3">
                  <c:v>Bactériémie</c:v>
                </c:pt>
                <c:pt idx="4">
                  <c:v>Peau et tissu mou</c:v>
                </c:pt>
                <c:pt idx="5">
                  <c:v>Site opératoire</c:v>
                </c:pt>
                <c:pt idx="6">
                  <c:v>œil</c:v>
                </c:pt>
                <c:pt idx="7">
                  <c:v>ORL</c:v>
                </c:pt>
                <c:pt idx="8">
                  <c:v>Syndrome septique</c:v>
                </c:pt>
                <c:pt idx="9">
                  <c:v>cathéter</c:v>
                </c:pt>
                <c:pt idx="10">
                  <c:v>S grippal</c:v>
                </c:pt>
                <c:pt idx="11">
                  <c:v>Gynéco</c:v>
                </c:pt>
                <c:pt idx="12">
                  <c:v>Autre inf syst</c:v>
                </c:pt>
              </c:strCache>
            </c:strRef>
          </c:cat>
          <c:val>
            <c:numRef>
              <c:f>Feuil1!$B$2:$B$14</c:f>
              <c:numCache>
                <c:formatCode>General</c:formatCode>
                <c:ptCount val="13"/>
                <c:pt idx="0">
                  <c:v>201</c:v>
                </c:pt>
                <c:pt idx="1">
                  <c:v>21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  <c:pt idx="10">
                  <c:v>10</c:v>
                </c:pt>
                <c:pt idx="11">
                  <c:v>0</c:v>
                </c:pt>
                <c:pt idx="1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969-4E1B-9383-BC1FA49E14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13761467889909"/>
          <c:y val="0.13654618473895583"/>
          <c:w val="0.80389908256880738"/>
          <c:h val="0.8453815261044176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0080"/>
            </a:solidFill>
            <a:ln w="13037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Sheet1!$A$1:$X$1</c:f>
              <c:strCache>
                <c:ptCount val="24"/>
                <c:pt idx="0">
                  <c:v>STAAUR</c:v>
                </c:pt>
                <c:pt idx="1">
                  <c:v>SARM</c:v>
                </c:pt>
                <c:pt idx="2">
                  <c:v>STRPYO</c:v>
                </c:pt>
                <c:pt idx="3">
                  <c:v>PSEAER</c:v>
                </c:pt>
                <c:pt idx="4">
                  <c:v>PSEAER-carbaR</c:v>
                </c:pt>
                <c:pt idx="5">
                  <c:v>LEGPNE</c:v>
                </c:pt>
                <c:pt idx="6">
                  <c:v>KLEPNE</c:v>
                </c:pt>
                <c:pt idx="7">
                  <c:v>KLEPNE-carbaR</c:v>
                </c:pt>
                <c:pt idx="8">
                  <c:v>KLEOXY</c:v>
                </c:pt>
                <c:pt idx="9">
                  <c:v>KLEOXY-carbaR</c:v>
                </c:pt>
                <c:pt idx="10">
                  <c:v>ESCCOL</c:v>
                </c:pt>
                <c:pt idx="11">
                  <c:v>ESCOL-carbaR</c:v>
                </c:pt>
                <c:pt idx="12">
                  <c:v>Enterobacter</c:v>
                </c:pt>
                <c:pt idx="13">
                  <c:v>Enterobacter-CarbaR</c:v>
                </c:pt>
                <c:pt idx="14">
                  <c:v>E. Faecium</c:v>
                </c:pt>
                <c:pt idx="15">
                  <c:v>E. Faecium Gr</c:v>
                </c:pt>
                <c:pt idx="16">
                  <c:v>C. freundii</c:v>
                </c:pt>
                <c:pt idx="17">
                  <c:v>CLODF</c:v>
                </c:pt>
                <c:pt idx="18">
                  <c:v>ASFUM</c:v>
                </c:pt>
                <c:pt idx="19">
                  <c:v>Norovirus</c:v>
                </c:pt>
                <c:pt idx="20">
                  <c:v>Virus</c:v>
                </c:pt>
                <c:pt idx="21">
                  <c:v>Autres</c:v>
                </c:pt>
                <c:pt idx="22">
                  <c:v>EXASTE</c:v>
                </c:pt>
                <c:pt idx="23">
                  <c:v>NONEFF</c:v>
                </c:pt>
              </c:strCache>
            </c:strRef>
          </c:cat>
          <c:val>
            <c:numRef>
              <c:f>Sheet1!$A$2:$X$2</c:f>
              <c:numCache>
                <c:formatCode>General</c:formatCode>
                <c:ptCount val="24"/>
                <c:pt idx="0">
                  <c:v>9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7</c:v>
                </c:pt>
                <c:pt idx="6">
                  <c:v>19</c:v>
                </c:pt>
                <c:pt idx="7">
                  <c:v>1</c:v>
                </c:pt>
                <c:pt idx="8">
                  <c:v>11</c:v>
                </c:pt>
                <c:pt idx="9">
                  <c:v>0</c:v>
                </c:pt>
                <c:pt idx="10">
                  <c:v>33</c:v>
                </c:pt>
                <c:pt idx="11">
                  <c:v>1</c:v>
                </c:pt>
                <c:pt idx="12">
                  <c:v>48</c:v>
                </c:pt>
                <c:pt idx="13">
                  <c:v>1</c:v>
                </c:pt>
                <c:pt idx="14">
                  <c:v>10</c:v>
                </c:pt>
                <c:pt idx="15">
                  <c:v>0</c:v>
                </c:pt>
                <c:pt idx="16">
                  <c:v>27</c:v>
                </c:pt>
                <c:pt idx="17">
                  <c:v>7</c:v>
                </c:pt>
                <c:pt idx="18">
                  <c:v>1</c:v>
                </c:pt>
                <c:pt idx="19">
                  <c:v>2</c:v>
                </c:pt>
                <c:pt idx="20">
                  <c:v>9</c:v>
                </c:pt>
                <c:pt idx="21">
                  <c:v>19</c:v>
                </c:pt>
                <c:pt idx="22">
                  <c:v>0</c:v>
                </c:pt>
                <c:pt idx="2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9D-4B6B-A8B5-8BFE5029B5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333264984"/>
        <c:axId val="333266552"/>
      </c:barChart>
      <c:catAx>
        <c:axId val="3332649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3037">
            <a:solidFill>
              <a:srgbClr val="0000FF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fr-FR"/>
          </a:p>
        </c:txPr>
        <c:crossAx val="3332665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3266552"/>
        <c:scaling>
          <c:orientation val="minMax"/>
          <c:max val="60"/>
          <c:min val="0"/>
        </c:scaling>
        <c:delete val="0"/>
        <c:axPos val="t"/>
        <c:majorGridlines>
          <c:spPr>
            <a:ln w="13037">
              <a:solidFill>
                <a:schemeClr val="tx1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25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fr-FR"/>
          </a:p>
        </c:txPr>
        <c:crossAx val="333264984"/>
        <c:crosses val="autoZero"/>
        <c:crossBetween val="between"/>
      </c:valAx>
      <c:spPr>
        <a:solidFill>
          <a:schemeClr val="bg1"/>
        </a:solidFill>
        <a:ln w="13037">
          <a:solidFill>
            <a:srgbClr val="003366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99" b="1" i="0" u="none" strike="noStrike" baseline="0">
          <a:solidFill>
            <a:schemeClr val="tx1"/>
          </a:solidFill>
          <a:latin typeface="Arial Black"/>
          <a:ea typeface="Arial Black"/>
          <a:cs typeface="Arial Black"/>
        </a:defRPr>
      </a:pPr>
      <a:endParaRPr lang="fr-FR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696576151121605E-2"/>
          <c:y val="5.0104384133611693E-2"/>
          <c:w val="0.95395513577331759"/>
          <c:h val="0.870563674321503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CCFF"/>
            </a:solidFill>
            <a:ln w="13154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 w="1315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91AE-4AC8-BC55-A18B47FEE180}"/>
              </c:ext>
            </c:extLst>
          </c:dPt>
          <c:dLbls>
            <c:spPr>
              <a:noFill/>
              <a:ln w="2630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5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03</c:v>
                </c:pt>
                <c:pt idx="1">
                  <c:v>15</c:v>
                </c:pt>
                <c:pt idx="2">
                  <c:v>43</c:v>
                </c:pt>
                <c:pt idx="3">
                  <c:v>63</c:v>
                </c:pt>
                <c:pt idx="4">
                  <c:v>01</c:v>
                </c:pt>
                <c:pt idx="5">
                  <c:v>07</c:v>
                </c:pt>
                <c:pt idx="6">
                  <c:v>26</c:v>
                </c:pt>
                <c:pt idx="7">
                  <c:v>38</c:v>
                </c:pt>
                <c:pt idx="8">
                  <c:v>42</c:v>
                </c:pt>
                <c:pt idx="9">
                  <c:v>69</c:v>
                </c:pt>
                <c:pt idx="10">
                  <c:v>73</c:v>
                </c:pt>
                <c:pt idx="11">
                  <c:v>74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1">
                  <c:v>1</c:v>
                </c:pt>
                <c:pt idx="7">
                  <c:v>2</c:v>
                </c:pt>
                <c:pt idx="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AE-4AC8-BC55-A18B47FEE180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</c:dLbls>
        <c:gapWidth val="0"/>
        <c:axId val="136607160"/>
        <c:axId val="1"/>
      </c:barChart>
      <c:catAx>
        <c:axId val="136607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8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43" b="0" i="0" u="none" strike="noStrike" baseline="0">
                <a:solidFill>
                  <a:schemeClr val="tx1"/>
                </a:solidFill>
                <a:latin typeface="+mn-lt"/>
                <a:ea typeface="Arial Narrow"/>
                <a:cs typeface="Arial Narrow"/>
              </a:defRPr>
            </a:pPr>
            <a:endParaRPr lang="fr-FR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13154">
              <a:solidFill>
                <a:schemeClr val="tx1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1315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43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fr-FR"/>
          </a:p>
        </c:txPr>
        <c:crossAx val="136607160"/>
        <c:crosses val="autoZero"/>
        <c:crossBetween val="between"/>
        <c:majorUnit val="1"/>
      </c:valAx>
      <c:spPr>
        <a:noFill/>
        <a:ln w="2630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64" b="1" i="0" u="none" strike="noStrike" baseline="0">
          <a:solidFill>
            <a:schemeClr val="tx1"/>
          </a:solidFill>
          <a:latin typeface="Arial Black"/>
          <a:ea typeface="Arial Black"/>
          <a:cs typeface="Arial Black"/>
        </a:defRPr>
      </a:pPr>
      <a:endParaRPr lang="fr-F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cat>
            <c:strRef>
              <c:f>Feuil1!$A$2:$A$4</c:f>
              <c:strCache>
                <c:ptCount val="3"/>
                <c:pt idx="0">
                  <c:v>Public</c:v>
                </c:pt>
                <c:pt idx="1">
                  <c:v>Privé</c:v>
                </c:pt>
                <c:pt idx="2">
                  <c:v>Privé d'intérêt collectif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79</c:v>
                </c:pt>
                <c:pt idx="1">
                  <c:v>34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1A-4474-9CB1-0EB1ABADA7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3266160"/>
        <c:axId val="333268904"/>
      </c:barChart>
      <c:catAx>
        <c:axId val="333266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333268904"/>
        <c:crosses val="autoZero"/>
        <c:auto val="1"/>
        <c:lblAlgn val="ctr"/>
        <c:lblOffset val="100"/>
        <c:noMultiLvlLbl val="0"/>
      </c:catAx>
      <c:valAx>
        <c:axId val="333268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3332661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Feuil16!$A$27</c:f>
              <c:strCache>
                <c:ptCount val="1"/>
                <c:pt idx="0">
                  <c:v>Nombre de signalements</c:v>
                </c:pt>
              </c:strCache>
            </c:strRef>
          </c:tx>
          <c:spPr>
            <a:ln w="28575" cap="rnd">
              <a:solidFill>
                <a:srgbClr val="5B9BD5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Feuil16!$B$26:$J$26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Feuil16!$B$27:$J$27</c:f>
              <c:numCache>
                <c:formatCode>General</c:formatCode>
                <c:ptCount val="9"/>
                <c:pt idx="0">
                  <c:v>194</c:v>
                </c:pt>
                <c:pt idx="1">
                  <c:v>213</c:v>
                </c:pt>
                <c:pt idx="2">
                  <c:v>208</c:v>
                </c:pt>
                <c:pt idx="3">
                  <c:v>256</c:v>
                </c:pt>
                <c:pt idx="4">
                  <c:v>334</c:v>
                </c:pt>
                <c:pt idx="5">
                  <c:v>463</c:v>
                </c:pt>
                <c:pt idx="6">
                  <c:v>558</c:v>
                </c:pt>
                <c:pt idx="7">
                  <c:v>665</c:v>
                </c:pt>
                <c:pt idx="8">
                  <c:v>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73-4A22-92C1-DF60573CC5F7}"/>
            </c:ext>
          </c:extLst>
        </c:ser>
        <c:ser>
          <c:idx val="2"/>
          <c:order val="1"/>
          <c:tx>
            <c:strRef>
              <c:f>Feuil16!$A$28</c:f>
              <c:strCache>
                <c:ptCount val="1"/>
                <c:pt idx="0">
                  <c:v>Signalements BHRe (%; n)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1152834870199606E-2"/>
                  <c:y val="-3.3277224962425557E-3"/>
                </c:manualLayout>
              </c:layout>
              <c:tx>
                <c:rich>
                  <a:bodyPr/>
                  <a:lstStyle/>
                  <a:p>
                    <a:fld id="{E542C9C3-17C6-4893-9A80-3CFC67AE182A}" type="CELLRANGE">
                      <a:rPr lang="en-US" baseline="0"/>
                      <a:pPr/>
                      <a:t>[PLAGECELL]</a:t>
                    </a:fld>
                    <a:r>
                      <a:rPr lang="en-US" baseline="0"/>
                      <a:t>; </a:t>
                    </a:r>
                    <a:fld id="{DA639F81-0693-447E-8B69-50619F90F684}" type="VALUE">
                      <a:rPr lang="en-US" baseline="0"/>
                      <a:pPr/>
                      <a:t>[VALEUR]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F973-4A22-92C1-DF60573CC5F7}"/>
                </c:ext>
              </c:extLst>
            </c:dLbl>
            <c:dLbl>
              <c:idx val="1"/>
              <c:layout>
                <c:manualLayout>
                  <c:x val="-2.3515905640114063E-2"/>
                  <c:y val="2.9949502466183001E-2"/>
                </c:manualLayout>
              </c:layout>
              <c:tx>
                <c:rich>
                  <a:bodyPr/>
                  <a:lstStyle/>
                  <a:p>
                    <a:fld id="{6ECF87A7-420C-4342-BA00-E3F5392F2F6E}" type="CELLRANGE">
                      <a:rPr lang="en-US" baseline="0"/>
                      <a:pPr/>
                      <a:t>[PLAGECELL]</a:t>
                    </a:fld>
                    <a:r>
                      <a:rPr lang="en-US" baseline="0"/>
                      <a:t>; </a:t>
                    </a:r>
                    <a:fld id="{2E08C372-98C0-44DF-A869-581F961684A7}" type="VALUE">
                      <a:rPr lang="en-US" baseline="0"/>
                      <a:pPr/>
                      <a:t>[VALEUR]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F973-4A22-92C1-DF60573CC5F7}"/>
                </c:ext>
              </c:extLst>
            </c:dLbl>
            <c:dLbl>
              <c:idx val="2"/>
              <c:layout>
                <c:manualLayout>
                  <c:x val="-2.939488205014254E-2"/>
                  <c:y val="1.6638612481212778E-2"/>
                </c:manualLayout>
              </c:layout>
              <c:tx>
                <c:rich>
                  <a:bodyPr/>
                  <a:lstStyle/>
                  <a:p>
                    <a:fld id="{7C64A9F9-A163-4335-891A-A49FB1746A02}" type="CELLRANGE">
                      <a:rPr lang="en-US" baseline="0"/>
                      <a:pPr/>
                      <a:t>[PLAGECELL]</a:t>
                    </a:fld>
                    <a:r>
                      <a:rPr lang="en-US" baseline="0"/>
                      <a:t>; </a:t>
                    </a:r>
                    <a:fld id="{51BC5435-77BE-4CF4-90DB-1B4AA8F16FE3}" type="VALUE">
                      <a:rPr lang="en-US" baseline="0"/>
                      <a:pPr/>
                      <a:t>[VALEUR]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F973-4A22-92C1-DF60573CC5F7}"/>
                </c:ext>
              </c:extLst>
            </c:dLbl>
            <c:dLbl>
              <c:idx val="3"/>
              <c:layout>
                <c:manualLayout>
                  <c:x val="-2.1556246836771223E-2"/>
                  <c:y val="1.9966334977455334E-2"/>
                </c:manualLayout>
              </c:layout>
              <c:tx>
                <c:rich>
                  <a:bodyPr/>
                  <a:lstStyle/>
                  <a:p>
                    <a:fld id="{D4B40716-92A9-47D7-BB39-4CDDCC5F0706}" type="CELLRANGE">
                      <a:rPr lang="en-US" baseline="0"/>
                      <a:pPr/>
                      <a:t>[PLAGECELL]</a:t>
                    </a:fld>
                    <a:r>
                      <a:rPr lang="en-US" baseline="0"/>
                      <a:t>; </a:t>
                    </a:r>
                    <a:fld id="{66F1A720-D449-467B-AE91-CA6CA0FCD7B3}" type="VALUE">
                      <a:rPr lang="en-US" baseline="0"/>
                      <a:pPr/>
                      <a:t>[VALEUR]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F973-4A22-92C1-DF60573CC5F7}"/>
                </c:ext>
              </c:extLst>
            </c:dLbl>
            <c:dLbl>
              <c:idx val="4"/>
              <c:layout>
                <c:manualLayout>
                  <c:x val="-3.7233517263514003E-2"/>
                  <c:y val="2.6621779969940446E-2"/>
                </c:manualLayout>
              </c:layout>
              <c:tx>
                <c:rich>
                  <a:bodyPr/>
                  <a:lstStyle/>
                  <a:p>
                    <a:fld id="{B60EC7A2-7573-40E1-B0E8-EFE6158995D0}" type="CELLRANGE">
                      <a:rPr lang="en-US" baseline="0"/>
                      <a:pPr/>
                      <a:t>[PLAGECELL]</a:t>
                    </a:fld>
                    <a:r>
                      <a:rPr lang="en-US" baseline="0"/>
                      <a:t>; </a:t>
                    </a:r>
                    <a:fld id="{DB0F98FB-00E5-4CE6-808E-533DF1EB61BD}" type="VALUE">
                      <a:rPr lang="en-US" baseline="0"/>
                      <a:pPr/>
                      <a:t>[VALEUR]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F973-4A22-92C1-DF60573CC5F7}"/>
                </c:ext>
              </c:extLst>
            </c:dLbl>
            <c:dLbl>
              <c:idx val="5"/>
              <c:layout>
                <c:manualLayout>
                  <c:x val="-4.5072152476885355E-2"/>
                  <c:y val="2.9949502466182942E-2"/>
                </c:manualLayout>
              </c:layout>
              <c:tx>
                <c:rich>
                  <a:bodyPr/>
                  <a:lstStyle/>
                  <a:p>
                    <a:fld id="{D3D0AD9A-16D7-4A41-B1A3-C6EBEB35D6F0}" type="CELLRANGE">
                      <a:rPr lang="en-US" baseline="0"/>
                      <a:pPr/>
                      <a:t>[PLAGECELL]</a:t>
                    </a:fld>
                    <a:r>
                      <a:rPr lang="en-US" baseline="0"/>
                      <a:t>; </a:t>
                    </a:r>
                    <a:fld id="{C245E8ED-572C-4E72-98D2-7833F62855C1}" type="VALUE">
                      <a:rPr lang="en-US" baseline="0"/>
                      <a:pPr/>
                      <a:t>[VALEUR]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F973-4A22-92C1-DF60573CC5F7}"/>
                </c:ext>
              </c:extLst>
            </c:dLbl>
            <c:dLbl>
              <c:idx val="6"/>
              <c:layout>
                <c:manualLayout>
                  <c:x val="-4.7031811280228264E-2"/>
                  <c:y val="-3.6604947458668116E-2"/>
                </c:manualLayout>
              </c:layout>
              <c:tx>
                <c:rich>
                  <a:bodyPr/>
                  <a:lstStyle/>
                  <a:p>
                    <a:fld id="{61EFA670-5121-449E-8579-78C9881FDC10}" type="CELLRANGE">
                      <a:rPr lang="en-US" baseline="0"/>
                      <a:pPr/>
                      <a:t>[PLAGECELL]</a:t>
                    </a:fld>
                    <a:r>
                      <a:rPr lang="en-US" baseline="0"/>
                      <a:t>; </a:t>
                    </a:r>
                    <a:fld id="{65C08AD6-E3B4-4318-9389-B4745FA6CDE8}" type="VALUE">
                      <a:rPr lang="en-US" baseline="0"/>
                      <a:pPr/>
                      <a:t>[VALEUR]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F973-4A22-92C1-DF60573CC5F7}"/>
                </c:ext>
              </c:extLst>
            </c:dLbl>
            <c:dLbl>
              <c:idx val="7"/>
              <c:layout>
                <c:manualLayout>
                  <c:x val="-9.9942598970484908E-2"/>
                  <c:y val="3.6604947458668116E-2"/>
                </c:manualLayout>
              </c:layout>
              <c:tx>
                <c:rich>
                  <a:bodyPr/>
                  <a:lstStyle/>
                  <a:p>
                    <a:fld id="{557AC9DC-53A3-4084-B77C-9AB930ABB62D}" type="CELLRANGE">
                      <a:rPr lang="en-US" baseline="0"/>
                      <a:pPr/>
                      <a:t>[PLAGECELL]</a:t>
                    </a:fld>
                    <a:r>
                      <a:rPr lang="en-US" baseline="0"/>
                      <a:t>; </a:t>
                    </a:r>
                    <a:fld id="{39E02CAB-9F1D-4DE9-98D3-5E12C258EF0A}" type="VALUE">
                      <a:rPr lang="en-US" baseline="0"/>
                      <a:pPr/>
                      <a:t>[VALEUR]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F973-4A22-92C1-DF60573CC5F7}"/>
                </c:ext>
              </c:extLst>
            </c:dLbl>
            <c:dLbl>
              <c:idx val="8"/>
              <c:layout>
                <c:manualLayout>
                  <c:x val="-5.8789764100285156E-3"/>
                  <c:y val="3.3277224962425557E-2"/>
                </c:manualLayout>
              </c:layout>
              <c:tx>
                <c:rich>
                  <a:bodyPr/>
                  <a:lstStyle/>
                  <a:p>
                    <a:fld id="{7C41D051-E4A4-4A0E-8C2E-20F93AF5CCF0}" type="CELLRANGE">
                      <a:rPr lang="en-US" baseline="0"/>
                      <a:pPr/>
                      <a:t>[PLAGECELL]</a:t>
                    </a:fld>
                    <a:r>
                      <a:rPr lang="en-US" baseline="0"/>
                      <a:t>; </a:t>
                    </a:r>
                    <a:fld id="{593754F9-8B8F-43A1-B058-C74152498699}" type="VALUE">
                      <a:rPr lang="en-US" baseline="0"/>
                      <a:pPr/>
                      <a:t>[VALEUR]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F973-4A22-92C1-DF60573CC5F7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FF000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numRef>
              <c:f>Feuil16!$B$26:$J$26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Feuil16!$B$28:$J$28</c:f>
              <c:numCache>
                <c:formatCode>General</c:formatCode>
                <c:ptCount val="9"/>
                <c:pt idx="0">
                  <c:v>38</c:v>
                </c:pt>
                <c:pt idx="1">
                  <c:v>66</c:v>
                </c:pt>
                <c:pt idx="2">
                  <c:v>90</c:v>
                </c:pt>
                <c:pt idx="3">
                  <c:v>126</c:v>
                </c:pt>
                <c:pt idx="4">
                  <c:v>202</c:v>
                </c:pt>
                <c:pt idx="5">
                  <c:v>325</c:v>
                </c:pt>
                <c:pt idx="6">
                  <c:v>404</c:v>
                </c:pt>
                <c:pt idx="7">
                  <c:v>183</c:v>
                </c:pt>
                <c:pt idx="8">
                  <c:v>143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Feuil16!$B$29:$J$29</c15:f>
                <c15:dlblRangeCache>
                  <c:ptCount val="9"/>
                  <c:pt idx="0">
                    <c:v>19,6%</c:v>
                  </c:pt>
                  <c:pt idx="1">
                    <c:v>31,0%</c:v>
                  </c:pt>
                  <c:pt idx="2">
                    <c:v>43,3%</c:v>
                  </c:pt>
                  <c:pt idx="3">
                    <c:v>49,2%</c:v>
                  </c:pt>
                  <c:pt idx="4">
                    <c:v>60,5%</c:v>
                  </c:pt>
                  <c:pt idx="5">
                    <c:v>70,2%</c:v>
                  </c:pt>
                  <c:pt idx="6">
                    <c:v>72,4%</c:v>
                  </c:pt>
                  <c:pt idx="7">
                    <c:v>27,5%</c:v>
                  </c:pt>
                  <c:pt idx="8">
                    <c:v>22,9%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F973-4A22-92C1-DF60573CC5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3262240"/>
        <c:axId val="333262632"/>
      </c:lineChart>
      <c:catAx>
        <c:axId val="3332622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Année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33262632"/>
        <c:crosses val="autoZero"/>
        <c:auto val="1"/>
        <c:lblAlgn val="ctr"/>
        <c:lblOffset val="100"/>
        <c:noMultiLvlLbl val="0"/>
      </c:catAx>
      <c:valAx>
        <c:axId val="333262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050"/>
                  <a:t>Nombre</a:t>
                </a:r>
                <a:r>
                  <a:rPr lang="fr-FR" sz="1050" baseline="0"/>
                  <a:t> de signalements</a:t>
                </a:r>
                <a:endParaRPr lang="fr-FR" sz="105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3326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2"/>
          <c:order val="1"/>
          <c:tx>
            <c:strRef>
              <c:f>Feuil16!$A$24</c:f>
              <c:strCache>
                <c:ptCount val="1"/>
                <c:pt idx="0">
                  <c:v>ERG (%; n)</c:v>
                </c:pt>
              </c:strCache>
            </c:strRef>
          </c:tx>
          <c:spPr>
            <a:solidFill>
              <a:srgbClr val="9BBB59">
                <a:lumMod val="60000"/>
                <a:lumOff val="40000"/>
              </a:srgbClr>
            </a:solidFill>
            <a:ln w="3175" cap="rnd">
              <a:solidFill>
                <a:sysClr val="windowText" lastClr="000000"/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8.8087584055772231E-4"/>
                  <c:y val="-2.7847782994871915E-2"/>
                </c:manualLayout>
              </c:layout>
              <c:tx>
                <c:rich>
                  <a:bodyPr/>
                  <a:lstStyle/>
                  <a:p>
                    <a:fld id="{DC2D6E27-7D3B-4A8B-B925-842FD96F1288}" type="CELLRANGE">
                      <a:rPr lang="en-US" baseline="0"/>
                      <a:pPr/>
                      <a:t>[PLAGECELL]</a:t>
                    </a:fld>
                    <a:r>
                      <a:rPr lang="en-US" baseline="0"/>
                      <a:t>; </a:t>
                    </a:r>
                    <a:fld id="{155EC0D4-4A82-427A-B312-CA1C3BCE8C19}" type="VALUE">
                      <a:rPr lang="en-US" baseline="0"/>
                      <a:pPr/>
                      <a:t>[VALEUR]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4177-4F0B-8352-3227E3332E94}"/>
                </c:ext>
              </c:extLst>
            </c:dLbl>
            <c:dLbl>
              <c:idx val="1"/>
              <c:layout>
                <c:manualLayout>
                  <c:x val="5.6893320097050493E-3"/>
                  <c:y val="3.5583278271225226E-2"/>
                </c:manualLayout>
              </c:layout>
              <c:tx>
                <c:rich>
                  <a:bodyPr/>
                  <a:lstStyle/>
                  <a:p>
                    <a:fld id="{E3446A99-1D83-4B90-BAA2-94E37A6C4568}" type="CELLRANGE">
                      <a:rPr lang="en-US" baseline="0"/>
                      <a:pPr/>
                      <a:t>[PLAGECELL]</a:t>
                    </a:fld>
                    <a:r>
                      <a:rPr lang="en-US" baseline="0"/>
                      <a:t>; </a:t>
                    </a:r>
                    <a:fld id="{11CB1E9A-80EB-41F2-B7CD-1F6C41B9A0D5}" type="VALUE">
                      <a:rPr lang="en-US" baseline="0"/>
                      <a:pPr/>
                      <a:t>[VALEUR]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4177-4F0B-8352-3227E3332E94}"/>
                </c:ext>
              </c:extLst>
            </c:dLbl>
            <c:dLbl>
              <c:idx val="2"/>
              <c:layout>
                <c:manualLayout>
                  <c:x val="-2.8223252971892013E-3"/>
                  <c:y val="4.6486677847082145E-2"/>
                </c:manualLayout>
              </c:layout>
              <c:tx>
                <c:rich>
                  <a:bodyPr/>
                  <a:lstStyle/>
                  <a:p>
                    <a:fld id="{CB5AE341-D4B8-4745-8291-62D8EE37CE0B}" type="CELLRANGE">
                      <a:rPr lang="en-US" baseline="0"/>
                      <a:pPr/>
                      <a:t>[PLAGECELL]</a:t>
                    </a:fld>
                    <a:r>
                      <a:rPr lang="en-US" baseline="0"/>
                      <a:t>; </a:t>
                    </a:r>
                    <a:fld id="{EFDA9A6C-79E4-4546-9380-919173D8CD82}" type="VALUE">
                      <a:rPr lang="en-US" baseline="0"/>
                      <a:pPr/>
                      <a:t>[VALEUR]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4177-4F0B-8352-3227E3332E94}"/>
                </c:ext>
              </c:extLst>
            </c:dLbl>
            <c:dLbl>
              <c:idx val="3"/>
              <c:layout>
                <c:manualLayout>
                  <c:x val="0"/>
                  <c:y val="-2.5048363233009383E-2"/>
                </c:manualLayout>
              </c:layout>
              <c:tx>
                <c:rich>
                  <a:bodyPr/>
                  <a:lstStyle/>
                  <a:p>
                    <a:fld id="{E4ADBE17-56AC-4551-99E9-708B407C9069}" type="CELLRANGE">
                      <a:rPr lang="en-US" baseline="0"/>
                      <a:pPr/>
                      <a:t>[PLAGECELL]</a:t>
                    </a:fld>
                    <a:r>
                      <a:rPr lang="en-US" baseline="0"/>
                      <a:t>; </a:t>
                    </a:r>
                    <a:fld id="{591A3EB6-7728-4A27-BE3D-11AB37625F66}" type="VALUE">
                      <a:rPr lang="en-US" baseline="0"/>
                      <a:pPr/>
                      <a:t>[VALEUR]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4177-4F0B-8352-3227E3332E94}"/>
                </c:ext>
              </c:extLst>
            </c:dLbl>
            <c:dLbl>
              <c:idx val="4"/>
              <c:layout>
                <c:manualLayout>
                  <c:x val="-8.3449061215420505E-4"/>
                  <c:y val="7.6618470963543735E-3"/>
                </c:manualLayout>
              </c:layout>
              <c:tx>
                <c:rich>
                  <a:bodyPr/>
                  <a:lstStyle/>
                  <a:p>
                    <a:fld id="{ADDE4334-CB63-42CE-BB25-2D4B29C0FC8D}" type="CELLRANGE">
                      <a:rPr lang="en-US" baseline="0"/>
                      <a:pPr/>
                      <a:t>[PLAGECELL]</a:t>
                    </a:fld>
                    <a:r>
                      <a:rPr lang="en-US" baseline="0"/>
                      <a:t>; </a:t>
                    </a:r>
                    <a:fld id="{A8E2FA0F-75F5-4C34-AC32-01E5A38CE7DF}" type="VALUE">
                      <a:rPr lang="en-US" baseline="0"/>
                      <a:pPr/>
                      <a:t>[VALEUR]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4177-4F0B-8352-3227E3332E94}"/>
                </c:ext>
              </c:extLst>
            </c:dLbl>
            <c:dLbl>
              <c:idx val="5"/>
              <c:layout>
                <c:manualLayout>
                  <c:x val="-3.7928880064700098E-3"/>
                  <c:y val="2.1659386773789268E-2"/>
                </c:manualLayout>
              </c:layout>
              <c:tx>
                <c:rich>
                  <a:bodyPr/>
                  <a:lstStyle/>
                  <a:p>
                    <a:fld id="{2448090E-EF9E-4395-906C-8A7E4C212F11}" type="CELLRANGE">
                      <a:rPr lang="en-US" baseline="0"/>
                      <a:pPr/>
                      <a:t>[PLAGECELL]</a:t>
                    </a:fld>
                    <a:r>
                      <a:rPr lang="en-US" baseline="0"/>
                      <a:t>; </a:t>
                    </a:r>
                    <a:fld id="{8020FB41-EA60-40D3-8FE8-3200D8B6F4B2}" type="VALUE">
                      <a:rPr lang="en-US" baseline="0"/>
                      <a:pPr/>
                      <a:t>[VALEUR]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4177-4F0B-8352-3227E3332E94}"/>
                </c:ext>
              </c:extLst>
            </c:dLbl>
            <c:dLbl>
              <c:idx val="6"/>
              <c:layout>
                <c:manualLayout>
                  <c:x val="0"/>
                  <c:y val="-2.239610060963244E-2"/>
                </c:manualLayout>
              </c:layout>
              <c:tx>
                <c:rich>
                  <a:bodyPr/>
                  <a:lstStyle/>
                  <a:p>
                    <a:fld id="{4B4BD2E6-A1E7-42B3-82D1-5A46E746C476}" type="CELLRANGE">
                      <a:rPr lang="en-US" baseline="0"/>
                      <a:pPr/>
                      <a:t>[PLAGECELL]</a:t>
                    </a:fld>
                    <a:r>
                      <a:rPr lang="en-US" baseline="0"/>
                      <a:t>; </a:t>
                    </a:r>
                    <a:fld id="{225C7ABB-474E-427F-BF58-C1BF96C6F94C}" type="VALUE">
                      <a:rPr lang="en-US" baseline="0"/>
                      <a:pPr/>
                      <a:t>[VALEUR]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4177-4F0B-8352-3227E3332E9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2CDA6A23-49DA-4B35-B50F-1AF53E8863F9}" type="CELLRANGE">
                      <a:rPr lang="fr-FR"/>
                      <a:pPr/>
                      <a:t>[PLAGECELL]</a:t>
                    </a:fld>
                    <a:r>
                      <a:rPr lang="fr-FR" baseline="0"/>
                      <a:t>; </a:t>
                    </a:r>
                    <a:fld id="{FFA5B3C1-3C91-44E6-B000-A2C55F425D6B}" type="VALUE">
                      <a:rPr lang="fr-FR" baseline="0"/>
                      <a:pPr/>
                      <a:t>[VALEUR]</a:t>
                    </a:fld>
                    <a:endParaRPr lang="fr-FR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4177-4F0B-8352-3227E3332E94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952EFF99-28E6-4A49-ADCF-3DF28AB05490}" type="CELLRANGE">
                      <a:rPr lang="fr-FR"/>
                      <a:pPr/>
                      <a:t>[PLAGECELL]</a:t>
                    </a:fld>
                    <a:r>
                      <a:rPr lang="fr-FR" baseline="0"/>
                      <a:t>; </a:t>
                    </a:r>
                    <a:fld id="{0DC4F8FD-1C3A-43C8-984A-387FE5B61A40}" type="VALUE">
                      <a:rPr lang="fr-FR" baseline="0"/>
                      <a:pPr/>
                      <a:t>[VALEUR]</a:t>
                    </a:fld>
                    <a:endParaRPr lang="fr-FR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4177-4F0B-8352-3227E3332E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Feuil16!$B$22:$J$22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Feuil16!$B$24:$J$24</c:f>
              <c:numCache>
                <c:formatCode>General</c:formatCode>
                <c:ptCount val="9"/>
                <c:pt idx="0">
                  <c:v>13</c:v>
                </c:pt>
                <c:pt idx="1">
                  <c:v>21</c:v>
                </c:pt>
                <c:pt idx="2">
                  <c:v>21</c:v>
                </c:pt>
                <c:pt idx="3">
                  <c:v>20</c:v>
                </c:pt>
                <c:pt idx="4">
                  <c:v>27</c:v>
                </c:pt>
                <c:pt idx="5">
                  <c:v>35</c:v>
                </c:pt>
                <c:pt idx="6">
                  <c:v>41</c:v>
                </c:pt>
                <c:pt idx="7">
                  <c:v>5</c:v>
                </c:pt>
                <c:pt idx="8">
                  <c:v>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Feuil16!$B$33:$J$33</c15:f>
                <c15:dlblRangeCache>
                  <c:ptCount val="9"/>
                  <c:pt idx="0">
                    <c:v>34,2%</c:v>
                  </c:pt>
                  <c:pt idx="1">
                    <c:v>31,8%</c:v>
                  </c:pt>
                  <c:pt idx="2">
                    <c:v>23,3%</c:v>
                  </c:pt>
                  <c:pt idx="3">
                    <c:v>15,9%</c:v>
                  </c:pt>
                  <c:pt idx="4">
                    <c:v>13,4%</c:v>
                  </c:pt>
                  <c:pt idx="5">
                    <c:v>10,8%</c:v>
                  </c:pt>
                  <c:pt idx="6">
                    <c:v>10,1%</c:v>
                  </c:pt>
                  <c:pt idx="7">
                    <c:v>2,7%</c:v>
                  </c:pt>
                  <c:pt idx="8">
                    <c:v>6,3%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9-4177-4F0B-8352-3227E3332E94}"/>
            </c:ext>
          </c:extLst>
        </c:ser>
        <c:ser>
          <c:idx val="1"/>
          <c:order val="2"/>
          <c:tx>
            <c:strRef>
              <c:f>Feuil16!$A$23</c:f>
              <c:strCache>
                <c:ptCount val="1"/>
                <c:pt idx="0">
                  <c:v>EPC (%; n)</c:v>
                </c:pt>
              </c:strCache>
            </c:strRef>
          </c:tx>
          <c:spPr>
            <a:solidFill>
              <a:srgbClr val="8064A2">
                <a:lumMod val="60000"/>
                <a:lumOff val="40000"/>
              </a:srgbClr>
            </a:solidFill>
            <a:ln>
              <a:solidFill>
                <a:srgbClr val="7030A0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356838C-FD00-4121-9A1A-3C20B756B945}" type="CELLRANGE">
                      <a:rPr lang="fr-FR"/>
                      <a:pPr/>
                      <a:t>[PLAGECELL]</a:t>
                    </a:fld>
                    <a:r>
                      <a:rPr lang="fr-FR" baseline="0"/>
                      <a:t>; </a:t>
                    </a:r>
                    <a:fld id="{90157342-5E14-4F39-BD76-97E24CA6EAAE}" type="VALUE">
                      <a:rPr lang="fr-FR" baseline="0"/>
                      <a:pPr/>
                      <a:t>[VALEUR]</a:t>
                    </a:fld>
                    <a:endParaRPr lang="fr-FR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4177-4F0B-8352-3227E3332E9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D04E4BE-E01B-4AC4-9DFD-06350DDE0B72}" type="CELLRANGE">
                      <a:rPr lang="fr-FR"/>
                      <a:pPr/>
                      <a:t>[PLAGECELL]</a:t>
                    </a:fld>
                    <a:r>
                      <a:rPr lang="fr-FR" baseline="0"/>
                      <a:t>; </a:t>
                    </a:r>
                    <a:fld id="{7BCF7D19-E6BC-43D1-8B1E-4B49512812F3}" type="VALUE">
                      <a:rPr lang="fr-FR" baseline="0"/>
                      <a:pPr/>
                      <a:t>[VALEUR]</a:t>
                    </a:fld>
                    <a:endParaRPr lang="fr-FR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4177-4F0B-8352-3227E3332E9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E1A288E-737F-4514-BF2D-E7AE6FA34F73}" type="CELLRANGE">
                      <a:rPr lang="fr-FR"/>
                      <a:pPr/>
                      <a:t>[PLAGECELL]</a:t>
                    </a:fld>
                    <a:r>
                      <a:rPr lang="fr-FR" baseline="0"/>
                      <a:t>; </a:t>
                    </a:r>
                    <a:fld id="{830E73CE-CAB5-4497-8670-2E9EE8D6CCDD}" type="VALUE">
                      <a:rPr lang="fr-FR" baseline="0"/>
                      <a:pPr/>
                      <a:t>[VALEUR]</a:t>
                    </a:fld>
                    <a:endParaRPr lang="fr-FR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4177-4F0B-8352-3227E3332E9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C1A8F83-E291-48FF-B993-9BEADB64B0A5}" type="CELLRANGE">
                      <a:rPr lang="fr-FR"/>
                      <a:pPr/>
                      <a:t>[PLAGECELL]</a:t>
                    </a:fld>
                    <a:r>
                      <a:rPr lang="fr-FR" baseline="0"/>
                      <a:t>; </a:t>
                    </a:r>
                    <a:fld id="{35135A59-590F-4B6D-9E1B-27F4F67233DE}" type="VALUE">
                      <a:rPr lang="fr-FR" baseline="0"/>
                      <a:pPr/>
                      <a:t>[VALEUR]</a:t>
                    </a:fld>
                    <a:endParaRPr lang="fr-FR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4177-4F0B-8352-3227E3332E94}"/>
                </c:ext>
              </c:extLst>
            </c:dLbl>
            <c:dLbl>
              <c:idx val="4"/>
              <c:layout>
                <c:manualLayout>
                  <c:x val="-6.4667993460134887E-17"/>
                  <c:y val="-6.1589276676489259E-2"/>
                </c:manualLayout>
              </c:layout>
              <c:tx>
                <c:rich>
                  <a:bodyPr/>
                  <a:lstStyle/>
                  <a:p>
                    <a:fld id="{12C43541-8191-4C04-81D1-C8D94B6F5325}" type="CELLRANGE">
                      <a:rPr lang="en-US" baseline="0"/>
                      <a:pPr/>
                      <a:t>[PLAGECELL]</a:t>
                    </a:fld>
                    <a:r>
                      <a:rPr lang="en-US" baseline="0"/>
                      <a:t>; </a:t>
                    </a:r>
                    <a:fld id="{7D3126A8-46DA-49E9-9A19-C161CDE8A01C}" type="VALUE">
                      <a:rPr lang="en-US" baseline="0"/>
                      <a:pPr/>
                      <a:t>[VALEUR]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4177-4F0B-8352-3227E3332E94}"/>
                </c:ext>
              </c:extLst>
            </c:dLbl>
            <c:dLbl>
              <c:idx val="5"/>
              <c:layout>
                <c:manualLayout>
                  <c:x val="6.4667993460134887E-17"/>
                  <c:y val="1.6797075457224329E-2"/>
                </c:manualLayout>
              </c:layout>
              <c:tx>
                <c:rich>
                  <a:bodyPr/>
                  <a:lstStyle/>
                  <a:p>
                    <a:fld id="{2DD0A295-26B3-410C-B221-37F0312F8DBB}" type="CELLRANGE">
                      <a:rPr lang="en-US" baseline="0"/>
                      <a:pPr/>
                      <a:t>[PLAGECELL]</a:t>
                    </a:fld>
                    <a:r>
                      <a:rPr lang="en-US" baseline="0"/>
                      <a:t>; </a:t>
                    </a:r>
                    <a:fld id="{411A2DC8-5696-4595-9CCE-2A3177C22F65}" type="VALUE">
                      <a:rPr lang="en-US" baseline="0"/>
                      <a:pPr/>
                      <a:t>[VALEUR]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4177-4F0B-8352-3227E3332E94}"/>
                </c:ext>
              </c:extLst>
            </c:dLbl>
            <c:dLbl>
              <c:idx val="6"/>
              <c:layout>
                <c:manualLayout>
                  <c:x val="1.0430785468281301E-3"/>
                  <c:y val="7.8091631793998195E-2"/>
                </c:manualLayout>
              </c:layout>
              <c:tx>
                <c:rich>
                  <a:bodyPr/>
                  <a:lstStyle/>
                  <a:p>
                    <a:fld id="{BEF76648-785F-467D-B1A2-4C909BA0219F}" type="CELLRANGE">
                      <a:rPr lang="en-US" baseline="0"/>
                      <a:pPr/>
                      <a:t>[PLAGECELL]</a:t>
                    </a:fld>
                    <a:r>
                      <a:rPr lang="en-US" baseline="0"/>
                      <a:t>; </a:t>
                    </a:r>
                    <a:fld id="{182F0300-0621-4E5A-A8AB-7CF4255B21F5}" type="VALUE">
                      <a:rPr lang="en-US" baseline="0"/>
                      <a:pPr/>
                      <a:t>[VALEUR]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4177-4F0B-8352-3227E3332E94}"/>
                </c:ext>
              </c:extLst>
            </c:dLbl>
            <c:dLbl>
              <c:idx val="7"/>
              <c:layout>
                <c:manualLayout>
                  <c:x val="7.3964003999542674E-4"/>
                  <c:y val="-7.8975792813144222E-2"/>
                </c:manualLayout>
              </c:layout>
              <c:tx>
                <c:rich>
                  <a:bodyPr/>
                  <a:lstStyle/>
                  <a:p>
                    <a:fld id="{DE77FF0C-1707-4A79-89BA-1543883683A0}" type="CELLRANGE">
                      <a:rPr lang="en-US" baseline="0"/>
                      <a:pPr/>
                      <a:t>[PLAGECELL]</a:t>
                    </a:fld>
                    <a:r>
                      <a:rPr lang="en-US" baseline="0"/>
                      <a:t>; </a:t>
                    </a:r>
                    <a:fld id="{7F521B49-59D3-4AF7-839F-6D48F73485F0}" type="VALUE">
                      <a:rPr lang="en-US" baseline="0"/>
                      <a:pPr/>
                      <a:t>[VALEUR]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4177-4F0B-8352-3227E3332E94}"/>
                </c:ext>
              </c:extLst>
            </c:dLbl>
            <c:dLbl>
              <c:idx val="8"/>
              <c:layout>
                <c:manualLayout>
                  <c:x val="-5.6893320097050146E-3"/>
                  <c:y val="2.475358488433059E-2"/>
                </c:manualLayout>
              </c:layout>
              <c:tx>
                <c:rich>
                  <a:bodyPr/>
                  <a:lstStyle/>
                  <a:p>
                    <a:fld id="{9EE7CD20-1782-4E54-A123-0AF811AB4E1B}" type="CELLRANGE">
                      <a:rPr lang="en-US" baseline="0"/>
                      <a:pPr/>
                      <a:t>[PLAGECELL]</a:t>
                    </a:fld>
                    <a:r>
                      <a:rPr lang="en-US" baseline="0"/>
                      <a:t>; </a:t>
                    </a:r>
                    <a:fld id="{74285A2D-7F8F-45EA-867B-DDF1DD5066FC}" type="VALUE">
                      <a:rPr lang="en-US" baseline="0"/>
                      <a:pPr/>
                      <a:t>[VALEUR]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4177-4F0B-8352-3227E3332E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numRef>
              <c:f>Feuil16!$B$22:$J$22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Feuil16!$B$23:$J$23</c:f>
              <c:numCache>
                <c:formatCode>General</c:formatCode>
                <c:ptCount val="9"/>
                <c:pt idx="0">
                  <c:v>25</c:v>
                </c:pt>
                <c:pt idx="1">
                  <c:v>45</c:v>
                </c:pt>
                <c:pt idx="2">
                  <c:v>69</c:v>
                </c:pt>
                <c:pt idx="3">
                  <c:v>106</c:v>
                </c:pt>
                <c:pt idx="4">
                  <c:v>175</c:v>
                </c:pt>
                <c:pt idx="5">
                  <c:v>290</c:v>
                </c:pt>
                <c:pt idx="6">
                  <c:v>363</c:v>
                </c:pt>
                <c:pt idx="7">
                  <c:v>178</c:v>
                </c:pt>
                <c:pt idx="8">
                  <c:v>134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Feuil16!$B$32:$J$32</c15:f>
                <c15:dlblRangeCache>
                  <c:ptCount val="9"/>
                  <c:pt idx="0">
                    <c:v>65,8%</c:v>
                  </c:pt>
                  <c:pt idx="1">
                    <c:v>68,2%</c:v>
                  </c:pt>
                  <c:pt idx="2">
                    <c:v>76,7%</c:v>
                  </c:pt>
                  <c:pt idx="3">
                    <c:v>84,1%</c:v>
                  </c:pt>
                  <c:pt idx="4">
                    <c:v>86,6%</c:v>
                  </c:pt>
                  <c:pt idx="5">
                    <c:v>89,2%</c:v>
                  </c:pt>
                  <c:pt idx="6">
                    <c:v>89,9%</c:v>
                  </c:pt>
                  <c:pt idx="7">
                    <c:v>97,3%</c:v>
                  </c:pt>
                  <c:pt idx="8">
                    <c:v>93,7%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3-4177-4F0B-8352-3227E3332E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3263416"/>
        <c:axId val="338032304"/>
      </c:barChart>
      <c:lineChart>
        <c:grouping val="standard"/>
        <c:varyColors val="0"/>
        <c:ser>
          <c:idx val="0"/>
          <c:order val="0"/>
          <c:tx>
            <c:strRef>
              <c:f>Feuil16!$A$25</c:f>
              <c:strCache>
                <c:ptCount val="1"/>
                <c:pt idx="0">
                  <c:v>Signalements BHRe (n)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9.4822200161750417E-3"/>
                  <c:y val="-4.3318773547578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177-4F0B-8352-3227E3332E94}"/>
                </c:ext>
              </c:extLst>
            </c:dLbl>
            <c:dLbl>
              <c:idx val="1"/>
              <c:layout>
                <c:manualLayout>
                  <c:x val="-2.844666004852511E-2"/>
                  <c:y val="-4.3318773547578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177-4F0B-8352-3227E3332E94}"/>
                </c:ext>
              </c:extLst>
            </c:dLbl>
            <c:dLbl>
              <c:idx val="2"/>
              <c:layout>
                <c:manualLayout>
                  <c:x val="-1.8964440032350049E-2"/>
                  <c:y val="-3.7130377326495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177-4F0B-8352-3227E3332E94}"/>
                </c:ext>
              </c:extLst>
            </c:dLbl>
            <c:dLbl>
              <c:idx val="3"/>
              <c:layout>
                <c:manualLayout>
                  <c:x val="-3.603243606146516E-2"/>
                  <c:y val="-4.9507169768661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177-4F0B-8352-3227E3332E94}"/>
                </c:ext>
              </c:extLst>
            </c:dLbl>
            <c:dLbl>
              <c:idx val="4"/>
              <c:layout>
                <c:manualLayout>
                  <c:x val="-3.7928880064700236E-2"/>
                  <c:y val="-4.6412971658119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177-4F0B-8352-3227E3332E94}"/>
                </c:ext>
              </c:extLst>
            </c:dLbl>
            <c:dLbl>
              <c:idx val="5"/>
              <c:layout>
                <c:manualLayout>
                  <c:x val="-3.4135992058230091E-2"/>
                  <c:y val="-4.6412971658119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177-4F0B-8352-3227E3332E94}"/>
                </c:ext>
              </c:extLst>
            </c:dLbl>
            <c:dLbl>
              <c:idx val="8"/>
              <c:layout>
                <c:manualLayout>
                  <c:x val="-1.3907095367770941E-16"/>
                  <c:y val="-1.8565188663247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177-4F0B-8352-3227E3332E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Feuil16!$B$22:$J$22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Feuil16!$B$25:$J$25</c:f>
              <c:numCache>
                <c:formatCode>General</c:formatCode>
                <c:ptCount val="9"/>
                <c:pt idx="0">
                  <c:v>38</c:v>
                </c:pt>
                <c:pt idx="1">
                  <c:v>66</c:v>
                </c:pt>
                <c:pt idx="2">
                  <c:v>90</c:v>
                </c:pt>
                <c:pt idx="3">
                  <c:v>126</c:v>
                </c:pt>
                <c:pt idx="4">
                  <c:v>202</c:v>
                </c:pt>
                <c:pt idx="5">
                  <c:v>325</c:v>
                </c:pt>
                <c:pt idx="6">
                  <c:v>404</c:v>
                </c:pt>
                <c:pt idx="7">
                  <c:v>183</c:v>
                </c:pt>
                <c:pt idx="8">
                  <c:v>143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4177-4F0B-8352-3227E3332E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8211784"/>
        <c:axId val="498219328"/>
      </c:lineChart>
      <c:catAx>
        <c:axId val="333263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Année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38032304"/>
        <c:crosses val="autoZero"/>
        <c:auto val="1"/>
        <c:lblAlgn val="ctr"/>
        <c:lblOffset val="100"/>
        <c:noMultiLvlLbl val="0"/>
      </c:catAx>
      <c:valAx>
        <c:axId val="338032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Text" lastClr="000000">
                  <a:lumMod val="15000"/>
                  <a:lumOff val="85000"/>
                </a:sys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%</a:t>
                </a:r>
                <a:r>
                  <a:rPr lang="fr-FR" baseline="0"/>
                  <a:t> de signalements BHRe</a:t>
                </a:r>
                <a:endParaRPr lang="fr-FR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33263416"/>
        <c:crosses val="autoZero"/>
        <c:crossBetween val="between"/>
      </c:valAx>
      <c:valAx>
        <c:axId val="498219328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r>
                  <a:rPr lang="fr-FR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Nombre de BHRe signalées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r-FR"/>
          </a:p>
        </c:txPr>
        <c:crossAx val="498211784"/>
        <c:crosses val="max"/>
        <c:crossBetween val="between"/>
      </c:valAx>
      <c:catAx>
        <c:axId val="498211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82193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Feuil1!$A$2</c:f>
              <c:strCache>
                <c:ptCount val="1"/>
                <c:pt idx="0">
                  <c:v>Autre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3D5AE28D-B220-49A7-8A9A-725FAD20C6E9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FF39-4619-B88B-8C337A8D1EC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5B4BA85-B0C8-41F1-9F2C-A0428F2F7E9A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FF39-4619-B88B-8C337A8D1EC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4A8E414-DE0C-4458-9973-AA482609DA05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FF39-4619-B88B-8C337A8D1EC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2E37FB4-72E6-4667-B27D-4B3AB56DE303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FF39-4619-B88B-8C337A8D1EC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6531465-BA39-4E46-8C60-CF8519338C5B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FF39-4619-B88B-8C337A8D1EC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67D07DA-1709-47C9-A382-ADFBB3A7F53C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FF39-4619-B88B-8C337A8D1EC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Feuil1!$B$1:$G$1</c:f>
              <c:strCache>
                <c:ptCount val="6"/>
                <c:pt idx="0">
                  <c:v>ARA 2016</c:v>
                </c:pt>
                <c:pt idx="1">
                  <c:v>ARA 2017</c:v>
                </c:pt>
                <c:pt idx="2">
                  <c:v>ARA 2018</c:v>
                </c:pt>
                <c:pt idx="3">
                  <c:v>ARA 2019</c:v>
                </c:pt>
                <c:pt idx="4">
                  <c:v>ARA 2020</c:v>
                </c:pt>
                <c:pt idx="5">
                  <c:v>ARA 2021</c:v>
                </c:pt>
              </c:strCache>
            </c:strRef>
          </c:cat>
          <c:val>
            <c:numRef>
              <c:f>Feuil1!$B$2:$G$2</c:f>
              <c:numCache>
                <c:formatCode>General</c:formatCode>
                <c:ptCount val="6"/>
                <c:pt idx="0">
                  <c:v>117</c:v>
                </c:pt>
                <c:pt idx="1">
                  <c:v>111</c:v>
                </c:pt>
                <c:pt idx="2">
                  <c:v>131</c:v>
                </c:pt>
                <c:pt idx="3">
                  <c:v>147</c:v>
                </c:pt>
                <c:pt idx="4">
                  <c:v>75</c:v>
                </c:pt>
                <c:pt idx="5">
                  <c:v>52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Feuil1!$B$12:$G$12</c15:f>
                <c15:dlblRangeCache>
                  <c:ptCount val="6"/>
                  <c:pt idx="0">
                    <c:v>45,9</c:v>
                  </c:pt>
                  <c:pt idx="1">
                    <c:v>33,6</c:v>
                  </c:pt>
                  <c:pt idx="2">
                    <c:v>28,3</c:v>
                  </c:pt>
                  <c:pt idx="3">
                    <c:v>26,3</c:v>
                  </c:pt>
                  <c:pt idx="4">
                    <c:v>28,7</c:v>
                  </c:pt>
                  <c:pt idx="5">
                    <c:v>24,9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FF39-4619-B88B-8C337A8D1ECD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SARM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7511725750278957E-2"/>
                  <c:y val="4.3326764462988145E-2"/>
                </c:manualLayout>
              </c:layout>
              <c:tx>
                <c:rich>
                  <a:bodyPr/>
                  <a:lstStyle/>
                  <a:p>
                    <a:fld id="{5C474CF5-189A-4783-B5BB-0CF8FDF308A1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FF39-4619-B88B-8C337A8D1ECD}"/>
                </c:ext>
              </c:extLst>
            </c:dLbl>
            <c:dLbl>
              <c:idx val="1"/>
              <c:layout>
                <c:manualLayout>
                  <c:x val="5.1760553175251023E-2"/>
                  <c:y val="3.4042457792347831E-2"/>
                </c:manualLayout>
              </c:layout>
              <c:tx>
                <c:rich>
                  <a:bodyPr/>
                  <a:lstStyle/>
                  <a:p>
                    <a:fld id="{B4D54F63-06F0-45FD-A639-2826F5171632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FF39-4619-B88B-8C337A8D1ECD}"/>
                </c:ext>
              </c:extLst>
            </c:dLbl>
            <c:dLbl>
              <c:idx val="2"/>
              <c:layout>
                <c:manualLayout>
                  <c:x val="5.7511725750278957E-2"/>
                  <c:y val="3.7137226682561156E-2"/>
                </c:manualLayout>
              </c:layout>
              <c:tx>
                <c:rich>
                  <a:bodyPr/>
                  <a:lstStyle/>
                  <a:p>
                    <a:fld id="{3DE91868-2BC9-4FB8-8B12-A09E9AD07389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FF39-4619-B88B-8C337A8D1ECD}"/>
                </c:ext>
              </c:extLst>
            </c:dLbl>
            <c:dLbl>
              <c:idx val="3"/>
              <c:layout>
                <c:manualLayout>
                  <c:x val="6.134584080029741E-2"/>
                  <c:y val="4.6421533353201476E-2"/>
                </c:manualLayout>
              </c:layout>
              <c:tx>
                <c:rich>
                  <a:bodyPr/>
                  <a:lstStyle/>
                  <a:p>
                    <a:fld id="{9B27FF30-2C10-45E2-92EF-882DD12AF2FB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FF39-4619-B88B-8C337A8D1ECD}"/>
                </c:ext>
              </c:extLst>
            </c:dLbl>
            <c:dLbl>
              <c:idx val="4"/>
              <c:layout>
                <c:manualLayout>
                  <c:x val="4.6009380600223165E-2"/>
                  <c:y val="2.7852920011920954E-2"/>
                </c:manualLayout>
              </c:layout>
              <c:tx>
                <c:rich>
                  <a:bodyPr/>
                  <a:lstStyle/>
                  <a:p>
                    <a:fld id="{0CF7492F-800B-4EA7-B08D-DD2F766F4C06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FF39-4619-B88B-8C337A8D1ECD}"/>
                </c:ext>
              </c:extLst>
            </c:dLbl>
            <c:dLbl>
              <c:idx val="5"/>
              <c:layout>
                <c:manualLayout>
                  <c:x val="-4.7453621246866936E-3"/>
                  <c:y val="2.5936660632478745E-3"/>
                </c:manualLayout>
              </c:layout>
              <c:tx>
                <c:rich>
                  <a:bodyPr/>
                  <a:lstStyle/>
                  <a:p>
                    <a:fld id="{A15C0087-032F-4058-8CFC-82ED269957B1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FF39-4619-B88B-8C337A8D1EC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Feuil1!$B$1:$G$1</c:f>
              <c:strCache>
                <c:ptCount val="6"/>
                <c:pt idx="0">
                  <c:v>ARA 2016</c:v>
                </c:pt>
                <c:pt idx="1">
                  <c:v>ARA 2017</c:v>
                </c:pt>
                <c:pt idx="2">
                  <c:v>ARA 2018</c:v>
                </c:pt>
                <c:pt idx="3">
                  <c:v>ARA 2019</c:v>
                </c:pt>
                <c:pt idx="4">
                  <c:v>ARA 2020</c:v>
                </c:pt>
                <c:pt idx="5">
                  <c:v>ARA 2021</c:v>
                </c:pt>
              </c:strCache>
            </c:strRef>
          </c:cat>
          <c:val>
            <c:numRef>
              <c:f>Feuil1!$B$3:$G$3</c:f>
              <c:numCache>
                <c:formatCode>General</c:formatCode>
                <c:ptCount val="6"/>
                <c:pt idx="0">
                  <c:v>6</c:v>
                </c:pt>
                <c:pt idx="1">
                  <c:v>6</c:v>
                </c:pt>
                <c:pt idx="2">
                  <c:v>4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Feuil1!$B$13:$G$13</c15:f>
                <c15:dlblRangeCache>
                  <c:ptCount val="6"/>
                  <c:pt idx="0">
                    <c:v>2,4</c:v>
                  </c:pt>
                  <c:pt idx="1">
                    <c:v>1,8</c:v>
                  </c:pt>
                  <c:pt idx="2">
                    <c:v>0,9</c:v>
                  </c:pt>
                  <c:pt idx="3">
                    <c:v>0,2</c:v>
                  </c:pt>
                  <c:pt idx="4">
                    <c:v>0,8</c:v>
                  </c:pt>
                  <c:pt idx="5">
                    <c:v>1,0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D-FF39-4619-B88B-8C337A8D1ECD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E-C3GR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5594668225269657E-2"/>
                  <c:y val="9.2843066706403167E-3"/>
                </c:manualLayout>
              </c:layout>
              <c:tx>
                <c:rich>
                  <a:bodyPr/>
                  <a:lstStyle/>
                  <a:p>
                    <a:fld id="{4721538F-EFA6-4DB7-9F43-5CB4A5061658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FF39-4619-B88B-8C337A8D1ECD}"/>
                </c:ext>
              </c:extLst>
            </c:dLbl>
            <c:dLbl>
              <c:idx val="1"/>
              <c:layout>
                <c:manualLayout>
                  <c:x val="5.1760553175251023E-2"/>
                  <c:y val="3.0947688902134393E-3"/>
                </c:manualLayout>
              </c:layout>
              <c:tx>
                <c:rich>
                  <a:bodyPr/>
                  <a:lstStyle/>
                  <a:p>
                    <a:fld id="{2229211C-E3D8-45D9-A042-57982310B6D5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FF39-4619-B88B-8C337A8D1ECD}"/>
                </c:ext>
              </c:extLst>
            </c:dLbl>
            <c:dLbl>
              <c:idx val="2"/>
              <c:layout>
                <c:manualLayout>
                  <c:x val="5.3677610700260357E-2"/>
                  <c:y val="-1.134735484517113E-16"/>
                </c:manualLayout>
              </c:layout>
              <c:tx>
                <c:rich>
                  <a:bodyPr/>
                  <a:lstStyle/>
                  <a:p>
                    <a:fld id="{7CCD4846-5D42-42CA-AF07-9D3FFA9F044D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FF39-4619-B88B-8C337A8D1ECD}"/>
                </c:ext>
              </c:extLst>
            </c:dLbl>
            <c:dLbl>
              <c:idx val="3"/>
              <c:layout>
                <c:manualLayout>
                  <c:x val="4.9843495650241688E-2"/>
                  <c:y val="1.2379075560853643E-2"/>
                </c:manualLayout>
              </c:layout>
              <c:tx>
                <c:rich>
                  <a:bodyPr/>
                  <a:lstStyle/>
                  <a:p>
                    <a:fld id="{7A7A653D-24DE-4CE3-9AE7-8C2BB108F401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FF39-4619-B88B-8C337A8D1ECD}"/>
                </c:ext>
              </c:extLst>
            </c:dLbl>
            <c:dLbl>
              <c:idx val="4"/>
              <c:layout>
                <c:manualLayout>
                  <c:x val="6.134584080029741E-2"/>
                  <c:y val="0"/>
                </c:manualLayout>
              </c:layout>
              <c:tx>
                <c:rich>
                  <a:bodyPr/>
                  <a:lstStyle/>
                  <a:p>
                    <a:fld id="{98EF2AA1-D65C-4BB4-AC0E-2670E6D187AD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FF39-4619-B88B-8C337A8D1ECD}"/>
                </c:ext>
              </c:extLst>
            </c:dLbl>
            <c:dLbl>
              <c:idx val="5"/>
              <c:layout>
                <c:manualLayout>
                  <c:x val="1.1072511624268836E-2"/>
                  <c:y val="-7.7809981897436235E-3"/>
                </c:manualLayout>
              </c:layout>
              <c:tx>
                <c:rich>
                  <a:bodyPr/>
                  <a:lstStyle/>
                  <a:p>
                    <a:fld id="{2AA4FD36-D81C-46F7-A99B-A036A2D0D76F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FF39-4619-B88B-8C337A8D1EC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Feuil1!$B$1:$G$1</c:f>
              <c:strCache>
                <c:ptCount val="6"/>
                <c:pt idx="0">
                  <c:v>ARA 2016</c:v>
                </c:pt>
                <c:pt idx="1">
                  <c:v>ARA 2017</c:v>
                </c:pt>
                <c:pt idx="2">
                  <c:v>ARA 2018</c:v>
                </c:pt>
                <c:pt idx="3">
                  <c:v>ARA 2019</c:v>
                </c:pt>
                <c:pt idx="4">
                  <c:v>ARA 2020</c:v>
                </c:pt>
                <c:pt idx="5">
                  <c:v>ARA 2021</c:v>
                </c:pt>
              </c:strCache>
            </c:strRef>
          </c:cat>
          <c:val>
            <c:numRef>
              <c:f>Feuil1!$B$4:$G$4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Feuil1!$B$14:$G$14</c15:f>
                <c15:dlblRangeCache>
                  <c:ptCount val="6"/>
                  <c:pt idx="0">
                    <c:v>0,4</c:v>
                  </c:pt>
                  <c:pt idx="1">
                    <c:v>0,0</c:v>
                  </c:pt>
                  <c:pt idx="2">
                    <c:v>0,0</c:v>
                  </c:pt>
                  <c:pt idx="3">
                    <c:v>0,0</c:v>
                  </c:pt>
                  <c:pt idx="4">
                    <c:v>0,0</c:v>
                  </c:pt>
                  <c:pt idx="5">
                    <c:v>2,4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4-FF39-4619-B88B-8C337A8D1ECD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ABRI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6AC6681C-7821-4A63-B457-B228A7CC60AA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FF39-4619-B88B-8C337A8D1EC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3E13D4B-CE10-4B9B-87F1-AFF127098861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FF39-4619-B88B-8C337A8D1EC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BE2C2CD-D83E-4C1C-AA08-4FD7CB196017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FF39-4619-B88B-8C337A8D1EC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AA7C0C1-AFB5-4F8E-867A-4C241827A1BD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FF39-4619-B88B-8C337A8D1EC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36C3B54-B8EE-4E49-B119-DA481A1B1C5C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FF39-4619-B88B-8C337A8D1ECD}"/>
                </c:ext>
              </c:extLst>
            </c:dLbl>
            <c:dLbl>
              <c:idx val="5"/>
              <c:layout>
                <c:manualLayout>
                  <c:x val="-1.4236086374060198E-2"/>
                  <c:y val="0"/>
                </c:manualLayout>
              </c:layout>
              <c:tx>
                <c:rich>
                  <a:bodyPr/>
                  <a:lstStyle/>
                  <a:p>
                    <a:fld id="{048A1772-9907-45CF-AE65-A77667B21EEB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A-FF39-4619-B88B-8C337A8D1EC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Feuil1!$B$1:$G$1</c:f>
              <c:strCache>
                <c:ptCount val="6"/>
                <c:pt idx="0">
                  <c:v>ARA 2016</c:v>
                </c:pt>
                <c:pt idx="1">
                  <c:v>ARA 2017</c:v>
                </c:pt>
                <c:pt idx="2">
                  <c:v>ARA 2018</c:v>
                </c:pt>
                <c:pt idx="3">
                  <c:v>ARA 2019</c:v>
                </c:pt>
                <c:pt idx="4">
                  <c:v>ARA 2020</c:v>
                </c:pt>
                <c:pt idx="5">
                  <c:v>ARA 2021</c:v>
                </c:pt>
              </c:strCache>
            </c:strRef>
          </c:cat>
          <c:val>
            <c:numRef>
              <c:f>Feuil1!$B$5:$G$5</c:f>
              <c:numCache>
                <c:formatCode>General</c:formatCode>
                <c:ptCount val="6"/>
                <c:pt idx="0">
                  <c:v>1</c:v>
                </c:pt>
                <c:pt idx="1">
                  <c:v>5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Feuil1!$B$15:$G$15</c15:f>
                <c15:dlblRangeCache>
                  <c:ptCount val="6"/>
                  <c:pt idx="0">
                    <c:v>0,4</c:v>
                  </c:pt>
                  <c:pt idx="1">
                    <c:v>1,5</c:v>
                  </c:pt>
                  <c:pt idx="2">
                    <c:v>0,0</c:v>
                  </c:pt>
                  <c:pt idx="3">
                    <c:v>0,2</c:v>
                  </c:pt>
                  <c:pt idx="4">
                    <c:v>0,0</c:v>
                  </c:pt>
                  <c:pt idx="5">
                    <c:v>0,0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B-FF39-4619-B88B-8C337A8D1ECD}"/>
            </c:ext>
          </c:extLst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ERG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F2E6CB22-2B98-4418-98DD-B08F1D7A60C0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C-FF39-4619-B88B-8C337A8D1EC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4922D1F-7EDE-42C8-B10D-02F91623D46B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FF39-4619-B88B-8C337A8D1EC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0706194-0F95-4A1D-92BF-9109844DB519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FF39-4619-B88B-8C337A8D1EC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9A9DCDD-B097-42D5-A1BD-4FE521357F92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FF39-4619-B88B-8C337A8D1ECD}"/>
                </c:ext>
              </c:extLst>
            </c:dLbl>
            <c:dLbl>
              <c:idx val="4"/>
              <c:layout>
                <c:manualLayout>
                  <c:x val="5.1760553175251058E-2"/>
                  <c:y val="-3.7137226682561267E-2"/>
                </c:manualLayout>
              </c:layout>
              <c:tx>
                <c:rich>
                  <a:bodyPr/>
                  <a:lstStyle/>
                  <a:p>
                    <a:fld id="{FDE80D2B-7861-4B13-A264-B6D57583806E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0-FF39-4619-B88B-8C337A8D1EC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979D112-2D91-4275-9323-7A368C94154A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FF39-4619-B88B-8C337A8D1EC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Feuil1!$B$1:$G$1</c:f>
              <c:strCache>
                <c:ptCount val="6"/>
                <c:pt idx="0">
                  <c:v>ARA 2016</c:v>
                </c:pt>
                <c:pt idx="1">
                  <c:v>ARA 2017</c:v>
                </c:pt>
                <c:pt idx="2">
                  <c:v>ARA 2018</c:v>
                </c:pt>
                <c:pt idx="3">
                  <c:v>ARA 2019</c:v>
                </c:pt>
                <c:pt idx="4">
                  <c:v>ARA 2020</c:v>
                </c:pt>
                <c:pt idx="5">
                  <c:v>ARA 2021</c:v>
                </c:pt>
              </c:strCache>
            </c:strRef>
          </c:cat>
          <c:val>
            <c:numRef>
              <c:f>Feuil1!$B$6:$G$6</c:f>
              <c:numCache>
                <c:formatCode>General</c:formatCode>
                <c:ptCount val="6"/>
                <c:pt idx="0">
                  <c:v>22</c:v>
                </c:pt>
                <c:pt idx="1">
                  <c:v>27</c:v>
                </c:pt>
                <c:pt idx="2">
                  <c:v>35</c:v>
                </c:pt>
                <c:pt idx="3">
                  <c:v>41</c:v>
                </c:pt>
                <c:pt idx="4">
                  <c:v>5</c:v>
                </c:pt>
                <c:pt idx="5">
                  <c:v>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Feuil1!$B$16:$G$16</c15:f>
                <c15:dlblRangeCache>
                  <c:ptCount val="6"/>
                  <c:pt idx="0">
                    <c:v>8,6</c:v>
                  </c:pt>
                  <c:pt idx="1">
                    <c:v>8,2</c:v>
                  </c:pt>
                  <c:pt idx="2">
                    <c:v>7,6</c:v>
                  </c:pt>
                  <c:pt idx="3">
                    <c:v>7,3</c:v>
                  </c:pt>
                  <c:pt idx="4">
                    <c:v>1,9</c:v>
                  </c:pt>
                  <c:pt idx="5">
                    <c:v>4,3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2-FF39-4619-B88B-8C337A8D1ECD}"/>
            </c:ext>
          </c:extLst>
        </c:ser>
        <c:ser>
          <c:idx val="5"/>
          <c:order val="5"/>
          <c:tx>
            <c:strRef>
              <c:f>Feuil1!$A$7</c:f>
              <c:strCache>
                <c:ptCount val="1"/>
                <c:pt idx="0">
                  <c:v>ICD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5253AF53-FAA0-4679-B3D9-4E78C2A8C66F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3-FF39-4619-B88B-8C337A8D1EC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FDC7C01-C4A2-4A57-9C32-A50FEC98D5E0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FF39-4619-B88B-8C337A8D1EC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08EE2C0-C932-46D5-877D-01BE335A0F12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FF39-4619-B88B-8C337A8D1EC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47F5F63-3990-476E-B374-D376F7BEA457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FF39-4619-B88B-8C337A8D1EC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D935C2E-E280-4E55-AF2F-5DC47B0068F0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FF39-4619-B88B-8C337A8D1EC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DFE0692-D02C-40C4-A9A5-1E275A5C70D2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FF39-4619-B88B-8C337A8D1EC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Feuil1!$B$1:$G$1</c:f>
              <c:strCache>
                <c:ptCount val="6"/>
                <c:pt idx="0">
                  <c:v>ARA 2016</c:v>
                </c:pt>
                <c:pt idx="1">
                  <c:v>ARA 2017</c:v>
                </c:pt>
                <c:pt idx="2">
                  <c:v>ARA 2018</c:v>
                </c:pt>
                <c:pt idx="3">
                  <c:v>ARA 2019</c:v>
                </c:pt>
                <c:pt idx="4">
                  <c:v>ARA 2020</c:v>
                </c:pt>
                <c:pt idx="5">
                  <c:v>ARA 2021</c:v>
                </c:pt>
              </c:strCache>
            </c:strRef>
          </c:cat>
          <c:val>
            <c:numRef>
              <c:f>Feuil1!$B$7:$G$7</c:f>
              <c:numCache>
                <c:formatCode>General</c:formatCode>
                <c:ptCount val="6"/>
                <c:pt idx="0">
                  <c:v>6</c:v>
                </c:pt>
                <c:pt idx="1">
                  <c:v>6</c:v>
                </c:pt>
                <c:pt idx="2">
                  <c:v>3</c:v>
                </c:pt>
                <c:pt idx="3">
                  <c:v>5</c:v>
                </c:pt>
                <c:pt idx="4">
                  <c:v>1</c:v>
                </c:pt>
                <c:pt idx="5">
                  <c:v>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Feuil1!$B$17:$G$17</c15:f>
                <c15:dlblRangeCache>
                  <c:ptCount val="6"/>
                  <c:pt idx="0">
                    <c:v>2,4</c:v>
                  </c:pt>
                  <c:pt idx="1">
                    <c:v>1,8</c:v>
                  </c:pt>
                  <c:pt idx="2">
                    <c:v>0,6</c:v>
                  </c:pt>
                  <c:pt idx="3">
                    <c:v>0,9</c:v>
                  </c:pt>
                  <c:pt idx="4">
                    <c:v>0,4</c:v>
                  </c:pt>
                  <c:pt idx="5">
                    <c:v>3,3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9-FF39-4619-B88B-8C337A8D1ECD}"/>
            </c:ext>
          </c:extLst>
        </c:ser>
        <c:ser>
          <c:idx val="6"/>
          <c:order val="6"/>
          <c:tx>
            <c:strRef>
              <c:f>Feuil1!$A$8</c:f>
              <c:strCache>
                <c:ptCount val="1"/>
                <c:pt idx="0">
                  <c:v>EPC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03266EEB-C419-48A5-9CE1-E8883FD01D37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A-FF39-4619-B88B-8C337A8D1EC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E0C4C08-3A63-4BBB-8767-1CD45678244D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B-FF39-4619-B88B-8C337A8D1EC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6C3F9F8-CAFC-40E1-B562-3AC6B58A1239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C-FF39-4619-B88B-8C337A8D1EC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4289C77-EF3C-4FF5-849A-17EAF676123D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D-FF39-4619-B88B-8C337A8D1ECD}"/>
                </c:ext>
              </c:extLst>
            </c:dLbl>
            <c:dLbl>
              <c:idx val="4"/>
              <c:layout>
                <c:manualLayout>
                  <c:x val="1.0312863788081517E-3"/>
                  <c:y val="-1.7211788681382335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b="0">
                        <a:solidFill>
                          <a:sysClr val="windowText" lastClr="000000"/>
                        </a:solidFill>
                      </a:defRPr>
                    </a:pPr>
                    <a:fld id="{A124F931-80F1-4B7B-B349-F283E30261C7}" type="CELLRANGE">
                      <a:rPr lang="en-US"/>
                      <a:pPr>
                        <a:defRPr b="0">
                          <a:solidFill>
                            <a:sysClr val="windowText" lastClr="000000"/>
                          </a:solidFill>
                        </a:defRPr>
                      </a:pPr>
                      <a:t>[PLAGECELL]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E-FF39-4619-B88B-8C337A8D1EC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1B9DF4A-E682-42EB-9D3E-BD14FB3DA75D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F-FF39-4619-B88B-8C337A8D1E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Feuil1!$B$1:$G$1</c:f>
              <c:strCache>
                <c:ptCount val="6"/>
                <c:pt idx="0">
                  <c:v>ARA 2016</c:v>
                </c:pt>
                <c:pt idx="1">
                  <c:v>ARA 2017</c:v>
                </c:pt>
                <c:pt idx="2">
                  <c:v>ARA 2018</c:v>
                </c:pt>
                <c:pt idx="3">
                  <c:v>ARA 2019</c:v>
                </c:pt>
                <c:pt idx="4">
                  <c:v>ARA 2020</c:v>
                </c:pt>
                <c:pt idx="5">
                  <c:v>ARA 2021</c:v>
                </c:pt>
              </c:strCache>
            </c:strRef>
          </c:cat>
          <c:val>
            <c:numRef>
              <c:f>Feuil1!$B$8:$G$8</c:f>
              <c:numCache>
                <c:formatCode>General</c:formatCode>
                <c:ptCount val="6"/>
                <c:pt idx="0">
                  <c:v>102</c:v>
                </c:pt>
                <c:pt idx="1">
                  <c:v>175</c:v>
                </c:pt>
                <c:pt idx="2">
                  <c:v>290</c:v>
                </c:pt>
                <c:pt idx="3">
                  <c:v>363</c:v>
                </c:pt>
                <c:pt idx="4">
                  <c:v>178</c:v>
                </c:pt>
                <c:pt idx="5">
                  <c:v>134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Feuil1!$B$18:$G$18</c15:f>
                <c15:dlblRangeCache>
                  <c:ptCount val="6"/>
                  <c:pt idx="0">
                    <c:v>40,0</c:v>
                  </c:pt>
                  <c:pt idx="1">
                    <c:v>53,0</c:v>
                  </c:pt>
                  <c:pt idx="2">
                    <c:v>62,6</c:v>
                  </c:pt>
                  <c:pt idx="3">
                    <c:v>65,1</c:v>
                  </c:pt>
                  <c:pt idx="4">
                    <c:v>68,2</c:v>
                  </c:pt>
                  <c:pt idx="5">
                    <c:v>64,1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30-FF39-4619-B88B-8C337A8D1E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180544"/>
        <c:axId val="79182080"/>
        <c:extLst/>
      </c:barChart>
      <c:catAx>
        <c:axId val="79180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fr-FR"/>
          </a:p>
        </c:txPr>
        <c:crossAx val="79182080"/>
        <c:crosses val="autoZero"/>
        <c:auto val="1"/>
        <c:lblAlgn val="ctr"/>
        <c:lblOffset val="100"/>
        <c:noMultiLvlLbl val="0"/>
      </c:catAx>
      <c:valAx>
        <c:axId val="79182080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1"/>
        <c:majorTickMark val="out"/>
        <c:minorTickMark val="none"/>
        <c:tickLblPos val="nextTo"/>
        <c:crossAx val="7918054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920601414657628E-2"/>
          <c:y val="3.0436499048777703E-2"/>
          <c:w val="0.89502952052946494"/>
          <c:h val="0.78430631362361225"/>
        </c:manualLayout>
      </c:layout>
      <c:lineChart>
        <c:grouping val="standard"/>
        <c:varyColors val="0"/>
        <c:ser>
          <c:idx val="0"/>
          <c:order val="0"/>
          <c:tx>
            <c:strRef>
              <c:f>tableaux_fixes!$B$1</c:f>
              <c:strCache>
                <c:ptCount val="1"/>
                <c:pt idx="0">
                  <c:v>Nombre de signaux VIM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4.1666666666666664E-2"/>
                  <c:y val="7.870370370370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2F-433F-8415-04F513868F72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tableaux_fixes!$A$4:$A$8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tableaux_fixes!$B$4:$B$8</c:f>
              <c:numCache>
                <c:formatCode>General</c:formatCode>
                <c:ptCount val="5"/>
                <c:pt idx="0">
                  <c:v>35</c:v>
                </c:pt>
                <c:pt idx="1">
                  <c:v>66</c:v>
                </c:pt>
                <c:pt idx="2">
                  <c:v>26</c:v>
                </c:pt>
                <c:pt idx="3">
                  <c:v>28</c:v>
                </c:pt>
                <c:pt idx="4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2F-433F-8415-04F513868F72}"/>
            </c:ext>
          </c:extLst>
        </c:ser>
        <c:ser>
          <c:idx val="3"/>
          <c:order val="1"/>
          <c:tx>
            <c:strRef>
              <c:f>tableaux_fixes!$E$1</c:f>
              <c:strCache>
                <c:ptCount val="1"/>
                <c:pt idx="0">
                  <c:v>Nbre cas total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3.0555555555555555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2F-433F-8415-04F513868F72}"/>
                </c:ext>
              </c:extLst>
            </c:dLbl>
            <c:dLbl>
              <c:idx val="4"/>
              <c:layout>
                <c:manualLayout>
                  <c:x val="0"/>
                  <c:y val="-4.1666666666666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2F-433F-8415-04F513868F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tableaux_fixes!$A$4:$A$8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tableaux_fixes!$E$4:$E$8</c:f>
              <c:numCache>
                <c:formatCode>General</c:formatCode>
                <c:ptCount val="5"/>
                <c:pt idx="0">
                  <c:v>56</c:v>
                </c:pt>
                <c:pt idx="1">
                  <c:v>87</c:v>
                </c:pt>
                <c:pt idx="2">
                  <c:v>31</c:v>
                </c:pt>
                <c:pt idx="3">
                  <c:v>48</c:v>
                </c:pt>
                <c:pt idx="4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32F-433F-8415-04F513868F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3562920"/>
        <c:axId val="303556360"/>
      </c:lineChart>
      <c:lineChart>
        <c:grouping val="standard"/>
        <c:varyColors val="0"/>
        <c:ser>
          <c:idx val="1"/>
          <c:order val="2"/>
          <c:tx>
            <c:strRef>
              <c:f>tableaux_fixes!$G$2</c:f>
              <c:strCache>
                <c:ptCount val="1"/>
                <c:pt idx="0">
                  <c:v>% VIM sur BHRe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3346374212389113E-2"/>
                  <c:y val="-3.0598812519009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32F-433F-8415-04F513868F72}"/>
                </c:ext>
              </c:extLst>
            </c:dLbl>
            <c:dLbl>
              <c:idx val="1"/>
              <c:layout>
                <c:manualLayout>
                  <c:x val="-3.850286476105836E-2"/>
                  <c:y val="-3.1124315995785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32F-433F-8415-04F513868F72}"/>
                </c:ext>
              </c:extLst>
            </c:dLbl>
            <c:dLbl>
              <c:idx val="2"/>
              <c:layout>
                <c:manualLayout>
                  <c:x val="-3.6953566005893584E-2"/>
                  <c:y val="3.1557224539879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32F-433F-8415-04F513868F72}"/>
                </c:ext>
              </c:extLst>
            </c:dLbl>
            <c:dLbl>
              <c:idx val="3"/>
              <c:layout>
                <c:manualLayout>
                  <c:x val="-2.5065204395278956E-2"/>
                  <c:y val="2.5119153338080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32F-433F-8415-04F513868F72}"/>
                </c:ext>
              </c:extLst>
            </c:dLbl>
            <c:dLbl>
              <c:idx val="4"/>
              <c:layout>
                <c:manualLayout>
                  <c:x val="-4.1666666666666664E-2"/>
                  <c:y val="-0.124999999999999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32F-433F-8415-04F513868F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tableaux_fixes!$A$4:$A$8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tableaux_fixes!$G$4:$G$8</c:f>
              <c:numCache>
                <c:formatCode>0.0%</c:formatCode>
                <c:ptCount val="5"/>
                <c:pt idx="0">
                  <c:v>0.10670731707317073</c:v>
                </c:pt>
                <c:pt idx="1">
                  <c:v>0.16417910447761194</c:v>
                </c:pt>
                <c:pt idx="2">
                  <c:v>0.14207650273224043</c:v>
                </c:pt>
                <c:pt idx="3">
                  <c:v>0.19178082191780821</c:v>
                </c:pt>
                <c:pt idx="4">
                  <c:v>0.23595505617977527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D32F-433F-8415-04F513868F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3397128"/>
        <c:axId val="303404672"/>
      </c:lineChart>
      <c:catAx>
        <c:axId val="303562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03556360"/>
        <c:crosses val="autoZero"/>
        <c:auto val="1"/>
        <c:lblAlgn val="ctr"/>
        <c:lblOffset val="100"/>
        <c:noMultiLvlLbl val="0"/>
      </c:catAx>
      <c:valAx>
        <c:axId val="303556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03562920"/>
        <c:crosses val="autoZero"/>
        <c:crossBetween val="between"/>
      </c:valAx>
      <c:valAx>
        <c:axId val="303404672"/>
        <c:scaling>
          <c:orientation val="minMax"/>
          <c:max val="1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03397128"/>
        <c:crosses val="max"/>
        <c:crossBetween val="between"/>
      </c:valAx>
      <c:catAx>
        <c:axId val="303397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3404672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>
              <a:lumMod val="15000"/>
              <a:lumOff val="85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semaines!$L$2</c:f>
              <c:strCache>
                <c:ptCount val="1"/>
                <c:pt idx="0">
                  <c:v>Episodes 1 ou 2 cas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accent5"/>
              </a:solidFill>
            </a:ln>
            <a:effectLst/>
          </c:spPr>
          <c:invertIfNegative val="0"/>
          <c:cat>
            <c:numRef>
              <c:f>semaines!$K$3:$K$47</c:f>
              <c:numCache>
                <c:formatCode>General</c:formatCode>
                <c:ptCount val="4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29</c:v>
                </c:pt>
                <c:pt idx="28">
                  <c:v>30</c:v>
                </c:pt>
                <c:pt idx="29">
                  <c:v>31</c:v>
                </c:pt>
                <c:pt idx="30">
                  <c:v>32</c:v>
                </c:pt>
                <c:pt idx="31">
                  <c:v>33</c:v>
                </c:pt>
                <c:pt idx="32">
                  <c:v>35</c:v>
                </c:pt>
                <c:pt idx="33">
                  <c:v>36</c:v>
                </c:pt>
                <c:pt idx="34">
                  <c:v>42</c:v>
                </c:pt>
                <c:pt idx="35">
                  <c:v>43</c:v>
                </c:pt>
                <c:pt idx="36">
                  <c:v>44</c:v>
                </c:pt>
                <c:pt idx="37">
                  <c:v>45</c:v>
                </c:pt>
                <c:pt idx="38">
                  <c:v>46</c:v>
                </c:pt>
                <c:pt idx="39">
                  <c:v>47</c:v>
                </c:pt>
                <c:pt idx="40">
                  <c:v>48</c:v>
                </c:pt>
                <c:pt idx="41">
                  <c:v>49</c:v>
                </c:pt>
                <c:pt idx="42">
                  <c:v>50</c:v>
                </c:pt>
                <c:pt idx="43">
                  <c:v>51</c:v>
                </c:pt>
                <c:pt idx="44">
                  <c:v>52</c:v>
                </c:pt>
              </c:numCache>
            </c:numRef>
          </c:cat>
          <c:val>
            <c:numRef>
              <c:f>semaines!$L$3:$L$47</c:f>
              <c:numCache>
                <c:formatCode>General</c:formatCode>
                <c:ptCount val="45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5</c:v>
                </c:pt>
                <c:pt idx="4">
                  <c:v>3</c:v>
                </c:pt>
                <c:pt idx="5">
                  <c:v>5</c:v>
                </c:pt>
                <c:pt idx="6">
                  <c:v>4</c:v>
                </c:pt>
                <c:pt idx="7">
                  <c:v>2</c:v>
                </c:pt>
                <c:pt idx="9">
                  <c:v>3</c:v>
                </c:pt>
                <c:pt idx="10">
                  <c:v>1</c:v>
                </c:pt>
                <c:pt idx="11">
                  <c:v>5</c:v>
                </c:pt>
                <c:pt idx="12">
                  <c:v>4</c:v>
                </c:pt>
                <c:pt idx="13">
                  <c:v>9</c:v>
                </c:pt>
                <c:pt idx="14">
                  <c:v>7</c:v>
                </c:pt>
                <c:pt idx="15">
                  <c:v>4</c:v>
                </c:pt>
                <c:pt idx="16">
                  <c:v>5</c:v>
                </c:pt>
                <c:pt idx="17">
                  <c:v>5</c:v>
                </c:pt>
                <c:pt idx="18">
                  <c:v>2</c:v>
                </c:pt>
                <c:pt idx="19">
                  <c:v>2</c:v>
                </c:pt>
                <c:pt idx="20">
                  <c:v>3</c:v>
                </c:pt>
                <c:pt idx="22">
                  <c:v>2</c:v>
                </c:pt>
                <c:pt idx="23">
                  <c:v>1</c:v>
                </c:pt>
                <c:pt idx="24">
                  <c:v>3</c:v>
                </c:pt>
                <c:pt idx="25">
                  <c:v>1</c:v>
                </c:pt>
                <c:pt idx="26">
                  <c:v>1</c:v>
                </c:pt>
                <c:pt idx="27">
                  <c:v>2</c:v>
                </c:pt>
                <c:pt idx="29">
                  <c:v>3</c:v>
                </c:pt>
                <c:pt idx="30">
                  <c:v>3</c:v>
                </c:pt>
                <c:pt idx="31">
                  <c:v>2</c:v>
                </c:pt>
                <c:pt idx="32">
                  <c:v>2</c:v>
                </c:pt>
                <c:pt idx="33">
                  <c:v>1</c:v>
                </c:pt>
                <c:pt idx="34">
                  <c:v>1</c:v>
                </c:pt>
                <c:pt idx="35">
                  <c:v>3</c:v>
                </c:pt>
                <c:pt idx="36">
                  <c:v>1</c:v>
                </c:pt>
                <c:pt idx="37">
                  <c:v>1</c:v>
                </c:pt>
                <c:pt idx="39">
                  <c:v>1</c:v>
                </c:pt>
                <c:pt idx="40">
                  <c:v>2</c:v>
                </c:pt>
                <c:pt idx="41">
                  <c:v>4</c:v>
                </c:pt>
                <c:pt idx="42">
                  <c:v>2</c:v>
                </c:pt>
                <c:pt idx="43">
                  <c:v>7</c:v>
                </c:pt>
                <c:pt idx="4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71-492F-A121-A258E5A0C6C3}"/>
            </c:ext>
          </c:extLst>
        </c:ser>
        <c:ser>
          <c:idx val="2"/>
          <c:order val="1"/>
          <c:tx>
            <c:strRef>
              <c:f>semaines!$M$2</c:f>
              <c:strCache>
                <c:ptCount val="1"/>
                <c:pt idx="0">
                  <c:v>Cas groupés (au moins 3 cas)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invertIfNegative val="0"/>
          <c:cat>
            <c:numRef>
              <c:f>semaines!$K$3:$K$47</c:f>
              <c:numCache>
                <c:formatCode>General</c:formatCode>
                <c:ptCount val="4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29</c:v>
                </c:pt>
                <c:pt idx="28">
                  <c:v>30</c:v>
                </c:pt>
                <c:pt idx="29">
                  <c:v>31</c:v>
                </c:pt>
                <c:pt idx="30">
                  <c:v>32</c:v>
                </c:pt>
                <c:pt idx="31">
                  <c:v>33</c:v>
                </c:pt>
                <c:pt idx="32">
                  <c:v>35</c:v>
                </c:pt>
                <c:pt idx="33">
                  <c:v>36</c:v>
                </c:pt>
                <c:pt idx="34">
                  <c:v>42</c:v>
                </c:pt>
                <c:pt idx="35">
                  <c:v>43</c:v>
                </c:pt>
                <c:pt idx="36">
                  <c:v>44</c:v>
                </c:pt>
                <c:pt idx="37">
                  <c:v>45</c:v>
                </c:pt>
                <c:pt idx="38">
                  <c:v>46</c:v>
                </c:pt>
                <c:pt idx="39">
                  <c:v>47</c:v>
                </c:pt>
                <c:pt idx="40">
                  <c:v>48</c:v>
                </c:pt>
                <c:pt idx="41">
                  <c:v>49</c:v>
                </c:pt>
                <c:pt idx="42">
                  <c:v>50</c:v>
                </c:pt>
                <c:pt idx="43">
                  <c:v>51</c:v>
                </c:pt>
                <c:pt idx="44">
                  <c:v>52</c:v>
                </c:pt>
              </c:numCache>
            </c:numRef>
          </c:cat>
          <c:val>
            <c:numRef>
              <c:f>semaines!$M$3:$M$47</c:f>
              <c:numCache>
                <c:formatCode>General</c:formatCode>
                <c:ptCount val="45"/>
                <c:pt idx="0">
                  <c:v>11</c:v>
                </c:pt>
                <c:pt idx="1">
                  <c:v>9</c:v>
                </c:pt>
                <c:pt idx="2">
                  <c:v>9</c:v>
                </c:pt>
                <c:pt idx="3">
                  <c:v>21</c:v>
                </c:pt>
                <c:pt idx="4">
                  <c:v>8</c:v>
                </c:pt>
                <c:pt idx="5">
                  <c:v>8</c:v>
                </c:pt>
                <c:pt idx="6">
                  <c:v>10</c:v>
                </c:pt>
                <c:pt idx="7">
                  <c:v>9</c:v>
                </c:pt>
                <c:pt idx="8">
                  <c:v>5</c:v>
                </c:pt>
                <c:pt idx="9">
                  <c:v>5</c:v>
                </c:pt>
                <c:pt idx="10">
                  <c:v>4</c:v>
                </c:pt>
                <c:pt idx="11">
                  <c:v>15</c:v>
                </c:pt>
                <c:pt idx="12">
                  <c:v>12</c:v>
                </c:pt>
                <c:pt idx="13">
                  <c:v>12</c:v>
                </c:pt>
                <c:pt idx="14">
                  <c:v>7</c:v>
                </c:pt>
                <c:pt idx="15">
                  <c:v>11</c:v>
                </c:pt>
                <c:pt idx="16">
                  <c:v>25</c:v>
                </c:pt>
                <c:pt idx="17">
                  <c:v>10</c:v>
                </c:pt>
                <c:pt idx="18">
                  <c:v>6</c:v>
                </c:pt>
                <c:pt idx="19">
                  <c:v>4</c:v>
                </c:pt>
                <c:pt idx="20">
                  <c:v>1</c:v>
                </c:pt>
                <c:pt idx="21">
                  <c:v>3</c:v>
                </c:pt>
                <c:pt idx="22">
                  <c:v>2</c:v>
                </c:pt>
                <c:pt idx="24">
                  <c:v>1</c:v>
                </c:pt>
                <c:pt idx="28">
                  <c:v>1</c:v>
                </c:pt>
                <c:pt idx="29">
                  <c:v>2</c:v>
                </c:pt>
                <c:pt idx="30">
                  <c:v>2</c:v>
                </c:pt>
                <c:pt idx="31">
                  <c:v>1</c:v>
                </c:pt>
                <c:pt idx="32">
                  <c:v>1</c:v>
                </c:pt>
                <c:pt idx="34">
                  <c:v>2</c:v>
                </c:pt>
                <c:pt idx="35">
                  <c:v>1</c:v>
                </c:pt>
                <c:pt idx="36">
                  <c:v>4</c:v>
                </c:pt>
                <c:pt idx="37">
                  <c:v>5</c:v>
                </c:pt>
                <c:pt idx="38">
                  <c:v>4</c:v>
                </c:pt>
                <c:pt idx="39">
                  <c:v>6</c:v>
                </c:pt>
                <c:pt idx="40">
                  <c:v>9</c:v>
                </c:pt>
                <c:pt idx="41">
                  <c:v>8</c:v>
                </c:pt>
                <c:pt idx="42">
                  <c:v>8</c:v>
                </c:pt>
                <c:pt idx="43">
                  <c:v>7</c:v>
                </c:pt>
                <c:pt idx="4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71-492F-A121-A258E5A0C6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9041176"/>
        <c:axId val="499048392"/>
        <c:extLst/>
      </c:barChart>
      <c:catAx>
        <c:axId val="499041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99048392"/>
        <c:crosses val="autoZero"/>
        <c:auto val="1"/>
        <c:lblAlgn val="ctr"/>
        <c:lblOffset val="100"/>
        <c:noMultiLvlLbl val="0"/>
      </c:catAx>
      <c:valAx>
        <c:axId val="499048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99041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mois!$B$1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cat>
            <c:strRef>
              <c:f>mois!$A$2:$A$13</c:f>
              <c:strCache>
                <c:ptCount val="12"/>
                <c:pt idx="0">
                  <c:v>01/2021</c:v>
                </c:pt>
                <c:pt idx="1">
                  <c:v>02/2021</c:v>
                </c:pt>
                <c:pt idx="2">
                  <c:v>03/2021</c:v>
                </c:pt>
                <c:pt idx="3">
                  <c:v>04/2021</c:v>
                </c:pt>
                <c:pt idx="4">
                  <c:v>05/2021</c:v>
                </c:pt>
                <c:pt idx="5">
                  <c:v>06/2021</c:v>
                </c:pt>
                <c:pt idx="6">
                  <c:v>07/2021</c:v>
                </c:pt>
                <c:pt idx="7">
                  <c:v>08/2021</c:v>
                </c:pt>
                <c:pt idx="8">
                  <c:v>09/2021</c:v>
                </c:pt>
                <c:pt idx="9">
                  <c:v>10/2021</c:v>
                </c:pt>
                <c:pt idx="10">
                  <c:v>11/2021</c:v>
                </c:pt>
                <c:pt idx="11">
                  <c:v>12/2021</c:v>
                </c:pt>
              </c:strCache>
            </c:strRef>
          </c:cat>
          <c:val>
            <c:numRef>
              <c:f>mois!$B$2:$B$13</c:f>
              <c:numCache>
                <c:formatCode>General</c:formatCode>
                <c:ptCount val="12"/>
                <c:pt idx="0">
                  <c:v>4</c:v>
                </c:pt>
                <c:pt idx="1">
                  <c:v>4</c:v>
                </c:pt>
                <c:pt idx="2">
                  <c:v>5</c:v>
                </c:pt>
                <c:pt idx="3">
                  <c:v>2</c:v>
                </c:pt>
                <c:pt idx="4">
                  <c:v>6</c:v>
                </c:pt>
                <c:pt idx="5">
                  <c:v>3</c:v>
                </c:pt>
                <c:pt idx="6">
                  <c:v>6</c:v>
                </c:pt>
                <c:pt idx="7">
                  <c:v>7</c:v>
                </c:pt>
                <c:pt idx="8">
                  <c:v>5</c:v>
                </c:pt>
                <c:pt idx="9">
                  <c:v>7</c:v>
                </c:pt>
                <c:pt idx="10">
                  <c:v>11</c:v>
                </c:pt>
                <c:pt idx="1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55-4FE1-823A-7C5ED2B0E9FF}"/>
            </c:ext>
          </c:extLst>
        </c:ser>
        <c:ser>
          <c:idx val="1"/>
          <c:order val="1"/>
          <c:tx>
            <c:strRef>
              <c:f>mois!$C$1</c:f>
              <c:strCache>
                <c:ptCount val="1"/>
                <c:pt idx="0">
                  <c:v>BHRe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strRef>
              <c:f>mois!$A$2:$A$13</c:f>
              <c:strCache>
                <c:ptCount val="12"/>
                <c:pt idx="0">
                  <c:v>01/2021</c:v>
                </c:pt>
                <c:pt idx="1">
                  <c:v>02/2021</c:v>
                </c:pt>
                <c:pt idx="2">
                  <c:v>03/2021</c:v>
                </c:pt>
                <c:pt idx="3">
                  <c:v>04/2021</c:v>
                </c:pt>
                <c:pt idx="4">
                  <c:v>05/2021</c:v>
                </c:pt>
                <c:pt idx="5">
                  <c:v>06/2021</c:v>
                </c:pt>
                <c:pt idx="6">
                  <c:v>07/2021</c:v>
                </c:pt>
                <c:pt idx="7">
                  <c:v>08/2021</c:v>
                </c:pt>
                <c:pt idx="8">
                  <c:v>09/2021</c:v>
                </c:pt>
                <c:pt idx="9">
                  <c:v>10/2021</c:v>
                </c:pt>
                <c:pt idx="10">
                  <c:v>11/2021</c:v>
                </c:pt>
                <c:pt idx="11">
                  <c:v>12/2021</c:v>
                </c:pt>
              </c:strCache>
            </c:strRef>
          </c:cat>
          <c:val>
            <c:numRef>
              <c:f>mois!$C$2:$C$13</c:f>
              <c:numCache>
                <c:formatCode>General</c:formatCode>
                <c:ptCount val="12"/>
                <c:pt idx="0">
                  <c:v>3</c:v>
                </c:pt>
                <c:pt idx="1">
                  <c:v>12</c:v>
                </c:pt>
                <c:pt idx="2">
                  <c:v>9</c:v>
                </c:pt>
                <c:pt idx="3">
                  <c:v>14</c:v>
                </c:pt>
                <c:pt idx="4">
                  <c:v>10</c:v>
                </c:pt>
                <c:pt idx="5">
                  <c:v>19</c:v>
                </c:pt>
                <c:pt idx="6">
                  <c:v>16</c:v>
                </c:pt>
                <c:pt idx="7">
                  <c:v>7</c:v>
                </c:pt>
                <c:pt idx="8">
                  <c:v>7</c:v>
                </c:pt>
                <c:pt idx="9">
                  <c:v>21</c:v>
                </c:pt>
                <c:pt idx="10">
                  <c:v>16</c:v>
                </c:pt>
                <c:pt idx="1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55-4FE1-823A-7C5ED2B0E9FF}"/>
            </c:ext>
          </c:extLst>
        </c:ser>
        <c:ser>
          <c:idx val="2"/>
          <c:order val="2"/>
          <c:tx>
            <c:strRef>
              <c:f>mois!$D$1</c:f>
              <c:strCache>
                <c:ptCount val="1"/>
                <c:pt idx="0">
                  <c:v>SARS-CoV-2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mois!$A$2:$A$13</c:f>
              <c:strCache>
                <c:ptCount val="12"/>
                <c:pt idx="0">
                  <c:v>01/2021</c:v>
                </c:pt>
                <c:pt idx="1">
                  <c:v>02/2021</c:v>
                </c:pt>
                <c:pt idx="2">
                  <c:v>03/2021</c:v>
                </c:pt>
                <c:pt idx="3">
                  <c:v>04/2021</c:v>
                </c:pt>
                <c:pt idx="4">
                  <c:v>05/2021</c:v>
                </c:pt>
                <c:pt idx="5">
                  <c:v>06/2021</c:v>
                </c:pt>
                <c:pt idx="6">
                  <c:v>07/2021</c:v>
                </c:pt>
                <c:pt idx="7">
                  <c:v>08/2021</c:v>
                </c:pt>
                <c:pt idx="8">
                  <c:v>09/2021</c:v>
                </c:pt>
                <c:pt idx="9">
                  <c:v>10/2021</c:v>
                </c:pt>
                <c:pt idx="10">
                  <c:v>11/2021</c:v>
                </c:pt>
                <c:pt idx="11">
                  <c:v>12/2021</c:v>
                </c:pt>
              </c:strCache>
            </c:strRef>
          </c:cat>
          <c:val>
            <c:numRef>
              <c:f>mois!$D$2:$D$13</c:f>
              <c:numCache>
                <c:formatCode>General</c:formatCode>
                <c:ptCount val="12"/>
                <c:pt idx="0">
                  <c:v>62</c:v>
                </c:pt>
                <c:pt idx="1">
                  <c:v>53</c:v>
                </c:pt>
                <c:pt idx="2">
                  <c:v>52</c:v>
                </c:pt>
                <c:pt idx="3">
                  <c:v>90</c:v>
                </c:pt>
                <c:pt idx="4">
                  <c:v>34</c:v>
                </c:pt>
                <c:pt idx="5">
                  <c:v>13</c:v>
                </c:pt>
                <c:pt idx="6">
                  <c:v>4</c:v>
                </c:pt>
                <c:pt idx="7">
                  <c:v>16</c:v>
                </c:pt>
                <c:pt idx="8">
                  <c:v>1</c:v>
                </c:pt>
                <c:pt idx="9">
                  <c:v>8</c:v>
                </c:pt>
                <c:pt idx="10">
                  <c:v>25</c:v>
                </c:pt>
                <c:pt idx="1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55-4FE1-823A-7C5ED2B0E9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1056680"/>
        <c:axId val="291053728"/>
      </c:barChart>
      <c:lineChart>
        <c:grouping val="standard"/>
        <c:varyColors val="0"/>
        <c:ser>
          <c:idx val="3"/>
          <c:order val="3"/>
          <c:tx>
            <c:strRef>
              <c:f>mois!$E$1</c:f>
              <c:strCache>
                <c:ptCount val="1"/>
                <c:pt idx="0">
                  <c:v>%BHRe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2222222222222223E-2"/>
                  <c:y val="-9.2592592592592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B55-4FE1-823A-7C5ED2B0E9FF}"/>
                </c:ext>
              </c:extLst>
            </c:dLbl>
            <c:dLbl>
              <c:idx val="1"/>
              <c:layout>
                <c:manualLayout>
                  <c:x val="-5.0000000000000024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B55-4FE1-823A-7C5ED2B0E9FF}"/>
                </c:ext>
              </c:extLst>
            </c:dLbl>
            <c:dLbl>
              <c:idx val="4"/>
              <c:layout>
                <c:manualLayout>
                  <c:x val="-3.3333333333333333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B55-4FE1-823A-7C5ED2B0E9FF}"/>
                </c:ext>
              </c:extLst>
            </c:dLbl>
            <c:dLbl>
              <c:idx val="5"/>
              <c:layout>
                <c:manualLayout>
                  <c:x val="-8.3333333333333332E-3"/>
                  <c:y val="1.3888888888888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B55-4FE1-823A-7C5ED2B0E9FF}"/>
                </c:ext>
              </c:extLst>
            </c:dLbl>
            <c:dLbl>
              <c:idx val="6"/>
              <c:layout>
                <c:manualLayout>
                  <c:x val="-1.3888888888888888E-2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B55-4FE1-823A-7C5ED2B0E9FF}"/>
                </c:ext>
              </c:extLst>
            </c:dLbl>
            <c:dLbl>
              <c:idx val="7"/>
              <c:layout>
                <c:manualLayout>
                  <c:x val="1.9444444444444445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B55-4FE1-823A-7C5ED2B0E9FF}"/>
                </c:ext>
              </c:extLst>
            </c:dLbl>
            <c:dLbl>
              <c:idx val="8"/>
              <c:layout>
                <c:manualLayout>
                  <c:x val="-4.7222222222222221E-2"/>
                  <c:y val="-0.134259259259259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B55-4FE1-823A-7C5ED2B0E9FF}"/>
                </c:ext>
              </c:extLst>
            </c:dLbl>
            <c:dLbl>
              <c:idx val="9"/>
              <c:layout>
                <c:manualLayout>
                  <c:x val="-3.3333333333333437E-2"/>
                  <c:y val="-5.0925925925925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B55-4FE1-823A-7C5ED2B0E9FF}"/>
                </c:ext>
              </c:extLst>
            </c:dLbl>
            <c:dLbl>
              <c:idx val="10"/>
              <c:layout>
                <c:manualLayout>
                  <c:x val="-8.3333333333334356E-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B55-4FE1-823A-7C5ED2B0E9FF}"/>
                </c:ext>
              </c:extLst>
            </c:dLbl>
            <c:dLbl>
              <c:idx val="11"/>
              <c:layout>
                <c:manualLayout>
                  <c:x val="-2.5000000000000001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B55-4FE1-823A-7C5ED2B0E9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mois!$A$2:$A$13</c:f>
              <c:strCache>
                <c:ptCount val="12"/>
                <c:pt idx="0">
                  <c:v>01/2021</c:v>
                </c:pt>
                <c:pt idx="1">
                  <c:v>02/2021</c:v>
                </c:pt>
                <c:pt idx="2">
                  <c:v>03/2021</c:v>
                </c:pt>
                <c:pt idx="3">
                  <c:v>04/2021</c:v>
                </c:pt>
                <c:pt idx="4">
                  <c:v>05/2021</c:v>
                </c:pt>
                <c:pt idx="5">
                  <c:v>06/2021</c:v>
                </c:pt>
                <c:pt idx="6">
                  <c:v>07/2021</c:v>
                </c:pt>
                <c:pt idx="7">
                  <c:v>08/2021</c:v>
                </c:pt>
                <c:pt idx="8">
                  <c:v>09/2021</c:v>
                </c:pt>
                <c:pt idx="9">
                  <c:v>10/2021</c:v>
                </c:pt>
                <c:pt idx="10">
                  <c:v>11/2021</c:v>
                </c:pt>
                <c:pt idx="11">
                  <c:v>12/2021</c:v>
                </c:pt>
              </c:strCache>
            </c:strRef>
          </c:cat>
          <c:val>
            <c:numRef>
              <c:f>mois!$E$2:$E$13</c:f>
              <c:numCache>
                <c:formatCode>0.0</c:formatCode>
                <c:ptCount val="12"/>
                <c:pt idx="0">
                  <c:v>4.3478260869565215</c:v>
                </c:pt>
                <c:pt idx="1">
                  <c:v>17.391304347826086</c:v>
                </c:pt>
                <c:pt idx="2">
                  <c:v>13.636363636363637</c:v>
                </c:pt>
                <c:pt idx="3">
                  <c:v>13.20754716981132</c:v>
                </c:pt>
                <c:pt idx="4">
                  <c:v>20</c:v>
                </c:pt>
                <c:pt idx="5">
                  <c:v>54.285714285714285</c:v>
                </c:pt>
                <c:pt idx="6">
                  <c:v>61.53846153846154</c:v>
                </c:pt>
                <c:pt idx="7">
                  <c:v>23.333333333333332</c:v>
                </c:pt>
                <c:pt idx="8">
                  <c:v>53.846153846153847</c:v>
                </c:pt>
                <c:pt idx="9">
                  <c:v>58.333333333333336</c:v>
                </c:pt>
                <c:pt idx="10">
                  <c:v>30.76923076923077</c:v>
                </c:pt>
                <c:pt idx="11">
                  <c:v>12.328767123287671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DB55-4FE1-823A-7C5ED2B0E9FF}"/>
            </c:ext>
          </c:extLst>
        </c:ser>
        <c:ser>
          <c:idx val="4"/>
          <c:order val="4"/>
          <c:tx>
            <c:strRef>
              <c:f>mois!$F$1</c:f>
              <c:strCache>
                <c:ptCount val="1"/>
                <c:pt idx="0">
                  <c:v>%SARS-CoV-2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0555555555555582E-2"/>
                  <c:y val="4.1666666666666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B55-4FE1-823A-7C5ED2B0E9FF}"/>
                </c:ext>
              </c:extLst>
            </c:dLbl>
            <c:dLbl>
              <c:idx val="2"/>
              <c:layout>
                <c:manualLayout>
                  <c:x val="-2.7777777777777776E-2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B55-4FE1-823A-7C5ED2B0E9FF}"/>
                </c:ext>
              </c:extLst>
            </c:dLbl>
            <c:dLbl>
              <c:idx val="4"/>
              <c:layout>
                <c:manualLayout>
                  <c:x val="-5.5555555555555558E-3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B55-4FE1-823A-7C5ED2B0E9FF}"/>
                </c:ext>
              </c:extLst>
            </c:dLbl>
            <c:dLbl>
              <c:idx val="8"/>
              <c:layout>
                <c:manualLayout>
                  <c:x val="-2.2222222222222223E-2"/>
                  <c:y val="-6.0185185185185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B55-4FE1-823A-7C5ED2B0E9FF}"/>
                </c:ext>
              </c:extLst>
            </c:dLbl>
            <c:dLbl>
              <c:idx val="10"/>
              <c:layout>
                <c:manualLayout>
                  <c:x val="-3.6111111111111108E-2"/>
                  <c:y val="-9.7222222222222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B55-4FE1-823A-7C5ED2B0E9FF}"/>
                </c:ext>
              </c:extLst>
            </c:dLbl>
            <c:dLbl>
              <c:idx val="11"/>
              <c:layout>
                <c:manualLayout>
                  <c:x val="-2.777777777777788E-2"/>
                  <c:y val="-8.333333333333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B55-4FE1-823A-7C5ED2B0E9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mois!$A$2:$A$13</c:f>
              <c:strCache>
                <c:ptCount val="12"/>
                <c:pt idx="0">
                  <c:v>01/2021</c:v>
                </c:pt>
                <c:pt idx="1">
                  <c:v>02/2021</c:v>
                </c:pt>
                <c:pt idx="2">
                  <c:v>03/2021</c:v>
                </c:pt>
                <c:pt idx="3">
                  <c:v>04/2021</c:v>
                </c:pt>
                <c:pt idx="4">
                  <c:v>05/2021</c:v>
                </c:pt>
                <c:pt idx="5">
                  <c:v>06/2021</c:v>
                </c:pt>
                <c:pt idx="6">
                  <c:v>07/2021</c:v>
                </c:pt>
                <c:pt idx="7">
                  <c:v>08/2021</c:v>
                </c:pt>
                <c:pt idx="8">
                  <c:v>09/2021</c:v>
                </c:pt>
                <c:pt idx="9">
                  <c:v>10/2021</c:v>
                </c:pt>
                <c:pt idx="10">
                  <c:v>11/2021</c:v>
                </c:pt>
                <c:pt idx="11">
                  <c:v>12/2021</c:v>
                </c:pt>
              </c:strCache>
            </c:strRef>
          </c:cat>
          <c:val>
            <c:numRef>
              <c:f>mois!$F$2:$F$13</c:f>
              <c:numCache>
                <c:formatCode>0.0</c:formatCode>
                <c:ptCount val="12"/>
                <c:pt idx="0">
                  <c:v>89.85507246376811</c:v>
                </c:pt>
                <c:pt idx="1">
                  <c:v>76.811594202898547</c:v>
                </c:pt>
                <c:pt idx="2">
                  <c:v>78.787878787878782</c:v>
                </c:pt>
                <c:pt idx="3">
                  <c:v>84.905660377358487</c:v>
                </c:pt>
                <c:pt idx="4">
                  <c:v>68</c:v>
                </c:pt>
                <c:pt idx="5">
                  <c:v>37.142857142857146</c:v>
                </c:pt>
                <c:pt idx="6">
                  <c:v>15.384615384615385</c:v>
                </c:pt>
                <c:pt idx="7">
                  <c:v>53.333333333333336</c:v>
                </c:pt>
                <c:pt idx="8">
                  <c:v>7.6923076923076925</c:v>
                </c:pt>
                <c:pt idx="9">
                  <c:v>22.222222222222221</c:v>
                </c:pt>
                <c:pt idx="10">
                  <c:v>48.07692307692308</c:v>
                </c:pt>
                <c:pt idx="11">
                  <c:v>79.452054794520549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DB55-4FE1-823A-7C5ED2B0E9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1895624"/>
        <c:axId val="551897264"/>
      </c:lineChart>
      <c:catAx>
        <c:axId val="291056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186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1053728"/>
        <c:crosses val="autoZero"/>
        <c:auto val="1"/>
        <c:lblAlgn val="ctr"/>
        <c:lblOffset val="100"/>
        <c:noMultiLvlLbl val="0"/>
      </c:catAx>
      <c:valAx>
        <c:axId val="291053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1056680"/>
        <c:crosses val="autoZero"/>
        <c:crossBetween val="between"/>
      </c:valAx>
      <c:valAx>
        <c:axId val="551897264"/>
        <c:scaling>
          <c:orientation val="minMax"/>
          <c:max val="100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51895624"/>
        <c:crosses val="max"/>
        <c:crossBetween val="between"/>
      </c:valAx>
      <c:catAx>
        <c:axId val="5518956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518972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fr-F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pie"/>
        <c:varyColors val="1"/>
        <c:ser>
          <c:idx val="0"/>
          <c:order val="0"/>
          <c:tx>
            <c:strRef>
              <c:f>servicesCGnosocCovid!$F$3</c:f>
              <c:strCache>
                <c:ptCount val="1"/>
                <c:pt idx="0">
                  <c:v>nb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3A0-418E-9485-ACE1CAD82D9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3A0-418E-9485-ACE1CAD82D9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3A0-418E-9485-ACE1CAD82D9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3A0-418E-9485-ACE1CAD82D9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3A0-418E-9485-ACE1CAD82D9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3A0-418E-9485-ACE1CAD82D9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3A0-418E-9485-ACE1CAD82D9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3A0-418E-9485-ACE1CAD82D9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3A0-418E-9485-ACE1CAD82D9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3A0-418E-9485-ACE1CAD82D94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03A0-418E-9485-ACE1CAD82D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servicesCGnosocCovid!$E$4:$E$10</c:f>
              <c:strCache>
                <c:ptCount val="7"/>
                <c:pt idx="0">
                  <c:v>Psychiatrie</c:v>
                </c:pt>
                <c:pt idx="1">
                  <c:v>Chirurgie</c:v>
                </c:pt>
                <c:pt idx="2">
                  <c:v>Autre</c:v>
                </c:pt>
                <c:pt idx="3">
                  <c:v>Réanimation</c:v>
                </c:pt>
                <c:pt idx="4">
                  <c:v>Médecine</c:v>
                </c:pt>
                <c:pt idx="5">
                  <c:v>SSR</c:v>
                </c:pt>
                <c:pt idx="6">
                  <c:v>SLD</c:v>
                </c:pt>
              </c:strCache>
            </c:strRef>
          </c:cat>
          <c:val>
            <c:numRef>
              <c:f>servicesCGnosocCovid!$F$4:$F$10</c:f>
              <c:numCache>
                <c:formatCode>General</c:formatCode>
                <c:ptCount val="7"/>
                <c:pt idx="0">
                  <c:v>33</c:v>
                </c:pt>
                <c:pt idx="1">
                  <c:v>18</c:v>
                </c:pt>
                <c:pt idx="2">
                  <c:v>12</c:v>
                </c:pt>
                <c:pt idx="3">
                  <c:v>3</c:v>
                </c:pt>
                <c:pt idx="4">
                  <c:v>115</c:v>
                </c:pt>
                <c:pt idx="5">
                  <c:v>92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03A0-418E-9485-ACE1CAD82D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9594468136019073E-2"/>
          <c:y val="0.76612864186569318"/>
          <c:w val="0.65251510515925581"/>
          <c:h val="0.211379044484010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'[1642770346003ExportMultiplesFiches.xlsx]dept'!$B$18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cat>
            <c:strRef>
              <c:f>'[1642770346003ExportMultiplesFiches.xlsx]dept'!$A$19:$A$30</c:f>
              <c:strCache>
                <c:ptCount val="12"/>
                <c:pt idx="0">
                  <c:v>01</c:v>
                </c:pt>
                <c:pt idx="1">
                  <c:v>3</c:v>
                </c:pt>
                <c:pt idx="2">
                  <c:v>07</c:v>
                </c:pt>
                <c:pt idx="3">
                  <c:v>15</c:v>
                </c:pt>
                <c:pt idx="4">
                  <c:v>26</c:v>
                </c:pt>
                <c:pt idx="5">
                  <c:v>38</c:v>
                </c:pt>
                <c:pt idx="6">
                  <c:v>42</c:v>
                </c:pt>
                <c:pt idx="7">
                  <c:v>43</c:v>
                </c:pt>
                <c:pt idx="8">
                  <c:v>63</c:v>
                </c:pt>
                <c:pt idx="9">
                  <c:v>69</c:v>
                </c:pt>
                <c:pt idx="10">
                  <c:v>73</c:v>
                </c:pt>
                <c:pt idx="11">
                  <c:v>74</c:v>
                </c:pt>
              </c:strCache>
            </c:strRef>
          </c:cat>
          <c:val>
            <c:numRef>
              <c:f>'[1642770346003ExportMultiplesFiches.xlsx]dept'!$B$19:$B$30</c:f>
              <c:numCache>
                <c:formatCode>General</c:formatCode>
                <c:ptCount val="12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5">
                  <c:v>6</c:v>
                </c:pt>
                <c:pt idx="6">
                  <c:v>3</c:v>
                </c:pt>
                <c:pt idx="7">
                  <c:v>3</c:v>
                </c:pt>
                <c:pt idx="8">
                  <c:v>12</c:v>
                </c:pt>
                <c:pt idx="9">
                  <c:v>25</c:v>
                </c:pt>
                <c:pt idx="10">
                  <c:v>5</c:v>
                </c:pt>
                <c:pt idx="1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AD-4D78-B021-AB18284C483D}"/>
            </c:ext>
          </c:extLst>
        </c:ser>
        <c:ser>
          <c:idx val="1"/>
          <c:order val="1"/>
          <c:tx>
            <c:strRef>
              <c:f>'[1642770346003ExportMultiplesFiches.xlsx]dept'!$C$18</c:f>
              <c:strCache>
                <c:ptCount val="1"/>
                <c:pt idx="0">
                  <c:v>BHRe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strRef>
              <c:f>'[1642770346003ExportMultiplesFiches.xlsx]dept'!$A$19:$A$30</c:f>
              <c:strCache>
                <c:ptCount val="12"/>
                <c:pt idx="0">
                  <c:v>01</c:v>
                </c:pt>
                <c:pt idx="1">
                  <c:v>3</c:v>
                </c:pt>
                <c:pt idx="2">
                  <c:v>07</c:v>
                </c:pt>
                <c:pt idx="3">
                  <c:v>15</c:v>
                </c:pt>
                <c:pt idx="4">
                  <c:v>26</c:v>
                </c:pt>
                <c:pt idx="5">
                  <c:v>38</c:v>
                </c:pt>
                <c:pt idx="6">
                  <c:v>42</c:v>
                </c:pt>
                <c:pt idx="7">
                  <c:v>43</c:v>
                </c:pt>
                <c:pt idx="8">
                  <c:v>63</c:v>
                </c:pt>
                <c:pt idx="9">
                  <c:v>69</c:v>
                </c:pt>
                <c:pt idx="10">
                  <c:v>73</c:v>
                </c:pt>
                <c:pt idx="11">
                  <c:v>74</c:v>
                </c:pt>
              </c:strCache>
            </c:strRef>
          </c:cat>
          <c:val>
            <c:numRef>
              <c:f>'[1642770346003ExportMultiplesFiches.xlsx]dept'!$C$19:$C$30</c:f>
              <c:numCache>
                <c:formatCode>General</c:formatCode>
                <c:ptCount val="12"/>
                <c:pt idx="0">
                  <c:v>1</c:v>
                </c:pt>
                <c:pt idx="2">
                  <c:v>2</c:v>
                </c:pt>
                <c:pt idx="4">
                  <c:v>4</c:v>
                </c:pt>
                <c:pt idx="5">
                  <c:v>25</c:v>
                </c:pt>
                <c:pt idx="6">
                  <c:v>15</c:v>
                </c:pt>
                <c:pt idx="8">
                  <c:v>5</c:v>
                </c:pt>
                <c:pt idx="9">
                  <c:v>72</c:v>
                </c:pt>
                <c:pt idx="10">
                  <c:v>9</c:v>
                </c:pt>
                <c:pt idx="1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AD-4D78-B021-AB18284C483D}"/>
            </c:ext>
          </c:extLst>
        </c:ser>
        <c:ser>
          <c:idx val="2"/>
          <c:order val="2"/>
          <c:tx>
            <c:strRef>
              <c:f>'[1642770346003ExportMultiplesFiches.xlsx]dept'!$D$18</c:f>
              <c:strCache>
                <c:ptCount val="1"/>
                <c:pt idx="0">
                  <c:v>SARS-CoV-2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'[1642770346003ExportMultiplesFiches.xlsx]dept'!$A$19:$A$30</c:f>
              <c:strCache>
                <c:ptCount val="12"/>
                <c:pt idx="0">
                  <c:v>01</c:v>
                </c:pt>
                <c:pt idx="1">
                  <c:v>3</c:v>
                </c:pt>
                <c:pt idx="2">
                  <c:v>07</c:v>
                </c:pt>
                <c:pt idx="3">
                  <c:v>15</c:v>
                </c:pt>
                <c:pt idx="4">
                  <c:v>26</c:v>
                </c:pt>
                <c:pt idx="5">
                  <c:v>38</c:v>
                </c:pt>
                <c:pt idx="6">
                  <c:v>42</c:v>
                </c:pt>
                <c:pt idx="7">
                  <c:v>43</c:v>
                </c:pt>
                <c:pt idx="8">
                  <c:v>63</c:v>
                </c:pt>
                <c:pt idx="9">
                  <c:v>69</c:v>
                </c:pt>
                <c:pt idx="10">
                  <c:v>73</c:v>
                </c:pt>
                <c:pt idx="11">
                  <c:v>74</c:v>
                </c:pt>
              </c:strCache>
            </c:strRef>
          </c:cat>
          <c:val>
            <c:numRef>
              <c:f>'[1642770346003ExportMultiplesFiches.xlsx]dept'!$D$19:$D$30</c:f>
              <c:numCache>
                <c:formatCode>General</c:formatCode>
                <c:ptCount val="12"/>
                <c:pt idx="0">
                  <c:v>48</c:v>
                </c:pt>
                <c:pt idx="1">
                  <c:v>11</c:v>
                </c:pt>
                <c:pt idx="2">
                  <c:v>7</c:v>
                </c:pt>
                <c:pt idx="3">
                  <c:v>17</c:v>
                </c:pt>
                <c:pt idx="4">
                  <c:v>12</c:v>
                </c:pt>
                <c:pt idx="5">
                  <c:v>83</c:v>
                </c:pt>
                <c:pt idx="6">
                  <c:v>29</c:v>
                </c:pt>
                <c:pt idx="7">
                  <c:v>24</c:v>
                </c:pt>
                <c:pt idx="8">
                  <c:v>32</c:v>
                </c:pt>
                <c:pt idx="9">
                  <c:v>105</c:v>
                </c:pt>
                <c:pt idx="10">
                  <c:v>22</c:v>
                </c:pt>
                <c:pt idx="1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AD-4D78-B021-AB18284C48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1056680"/>
        <c:axId val="291053728"/>
      </c:barChart>
      <c:lineChart>
        <c:grouping val="standard"/>
        <c:varyColors val="0"/>
        <c:ser>
          <c:idx val="3"/>
          <c:order val="3"/>
          <c:tx>
            <c:strRef>
              <c:f>'[1642770346003ExportMultiplesFiches.xlsx]dept'!$E$18</c:f>
              <c:strCache>
                <c:ptCount val="1"/>
                <c:pt idx="0">
                  <c:v>%BHRe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1111111111111112E-2"/>
                  <c:y val="-2.7777777777777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AD-4D78-B021-AB18284C483D}"/>
                </c:ext>
              </c:extLst>
            </c:dLbl>
            <c:dLbl>
              <c:idx val="4"/>
              <c:layout>
                <c:manualLayout>
                  <c:x val="-3.3333333333333333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CAD-4D78-B021-AB18284C483D}"/>
                </c:ext>
              </c:extLst>
            </c:dLbl>
            <c:dLbl>
              <c:idx val="8"/>
              <c:layout>
                <c:manualLayout>
                  <c:x val="-1.6666666666666666E-2"/>
                  <c:y val="-0.148148148148148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AD-4D78-B021-AB18284C483D}"/>
                </c:ext>
              </c:extLst>
            </c:dLbl>
            <c:dLbl>
              <c:idx val="10"/>
              <c:layout>
                <c:manualLayout>
                  <c:x val="-8.3333333333334356E-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CAD-4D78-B021-AB18284C483D}"/>
                </c:ext>
              </c:extLst>
            </c:dLbl>
            <c:dLbl>
              <c:idx val="11"/>
              <c:layout>
                <c:manualLayout>
                  <c:x val="-2.5000000000000001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CAD-4D78-B021-AB18284C48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'[1642770346003ExportMultiplesFiches.xlsx]dept'!$A$19:$A$30</c:f>
              <c:strCache>
                <c:ptCount val="12"/>
                <c:pt idx="0">
                  <c:v>01</c:v>
                </c:pt>
                <c:pt idx="1">
                  <c:v>3</c:v>
                </c:pt>
                <c:pt idx="2">
                  <c:v>07</c:v>
                </c:pt>
                <c:pt idx="3">
                  <c:v>15</c:v>
                </c:pt>
                <c:pt idx="4">
                  <c:v>26</c:v>
                </c:pt>
                <c:pt idx="5">
                  <c:v>38</c:v>
                </c:pt>
                <c:pt idx="6">
                  <c:v>42</c:v>
                </c:pt>
                <c:pt idx="7">
                  <c:v>43</c:v>
                </c:pt>
                <c:pt idx="8">
                  <c:v>63</c:v>
                </c:pt>
                <c:pt idx="9">
                  <c:v>69</c:v>
                </c:pt>
                <c:pt idx="10">
                  <c:v>73</c:v>
                </c:pt>
                <c:pt idx="11">
                  <c:v>74</c:v>
                </c:pt>
              </c:strCache>
            </c:strRef>
          </c:cat>
          <c:val>
            <c:numRef>
              <c:f>'[1642770346003ExportMultiplesFiches.xlsx]dept'!$E$19:$E$30</c:f>
              <c:numCache>
                <c:formatCode>0.0</c:formatCode>
                <c:ptCount val="12"/>
                <c:pt idx="0">
                  <c:v>2</c:v>
                </c:pt>
                <c:pt idx="1">
                  <c:v>0</c:v>
                </c:pt>
                <c:pt idx="2">
                  <c:v>18.181818181818183</c:v>
                </c:pt>
                <c:pt idx="3">
                  <c:v>0</c:v>
                </c:pt>
                <c:pt idx="4">
                  <c:v>25</c:v>
                </c:pt>
                <c:pt idx="5">
                  <c:v>21.92982456140351</c:v>
                </c:pt>
                <c:pt idx="6">
                  <c:v>31.914893617021278</c:v>
                </c:pt>
                <c:pt idx="7">
                  <c:v>0</c:v>
                </c:pt>
                <c:pt idx="8">
                  <c:v>10.204081632653061</c:v>
                </c:pt>
                <c:pt idx="9">
                  <c:v>35.643564356435647</c:v>
                </c:pt>
                <c:pt idx="10">
                  <c:v>25</c:v>
                </c:pt>
                <c:pt idx="11">
                  <c:v>24.390243902439025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1CAD-4D78-B021-AB18284C483D}"/>
            </c:ext>
          </c:extLst>
        </c:ser>
        <c:ser>
          <c:idx val="4"/>
          <c:order val="4"/>
          <c:tx>
            <c:strRef>
              <c:f>'[1642770346003ExportMultiplesFiches.xlsx]dept'!$F$18</c:f>
              <c:strCache>
                <c:ptCount val="1"/>
                <c:pt idx="0">
                  <c:v>%SARS-CoV-2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2.7777777777777776E-2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CAD-4D78-B021-AB18284C483D}"/>
                </c:ext>
              </c:extLst>
            </c:dLbl>
            <c:dLbl>
              <c:idx val="4"/>
              <c:layout>
                <c:manualLayout>
                  <c:x val="-5.5555555555555558E-3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CAD-4D78-B021-AB18284C483D}"/>
                </c:ext>
              </c:extLst>
            </c:dLbl>
            <c:dLbl>
              <c:idx val="8"/>
              <c:layout>
                <c:manualLayout>
                  <c:x val="-2.2222222222222223E-2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CAD-4D78-B021-AB18284C483D}"/>
                </c:ext>
              </c:extLst>
            </c:dLbl>
            <c:dLbl>
              <c:idx val="10"/>
              <c:layout>
                <c:manualLayout>
                  <c:x val="-1.6666666666666767E-2"/>
                  <c:y val="-5.0925925925926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CAD-4D78-B021-AB18284C483D}"/>
                </c:ext>
              </c:extLst>
            </c:dLbl>
            <c:dLbl>
              <c:idx val="11"/>
              <c:layout>
                <c:manualLayout>
                  <c:x val="-2.777777777777788E-2"/>
                  <c:y val="-8.333333333333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CAD-4D78-B021-AB18284C48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'[1642770346003ExportMultiplesFiches.xlsx]dept'!$A$19:$A$30</c:f>
              <c:strCache>
                <c:ptCount val="12"/>
                <c:pt idx="0">
                  <c:v>01</c:v>
                </c:pt>
                <c:pt idx="1">
                  <c:v>3</c:v>
                </c:pt>
                <c:pt idx="2">
                  <c:v>07</c:v>
                </c:pt>
                <c:pt idx="3">
                  <c:v>15</c:v>
                </c:pt>
                <c:pt idx="4">
                  <c:v>26</c:v>
                </c:pt>
                <c:pt idx="5">
                  <c:v>38</c:v>
                </c:pt>
                <c:pt idx="6">
                  <c:v>42</c:v>
                </c:pt>
                <c:pt idx="7">
                  <c:v>43</c:v>
                </c:pt>
                <c:pt idx="8">
                  <c:v>63</c:v>
                </c:pt>
                <c:pt idx="9">
                  <c:v>69</c:v>
                </c:pt>
                <c:pt idx="10">
                  <c:v>73</c:v>
                </c:pt>
                <c:pt idx="11">
                  <c:v>74</c:v>
                </c:pt>
              </c:strCache>
            </c:strRef>
          </c:cat>
          <c:val>
            <c:numRef>
              <c:f>'[1642770346003ExportMultiplesFiches.xlsx]dept'!$F$19:$F$30</c:f>
              <c:numCache>
                <c:formatCode>0.0</c:formatCode>
                <c:ptCount val="12"/>
                <c:pt idx="0">
                  <c:v>96</c:v>
                </c:pt>
                <c:pt idx="1">
                  <c:v>78.571428571428569</c:v>
                </c:pt>
                <c:pt idx="2">
                  <c:v>63.636363636363633</c:v>
                </c:pt>
                <c:pt idx="3">
                  <c:v>94.444444444444443</c:v>
                </c:pt>
                <c:pt idx="4">
                  <c:v>75</c:v>
                </c:pt>
                <c:pt idx="5">
                  <c:v>72.807017543859644</c:v>
                </c:pt>
                <c:pt idx="6">
                  <c:v>61.702127659574465</c:v>
                </c:pt>
                <c:pt idx="7">
                  <c:v>88.888888888888886</c:v>
                </c:pt>
                <c:pt idx="8">
                  <c:v>65.306122448979593</c:v>
                </c:pt>
                <c:pt idx="9">
                  <c:v>51.980198019801982</c:v>
                </c:pt>
                <c:pt idx="10">
                  <c:v>61.111111111111114</c:v>
                </c:pt>
                <c:pt idx="11">
                  <c:v>63.414634146341463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1CAD-4D78-B021-AB18284C48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1895624"/>
        <c:axId val="551897264"/>
      </c:lineChart>
      <c:catAx>
        <c:axId val="291056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1053728"/>
        <c:crosses val="autoZero"/>
        <c:auto val="1"/>
        <c:lblAlgn val="ctr"/>
        <c:lblOffset val="100"/>
        <c:noMultiLvlLbl val="0"/>
      </c:catAx>
      <c:valAx>
        <c:axId val="291053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1056680"/>
        <c:crosses val="autoZero"/>
        <c:crossBetween val="between"/>
      </c:valAx>
      <c:valAx>
        <c:axId val="551897264"/>
        <c:scaling>
          <c:orientation val="minMax"/>
          <c:max val="100"/>
          <c:min val="0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51895624"/>
        <c:crosses val="max"/>
        <c:crossBetween val="between"/>
      </c:valAx>
      <c:catAx>
        <c:axId val="55189562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551897264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type!$B$6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type!$A$7:$A$16</c:f>
              <c:strCache>
                <c:ptCount val="10"/>
                <c:pt idx="0">
                  <c:v>CHU</c:v>
                </c:pt>
                <c:pt idx="1">
                  <c:v>HOP</c:v>
                </c:pt>
                <c:pt idx="2">
                  <c:v>MCO</c:v>
                </c:pt>
                <c:pt idx="3">
                  <c:v>SSR</c:v>
                </c:pt>
                <c:pt idx="4">
                  <c:v>SLD</c:v>
                </c:pt>
                <c:pt idx="5">
                  <c:v>MIL</c:v>
                </c:pt>
                <c:pt idx="6">
                  <c:v>PSY</c:v>
                </c:pt>
                <c:pt idx="7">
                  <c:v>CLC</c:v>
                </c:pt>
                <c:pt idx="8">
                  <c:v>HAD</c:v>
                </c:pt>
                <c:pt idx="9">
                  <c:v>DIV</c:v>
                </c:pt>
              </c:strCache>
            </c:strRef>
          </c:cat>
          <c:val>
            <c:numRef>
              <c:f>type!$B$7:$B$16</c:f>
              <c:numCache>
                <c:formatCode>General</c:formatCode>
                <c:ptCount val="10"/>
                <c:pt idx="0">
                  <c:v>17</c:v>
                </c:pt>
                <c:pt idx="1">
                  <c:v>24</c:v>
                </c:pt>
                <c:pt idx="2">
                  <c:v>12</c:v>
                </c:pt>
                <c:pt idx="3">
                  <c:v>11</c:v>
                </c:pt>
                <c:pt idx="6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E0-4864-8F86-34B77186EBA6}"/>
            </c:ext>
          </c:extLst>
        </c:ser>
        <c:ser>
          <c:idx val="1"/>
          <c:order val="1"/>
          <c:tx>
            <c:strRef>
              <c:f>type!$C$6</c:f>
              <c:strCache>
                <c:ptCount val="1"/>
                <c:pt idx="0">
                  <c:v>BHRe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type!$A$7:$A$16</c:f>
              <c:strCache>
                <c:ptCount val="10"/>
                <c:pt idx="0">
                  <c:v>CHU</c:v>
                </c:pt>
                <c:pt idx="1">
                  <c:v>HOP</c:v>
                </c:pt>
                <c:pt idx="2">
                  <c:v>MCO</c:v>
                </c:pt>
                <c:pt idx="3">
                  <c:v>SSR</c:v>
                </c:pt>
                <c:pt idx="4">
                  <c:v>SLD</c:v>
                </c:pt>
                <c:pt idx="5">
                  <c:v>MIL</c:v>
                </c:pt>
                <c:pt idx="6">
                  <c:v>PSY</c:v>
                </c:pt>
                <c:pt idx="7">
                  <c:v>CLC</c:v>
                </c:pt>
                <c:pt idx="8">
                  <c:v>HAD</c:v>
                </c:pt>
                <c:pt idx="9">
                  <c:v>DIV</c:v>
                </c:pt>
              </c:strCache>
            </c:strRef>
          </c:cat>
          <c:val>
            <c:numRef>
              <c:f>type!$C$7:$C$16</c:f>
              <c:numCache>
                <c:formatCode>General</c:formatCode>
                <c:ptCount val="10"/>
                <c:pt idx="0">
                  <c:v>29</c:v>
                </c:pt>
                <c:pt idx="1">
                  <c:v>50</c:v>
                </c:pt>
                <c:pt idx="2">
                  <c:v>43</c:v>
                </c:pt>
                <c:pt idx="3">
                  <c:v>12</c:v>
                </c:pt>
                <c:pt idx="7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E0-4864-8F86-34B77186EBA6}"/>
            </c:ext>
          </c:extLst>
        </c:ser>
        <c:ser>
          <c:idx val="2"/>
          <c:order val="2"/>
          <c:tx>
            <c:strRef>
              <c:f>type!$D$6</c:f>
              <c:strCache>
                <c:ptCount val="1"/>
                <c:pt idx="0">
                  <c:v>Sars-Cov-2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dLbl>
              <c:idx val="7"/>
              <c:layout>
                <c:manualLayout>
                  <c:x val="0"/>
                  <c:y val="-3.031007444822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E0-4864-8F86-34B77186EB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type!$A$7:$A$16</c:f>
              <c:strCache>
                <c:ptCount val="10"/>
                <c:pt idx="0">
                  <c:v>CHU</c:v>
                </c:pt>
                <c:pt idx="1">
                  <c:v>HOP</c:v>
                </c:pt>
                <c:pt idx="2">
                  <c:v>MCO</c:v>
                </c:pt>
                <c:pt idx="3">
                  <c:v>SSR</c:v>
                </c:pt>
                <c:pt idx="4">
                  <c:v>SLD</c:v>
                </c:pt>
                <c:pt idx="5">
                  <c:v>MIL</c:v>
                </c:pt>
                <c:pt idx="6">
                  <c:v>PSY</c:v>
                </c:pt>
                <c:pt idx="7">
                  <c:v>CLC</c:v>
                </c:pt>
                <c:pt idx="8">
                  <c:v>HAD</c:v>
                </c:pt>
                <c:pt idx="9">
                  <c:v>DIV</c:v>
                </c:pt>
              </c:strCache>
            </c:strRef>
          </c:cat>
          <c:val>
            <c:numRef>
              <c:f>type!$D$7:$D$16</c:f>
              <c:numCache>
                <c:formatCode>General</c:formatCode>
                <c:ptCount val="10"/>
                <c:pt idx="0">
                  <c:v>15</c:v>
                </c:pt>
                <c:pt idx="1">
                  <c:v>182</c:v>
                </c:pt>
                <c:pt idx="2">
                  <c:v>73</c:v>
                </c:pt>
                <c:pt idx="3">
                  <c:v>80</c:v>
                </c:pt>
                <c:pt idx="4">
                  <c:v>6</c:v>
                </c:pt>
                <c:pt idx="6">
                  <c:v>54</c:v>
                </c:pt>
                <c:pt idx="7">
                  <c:v>4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E0-4864-8F86-34B77186EB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1056680"/>
        <c:axId val="291053728"/>
      </c:barChart>
      <c:catAx>
        <c:axId val="291056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1053728"/>
        <c:crosses val="autoZero"/>
        <c:auto val="1"/>
        <c:lblAlgn val="ctr"/>
        <c:lblOffset val="100"/>
        <c:noMultiLvlLbl val="0"/>
      </c:catAx>
      <c:valAx>
        <c:axId val="291053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1056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services!$A$2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services!$B$1:$P$1</c:f>
              <c:strCache>
                <c:ptCount val="15"/>
                <c:pt idx="0">
                  <c:v>Méd</c:v>
                </c:pt>
                <c:pt idx="1">
                  <c:v>Chir</c:v>
                </c:pt>
                <c:pt idx="2">
                  <c:v>GO</c:v>
                </c:pt>
                <c:pt idx="3">
                  <c:v>Réa</c:v>
                </c:pt>
                <c:pt idx="4">
                  <c:v>HOPJ</c:v>
                </c:pt>
                <c:pt idx="5">
                  <c:v>Péd</c:v>
                </c:pt>
                <c:pt idx="6">
                  <c:v>Psy</c:v>
                </c:pt>
                <c:pt idx="7">
                  <c:v>SSR</c:v>
                </c:pt>
                <c:pt idx="8">
                  <c:v>SLD</c:v>
                </c:pt>
                <c:pt idx="9">
                  <c:v>HAD</c:v>
                </c:pt>
                <c:pt idx="10">
                  <c:v>EHPAD</c:v>
                </c:pt>
                <c:pt idx="11">
                  <c:v>Dialyse</c:v>
                </c:pt>
                <c:pt idx="12">
                  <c:v>URG</c:v>
                </c:pt>
                <c:pt idx="13">
                  <c:v>Hors ES</c:v>
                </c:pt>
                <c:pt idx="14">
                  <c:v>Autre</c:v>
                </c:pt>
              </c:strCache>
            </c:strRef>
          </c:cat>
          <c:val>
            <c:numRef>
              <c:f>services!$B$2:$P$2</c:f>
              <c:numCache>
                <c:formatCode>General</c:formatCode>
                <c:ptCount val="15"/>
                <c:pt idx="0">
                  <c:v>14</c:v>
                </c:pt>
                <c:pt idx="1">
                  <c:v>9</c:v>
                </c:pt>
                <c:pt idx="2">
                  <c:v>4</c:v>
                </c:pt>
                <c:pt idx="3">
                  <c:v>12</c:v>
                </c:pt>
                <c:pt idx="5">
                  <c:v>4</c:v>
                </c:pt>
                <c:pt idx="6">
                  <c:v>1</c:v>
                </c:pt>
                <c:pt idx="7">
                  <c:v>16</c:v>
                </c:pt>
                <c:pt idx="8">
                  <c:v>2</c:v>
                </c:pt>
                <c:pt idx="10">
                  <c:v>3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86-49D8-A0AA-24924F87DE2A}"/>
            </c:ext>
          </c:extLst>
        </c:ser>
        <c:ser>
          <c:idx val="1"/>
          <c:order val="1"/>
          <c:tx>
            <c:strRef>
              <c:f>services!$A$3</c:f>
              <c:strCache>
                <c:ptCount val="1"/>
                <c:pt idx="0">
                  <c:v>BHRe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dLbl>
              <c:idx val="8"/>
              <c:layout>
                <c:manualLayout>
                  <c:x val="2.7133737277054544E-2"/>
                  <c:y val="-2.176234745472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686-49D8-A0AA-24924F87DE2A}"/>
                </c:ext>
              </c:extLst>
            </c:dLbl>
            <c:dLbl>
              <c:idx val="10"/>
              <c:layout>
                <c:manualLayout>
                  <c:x val="-2.5195613185836494E-2"/>
                  <c:y val="-4.8965281773134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686-49D8-A0AA-24924F87DE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services!$B$1:$P$1</c:f>
              <c:strCache>
                <c:ptCount val="15"/>
                <c:pt idx="0">
                  <c:v>Méd</c:v>
                </c:pt>
                <c:pt idx="1">
                  <c:v>Chir</c:v>
                </c:pt>
                <c:pt idx="2">
                  <c:v>GO</c:v>
                </c:pt>
                <c:pt idx="3">
                  <c:v>Réa</c:v>
                </c:pt>
                <c:pt idx="4">
                  <c:v>HOPJ</c:v>
                </c:pt>
                <c:pt idx="5">
                  <c:v>Péd</c:v>
                </c:pt>
                <c:pt idx="6">
                  <c:v>Psy</c:v>
                </c:pt>
                <c:pt idx="7">
                  <c:v>SSR</c:v>
                </c:pt>
                <c:pt idx="8">
                  <c:v>SLD</c:v>
                </c:pt>
                <c:pt idx="9">
                  <c:v>HAD</c:v>
                </c:pt>
                <c:pt idx="10">
                  <c:v>EHPAD</c:v>
                </c:pt>
                <c:pt idx="11">
                  <c:v>Dialyse</c:v>
                </c:pt>
                <c:pt idx="12">
                  <c:v>URG</c:v>
                </c:pt>
                <c:pt idx="13">
                  <c:v>Hors ES</c:v>
                </c:pt>
                <c:pt idx="14">
                  <c:v>Autre</c:v>
                </c:pt>
              </c:strCache>
            </c:strRef>
          </c:cat>
          <c:val>
            <c:numRef>
              <c:f>services!$B$3:$P$3</c:f>
              <c:numCache>
                <c:formatCode>General</c:formatCode>
                <c:ptCount val="15"/>
                <c:pt idx="0">
                  <c:v>52</c:v>
                </c:pt>
                <c:pt idx="1">
                  <c:v>24</c:v>
                </c:pt>
                <c:pt idx="3">
                  <c:v>37</c:v>
                </c:pt>
                <c:pt idx="5">
                  <c:v>5</c:v>
                </c:pt>
                <c:pt idx="7">
                  <c:v>18</c:v>
                </c:pt>
                <c:pt idx="8">
                  <c:v>1</c:v>
                </c:pt>
                <c:pt idx="10">
                  <c:v>1</c:v>
                </c:pt>
                <c:pt idx="11">
                  <c:v>3</c:v>
                </c:pt>
                <c:pt idx="1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86-49D8-A0AA-24924F87DE2A}"/>
            </c:ext>
          </c:extLst>
        </c:ser>
        <c:ser>
          <c:idx val="2"/>
          <c:order val="2"/>
          <c:tx>
            <c:strRef>
              <c:f>services!$A$4</c:f>
              <c:strCache>
                <c:ptCount val="1"/>
                <c:pt idx="0">
                  <c:v>Sars-CoV-2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1.9381240912181919E-3"/>
                  <c:y val="-2.992322775024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686-49D8-A0AA-24924F87DE2A}"/>
                </c:ext>
              </c:extLst>
            </c:dLbl>
            <c:dLbl>
              <c:idx val="8"/>
              <c:layout>
                <c:manualLayout>
                  <c:x val="1.9381240912181919E-3"/>
                  <c:y val="-4.8965281773134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686-49D8-A0AA-24924F87DE2A}"/>
                </c:ext>
              </c:extLst>
            </c:dLbl>
            <c:dLbl>
              <c:idx val="10"/>
              <c:layout>
                <c:manualLayout>
                  <c:x val="-1.9381240912181919E-3"/>
                  <c:y val="-7.6168216091542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686-49D8-A0AA-24924F87DE2A}"/>
                </c:ext>
              </c:extLst>
            </c:dLbl>
            <c:dLbl>
              <c:idx val="13"/>
              <c:layout>
                <c:manualLayout>
                  <c:x val="1.9381240912181919E-3"/>
                  <c:y val="-5.1685575204975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686-49D8-A0AA-24924F87DE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services!$B$1:$P$1</c:f>
              <c:strCache>
                <c:ptCount val="15"/>
                <c:pt idx="0">
                  <c:v>Méd</c:v>
                </c:pt>
                <c:pt idx="1">
                  <c:v>Chir</c:v>
                </c:pt>
                <c:pt idx="2">
                  <c:v>GO</c:v>
                </c:pt>
                <c:pt idx="3">
                  <c:v>Réa</c:v>
                </c:pt>
                <c:pt idx="4">
                  <c:v>HOPJ</c:v>
                </c:pt>
                <c:pt idx="5">
                  <c:v>Péd</c:v>
                </c:pt>
                <c:pt idx="6">
                  <c:v>Psy</c:v>
                </c:pt>
                <c:pt idx="7">
                  <c:v>SSR</c:v>
                </c:pt>
                <c:pt idx="8">
                  <c:v>SLD</c:v>
                </c:pt>
                <c:pt idx="9">
                  <c:v>HAD</c:v>
                </c:pt>
                <c:pt idx="10">
                  <c:v>EHPAD</c:v>
                </c:pt>
                <c:pt idx="11">
                  <c:v>Dialyse</c:v>
                </c:pt>
                <c:pt idx="12">
                  <c:v>URG</c:v>
                </c:pt>
                <c:pt idx="13">
                  <c:v>Hors ES</c:v>
                </c:pt>
                <c:pt idx="14">
                  <c:v>Autre</c:v>
                </c:pt>
              </c:strCache>
            </c:strRef>
          </c:cat>
          <c:val>
            <c:numRef>
              <c:f>services!$B$4:$P$4</c:f>
              <c:numCache>
                <c:formatCode>General</c:formatCode>
                <c:ptCount val="15"/>
                <c:pt idx="0">
                  <c:v>164</c:v>
                </c:pt>
                <c:pt idx="1">
                  <c:v>31</c:v>
                </c:pt>
                <c:pt idx="2">
                  <c:v>1</c:v>
                </c:pt>
                <c:pt idx="3">
                  <c:v>5</c:v>
                </c:pt>
                <c:pt idx="6">
                  <c:v>53</c:v>
                </c:pt>
                <c:pt idx="7">
                  <c:v>134</c:v>
                </c:pt>
                <c:pt idx="8">
                  <c:v>11</c:v>
                </c:pt>
                <c:pt idx="10">
                  <c:v>4</c:v>
                </c:pt>
                <c:pt idx="13">
                  <c:v>3</c:v>
                </c:pt>
                <c:pt idx="1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86-49D8-A0AA-24924F87DE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1056680"/>
        <c:axId val="291053728"/>
      </c:barChart>
      <c:catAx>
        <c:axId val="291056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1053728"/>
        <c:crosses val="autoZero"/>
        <c:auto val="1"/>
        <c:lblAlgn val="ctr"/>
        <c:lblOffset val="100"/>
        <c:noMultiLvlLbl val="0"/>
      </c:catAx>
      <c:valAx>
        <c:axId val="291053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1056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b="0" dirty="0" err="1">
                <a:solidFill>
                  <a:schemeClr val="accent5">
                    <a:lumMod val="75000"/>
                  </a:schemeClr>
                </a:solidFill>
              </a:rPr>
              <a:t>Cas</a:t>
            </a:r>
            <a:r>
              <a:rPr lang="en-US" sz="2400" b="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0" kern="1200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isolés</a:t>
            </a:r>
            <a:r>
              <a:rPr lang="en-US" sz="2400" b="0" dirty="0">
                <a:solidFill>
                  <a:schemeClr val="accent5">
                    <a:lumMod val="75000"/>
                  </a:schemeClr>
                </a:solidFill>
              </a:rPr>
              <a:t> (N = 164)</a:t>
            </a:r>
          </a:p>
        </c:rich>
      </c:tx>
      <c:layout>
        <c:manualLayout>
          <c:xMode val="edge"/>
          <c:yMode val="edge"/>
          <c:x val="0.1872276238278432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196148413080068"/>
          <c:y val="0.3391106155079468"/>
          <c:w val="0.61854374549170477"/>
          <c:h val="0.53340957720491833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Lbls>
            <c:dLbl>
              <c:idx val="0"/>
              <c:layout>
                <c:manualLayout>
                  <c:x val="9.2443533601827416E-2"/>
                  <c:y val="-6.94334903500812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1E-4B9A-828A-6E73084443E0}"/>
                </c:ext>
              </c:extLst>
            </c:dLbl>
            <c:dLbl>
              <c:idx val="1"/>
              <c:layout>
                <c:manualLayout>
                  <c:x val="5.9640989420533782E-3"/>
                  <c:y val="-6.94334903500812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E7-415F-B8D6-2234A6A66BDD}"/>
                </c:ext>
              </c:extLst>
            </c:dLbl>
            <c:dLbl>
              <c:idx val="2"/>
              <c:layout>
                <c:manualLayout>
                  <c:x val="3.280254418129358E-2"/>
                  <c:y val="1.542966452224028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E7-415F-B8D6-2234A6A66BDD}"/>
                </c:ext>
              </c:extLst>
            </c:dLbl>
            <c:dLbl>
              <c:idx val="6"/>
              <c:layout>
                <c:manualLayout>
                  <c:x val="1.1928197884106756E-2"/>
                  <c:y val="3.36723919307338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14-4845-A0B8-BA3EE5A62CCE}"/>
                </c:ext>
              </c:extLst>
            </c:dLbl>
            <c:dLbl>
              <c:idx val="9"/>
              <c:layout>
                <c:manualLayout>
                  <c:x val="-2.0874463700709306E-2"/>
                  <c:y val="-1.51950809743529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442928738879522E-2"/>
                      <c:h val="8.306302734472684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2C14-4845-A0B8-BA3EE5A62CCE}"/>
                </c:ext>
              </c:extLst>
            </c:dLbl>
            <c:dLbl>
              <c:idx val="10"/>
              <c:layout>
                <c:manualLayout>
                  <c:x val="8.9461484130800399E-3"/>
                  <c:y val="-9.281246943681116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14-4845-A0B8-BA3EE5A62CCE}"/>
                </c:ext>
              </c:extLst>
            </c:dLbl>
            <c:dLbl>
              <c:idx val="11"/>
              <c:layout>
                <c:manualLayout>
                  <c:x val="-6.5605088362587174E-2"/>
                  <c:y val="-9.0020348123200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14-4845-A0B8-BA3EE5A62CCE}"/>
                </c:ext>
              </c:extLst>
            </c:dLbl>
            <c:dLbl>
              <c:idx val="12"/>
              <c:layout>
                <c:manualLayout>
                  <c:x val="-0.14154145189648953"/>
                  <c:y val="-5.605098997902011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14-4845-A0B8-BA3EE5A62CCE}"/>
                </c:ext>
              </c:extLst>
            </c:dLbl>
            <c:dLbl>
              <c:idx val="13"/>
              <c:layout>
                <c:manualLayout>
                  <c:x val="5.9640989420533235E-3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E7-415F-B8D6-2234A6A66BDD}"/>
                </c:ext>
              </c:extLst>
            </c:dLbl>
            <c:dLbl>
              <c:idx val="14"/>
              <c:layout>
                <c:manualLayout>
                  <c:x val="2.3856395768213513E-2"/>
                  <c:y val="5.143221507413380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E7-415F-B8D6-2234A6A66B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Feuil1!$A$2:$A$16</c:f>
              <c:strCache>
                <c:ptCount val="15"/>
                <c:pt idx="0">
                  <c:v>DIA</c:v>
                </c:pt>
                <c:pt idx="1">
                  <c:v>URG</c:v>
                </c:pt>
                <c:pt idx="2">
                  <c:v>CHIR</c:v>
                </c:pt>
                <c:pt idx="3">
                  <c:v>MED</c:v>
                </c:pt>
                <c:pt idx="4">
                  <c:v>OBS</c:v>
                </c:pt>
                <c:pt idx="5">
                  <c:v>PSY</c:v>
                </c:pt>
                <c:pt idx="6">
                  <c:v>REA</c:v>
                </c:pt>
                <c:pt idx="7">
                  <c:v>EHPAD</c:v>
                </c:pt>
                <c:pt idx="8">
                  <c:v>SSR</c:v>
                </c:pt>
                <c:pt idx="9">
                  <c:v>AUT</c:v>
                </c:pt>
                <c:pt idx="10">
                  <c:v>CS</c:v>
                </c:pt>
                <c:pt idx="11">
                  <c:v>EXPINT</c:v>
                </c:pt>
                <c:pt idx="12">
                  <c:v>HORSES</c:v>
                </c:pt>
                <c:pt idx="13">
                  <c:v>PED</c:v>
                </c:pt>
                <c:pt idx="14">
                  <c:v>SLD</c:v>
                </c:pt>
              </c:strCache>
            </c:strRef>
          </c:cat>
          <c:val>
            <c:numRef>
              <c:f>Feuil1!$B$2:$B$16</c:f>
              <c:numCache>
                <c:formatCode>General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21</c:v>
                </c:pt>
                <c:pt idx="3">
                  <c:v>57</c:v>
                </c:pt>
                <c:pt idx="4">
                  <c:v>4</c:v>
                </c:pt>
                <c:pt idx="5">
                  <c:v>20</c:v>
                </c:pt>
                <c:pt idx="6">
                  <c:v>5</c:v>
                </c:pt>
                <c:pt idx="7">
                  <c:v>3</c:v>
                </c:pt>
                <c:pt idx="8">
                  <c:v>42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3</c:v>
                </c:pt>
                <c:pt idx="13">
                  <c:v>1</c:v>
                </c:pt>
                <c:pt idx="1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90-4A16-8555-37A340A402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b="0" i="0" u="none" strike="noStrike" kern="1200" baseline="0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Cas</a:t>
            </a:r>
            <a:r>
              <a:rPr lang="en-US" sz="2400" b="0" i="0" u="none" strike="noStrike" kern="1200" baseline="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="0" i="0" u="none" strike="noStrike" kern="1200" baseline="0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groupés</a:t>
            </a:r>
            <a:r>
              <a:rPr lang="en-US" sz="2400" b="0" i="0" u="none" strike="noStrike" kern="1200" baseline="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(N= 318)</a:t>
            </a:r>
          </a:p>
        </c:rich>
      </c:tx>
      <c:layout>
        <c:manualLayout>
          <c:xMode val="edge"/>
          <c:yMode val="edge"/>
          <c:x val="0.2136804926957114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4760386368727699"/>
          <c:y val="0.35561158037733798"/>
          <c:w val="0.60309646833411956"/>
          <c:h val="0.56203617483563306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SIN cas groupés</c:v>
                </c:pt>
              </c:strCache>
            </c:strRef>
          </c:tx>
          <c:dLbls>
            <c:dLbl>
              <c:idx val="0"/>
              <c:layout>
                <c:manualLayout>
                  <c:x val="4.63117941358063E-2"/>
                  <c:y val="-0.1022502501916350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35-485C-B9B5-CB8E35A3AF47}"/>
                </c:ext>
              </c:extLst>
            </c:dLbl>
            <c:dLbl>
              <c:idx val="1"/>
              <c:layout>
                <c:manualLayout>
                  <c:x val="7.8065096592181818E-2"/>
                  <c:y val="-4.04167958200758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AD-4017-A21D-B5CEF2CCCACC}"/>
                </c:ext>
              </c:extLst>
            </c:dLbl>
            <c:dLbl>
              <c:idx val="2"/>
              <c:layout>
                <c:manualLayout>
                  <c:x val="5.7825997475690312E-3"/>
                  <c:y val="3.0763228226326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04769961807522E-2"/>
                      <c:h val="9.51141928299119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0AD-4017-A21D-B5CEF2CCCACC}"/>
                </c:ext>
              </c:extLst>
            </c:dLbl>
            <c:dLbl>
              <c:idx val="3"/>
              <c:layout>
                <c:manualLayout>
                  <c:x val="-1.1565199495138062E-2"/>
                  <c:y val="1.850983167730551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35-485C-B9B5-CB8E35A3AF4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A35-485C-B9B5-CB8E35A3AF47}"/>
                </c:ext>
              </c:extLst>
            </c:dLbl>
            <c:dLbl>
              <c:idx val="5"/>
              <c:layout>
                <c:manualLayout>
                  <c:x val="1.81079606819643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35-485C-B9B5-CB8E35A3AF47}"/>
                </c:ext>
              </c:extLst>
            </c:dLbl>
            <c:dLbl>
              <c:idx val="7"/>
              <c:layout>
                <c:manualLayout>
                  <c:x val="-5.8313192887493107E-3"/>
                  <c:y val="-4.939271907865829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A35-485C-B9B5-CB8E35A3AF47}"/>
                </c:ext>
              </c:extLst>
            </c:dLbl>
            <c:dLbl>
              <c:idx val="8"/>
              <c:layout>
                <c:manualLayout>
                  <c:x val="9.385341519430445E-3"/>
                  <c:y val="-7.800770797286677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A35-485C-B9B5-CB8E35A3AF47}"/>
                </c:ext>
              </c:extLst>
            </c:dLbl>
            <c:dLbl>
              <c:idx val="9"/>
              <c:layout>
                <c:manualLayout>
                  <c:x val="-9.8423490286143125E-2"/>
                  <c:y val="4.545436222402277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A35-485C-B9B5-CB8E35A3AF47}"/>
                </c:ext>
              </c:extLst>
            </c:dLbl>
            <c:dLbl>
              <c:idx val="10"/>
              <c:layout>
                <c:manualLayout>
                  <c:x val="-0.2370865896503303"/>
                  <c:y val="-4.311124887474758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AD-4017-A21D-B5CEF2CCCACC}"/>
                </c:ext>
              </c:extLst>
            </c:dLbl>
            <c:dLbl>
              <c:idx val="11"/>
              <c:layout>
                <c:manualLayout>
                  <c:x val="-0.16480409280571745"/>
                  <c:y val="-3.974721362790706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AD-4017-A21D-B5CEF2CCCACC}"/>
                </c:ext>
              </c:extLst>
            </c:dLbl>
            <c:dLbl>
              <c:idx val="12"/>
              <c:layout>
                <c:manualLayout>
                  <c:x val="-0.10408679545624257"/>
                  <c:y val="-9.81159620459767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455065102056056"/>
                      <c:h val="0.105343779324719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0AD-4017-A21D-B5CEF2CCCACC}"/>
                </c:ext>
              </c:extLst>
            </c:dLbl>
            <c:dLbl>
              <c:idx val="13"/>
              <c:layout>
                <c:manualLayout>
                  <c:x val="-1.1565199495138116E-2"/>
                  <c:y val="-0.1478435783015483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AD-4017-A21D-B5CEF2CCCA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Feuil1!$A$2:$A$15</c:f>
              <c:strCache>
                <c:ptCount val="14"/>
                <c:pt idx="0">
                  <c:v>DIA</c:v>
                </c:pt>
                <c:pt idx="1">
                  <c:v>URG</c:v>
                </c:pt>
                <c:pt idx="2">
                  <c:v>CHIR</c:v>
                </c:pt>
                <c:pt idx="3">
                  <c:v>MED</c:v>
                </c:pt>
                <c:pt idx="4">
                  <c:v>OBS</c:v>
                </c:pt>
                <c:pt idx="5">
                  <c:v>PSY</c:v>
                </c:pt>
                <c:pt idx="6">
                  <c:v>REA</c:v>
                </c:pt>
                <c:pt idx="7">
                  <c:v>EHPAD</c:v>
                </c:pt>
                <c:pt idx="8">
                  <c:v>SSR</c:v>
                </c:pt>
                <c:pt idx="9">
                  <c:v>SLD</c:v>
                </c:pt>
                <c:pt idx="10">
                  <c:v>PED</c:v>
                </c:pt>
                <c:pt idx="11">
                  <c:v>AUT</c:v>
                </c:pt>
                <c:pt idx="12">
                  <c:v>EXPINT</c:v>
                </c:pt>
                <c:pt idx="13">
                  <c:v>HORSES</c:v>
                </c:pt>
              </c:strCache>
            </c:strRef>
          </c:cat>
          <c:val>
            <c:numRef>
              <c:f>Feuil1!$B$2:$B$15</c:f>
              <c:numCache>
                <c:formatCode>General</c:formatCode>
                <c:ptCount val="14"/>
                <c:pt idx="0">
                  <c:v>3</c:v>
                </c:pt>
                <c:pt idx="1">
                  <c:v>2</c:v>
                </c:pt>
                <c:pt idx="2">
                  <c:v>19</c:v>
                </c:pt>
                <c:pt idx="3">
                  <c:v>121</c:v>
                </c:pt>
                <c:pt idx="4">
                  <c:v>1</c:v>
                </c:pt>
                <c:pt idx="5">
                  <c:v>34</c:v>
                </c:pt>
                <c:pt idx="6">
                  <c:v>12</c:v>
                </c:pt>
                <c:pt idx="7">
                  <c:v>4</c:v>
                </c:pt>
                <c:pt idx="8">
                  <c:v>108</c:v>
                </c:pt>
                <c:pt idx="9">
                  <c:v>7</c:v>
                </c:pt>
                <c:pt idx="10">
                  <c:v>3</c:v>
                </c:pt>
                <c:pt idx="11">
                  <c:v>3</c:v>
                </c:pt>
                <c:pt idx="12">
                  <c:v>0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A35-485C-B9B5-CB8E35A3AF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critere!$A$3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critere!$B$2:$F$2</c:f>
              <c:strCache>
                <c:ptCount val="5"/>
                <c:pt idx="0">
                  <c:v>1a</c:v>
                </c:pt>
                <c:pt idx="1">
                  <c:v>1b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strCache>
            </c:strRef>
          </c:cat>
          <c:val>
            <c:numRef>
              <c:f>critere!$B$3:$F$3</c:f>
              <c:numCache>
                <c:formatCode>General</c:formatCode>
                <c:ptCount val="5"/>
                <c:pt idx="0">
                  <c:v>18</c:v>
                </c:pt>
                <c:pt idx="1">
                  <c:v>15</c:v>
                </c:pt>
                <c:pt idx="2">
                  <c:v>35</c:v>
                </c:pt>
                <c:pt idx="3">
                  <c:v>6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49-46C5-92A8-DA864A3081F4}"/>
            </c:ext>
          </c:extLst>
        </c:ser>
        <c:ser>
          <c:idx val="1"/>
          <c:order val="1"/>
          <c:tx>
            <c:strRef>
              <c:f>critere!$A$4</c:f>
              <c:strCache>
                <c:ptCount val="1"/>
                <c:pt idx="0">
                  <c:v>Sars-Cov-2</c:v>
                </c:pt>
              </c:strCache>
            </c:strRef>
          </c:tx>
          <c:spPr>
            <a:solidFill>
              <a:srgbClr val="6699FF"/>
            </a:solidFill>
            <a:ln>
              <a:solidFill>
                <a:srgbClr val="6699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critere!$B$2:$F$2</c:f>
              <c:strCache>
                <c:ptCount val="5"/>
                <c:pt idx="0">
                  <c:v>1a</c:v>
                </c:pt>
                <c:pt idx="1">
                  <c:v>1b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strCache>
            </c:strRef>
          </c:cat>
          <c:val>
            <c:numRef>
              <c:f>critere!$B$4:$F$4</c:f>
              <c:numCache>
                <c:formatCode>General</c:formatCode>
                <c:ptCount val="5"/>
                <c:pt idx="0">
                  <c:v>161</c:v>
                </c:pt>
                <c:pt idx="1">
                  <c:v>39</c:v>
                </c:pt>
                <c:pt idx="2">
                  <c:v>283</c:v>
                </c:pt>
                <c:pt idx="3">
                  <c:v>25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49-46C5-92A8-DA864A3081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1056680"/>
        <c:axId val="291053728"/>
      </c:barChart>
      <c:catAx>
        <c:axId val="291056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1053728"/>
        <c:crosses val="autoZero"/>
        <c:auto val="1"/>
        <c:lblAlgn val="ctr"/>
        <c:lblOffset val="100"/>
        <c:noMultiLvlLbl val="0"/>
      </c:catAx>
      <c:valAx>
        <c:axId val="291053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1056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584216725559488E-2"/>
          <c:y val="7.7102803738317752E-2"/>
          <c:w val="0.89517078916372206"/>
          <c:h val="0.5607476635514018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Hors BHRe</c:v>
                </c:pt>
              </c:strCache>
            </c:strRef>
          </c:tx>
          <c:spPr>
            <a:solidFill>
              <a:schemeClr val="accent2"/>
            </a:solidFill>
            <a:ln w="13942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2"/>
              <c:layout>
                <c:manualLayout>
                  <c:x val="5.7193919926035201E-3"/>
                  <c:y val="-4.5373985923792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798-45AF-99DF-B06D66CF7CB7}"/>
                </c:ext>
              </c:extLst>
            </c:dLbl>
            <c:dLbl>
              <c:idx val="3"/>
              <c:layout>
                <c:manualLayout>
                  <c:x val="8.5790879889052797E-3"/>
                  <c:y val="-3.1194615322607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798-45AF-99DF-B06D66CF7CB7}"/>
                </c:ext>
              </c:extLst>
            </c:dLbl>
            <c:dLbl>
              <c:idx val="6"/>
              <c:layout>
                <c:manualLayout>
                  <c:x val="-1.42984799815088E-3"/>
                  <c:y val="-3.4030489442844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798-45AF-99DF-B06D66CF7CB7}"/>
                </c:ext>
              </c:extLst>
            </c:dLbl>
            <c:dLbl>
              <c:idx val="7"/>
              <c:layout>
                <c:manualLayout>
                  <c:x val="1.42984799815088E-3"/>
                  <c:y val="-3.4030489442844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98-45AF-99DF-B06D66CF7CB7}"/>
                </c:ext>
              </c:extLst>
            </c:dLbl>
            <c:dLbl>
              <c:idx val="9"/>
              <c:layout>
                <c:manualLayout>
                  <c:x val="1.429847998150985E-3"/>
                  <c:y val="-3.4030489442844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798-45AF-99DF-B06D66CF7CB7}"/>
                </c:ext>
              </c:extLst>
            </c:dLbl>
            <c:dLbl>
              <c:idx val="10"/>
              <c:layout>
                <c:manualLayout>
                  <c:x val="-1.429847998150985E-3"/>
                  <c:y val="-1.9851118841659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98-45AF-99DF-B06D66CF7CB7}"/>
                </c:ext>
              </c:extLst>
            </c:dLbl>
            <c:dLbl>
              <c:idx val="12"/>
              <c:layout>
                <c:manualLayout>
                  <c:x val="1.4298479981506703E-3"/>
                  <c:y val="-4.8209860044029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798-45AF-99DF-B06D66CF7CB7}"/>
                </c:ext>
              </c:extLst>
            </c:dLbl>
            <c:spPr>
              <a:noFill/>
              <a:ln w="2788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Urin.</c:v>
                </c:pt>
                <c:pt idx="1">
                  <c:v>Pulm.</c:v>
                </c:pt>
                <c:pt idx="2">
                  <c:v>ISO</c:v>
                </c:pt>
                <c:pt idx="3">
                  <c:v>Bact.</c:v>
                </c:pt>
                <c:pt idx="4">
                  <c:v>KT</c:v>
                </c:pt>
                <c:pt idx="5">
                  <c:v>Dig.</c:v>
                </c:pt>
                <c:pt idx="6">
                  <c:v>Cut.</c:v>
                </c:pt>
                <c:pt idx="7">
                  <c:v>Os</c:v>
                </c:pt>
                <c:pt idx="8">
                  <c:v>ORL</c:v>
                </c:pt>
                <c:pt idx="9">
                  <c:v>Opht.</c:v>
                </c:pt>
                <c:pt idx="10">
                  <c:v>SNC</c:v>
                </c:pt>
                <c:pt idx="11">
                  <c:v>Cardio.</c:v>
                </c:pt>
                <c:pt idx="12">
                  <c:v>Génit.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0">
                  <c:v>2</c:v>
                </c:pt>
                <c:pt idx="1">
                  <c:v>303</c:v>
                </c:pt>
                <c:pt idx="2">
                  <c:v>1</c:v>
                </c:pt>
                <c:pt idx="3">
                  <c:v>4</c:v>
                </c:pt>
                <c:pt idx="4">
                  <c:v>1</c:v>
                </c:pt>
                <c:pt idx="5">
                  <c:v>24</c:v>
                </c:pt>
                <c:pt idx="6">
                  <c:v>4</c:v>
                </c:pt>
                <c:pt idx="7">
                  <c:v>2</c:v>
                </c:pt>
                <c:pt idx="8">
                  <c:v>9</c:v>
                </c:pt>
                <c:pt idx="9">
                  <c:v>4</c:v>
                </c:pt>
                <c:pt idx="10">
                  <c:v>1</c:v>
                </c:pt>
                <c:pt idx="1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D9-441C-BC0D-9527D685A41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BHRe</c:v>
                </c:pt>
              </c:strCache>
            </c:strRef>
          </c:tx>
          <c:spPr>
            <a:solidFill>
              <a:srgbClr val="99CC00"/>
            </a:solidFill>
            <a:ln w="13942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2"/>
              <c:layout>
                <c:manualLayout>
                  <c:xMode val="edge"/>
                  <c:yMode val="edge"/>
                  <c:x val="0.26266195524146052"/>
                  <c:y val="0.51869158878504673"/>
                </c:manualLayout>
              </c:layout>
              <c:spPr>
                <a:noFill/>
                <a:ln w="27885">
                  <a:noFill/>
                </a:ln>
              </c:spPr>
              <c:txPr>
                <a:bodyPr/>
                <a:lstStyle/>
                <a:p>
                  <a:pPr>
                    <a:defRPr sz="1317" b="1" i="0" u="none" strike="noStrike" baseline="0">
                      <a:solidFill>
                        <a:schemeClr val="tx1"/>
                      </a:solidFill>
                      <a:latin typeface="Arial Black"/>
                      <a:ea typeface="Arial Black"/>
                      <a:cs typeface="Arial Black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2D9-441C-BC0D-9527D685A41F}"/>
                </c:ext>
              </c:extLst>
            </c:dLbl>
            <c:dLbl>
              <c:idx val="3"/>
              <c:layout>
                <c:manualLayout>
                  <c:x val="-3.6399944021481279E-4"/>
                  <c:y val="-3.7171979137056943E-2"/>
                </c:manualLayout>
              </c:layout>
              <c:spPr>
                <a:noFill/>
                <a:ln w="27885">
                  <a:noFill/>
                </a:ln>
              </c:spPr>
              <c:txPr>
                <a:bodyPr/>
                <a:lstStyle/>
                <a:p>
                  <a:pPr>
                    <a:defRPr sz="1317" b="1" i="0" u="none" strike="noStrike" baseline="0">
                      <a:solidFill>
                        <a:schemeClr val="tx1"/>
                      </a:solidFill>
                      <a:latin typeface="Arial Black"/>
                      <a:ea typeface="Arial Black"/>
                      <a:cs typeface="Arial Black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2D9-441C-BC0D-9527D685A41F}"/>
                </c:ext>
              </c:extLst>
            </c:dLbl>
            <c:dLbl>
              <c:idx val="4"/>
              <c:layout>
                <c:manualLayout>
                  <c:xMode val="edge"/>
                  <c:yMode val="edge"/>
                  <c:x val="0.40164899882214372"/>
                  <c:y val="0.55841121495327106"/>
                </c:manualLayout>
              </c:layout>
              <c:spPr>
                <a:noFill/>
                <a:ln w="27885">
                  <a:noFill/>
                </a:ln>
              </c:spPr>
              <c:txPr>
                <a:bodyPr/>
                <a:lstStyle/>
                <a:p>
                  <a:pPr>
                    <a:defRPr sz="1317" b="1" i="0" u="none" strike="noStrike" baseline="0">
                      <a:solidFill>
                        <a:schemeClr val="tx1"/>
                      </a:solidFill>
                      <a:latin typeface="Arial Black"/>
                      <a:ea typeface="Arial Black"/>
                      <a:cs typeface="Arial Black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D9-441C-BC0D-9527D685A41F}"/>
                </c:ext>
              </c:extLst>
            </c:dLbl>
            <c:dLbl>
              <c:idx val="6"/>
              <c:spPr>
                <a:noFill/>
                <a:ln w="27885">
                  <a:noFill/>
                </a:ln>
              </c:spPr>
              <c:txPr>
                <a:bodyPr/>
                <a:lstStyle/>
                <a:p>
                  <a:pPr>
                    <a:defRPr sz="1317" b="1" i="0" u="none" strike="noStrike" baseline="0">
                      <a:solidFill>
                        <a:schemeClr val="tx1"/>
                      </a:solidFill>
                      <a:latin typeface="Arial Black"/>
                      <a:ea typeface="Arial Black"/>
                      <a:cs typeface="Arial Black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2D9-441C-BC0D-9527D685A41F}"/>
                </c:ext>
              </c:extLst>
            </c:dLbl>
            <c:spPr>
              <a:noFill/>
              <a:ln w="2788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17" b="1" i="0" u="none" strike="noStrike" baseline="0">
                    <a:solidFill>
                      <a:schemeClr val="tx1"/>
                    </a:solidFill>
                    <a:latin typeface="Arial Black"/>
                    <a:ea typeface="Arial Black"/>
                    <a:cs typeface="Arial Black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Urin.</c:v>
                </c:pt>
                <c:pt idx="1">
                  <c:v>Pulm.</c:v>
                </c:pt>
                <c:pt idx="2">
                  <c:v>ISO</c:v>
                </c:pt>
                <c:pt idx="3">
                  <c:v>Bact.</c:v>
                </c:pt>
                <c:pt idx="4">
                  <c:v>KT</c:v>
                </c:pt>
                <c:pt idx="5">
                  <c:v>Dig.</c:v>
                </c:pt>
                <c:pt idx="6">
                  <c:v>Cut.</c:v>
                </c:pt>
                <c:pt idx="7">
                  <c:v>Os</c:v>
                </c:pt>
                <c:pt idx="8">
                  <c:v>ORL</c:v>
                </c:pt>
                <c:pt idx="9">
                  <c:v>Opht.</c:v>
                </c:pt>
                <c:pt idx="10">
                  <c:v>SNC</c:v>
                </c:pt>
                <c:pt idx="11">
                  <c:v>Cardio.</c:v>
                </c:pt>
                <c:pt idx="12">
                  <c:v>Génit.</c:v>
                </c:pt>
              </c:strCache>
            </c:strRef>
          </c:cat>
          <c:val>
            <c:numRef>
              <c:f>Sheet1!$B$3:$N$3</c:f>
              <c:numCache>
                <c:formatCode>General</c:formatCode>
                <c:ptCount val="13"/>
              </c:numCache>
            </c:numRef>
          </c:val>
          <c:extLst>
            <c:ext xmlns:c16="http://schemas.microsoft.com/office/drawing/2014/chart" uri="{C3380CC4-5D6E-409C-BE32-E72D297353CC}">
              <c16:uniqueId val="{00000005-92D9-441C-BC0D-9527D685A4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8196032"/>
        <c:axId val="1"/>
      </c:barChart>
      <c:catAx>
        <c:axId val="158196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48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76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fr-FR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35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4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76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fr-FR"/>
          </a:p>
        </c:txPr>
        <c:crossAx val="158196032"/>
        <c:crosses val="autoZero"/>
        <c:crossBetween val="between"/>
      </c:valAx>
      <c:spPr>
        <a:noFill/>
        <a:ln w="27885">
          <a:noFill/>
        </a:ln>
      </c:spPr>
    </c:plotArea>
    <c:plotVisOnly val="1"/>
    <c:dispBlanksAs val="gap"/>
    <c:showDLblsOverMax val="0"/>
  </c:chart>
  <c:spPr>
    <a:noFill/>
    <a:ln w="13942">
      <a:noFill/>
      <a:prstDash val="sysDash"/>
    </a:ln>
  </c:spPr>
  <c:txPr>
    <a:bodyPr/>
    <a:lstStyle/>
    <a:p>
      <a:pPr>
        <a:defRPr sz="1976" b="1" i="0" u="none" strike="noStrike" baseline="0">
          <a:solidFill>
            <a:schemeClr val="tx1"/>
          </a:solidFill>
          <a:latin typeface="Arial Black"/>
          <a:ea typeface="Arial Black"/>
          <a:cs typeface="Arial Black"/>
        </a:defRPr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0.82948</cdr:x>
      <cdr:y>0.33643</cdr:y>
    </cdr:from>
    <cdr:to>
      <cdr:x>0.94776</cdr:x>
      <cdr:y>0.51398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7178453" y="1637356"/>
          <a:ext cx="1023615" cy="864094"/>
        </a:xfrm>
        <a:prstGeom xmlns:a="http://schemas.openxmlformats.org/drawingml/2006/main" prst="rect">
          <a:avLst/>
        </a:prstGeom>
        <a:solidFill xmlns:a="http://schemas.openxmlformats.org/drawingml/2006/main">
          <a:srgbClr val="6095D6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600" dirty="0">
              <a:solidFill>
                <a:schemeClr val="bg1"/>
              </a:solidFill>
            </a:rPr>
            <a:t>Top 3 :</a:t>
          </a:r>
        </a:p>
        <a:p xmlns:a="http://schemas.openxmlformats.org/drawingml/2006/main">
          <a:r>
            <a:rPr lang="fr-FR" dirty="0">
              <a:solidFill>
                <a:schemeClr val="bg1"/>
              </a:solidFill>
            </a:rPr>
            <a:t>ENTCLO 19,1%</a:t>
          </a:r>
          <a:endParaRPr lang="fr-FR" sz="1100" dirty="0">
            <a:solidFill>
              <a:schemeClr val="bg1"/>
            </a:solidFill>
          </a:endParaRPr>
        </a:p>
        <a:p xmlns:a="http://schemas.openxmlformats.org/drawingml/2006/main">
          <a:r>
            <a:rPr lang="fr-FR" dirty="0">
              <a:solidFill>
                <a:schemeClr val="bg1"/>
              </a:solidFill>
            </a:rPr>
            <a:t>ESCCOL 15,8%</a:t>
          </a:r>
        </a:p>
        <a:p xmlns:a="http://schemas.openxmlformats.org/drawingml/2006/main">
          <a:r>
            <a:rPr lang="fr-FR" sz="1100" dirty="0">
              <a:solidFill>
                <a:schemeClr val="bg1"/>
              </a:solidFill>
            </a:rPr>
            <a:t>CITFRE 12,9%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0.69231</cdr:x>
      <cdr:y>0.82996</cdr:y>
    </cdr:from>
    <cdr:to>
      <cdr:x>0.91359</cdr:x>
      <cdr:y>0.889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66BC0309-424E-44A4-9B15-24DE293490D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184576" y="2811760"/>
          <a:ext cx="1657143" cy="20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0.46154</cdr:x>
      <cdr:y>0.82996</cdr:y>
    </cdr:from>
    <cdr:to>
      <cdr:x>0.6827</cdr:x>
      <cdr:y>0.89373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3456384" y="2811760"/>
          <a:ext cx="1656230" cy="21604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 dirty="0"/>
            <a:t>Médecine, SSR, SLD</a:t>
          </a:r>
        </a:p>
      </cdr:txBody>
    </cdr:sp>
  </cdr:relSizeAnchor>
  <cdr:relSizeAnchor xmlns:cdr="http://schemas.openxmlformats.org/drawingml/2006/chartDrawing">
    <cdr:from>
      <cdr:x>0.46154</cdr:x>
      <cdr:y>0.87247</cdr:y>
    </cdr:from>
    <cdr:to>
      <cdr:x>0.46764</cdr:x>
      <cdr:y>0.88597</cdr:y>
    </cdr:to>
    <cdr:sp macro="" textlink="">
      <cdr:nvSpPr>
        <cdr:cNvPr id="4" name="Rectangle 3"/>
        <cdr:cNvSpPr/>
      </cdr:nvSpPr>
      <cdr:spPr>
        <a:xfrm xmlns:a="http://schemas.openxmlformats.org/drawingml/2006/main" flipH="1">
          <a:off x="3456384" y="2955776"/>
          <a:ext cx="45719" cy="4571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75000"/>
          </a:schemeClr>
        </a:solidFill>
        <a:ln xmlns:a="http://schemas.openxmlformats.org/drawingml/2006/main">
          <a:solidFill>
            <a:schemeClr val="accent2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363" cy="511731"/>
          </a:xfrm>
          <a:prstGeom prst="rect">
            <a:avLst/>
          </a:prstGeom>
        </p:spPr>
        <p:txBody>
          <a:bodyPr vert="horz" lIns="94760" tIns="47381" rIns="94760" bIns="47381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6" y="1"/>
            <a:ext cx="3076363" cy="511731"/>
          </a:xfrm>
          <a:prstGeom prst="rect">
            <a:avLst/>
          </a:prstGeom>
        </p:spPr>
        <p:txBody>
          <a:bodyPr vert="horz" lIns="94760" tIns="47381" rIns="94760" bIns="47381" rtlCol="0"/>
          <a:lstStyle>
            <a:lvl1pPr algn="r">
              <a:defRPr sz="1200"/>
            </a:lvl1pPr>
          </a:lstStyle>
          <a:p>
            <a:fld id="{F3CE9D2C-D265-4D1B-9BA6-772F26A51049}" type="datetimeFigureOut">
              <a:rPr lang="fr-FR" smtClean="0"/>
              <a:t>13/10/2023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9721106"/>
            <a:ext cx="3076363" cy="511731"/>
          </a:xfrm>
          <a:prstGeom prst="rect">
            <a:avLst/>
          </a:prstGeom>
        </p:spPr>
        <p:txBody>
          <a:bodyPr vert="horz" lIns="94760" tIns="47381" rIns="94760" bIns="47381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6" y="9721106"/>
            <a:ext cx="3076363" cy="511731"/>
          </a:xfrm>
          <a:prstGeom prst="rect">
            <a:avLst/>
          </a:prstGeom>
        </p:spPr>
        <p:txBody>
          <a:bodyPr vert="horz" lIns="94760" tIns="47381" rIns="94760" bIns="47381" rtlCol="0" anchor="b"/>
          <a:lstStyle>
            <a:lvl1pPr algn="r">
              <a:defRPr sz="1200"/>
            </a:lvl1pPr>
          </a:lstStyle>
          <a:p>
            <a:fld id="{D9B51185-0964-4E76-AAA7-0C47AA46D8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1039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0" tIns="47381" rIns="94760" bIns="47381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0508" y="0"/>
            <a:ext cx="3077137" cy="512304"/>
          </a:xfrm>
          <a:prstGeom prst="rect">
            <a:avLst/>
          </a:prstGeom>
        </p:spPr>
        <p:txBody>
          <a:bodyPr vert="horz" lIns="94760" tIns="47381" rIns="94760" bIns="47381" rtlCol="0"/>
          <a:lstStyle>
            <a:lvl1pPr algn="r">
              <a:defRPr sz="1200"/>
            </a:lvl1pPr>
          </a:lstStyle>
          <a:p>
            <a:fld id="{EA5635A0-8F6A-4A52-9606-0A9B577BCC20}" type="datetimeFigureOut">
              <a:rPr lang="fr-FR" smtClean="0"/>
              <a:t>13/10/2023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0" tIns="47381" rIns="94760" bIns="4738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00" y="4861155"/>
            <a:ext cx="5680103" cy="4605822"/>
          </a:xfrm>
          <a:prstGeom prst="rect">
            <a:avLst/>
          </a:prstGeom>
        </p:spPr>
        <p:txBody>
          <a:bodyPr vert="horz" lIns="94760" tIns="47381" rIns="94760" bIns="47381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0674"/>
            <a:ext cx="3077137" cy="512302"/>
          </a:xfrm>
          <a:prstGeom prst="rect">
            <a:avLst/>
          </a:prstGeom>
        </p:spPr>
        <p:txBody>
          <a:bodyPr vert="horz" lIns="94760" tIns="47381" rIns="94760" bIns="47381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0508" y="9720674"/>
            <a:ext cx="3077137" cy="512302"/>
          </a:xfrm>
          <a:prstGeom prst="rect">
            <a:avLst/>
          </a:prstGeom>
        </p:spPr>
        <p:txBody>
          <a:bodyPr vert="horz" lIns="94760" tIns="47381" rIns="94760" bIns="47381" rtlCol="0" anchor="b"/>
          <a:lstStyle>
            <a:lvl1pPr algn="r">
              <a:defRPr sz="1200"/>
            </a:lvl1pPr>
          </a:lstStyle>
          <a:p>
            <a:fld id="{331826C7-F03D-41F8-9411-2AB63F7AB9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3601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826C7-F03D-41F8-9411-2AB63F7AB90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4259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826C7-F03D-41F8-9411-2AB63F7AB901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1914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826C7-F03D-41F8-9411-2AB63F7AB901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799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826C7-F03D-41F8-9411-2AB63F7AB901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6611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4869160"/>
            <a:ext cx="6400800" cy="1139546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9" name="Text Box 7"/>
          <p:cNvSpPr txBox="1">
            <a:spLocks noChangeArrowheads="1"/>
          </p:cNvSpPr>
          <p:nvPr userDrawn="1"/>
        </p:nvSpPr>
        <p:spPr bwMode="auto">
          <a:xfrm>
            <a:off x="323528" y="300668"/>
            <a:ext cx="5472608" cy="76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spcBef>
                <a:spcPts val="100"/>
              </a:spcBef>
            </a:pPr>
            <a:r>
              <a:rPr lang="fr-FR" sz="1400" b="1" dirty="0">
                <a:solidFill>
                  <a:srgbClr val="193C64"/>
                </a:solidFill>
                <a:latin typeface="+mj-lt"/>
              </a:rPr>
              <a:t>Centre d’appui</a:t>
            </a:r>
            <a:r>
              <a:rPr lang="fr-FR" sz="1400" b="1" baseline="0" dirty="0">
                <a:solidFill>
                  <a:srgbClr val="193C64"/>
                </a:solidFill>
                <a:latin typeface="+mj-lt"/>
              </a:rPr>
              <a:t> pour la prévention </a:t>
            </a:r>
          </a:p>
          <a:p>
            <a:pPr algn="l" eaLnBrk="1" hangingPunct="1">
              <a:spcBef>
                <a:spcPts val="100"/>
              </a:spcBef>
            </a:pPr>
            <a:r>
              <a:rPr lang="fr-FR" sz="1400" b="1" baseline="0" dirty="0">
                <a:solidFill>
                  <a:srgbClr val="193C64"/>
                </a:solidFill>
                <a:latin typeface="+mj-lt"/>
              </a:rPr>
              <a:t>des infections associées aux soins</a:t>
            </a:r>
            <a:r>
              <a:rPr lang="fr-FR" sz="1400" b="1" dirty="0">
                <a:solidFill>
                  <a:srgbClr val="193C64"/>
                </a:solidFill>
                <a:latin typeface="+mj-lt"/>
              </a:rPr>
              <a:t> </a:t>
            </a:r>
          </a:p>
          <a:p>
            <a:pPr algn="l" eaLnBrk="1" hangingPunct="1">
              <a:spcBef>
                <a:spcPts val="100"/>
              </a:spcBef>
            </a:pPr>
            <a:r>
              <a:rPr lang="fr-FR" sz="1400" b="1" dirty="0">
                <a:solidFill>
                  <a:srgbClr val="193C64"/>
                </a:solidFill>
                <a:latin typeface="+mj-lt"/>
              </a:rPr>
              <a:t>Auvergne</a:t>
            </a:r>
            <a:r>
              <a:rPr lang="fr-FR" sz="1400" b="1" baseline="0" dirty="0">
                <a:solidFill>
                  <a:srgbClr val="193C64"/>
                </a:solidFill>
                <a:latin typeface="+mj-lt"/>
              </a:rPr>
              <a:t> </a:t>
            </a:r>
            <a:r>
              <a:rPr lang="fr-FR" sz="1400" b="1" baseline="0" dirty="0">
                <a:solidFill>
                  <a:srgbClr val="193C64"/>
                </a:solidFill>
                <a:latin typeface="+mj-lt"/>
                <a:sym typeface="Symbol"/>
              </a:rPr>
              <a:t> </a:t>
            </a:r>
            <a:r>
              <a:rPr lang="fr-FR" sz="1400" b="1" baseline="0" dirty="0">
                <a:solidFill>
                  <a:srgbClr val="193C64"/>
                </a:solidFill>
                <a:latin typeface="+mj-lt"/>
              </a:rPr>
              <a:t>Rhône</a:t>
            </a:r>
            <a:r>
              <a:rPr lang="fr-FR" sz="1400" b="1" kern="1200" baseline="0" dirty="0">
                <a:solidFill>
                  <a:srgbClr val="193C64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fr-FR" sz="1400" b="1" kern="1200" baseline="0" dirty="0">
                <a:solidFill>
                  <a:srgbClr val="193C64"/>
                </a:solidFill>
                <a:latin typeface="Calibri" pitchFamily="34" charset="0"/>
                <a:ea typeface="+mn-ea"/>
                <a:cs typeface="+mn-cs"/>
                <a:sym typeface="Symbol"/>
              </a:rPr>
              <a:t> </a:t>
            </a:r>
            <a:r>
              <a:rPr lang="fr-FR" sz="1400" b="1" baseline="0" dirty="0">
                <a:solidFill>
                  <a:srgbClr val="193C64"/>
                </a:solidFill>
                <a:latin typeface="+mj-lt"/>
              </a:rPr>
              <a:t>Alpes</a:t>
            </a:r>
            <a:endParaRPr lang="fr-FR" sz="1400" b="1" dirty="0">
              <a:solidFill>
                <a:srgbClr val="193C64"/>
              </a:solidFill>
              <a:latin typeface="+mj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7772400" cy="1470025"/>
          </a:xfrm>
        </p:spPr>
        <p:txBody>
          <a:bodyPr/>
          <a:lstStyle>
            <a:lvl1pPr>
              <a:defRPr>
                <a:solidFill>
                  <a:srgbClr val="193C64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026" name="Picture 2" descr="S:\USERS\CPIAS\LOGO\PNG\cpias-quadri-transpar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859" y="13712"/>
            <a:ext cx="255955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801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8888" y="0"/>
            <a:ext cx="7158037" cy="14128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949325" y="1981200"/>
            <a:ext cx="7661275" cy="4114800"/>
          </a:xfrm>
        </p:spPr>
        <p:txBody>
          <a:bodyPr/>
          <a:lstStyle/>
          <a:p>
            <a:pPr lv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149459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93C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400"/>
            </a:lvl1pPr>
            <a:lvl2pPr>
              <a:buClrTx/>
              <a:defRPr/>
            </a:lvl2pPr>
            <a:lvl3pPr>
              <a:buClr>
                <a:srgbClr val="009FBB"/>
              </a:buClr>
              <a:defRPr/>
            </a:lvl3pPr>
            <a:lvl4pPr>
              <a:buClr>
                <a:srgbClr val="9CC239"/>
              </a:buClr>
              <a:defRPr/>
            </a:lvl4pPr>
            <a:lvl5pPr>
              <a:buClr>
                <a:srgbClr val="E53540"/>
              </a:buClr>
              <a:defRPr/>
            </a:lvl5pPr>
          </a:lstStyle>
          <a:p>
            <a:pPr lvl="0"/>
            <a:r>
              <a:rPr lang="fr-FR" dirty="0"/>
              <a:t> 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5" name="Picture 2" descr="S:\USERS\CPIAS\LOGO\PNG\cpias-quadri-transpar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961" y="13802"/>
            <a:ext cx="166909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887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4" name="Picture 2" descr="S:\USERS\CPIAS\LOGO\PNG\cpias-quadri-transpar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961" y="13802"/>
            <a:ext cx="166909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81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5" name="Picture 2" descr="S:\USERS\CPIAS\LOGO\PNG\cpias-quadri-transpar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961" y="13802"/>
            <a:ext cx="166909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567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7" name="Picture 2" descr="S:\USERS\CPIAS\LOGO\PNG\cpias-quadri-transpar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961" y="13802"/>
            <a:ext cx="166909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871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3" name="Picture 2" descr="S:\USERS\CPIAS\LOGO\PNG\cpias-quadri-transpar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961" y="13802"/>
            <a:ext cx="166909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035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:\USERS\CPIAS\LOGO\PNG\cpias-quadri-transpar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961" y="13802"/>
            <a:ext cx="166909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135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5" name="Picture 2" descr="S:\USERS\CPIAS\LOGO\PNG\cpias-quadri-transpar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961" y="13802"/>
            <a:ext cx="166909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114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5" name="Picture 2" descr="S:\USERS\CPIAS\LOGO\PNG\cpias-quadri-transpar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961" y="13802"/>
            <a:ext cx="166909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88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hidden">
          <a:xfrm rot="10800000">
            <a:off x="0" y="5805392"/>
            <a:ext cx="9144000" cy="1080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fr-FR" sz="2400">
              <a:latin typeface="Times New Roman" pitchFamily="18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7544" y="1600199"/>
            <a:ext cx="8229600" cy="5067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 rot="5400000">
            <a:off x="-129275" y="1854981"/>
            <a:ext cx="762285" cy="287337"/>
          </a:xfrm>
          <a:prstGeom prst="rect">
            <a:avLst/>
          </a:prstGeom>
          <a:gradFill flip="none" rotWithShape="1">
            <a:gsLst>
              <a:gs pos="10000">
                <a:srgbClr val="193C64"/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xtLst/>
        </p:spPr>
        <p:txBody>
          <a:bodyPr/>
          <a:lstStyle/>
          <a:p>
            <a:endParaRPr lang="fr-FR">
              <a:ln>
                <a:noFill/>
              </a:ln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 rot="5400000">
            <a:off x="-129275" y="2811633"/>
            <a:ext cx="762285" cy="287337"/>
          </a:xfrm>
          <a:prstGeom prst="rect">
            <a:avLst/>
          </a:prstGeom>
          <a:gradFill flip="none" rotWithShape="1">
            <a:gsLst>
              <a:gs pos="10000">
                <a:srgbClr val="009FBB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 rot="5400000">
            <a:off x="-129275" y="4827857"/>
            <a:ext cx="762285" cy="287337"/>
          </a:xfrm>
          <a:prstGeom prst="rect">
            <a:avLst/>
          </a:prstGeom>
          <a:gradFill rotWithShape="1">
            <a:gsLst>
              <a:gs pos="0">
                <a:srgbClr val="E53540"/>
              </a:gs>
              <a:gs pos="100000">
                <a:srgbClr val="E53540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 rot="5400000">
            <a:off x="-129275" y="3819745"/>
            <a:ext cx="762285" cy="287337"/>
          </a:xfrm>
          <a:prstGeom prst="rect">
            <a:avLst/>
          </a:prstGeom>
          <a:gradFill rotWithShape="1">
            <a:gsLst>
              <a:gs pos="0">
                <a:srgbClr val="9CC239"/>
              </a:gs>
              <a:gs pos="100000">
                <a:srgbClr val="9CC239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 rot="5400000">
            <a:off x="-129276" y="5835969"/>
            <a:ext cx="762285" cy="287337"/>
          </a:xfrm>
          <a:prstGeom prst="rect">
            <a:avLst/>
          </a:prstGeom>
          <a:gradFill rotWithShape="1">
            <a:gsLst>
              <a:gs pos="0">
                <a:srgbClr val="FDC300"/>
              </a:gs>
              <a:gs pos="100000">
                <a:srgbClr val="FDC300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81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715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193C64"/>
        </a:buClr>
        <a:buFont typeface="Webdings" panose="05030102010509060703" pitchFamily="18" charset="2"/>
        <a:buChar char="&lt;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9FBB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CC23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53540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DC300"/>
        </a:buClr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france.gouv.fr/affichCode.do;jsessionid=884DA38EDD8F09DBA231DBCD576A69CA.tpdjo12v_1?idSectionTA=LEGISCTA000006190787&amp;cidTexte=LEGITEXT000006072665&amp;dateTexte=20130116" TargetMode="External"/><Relationship Id="rId2" Type="http://schemas.openxmlformats.org/officeDocument/2006/relationships/hyperlink" Target="http://www.legifrance.gouv.fr/affichCodeArticle.do?cidTexte=LEGITEXT000006072665&amp;idArticle=LEGIARTI000021940369&amp;dateTexte=2011080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circulaire.legifrance.gouv.fr/pdf/2012/02/cir_34683.pdf" TargetMode="External"/><Relationship Id="rId4" Type="http://schemas.openxmlformats.org/officeDocument/2006/relationships/hyperlink" Target="https://www.legifrance.gouv.fr/eli/decret/2017/2/3/AFSP1629493D/jo/text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9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1886967"/>
            <a:ext cx="7772400" cy="14700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fr-FR" altLang="fr-FR" dirty="0"/>
              <a:t>Signalement externe</a:t>
            </a:r>
            <a:br>
              <a:rPr lang="fr-FR" altLang="fr-FR" dirty="0"/>
            </a:br>
            <a:r>
              <a:rPr lang="fr-FR" altLang="fr-FR" dirty="0"/>
              <a:t>des infections nosocomiales</a:t>
            </a: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187450" y="3659290"/>
            <a:ext cx="66087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dirty="0">
                <a:solidFill>
                  <a:srgbClr val="193C64"/>
                </a:solidFill>
                <a:latin typeface="+mn-lt"/>
              </a:rPr>
              <a:t>Région Auvergne-Rhône-Alpes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dirty="0">
                <a:solidFill>
                  <a:srgbClr val="193C64"/>
                </a:solidFill>
                <a:latin typeface="+mn-lt"/>
              </a:rPr>
              <a:t>1er janvier - 31 décembre 2021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/>
          <a:srcRect l="68816" t="20481" r="19765" b="68907"/>
          <a:stretch/>
        </p:blipFill>
        <p:spPr>
          <a:xfrm>
            <a:off x="6665306" y="5733256"/>
            <a:ext cx="2371191" cy="1022065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67618" y="4907738"/>
            <a:ext cx="66087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dirty="0">
                <a:solidFill>
                  <a:srgbClr val="193C64"/>
                </a:solidFill>
                <a:latin typeface="+mn-lt"/>
              </a:rPr>
              <a:t>Marine GIARD – Anaïs MACHUT</a:t>
            </a:r>
          </a:p>
        </p:txBody>
      </p:sp>
    </p:spTree>
    <p:extLst>
      <p:ext uri="{BB962C8B-B14F-4D97-AF65-F5344CB8AC3E}">
        <p14:creationId xmlns:p14="http://schemas.microsoft.com/office/powerpoint/2010/main" val="3310001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22496" y="116632"/>
            <a:ext cx="6345848" cy="936104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fr-FR" altLang="fr-FR" sz="4000" b="0" dirty="0"/>
              <a:t>Répartition par secteur</a:t>
            </a:r>
            <a:br>
              <a:rPr lang="fr-FR" altLang="fr-FR" sz="2700" b="0" dirty="0"/>
            </a:br>
            <a:r>
              <a:rPr lang="fr-FR" altLang="fr-FR" sz="2700" b="0" dirty="0"/>
              <a:t>N = 624</a:t>
            </a: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4047751"/>
              </p:ext>
            </p:extLst>
          </p:nvPr>
        </p:nvGraphicFramePr>
        <p:xfrm>
          <a:off x="1115616" y="1556792"/>
          <a:ext cx="6552728" cy="4668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22584" y="6600613"/>
            <a:ext cx="252141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0486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err="1">
                <a:latin typeface="+mn-lt"/>
              </a:rPr>
              <a:t>CPias</a:t>
            </a:r>
            <a:r>
              <a:rPr lang="fr-FR" altLang="fr-FR" sz="1200" dirty="0">
                <a:latin typeface="+mn-lt"/>
              </a:rPr>
              <a:t> ARA	du 01/01 au 31/12/2021</a:t>
            </a:r>
          </a:p>
        </p:txBody>
      </p:sp>
    </p:spTree>
    <p:extLst>
      <p:ext uri="{BB962C8B-B14F-4D97-AF65-F5344CB8AC3E}">
        <p14:creationId xmlns:p14="http://schemas.microsoft.com/office/powerpoint/2010/main" val="3689869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61816"/>
            <a:ext cx="4536504" cy="1143000"/>
          </a:xfrm>
        </p:spPr>
        <p:txBody>
          <a:bodyPr>
            <a:normAutofit/>
          </a:bodyPr>
          <a:lstStyle/>
          <a:p>
            <a:pPr algn="ctr"/>
            <a:r>
              <a:rPr lang="fr-FR" sz="3600" b="0" dirty="0"/>
              <a:t>Répartition par secteur</a:t>
            </a:r>
            <a:br>
              <a:rPr lang="fr-FR" sz="3600" b="0" dirty="0"/>
            </a:br>
            <a:r>
              <a:rPr lang="fr-FR" sz="2400" b="0" dirty="0"/>
              <a:t>hors </a:t>
            </a:r>
            <a:r>
              <a:rPr lang="fr-FR" sz="2400" b="0" dirty="0" err="1"/>
              <a:t>BHRe</a:t>
            </a:r>
            <a:endParaRPr lang="fr-FR" sz="2400" b="0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63005733"/>
              </p:ext>
            </p:extLst>
          </p:nvPr>
        </p:nvGraphicFramePr>
        <p:xfrm>
          <a:off x="611560" y="1521700"/>
          <a:ext cx="4258816" cy="4938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Espace réservé du contenu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97679181"/>
              </p:ext>
            </p:extLst>
          </p:nvPr>
        </p:nvGraphicFramePr>
        <p:xfrm>
          <a:off x="4644008" y="1521700"/>
          <a:ext cx="4392488" cy="4713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622584" y="6600613"/>
            <a:ext cx="252141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0486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err="1">
                <a:latin typeface="+mn-lt"/>
              </a:rPr>
              <a:t>CPias</a:t>
            </a:r>
            <a:r>
              <a:rPr lang="fr-FR" altLang="fr-FR" sz="1200" dirty="0">
                <a:latin typeface="+mn-lt"/>
              </a:rPr>
              <a:t> ARA	du 01/01 au 31/12/2021</a:t>
            </a:r>
          </a:p>
        </p:txBody>
      </p:sp>
    </p:spTree>
    <p:extLst>
      <p:ext uri="{BB962C8B-B14F-4D97-AF65-F5344CB8AC3E}">
        <p14:creationId xmlns:p14="http://schemas.microsoft.com/office/powerpoint/2010/main" val="2595744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6814076"/>
              </p:ext>
            </p:extLst>
          </p:nvPr>
        </p:nvGraphicFramePr>
        <p:xfrm>
          <a:off x="683569" y="1484313"/>
          <a:ext cx="8352928" cy="4825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016" y="260648"/>
            <a:ext cx="4888664" cy="914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fr-FR" altLang="fr-FR" b="0" dirty="0">
                <a:solidFill>
                  <a:srgbClr val="193C64"/>
                </a:solidFill>
              </a:rPr>
              <a:t>Répartition par critère</a:t>
            </a:r>
            <a:br>
              <a:rPr lang="fr-FR" altLang="fr-FR" b="0" dirty="0">
                <a:solidFill>
                  <a:srgbClr val="193C64"/>
                </a:solidFill>
              </a:rPr>
            </a:br>
            <a:r>
              <a:rPr lang="fr-FR" altLang="fr-FR" sz="2700" b="0" dirty="0">
                <a:solidFill>
                  <a:srgbClr val="193C64"/>
                </a:solidFill>
              </a:rPr>
              <a:t>hors </a:t>
            </a:r>
            <a:r>
              <a:rPr lang="fr-FR" altLang="fr-FR" sz="2700" b="0" dirty="0" err="1">
                <a:solidFill>
                  <a:srgbClr val="193C64"/>
                </a:solidFill>
              </a:rPr>
              <a:t>BHRe</a:t>
            </a:r>
            <a:r>
              <a:rPr lang="fr-FR" altLang="fr-FR" sz="2700" b="0" dirty="0">
                <a:solidFill>
                  <a:srgbClr val="193C64"/>
                </a:solidFill>
              </a:rPr>
              <a:t>, N = 482</a:t>
            </a:r>
          </a:p>
        </p:txBody>
      </p:sp>
      <p:sp>
        <p:nvSpPr>
          <p:cNvPr id="10244" name="Text Box 16"/>
          <p:cNvSpPr txBox="1">
            <a:spLocks noChangeArrowheads="1"/>
          </p:cNvSpPr>
          <p:nvPr/>
        </p:nvSpPr>
        <p:spPr bwMode="auto">
          <a:xfrm rot="-2410667">
            <a:off x="1625799" y="4731766"/>
            <a:ext cx="758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dirty="0">
                <a:solidFill>
                  <a:srgbClr val="0000FF"/>
                </a:solidFill>
                <a:latin typeface="Arial" charset="0"/>
              </a:rPr>
              <a:t>Agent</a:t>
            </a:r>
            <a:endParaRPr lang="fr-FR" altLang="fr-FR" sz="1600" dirty="0">
              <a:latin typeface="Arial" charset="0"/>
            </a:endParaRPr>
          </a:p>
        </p:txBody>
      </p:sp>
      <p:sp>
        <p:nvSpPr>
          <p:cNvPr id="10245" name="Text Box 17"/>
          <p:cNvSpPr txBox="1">
            <a:spLocks noChangeArrowheads="1"/>
          </p:cNvSpPr>
          <p:nvPr/>
        </p:nvSpPr>
        <p:spPr bwMode="auto">
          <a:xfrm rot="-2410667">
            <a:off x="2166335" y="3929659"/>
            <a:ext cx="29185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dirty="0">
                <a:solidFill>
                  <a:srgbClr val="0000FF"/>
                </a:solidFill>
                <a:latin typeface="Arial" charset="0"/>
              </a:rPr>
              <a:t>Localisation ou circonstances de survenue</a:t>
            </a:r>
            <a:endParaRPr lang="fr-FR" altLang="fr-FR" sz="1600" dirty="0">
              <a:latin typeface="Arial" charset="0"/>
            </a:endParaRPr>
          </a:p>
        </p:txBody>
      </p:sp>
      <p:sp>
        <p:nvSpPr>
          <p:cNvPr id="10247" name="Text Box 19"/>
          <p:cNvSpPr txBox="1">
            <a:spLocks noChangeArrowheads="1"/>
          </p:cNvSpPr>
          <p:nvPr/>
        </p:nvSpPr>
        <p:spPr bwMode="auto">
          <a:xfrm rot="-2410667">
            <a:off x="4397595" y="4291342"/>
            <a:ext cx="134684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dirty="0">
                <a:solidFill>
                  <a:srgbClr val="0000FF"/>
                </a:solidFill>
                <a:latin typeface="Arial" charset="0"/>
              </a:rPr>
              <a:t>Cas groupés</a:t>
            </a:r>
          </a:p>
        </p:txBody>
      </p:sp>
      <p:sp>
        <p:nvSpPr>
          <p:cNvPr id="10248" name="Text Box 20"/>
          <p:cNvSpPr txBox="1">
            <a:spLocks noChangeArrowheads="1"/>
          </p:cNvSpPr>
          <p:nvPr/>
        </p:nvSpPr>
        <p:spPr bwMode="auto">
          <a:xfrm rot="19189333">
            <a:off x="6229245" y="4682606"/>
            <a:ext cx="911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dirty="0">
                <a:solidFill>
                  <a:srgbClr val="0000FF"/>
                </a:solidFill>
                <a:latin typeface="Arial" charset="0"/>
              </a:rPr>
              <a:t>Décès</a:t>
            </a:r>
            <a:endParaRPr lang="fr-FR" altLang="fr-FR" sz="1600" dirty="0">
              <a:latin typeface="Arial" charset="0"/>
            </a:endParaRPr>
          </a:p>
        </p:txBody>
      </p:sp>
      <p:sp>
        <p:nvSpPr>
          <p:cNvPr id="10250" name="Text Box 22"/>
          <p:cNvSpPr txBox="1">
            <a:spLocks noChangeArrowheads="1"/>
          </p:cNvSpPr>
          <p:nvPr/>
        </p:nvSpPr>
        <p:spPr bwMode="auto">
          <a:xfrm rot="19189333">
            <a:off x="7839000" y="4758029"/>
            <a:ext cx="758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dirty="0">
                <a:solidFill>
                  <a:srgbClr val="0000FF"/>
                </a:solidFill>
                <a:latin typeface="Arial" charset="0"/>
              </a:rPr>
              <a:t>D.O.</a:t>
            </a:r>
            <a:endParaRPr lang="fr-FR" altLang="fr-FR" sz="1600" dirty="0">
              <a:latin typeface="Arial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622584" y="6600613"/>
            <a:ext cx="252141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0486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err="1">
                <a:latin typeface="+mn-lt"/>
              </a:rPr>
              <a:t>CPias</a:t>
            </a:r>
            <a:r>
              <a:rPr lang="fr-FR" altLang="fr-FR" sz="1200" dirty="0">
                <a:latin typeface="+mn-lt"/>
              </a:rPr>
              <a:t> ARA	du 01/01 au 31/12/2021</a:t>
            </a:r>
          </a:p>
        </p:txBody>
      </p:sp>
    </p:spTree>
    <p:extLst>
      <p:ext uri="{BB962C8B-B14F-4D97-AF65-F5344CB8AC3E}">
        <p14:creationId xmlns:p14="http://schemas.microsoft.com/office/powerpoint/2010/main" val="4228175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5112568" cy="1008112"/>
          </a:xfrm>
        </p:spPr>
        <p:txBody>
          <a:bodyPr>
            <a:normAutofit/>
          </a:bodyPr>
          <a:lstStyle/>
          <a:p>
            <a:pPr algn="ctr"/>
            <a:r>
              <a:rPr lang="fr-FR" sz="3200" b="0" dirty="0"/>
              <a:t>Signalements liés à un décès</a:t>
            </a:r>
            <a:br>
              <a:rPr lang="fr-FR" sz="2700" b="0" dirty="0"/>
            </a:br>
            <a:r>
              <a:rPr lang="fr-FR" sz="2400" b="0" dirty="0"/>
              <a:t>hors </a:t>
            </a:r>
            <a:r>
              <a:rPr lang="fr-FR" sz="2400" b="0" dirty="0" err="1"/>
              <a:t>BHRe</a:t>
            </a:r>
            <a:r>
              <a:rPr lang="fr-FR" sz="2400" b="0" dirty="0"/>
              <a:t>, N = 31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4788024" y="1852864"/>
            <a:ext cx="2736304" cy="432048"/>
          </a:xfrm>
        </p:spPr>
        <p:txBody>
          <a:bodyPr>
            <a:noAutofit/>
          </a:bodyPr>
          <a:lstStyle/>
          <a:p>
            <a:pPr marL="265113" indent="-265113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Micro-organismes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673683"/>
              </p:ext>
            </p:extLst>
          </p:nvPr>
        </p:nvGraphicFramePr>
        <p:xfrm>
          <a:off x="5159100" y="2272344"/>
          <a:ext cx="22932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590">
                <a:tc>
                  <a:txBody>
                    <a:bodyPr/>
                    <a:lstStyle/>
                    <a:p>
                      <a:r>
                        <a:rPr lang="fr-FR" sz="1800" dirty="0"/>
                        <a:t>Germes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749">
                <a:tc>
                  <a:txBody>
                    <a:bodyPr/>
                    <a:lstStyle/>
                    <a:p>
                      <a:r>
                        <a:rPr lang="fr-FR" sz="1800" dirty="0"/>
                        <a:t>SARS-CoV-2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749">
                <a:tc>
                  <a:txBody>
                    <a:bodyPr/>
                    <a:lstStyle/>
                    <a:p>
                      <a:r>
                        <a:rPr lang="fr-FR" sz="1800" i="1" dirty="0"/>
                        <a:t>S. aureus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49">
                <a:tc>
                  <a:txBody>
                    <a:bodyPr/>
                    <a:lstStyle/>
                    <a:p>
                      <a:r>
                        <a:rPr lang="fr-FR" sz="1800" i="1" dirty="0"/>
                        <a:t>K. </a:t>
                      </a:r>
                      <a:r>
                        <a:rPr lang="fr-FR" sz="1800" i="1" dirty="0" err="1"/>
                        <a:t>pneumoniae</a:t>
                      </a:r>
                      <a:endParaRPr lang="fr-FR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749">
                <a:tc>
                  <a:txBody>
                    <a:bodyPr/>
                    <a:lstStyle/>
                    <a:p>
                      <a:r>
                        <a:rPr lang="fr-FR" sz="1800" dirty="0"/>
                        <a:t>Autre bactérie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323139"/>
                  </a:ext>
                </a:extLst>
              </a:tr>
              <a:tr h="331749">
                <a:tc>
                  <a:txBody>
                    <a:bodyPr/>
                    <a:lstStyle/>
                    <a:p>
                      <a:r>
                        <a:rPr lang="fr-FR" sz="1800" dirty="0"/>
                        <a:t>Autre</a:t>
                      </a:r>
                      <a:r>
                        <a:rPr lang="fr-FR" sz="1800" baseline="0" dirty="0"/>
                        <a:t> v</a:t>
                      </a:r>
                      <a:r>
                        <a:rPr lang="fr-FR" sz="1800" dirty="0"/>
                        <a:t>irus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>
          <a:xfrm>
            <a:off x="1259632" y="1844824"/>
            <a:ext cx="3384376" cy="4176465"/>
          </a:xfrm>
        </p:spPr>
        <p:txBody>
          <a:bodyPr>
            <a:normAutofit fontScale="77500" lnSpcReduction="20000"/>
          </a:bodyPr>
          <a:lstStyle/>
          <a:p>
            <a:pPr marL="265113" indent="-265113">
              <a:buFont typeface="Wingdings" panose="05000000000000000000" pitchFamily="2" charset="2"/>
              <a:buChar char="ü"/>
            </a:pPr>
            <a:r>
              <a:rPr lang="fr-FR" sz="3400" dirty="0">
                <a:solidFill>
                  <a:schemeClr val="accent5">
                    <a:lumMod val="75000"/>
                  </a:schemeClr>
                </a:solidFill>
              </a:rPr>
              <a:t>Secteur</a:t>
            </a:r>
          </a:p>
          <a:p>
            <a:pPr marL="539750" lvl="1" indent="-182563">
              <a:buFont typeface="Arial" panose="020B0604020202020204" pitchFamily="34" charset="0"/>
              <a:buChar char="•"/>
              <a:tabLst>
                <a:tab pos="539750" algn="l"/>
              </a:tabLst>
            </a:pPr>
            <a:r>
              <a:rPr lang="fr-FR" sz="2300" dirty="0"/>
              <a:t>14 MED</a:t>
            </a:r>
          </a:p>
          <a:p>
            <a:pPr marL="539750" lvl="1" indent="-182563">
              <a:buFont typeface="Arial" panose="020B0604020202020204" pitchFamily="34" charset="0"/>
              <a:buChar char="•"/>
              <a:tabLst>
                <a:tab pos="539750" algn="l"/>
              </a:tabLst>
            </a:pPr>
            <a:r>
              <a:rPr lang="fr-FR" sz="2300" dirty="0"/>
              <a:t>6 CHIR</a:t>
            </a:r>
          </a:p>
          <a:p>
            <a:pPr marL="539750" lvl="1" indent="-182563">
              <a:buFont typeface="Arial" panose="020B0604020202020204" pitchFamily="34" charset="0"/>
              <a:buChar char="•"/>
              <a:tabLst>
                <a:tab pos="539750" algn="l"/>
              </a:tabLst>
            </a:pPr>
            <a:r>
              <a:rPr lang="fr-FR" sz="2300" dirty="0"/>
              <a:t>6 SSR</a:t>
            </a:r>
          </a:p>
          <a:p>
            <a:pPr marL="539750" lvl="1" indent="-182563">
              <a:buFont typeface="Arial" panose="020B0604020202020204" pitchFamily="34" charset="0"/>
              <a:buChar char="•"/>
              <a:tabLst>
                <a:tab pos="539750" algn="l"/>
              </a:tabLst>
            </a:pPr>
            <a:r>
              <a:rPr lang="fr-FR" sz="2300" dirty="0"/>
              <a:t>3 REA</a:t>
            </a:r>
          </a:p>
          <a:p>
            <a:pPr marL="539750" lvl="1" indent="-182563">
              <a:buFont typeface="Arial" panose="020B0604020202020204" pitchFamily="34" charset="0"/>
              <a:buChar char="•"/>
              <a:tabLst>
                <a:tab pos="539750" algn="l"/>
              </a:tabLst>
            </a:pPr>
            <a:r>
              <a:rPr lang="fr-FR" sz="2300" dirty="0"/>
              <a:t>1 SLD</a:t>
            </a:r>
          </a:p>
          <a:p>
            <a:pPr marL="539750" lvl="1" indent="-182563">
              <a:buFont typeface="Arial" panose="020B0604020202020204" pitchFamily="34" charset="0"/>
              <a:buChar char="•"/>
              <a:tabLst>
                <a:tab pos="539750" algn="l"/>
              </a:tabLst>
            </a:pPr>
            <a:r>
              <a:rPr lang="fr-FR" sz="2300" dirty="0"/>
              <a:t>1 inconnu</a:t>
            </a:r>
          </a:p>
          <a:p>
            <a:pPr>
              <a:buFont typeface="Wingdings" panose="05000000000000000000" pitchFamily="2" charset="2"/>
              <a:buChar char="ü"/>
            </a:pPr>
            <a:endParaRPr lang="fr-FR" sz="2300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sz="3400" dirty="0">
                <a:solidFill>
                  <a:schemeClr val="accent5">
                    <a:lumMod val="75000"/>
                  </a:schemeClr>
                </a:solidFill>
              </a:rPr>
              <a:t>Site</a:t>
            </a:r>
          </a:p>
          <a:p>
            <a:pPr marL="539750" lvl="1" indent="-182563">
              <a:buFont typeface="Arial" panose="020B0604020202020204" pitchFamily="34" charset="0"/>
              <a:buChar char="•"/>
              <a:tabLst>
                <a:tab pos="539750" algn="l"/>
              </a:tabLst>
            </a:pPr>
            <a:r>
              <a:rPr lang="fr-FR" sz="2300" dirty="0"/>
              <a:t>24 infection pulmonaire</a:t>
            </a:r>
          </a:p>
          <a:p>
            <a:pPr marL="539750" lvl="1" indent="-182563">
              <a:buFont typeface="Arial" panose="020B0604020202020204" pitchFamily="34" charset="0"/>
              <a:buChar char="•"/>
              <a:tabLst>
                <a:tab pos="539750" algn="l"/>
              </a:tabLst>
            </a:pPr>
            <a:r>
              <a:rPr lang="fr-FR" sz="2300" dirty="0"/>
              <a:t>1 infection ostéo-articulaire</a:t>
            </a:r>
          </a:p>
          <a:p>
            <a:pPr marL="539750" lvl="1" indent="-182563">
              <a:buFont typeface="Arial" panose="020B0604020202020204" pitchFamily="34" charset="0"/>
              <a:buChar char="•"/>
              <a:tabLst>
                <a:tab pos="539750" algn="l"/>
              </a:tabLst>
            </a:pPr>
            <a:r>
              <a:rPr lang="fr-FR" sz="2300" dirty="0"/>
              <a:t>1 méningite</a:t>
            </a:r>
          </a:p>
          <a:p>
            <a:pPr marL="539750" lvl="1" indent="-182563">
              <a:buFont typeface="Arial" panose="020B0604020202020204" pitchFamily="34" charset="0"/>
              <a:buChar char="•"/>
              <a:tabLst>
                <a:tab pos="539750" algn="l"/>
              </a:tabLst>
            </a:pPr>
            <a:r>
              <a:rPr lang="fr-FR" sz="2300" dirty="0"/>
              <a:t>1 infection cutanée</a:t>
            </a:r>
          </a:p>
          <a:p>
            <a:pPr marL="539750" lvl="1" indent="-182563">
              <a:buFont typeface="Arial" panose="020B0604020202020204" pitchFamily="34" charset="0"/>
              <a:buChar char="•"/>
              <a:tabLst>
                <a:tab pos="539750" algn="l"/>
              </a:tabLst>
            </a:pPr>
            <a:r>
              <a:rPr lang="fr-FR" sz="2300" dirty="0"/>
              <a:t>4 inconnus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622584" y="6600613"/>
            <a:ext cx="252141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0486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err="1">
                <a:latin typeface="+mn-lt"/>
              </a:rPr>
              <a:t>CPias</a:t>
            </a:r>
            <a:r>
              <a:rPr lang="fr-FR" altLang="fr-FR" sz="1200" dirty="0">
                <a:latin typeface="+mn-lt"/>
              </a:rPr>
              <a:t> ARA	du 01/01 au 31/12/2021</a:t>
            </a:r>
          </a:p>
        </p:txBody>
      </p:sp>
    </p:spTree>
    <p:extLst>
      <p:ext uri="{BB962C8B-B14F-4D97-AF65-F5344CB8AC3E}">
        <p14:creationId xmlns:p14="http://schemas.microsoft.com/office/powerpoint/2010/main" val="4091774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699792" y="498376"/>
            <a:ext cx="3816424" cy="914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fr-FR" altLang="fr-FR" sz="4000" b="0" dirty="0"/>
              <a:t>Répartition par site</a:t>
            </a:r>
            <a:br>
              <a:rPr lang="fr-FR" altLang="fr-FR" sz="2700" b="0" dirty="0"/>
            </a:br>
            <a:r>
              <a:rPr lang="fr-FR" altLang="fr-FR" sz="2700" b="0" dirty="0"/>
              <a:t>N = 400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329070667"/>
              </p:ext>
            </p:extLst>
          </p:nvPr>
        </p:nvGraphicFramePr>
        <p:xfrm>
          <a:off x="539552" y="1844824"/>
          <a:ext cx="8328670" cy="4199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22584" y="6600613"/>
            <a:ext cx="252141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0486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err="1">
                <a:latin typeface="+mn-lt"/>
              </a:rPr>
              <a:t>CPias</a:t>
            </a:r>
            <a:r>
              <a:rPr lang="fr-FR" altLang="fr-FR" sz="1200" dirty="0">
                <a:latin typeface="+mn-lt"/>
              </a:rPr>
              <a:t> ARA	du 01/01 au 31/12/2021</a:t>
            </a:r>
          </a:p>
        </p:txBody>
      </p:sp>
    </p:spTree>
    <p:extLst>
      <p:ext uri="{BB962C8B-B14F-4D97-AF65-F5344CB8AC3E}">
        <p14:creationId xmlns:p14="http://schemas.microsoft.com/office/powerpoint/2010/main" val="2707443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65436135"/>
              </p:ext>
            </p:extLst>
          </p:nvPr>
        </p:nvGraphicFramePr>
        <p:xfrm>
          <a:off x="457200" y="1580443"/>
          <a:ext cx="4114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Espace réservé du contenu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74951719"/>
              </p:ext>
            </p:extLst>
          </p:nvPr>
        </p:nvGraphicFramePr>
        <p:xfrm>
          <a:off x="4572000" y="1572451"/>
          <a:ext cx="425881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622584" y="6600613"/>
            <a:ext cx="252141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0486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err="1">
                <a:latin typeface="+mn-lt"/>
              </a:rPr>
              <a:t>CPias</a:t>
            </a:r>
            <a:r>
              <a:rPr lang="fr-FR" altLang="fr-FR" sz="1200" dirty="0">
                <a:latin typeface="+mn-lt"/>
              </a:rPr>
              <a:t> ARA	du 01/01 au 31/12/2021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835696" y="188640"/>
            <a:ext cx="407924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0" dirty="0"/>
              <a:t>Répartition par site</a:t>
            </a:r>
            <a:endParaRPr lang="fr-FR" sz="2500" b="0" dirty="0"/>
          </a:p>
          <a:p>
            <a:pPr algn="ctr"/>
            <a:r>
              <a:rPr lang="fr-FR" sz="2500" b="0" dirty="0"/>
              <a:t>hors </a:t>
            </a:r>
            <a:r>
              <a:rPr lang="fr-FR" sz="2500" b="0" dirty="0" err="1"/>
              <a:t>BHRe</a:t>
            </a:r>
            <a:endParaRPr lang="fr-FR" sz="2500" b="0" dirty="0"/>
          </a:p>
        </p:txBody>
      </p:sp>
    </p:spTree>
    <p:extLst>
      <p:ext uri="{BB962C8B-B14F-4D97-AF65-F5344CB8AC3E}">
        <p14:creationId xmlns:p14="http://schemas.microsoft.com/office/powerpoint/2010/main" val="3668376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260648"/>
            <a:ext cx="4815392" cy="914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fr-FR" altLang="fr-FR" b="0" dirty="0"/>
              <a:t>Répartition par germe</a:t>
            </a:r>
            <a:br>
              <a:rPr lang="fr-FR" altLang="fr-FR" sz="3600" b="0" dirty="0"/>
            </a:br>
            <a:r>
              <a:rPr lang="fr-FR" altLang="fr-FR" sz="2700" b="0" dirty="0"/>
              <a:t>hors SARS-CoV-2, N = 209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308328887"/>
              </p:ext>
            </p:extLst>
          </p:nvPr>
        </p:nvGraphicFramePr>
        <p:xfrm>
          <a:off x="310326" y="1484784"/>
          <a:ext cx="8654161" cy="4866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731512" y="2330049"/>
            <a:ext cx="4232975" cy="615553"/>
          </a:xfrm>
          <a:prstGeom prst="rect">
            <a:avLst/>
          </a:prstGeom>
          <a:solidFill>
            <a:srgbClr val="6095D6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66"/>
              </a:buClr>
              <a:buSzPct val="65000"/>
              <a:buFont typeface="Webdings" pitchFamily="18" charset="2"/>
              <a:buChar char="4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66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66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dirty="0">
                <a:solidFill>
                  <a:schemeClr val="bg1"/>
                </a:solidFill>
                <a:latin typeface="+mn-lt"/>
              </a:rPr>
              <a:t>72,2% des signalements </a:t>
            </a:r>
            <a:r>
              <a:rPr lang="fr-FR" altLang="fr-FR" sz="1600" i="1" dirty="0">
                <a:solidFill>
                  <a:schemeClr val="bg1"/>
                </a:solidFill>
                <a:latin typeface="+mn-lt"/>
              </a:rPr>
              <a:t>hors SARS-Cov-2</a:t>
            </a:r>
            <a:r>
              <a:rPr lang="fr-FR" altLang="fr-FR" sz="1600" dirty="0">
                <a:solidFill>
                  <a:schemeClr val="bg1"/>
                </a:solidFill>
                <a:latin typeface="+mn-lt"/>
              </a:rPr>
              <a:t> = BMR </a:t>
            </a:r>
            <a:r>
              <a:rPr lang="fr-FR" altLang="fr-FR" sz="1800" dirty="0">
                <a:solidFill>
                  <a:schemeClr val="bg1"/>
                </a:solidFill>
                <a:latin typeface="+mn-lt"/>
              </a:rPr>
              <a:t>	</a:t>
            </a:r>
            <a:r>
              <a:rPr lang="fr-FR" altLang="fr-FR" sz="1200" i="1" dirty="0">
                <a:solidFill>
                  <a:schemeClr val="bg1"/>
                </a:solidFill>
                <a:latin typeface="+mn-lt"/>
              </a:rPr>
              <a:t>vs</a:t>
            </a:r>
            <a:r>
              <a:rPr lang="fr-FR" altLang="fr-FR" sz="1200" dirty="0">
                <a:solidFill>
                  <a:schemeClr val="bg1"/>
                </a:solidFill>
                <a:latin typeface="+mn-lt"/>
              </a:rPr>
              <a:t>  72,4%  en 2020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622584" y="6600613"/>
            <a:ext cx="252141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0486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err="1">
                <a:latin typeface="+mn-lt"/>
              </a:rPr>
              <a:t>CPias</a:t>
            </a:r>
            <a:r>
              <a:rPr lang="fr-FR" altLang="fr-FR" sz="1200" dirty="0">
                <a:latin typeface="+mn-lt"/>
              </a:rPr>
              <a:t> ARA	du 01/01 au 31/12/2021</a:t>
            </a:r>
          </a:p>
        </p:txBody>
      </p:sp>
    </p:spTree>
    <p:extLst>
      <p:ext uri="{BB962C8B-B14F-4D97-AF65-F5344CB8AC3E}">
        <p14:creationId xmlns:p14="http://schemas.microsoft.com/office/powerpoint/2010/main" val="95343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692164872"/>
              </p:ext>
            </p:extLst>
          </p:nvPr>
        </p:nvGraphicFramePr>
        <p:xfrm>
          <a:off x="899592" y="1808298"/>
          <a:ext cx="7610809" cy="4303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404664"/>
            <a:ext cx="7128792" cy="914401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fr-FR" altLang="fr-FR" sz="3600" b="0" i="1" dirty="0" err="1"/>
              <a:t>Legionella</a:t>
            </a:r>
            <a:r>
              <a:rPr lang="fr-FR" altLang="fr-FR" sz="3600" b="0" i="1" dirty="0"/>
              <a:t> </a:t>
            </a:r>
            <a:r>
              <a:rPr lang="fr-FR" altLang="fr-FR" sz="3600" b="0" i="1" dirty="0" err="1"/>
              <a:t>pneumophila</a:t>
            </a:r>
            <a:r>
              <a:rPr lang="fr-FR" altLang="fr-FR" sz="3600" b="0" i="1" dirty="0"/>
              <a:t> </a:t>
            </a:r>
            <a:r>
              <a:rPr lang="fr-FR" altLang="fr-FR" sz="3600" b="0" dirty="0"/>
              <a:t>par département</a:t>
            </a:r>
            <a:br>
              <a:rPr lang="fr-FR" altLang="fr-FR" sz="2700" b="0" dirty="0"/>
            </a:br>
            <a:r>
              <a:rPr lang="fr-FR" altLang="fr-FR" sz="2700" b="0" dirty="0"/>
              <a:t>N = 7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22584" y="6600613"/>
            <a:ext cx="252141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0486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err="1">
                <a:latin typeface="+mn-lt"/>
              </a:rPr>
              <a:t>CPias</a:t>
            </a:r>
            <a:r>
              <a:rPr lang="fr-FR" altLang="fr-FR" sz="1200" dirty="0">
                <a:latin typeface="+mn-lt"/>
              </a:rPr>
              <a:t> ARA	du 01/01 au 31/12/2021</a:t>
            </a:r>
          </a:p>
        </p:txBody>
      </p:sp>
    </p:spTree>
    <p:extLst>
      <p:ext uri="{BB962C8B-B14F-4D97-AF65-F5344CB8AC3E}">
        <p14:creationId xmlns:p14="http://schemas.microsoft.com/office/powerpoint/2010/main" val="237981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026" y="0"/>
            <a:ext cx="6177948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71600" cy="548680"/>
          </a:xfrm>
          <a:prstGeom prst="rect">
            <a:avLst/>
          </a:prstGeom>
          <a:solidFill>
            <a:srgbClr val="007E4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fr-FR" sz="28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BHRe</a:t>
            </a:r>
            <a:endParaRPr lang="fr-FR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63135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16032"/>
            <a:ext cx="5904656" cy="1143000"/>
          </a:xfrm>
        </p:spPr>
        <p:txBody>
          <a:bodyPr>
            <a:noAutofit/>
          </a:bodyPr>
          <a:lstStyle/>
          <a:p>
            <a:pPr algn="ctr"/>
            <a:r>
              <a:rPr lang="fr-FR" sz="3200" b="0" dirty="0"/>
              <a:t>Distribution par région</a:t>
            </a:r>
            <a:br>
              <a:rPr lang="fr-FR" sz="3200" b="0" dirty="0"/>
            </a:br>
            <a:r>
              <a:rPr lang="fr-FR" sz="3200" b="0" dirty="0"/>
              <a:t>du nombre de signalements </a:t>
            </a:r>
            <a:r>
              <a:rPr lang="fr-FR" sz="3200" b="0" dirty="0" err="1"/>
              <a:t>BHRe</a:t>
            </a:r>
            <a:endParaRPr lang="fr-FR" sz="3200" b="0" dirty="0"/>
          </a:p>
        </p:txBody>
      </p:sp>
      <p:graphicFrame>
        <p:nvGraphicFramePr>
          <p:cNvPr id="4" name="Graphique 3"/>
          <p:cNvGraphicFramePr/>
          <p:nvPr>
            <p:extLst>
              <p:ext uri="{D42A27DB-BD31-4B8C-83A1-F6EECF244321}">
                <p14:modId xmlns:p14="http://schemas.microsoft.com/office/powerpoint/2010/main" val="2658344251"/>
              </p:ext>
            </p:extLst>
          </p:nvPr>
        </p:nvGraphicFramePr>
        <p:xfrm>
          <a:off x="5508104" y="3501008"/>
          <a:ext cx="345638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5940152" y="2915652"/>
            <a:ext cx="3024336" cy="6906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5113" indent="-265113">
              <a:lnSpc>
                <a:spcPct val="80000"/>
              </a:lnSpc>
              <a:spcBef>
                <a:spcPct val="20000"/>
              </a:spcBef>
              <a:buClr>
                <a:srgbClr val="193C64"/>
              </a:buClr>
              <a:buFont typeface="Wingdings" panose="05000000000000000000" pitchFamily="2" charset="2"/>
              <a:buChar char="ü"/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 marL="742950" indent="-285750">
              <a:spcBef>
                <a:spcPct val="20000"/>
              </a:spcBef>
              <a:buClr>
                <a:srgbClr val="009FBB"/>
              </a:buClr>
              <a:buFont typeface="Arial" panose="020B0604020202020204" pitchFamily="34" charset="0"/>
              <a:buChar char="–"/>
              <a:defRPr sz="2400"/>
            </a:lvl2pPr>
            <a:lvl3pPr marL="1143000" indent="-228600">
              <a:spcBef>
                <a:spcPct val="20000"/>
              </a:spcBef>
              <a:buClr>
                <a:srgbClr val="9CC239"/>
              </a:buClr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ct val="20000"/>
              </a:spcBef>
              <a:buClr>
                <a:srgbClr val="E53540"/>
              </a:buClr>
              <a:buFont typeface="Arial" panose="020B0604020202020204" pitchFamily="34" charset="0"/>
              <a:buChar char="–"/>
            </a:lvl4pPr>
            <a:lvl5pPr marL="2057400" indent="-228600">
              <a:spcBef>
                <a:spcPct val="20000"/>
              </a:spcBef>
              <a:buClr>
                <a:srgbClr val="FDC300"/>
              </a:buClr>
              <a:buFont typeface="Courier New" panose="02070309020205020404" pitchFamily="49" charset="0"/>
              <a:buChar char="o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sz="2000" dirty="0"/>
              <a:t>Signalements par statut d’établissement - ARA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35050" y="1396920"/>
            <a:ext cx="4824537" cy="1138773"/>
          </a:xfrm>
          <a:prstGeom prst="rect">
            <a:avLst/>
          </a:prstGeom>
          <a:solidFill>
            <a:srgbClr val="6095D6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2020 : 183 signalements </a:t>
            </a:r>
            <a:r>
              <a:rPr lang="fr-FR" dirty="0" err="1">
                <a:solidFill>
                  <a:schemeClr val="bg1"/>
                </a:solidFill>
              </a:rPr>
              <a:t>BHRe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2021 : 143 +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solidFill>
                  <a:schemeClr val="bg1"/>
                </a:solidFill>
              </a:rPr>
              <a:t>162 épisodes de </a:t>
            </a:r>
            <a:r>
              <a:rPr lang="fr-FR" sz="1600" dirty="0" err="1">
                <a:solidFill>
                  <a:schemeClr val="bg1"/>
                </a:solidFill>
              </a:rPr>
              <a:t>BHRe</a:t>
            </a:r>
            <a:r>
              <a:rPr lang="fr-FR" sz="1600" dirty="0">
                <a:solidFill>
                  <a:schemeClr val="bg1"/>
                </a:solidFill>
              </a:rPr>
              <a:t> aux HCL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solidFill>
                  <a:schemeClr val="bg1"/>
                </a:solidFill>
              </a:rPr>
              <a:t>15 épisodes 2021 du CHU Grenoble signalés en 2022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00" y="2654056"/>
            <a:ext cx="4873787" cy="422567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71600" cy="548680"/>
          </a:xfrm>
          <a:prstGeom prst="rect">
            <a:avLst/>
          </a:prstGeom>
          <a:solidFill>
            <a:srgbClr val="007E4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fr-FR" sz="28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BHRe</a:t>
            </a:r>
            <a:endParaRPr lang="fr-FR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4949145"/>
            <a:ext cx="435497" cy="39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02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5554960" cy="648072"/>
          </a:xfrm>
        </p:spPr>
        <p:txBody>
          <a:bodyPr>
            <a:normAutofit fontScale="90000"/>
          </a:bodyPr>
          <a:lstStyle/>
          <a:p>
            <a:r>
              <a:rPr lang="fr-FR" b="0" dirty="0"/>
              <a:t>Rappel méthodologique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556792"/>
            <a:ext cx="7704856" cy="4464496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2200" dirty="0"/>
              <a:t>Dispositif réglementaire de signalement des infections nosocomiales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fr-FR" sz="1500" dirty="0"/>
              <a:t>articles </a:t>
            </a:r>
            <a:r>
              <a:rPr lang="fr-FR" sz="1500" dirty="0">
                <a:hlinkClick r:id="rId2"/>
              </a:rPr>
              <a:t>L1413-14</a:t>
            </a:r>
            <a:r>
              <a:rPr lang="fr-FR" sz="1500" dirty="0"/>
              <a:t> et R </a:t>
            </a:r>
            <a:r>
              <a:rPr lang="fr-FR" sz="1500" dirty="0">
                <a:hlinkClick r:id="rId3"/>
              </a:rPr>
              <a:t>6111-12 à 17</a:t>
            </a:r>
            <a:r>
              <a:rPr lang="fr-FR" sz="1500" dirty="0"/>
              <a:t> du Code de la Santé Publique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fr-FR" sz="1500" dirty="0">
                <a:hlinkClick r:id="rId4"/>
              </a:rPr>
              <a:t>décret n° 2017-129 du 3 février 2017 relatif à la prévention des infections associées aux soins</a:t>
            </a:r>
            <a:endParaRPr lang="fr-FR" sz="15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fr-FR" sz="1500" dirty="0">
                <a:hlinkClick r:id="rId5"/>
              </a:rPr>
              <a:t>instruction N°DGOS/PF2/DGS/RI3/2012/75 du 13 février 2012</a:t>
            </a:r>
            <a:r>
              <a:rPr lang="fr-FR" sz="1500" dirty="0"/>
              <a:t>​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fr-FR" sz="13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2200" dirty="0"/>
              <a:t>Critères de signalement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600" dirty="0"/>
              <a:t>1° L'infection associée aux soins (IAS) est inattendue ou inhabituelle du fait :</a:t>
            </a:r>
          </a:p>
          <a:p>
            <a:pPr marL="1079500" lvl="1" indent="-274638">
              <a:lnSpc>
                <a:spcPct val="120000"/>
              </a:lnSpc>
              <a:spcBef>
                <a:spcPts val="0"/>
              </a:spcBef>
              <a:buAutoNum type="alphaLcParenR"/>
            </a:pPr>
            <a:r>
              <a:rPr lang="fr-FR" sz="1600" dirty="0"/>
              <a:t>Soit de la nature, des caractéristiques, notamment du profil de résistance aux anti-infectieux, de l'agent pathogène en cause</a:t>
            </a:r>
          </a:p>
          <a:p>
            <a:pPr marL="1079500" lvl="1" indent="-274638">
              <a:lnSpc>
                <a:spcPct val="120000"/>
              </a:lnSpc>
              <a:spcBef>
                <a:spcPts val="0"/>
              </a:spcBef>
              <a:buAutoNum type="alphaLcParenR"/>
            </a:pPr>
            <a:r>
              <a:rPr lang="fr-FR" sz="1600" dirty="0"/>
              <a:t>Soit de la localisation ou des circonstances de survenue de l'infection chez les personnes atteintes</a:t>
            </a:r>
          </a:p>
          <a:p>
            <a:pPr marL="447675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600" dirty="0"/>
              <a:t>2° L'IAS survient sous forme de cas groupés</a:t>
            </a:r>
          </a:p>
          <a:p>
            <a:pPr marL="447675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600" dirty="0"/>
              <a:t>3° L'IAS a provoqué un décès</a:t>
            </a:r>
          </a:p>
          <a:p>
            <a:pPr marL="630238" lvl="1" indent="-182563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600" dirty="0"/>
              <a:t>4° L'IAS relève d'une transmission obligatoire de données individuelles à l'autorité sanitaire en application de l'article L. 3113-1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0845" y="5633816"/>
            <a:ext cx="1971429" cy="10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32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9141" y="548680"/>
            <a:ext cx="6419056" cy="63894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3200" b="0" dirty="0"/>
              <a:t>Evolution des signalements de </a:t>
            </a:r>
            <a:r>
              <a:rPr lang="fr-FR" sz="3200" b="0" dirty="0" err="1"/>
              <a:t>BHRe</a:t>
            </a:r>
            <a:endParaRPr lang="fr-FR" sz="3200" b="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71600" cy="548680"/>
          </a:xfrm>
          <a:prstGeom prst="rect">
            <a:avLst/>
          </a:prstGeom>
          <a:solidFill>
            <a:srgbClr val="007E4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fr-FR" sz="28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BHRe</a:t>
            </a:r>
            <a:endParaRPr lang="fr-FR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7892227"/>
              </p:ext>
            </p:extLst>
          </p:nvPr>
        </p:nvGraphicFramePr>
        <p:xfrm>
          <a:off x="827584" y="1520788"/>
          <a:ext cx="7776864" cy="45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3328412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259632" y="268460"/>
            <a:ext cx="5904656" cy="11887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1">
                <a:solidFill>
                  <a:srgbClr val="193C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0" dirty="0"/>
              <a:t>Nombre de signalements de </a:t>
            </a:r>
            <a:r>
              <a:rPr lang="fr-FR" b="0" dirty="0" err="1"/>
              <a:t>BHRe</a:t>
            </a:r>
            <a:r>
              <a:rPr lang="fr-FR" b="0" dirty="0"/>
              <a:t> par type (EPC et ERG)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71600" cy="548680"/>
          </a:xfrm>
          <a:prstGeom prst="rect">
            <a:avLst/>
          </a:prstGeom>
          <a:solidFill>
            <a:srgbClr val="007E4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fr-FR" sz="28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BHRe</a:t>
            </a:r>
            <a:endParaRPr lang="fr-FR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8102768"/>
              </p:ext>
            </p:extLst>
          </p:nvPr>
        </p:nvGraphicFramePr>
        <p:xfrm>
          <a:off x="971600" y="1844824"/>
          <a:ext cx="720080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2307544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3996444" cy="88327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4000" b="0" dirty="0"/>
              <a:t>Germes</a:t>
            </a:r>
            <a:br>
              <a:rPr lang="fr-FR" sz="4000" b="0" dirty="0"/>
            </a:br>
            <a:r>
              <a:rPr lang="fr-FR" sz="2000" b="0" dirty="0"/>
              <a:t>sans le SARS-CoV-2 en 2020 et 2021</a:t>
            </a: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8009974"/>
              </p:ext>
            </p:extLst>
          </p:nvPr>
        </p:nvGraphicFramePr>
        <p:xfrm>
          <a:off x="719572" y="1196752"/>
          <a:ext cx="802889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762662"/>
              </p:ext>
            </p:extLst>
          </p:nvPr>
        </p:nvGraphicFramePr>
        <p:xfrm>
          <a:off x="539553" y="6021288"/>
          <a:ext cx="720080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1243126129"/>
                    </a:ext>
                  </a:extLst>
                </a:gridCol>
                <a:gridCol w="1104123">
                  <a:extLst>
                    <a:ext uri="{9D8B030D-6E8A-4147-A177-3AD203B41FA5}">
                      <a16:colId xmlns:a16="http://schemas.microsoft.com/office/drawing/2014/main" val="1368274673"/>
                    </a:ext>
                  </a:extLst>
                </a:gridCol>
                <a:gridCol w="1104123">
                  <a:extLst>
                    <a:ext uri="{9D8B030D-6E8A-4147-A177-3AD203B41FA5}">
                      <a16:colId xmlns:a16="http://schemas.microsoft.com/office/drawing/2014/main" val="2765928743"/>
                    </a:ext>
                  </a:extLst>
                </a:gridCol>
                <a:gridCol w="1104123">
                  <a:extLst>
                    <a:ext uri="{9D8B030D-6E8A-4147-A177-3AD203B41FA5}">
                      <a16:colId xmlns:a16="http://schemas.microsoft.com/office/drawing/2014/main" val="484499424"/>
                    </a:ext>
                  </a:extLst>
                </a:gridCol>
                <a:gridCol w="1104123">
                  <a:extLst>
                    <a:ext uri="{9D8B030D-6E8A-4147-A177-3AD203B41FA5}">
                      <a16:colId xmlns:a16="http://schemas.microsoft.com/office/drawing/2014/main" val="749306105"/>
                    </a:ext>
                  </a:extLst>
                </a:gridCol>
                <a:gridCol w="1104123">
                  <a:extLst>
                    <a:ext uri="{9D8B030D-6E8A-4147-A177-3AD203B41FA5}">
                      <a16:colId xmlns:a16="http://schemas.microsoft.com/office/drawing/2014/main" val="4057360417"/>
                    </a:ext>
                  </a:extLst>
                </a:gridCol>
                <a:gridCol w="1104123">
                  <a:extLst>
                    <a:ext uri="{9D8B030D-6E8A-4147-A177-3AD203B41FA5}">
                      <a16:colId xmlns:a16="http://schemas.microsoft.com/office/drawing/2014/main" val="21537050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N =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255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330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463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558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261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209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9232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8262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2362" y="355303"/>
            <a:ext cx="48965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dirty="0">
                <a:solidFill>
                  <a:srgbClr val="193C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Objectifs nationaux</a:t>
            </a: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802536"/>
              </p:ext>
            </p:extLst>
          </p:nvPr>
        </p:nvGraphicFramePr>
        <p:xfrm>
          <a:off x="611560" y="3356992"/>
          <a:ext cx="792088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48840313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95213144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Indicateurs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Seuils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Niveau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Périodicité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800" dirty="0"/>
                        <a:t>Proportion de cas secondaires sur l’ensemble des cas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800" dirty="0"/>
                        <a:t>37,8 %</a:t>
                      </a:r>
                      <a:endParaRPr lang="fr-FR" sz="18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800" dirty="0"/>
                        <a:t>30,2 %</a:t>
                      </a:r>
                      <a:endParaRPr lang="fr-FR" sz="18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≤ 20%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National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Annuelle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Proportion d’épisodes</a:t>
                      </a:r>
                      <a:r>
                        <a:rPr lang="fr-FR" sz="1800" baseline="0" dirty="0"/>
                        <a:t> de </a:t>
                      </a:r>
                      <a:r>
                        <a:rPr lang="fr-FR" sz="1800" baseline="0" dirty="0" err="1"/>
                        <a:t>BHRe</a:t>
                      </a:r>
                      <a:r>
                        <a:rPr lang="fr-FR" sz="1800" baseline="0" dirty="0"/>
                        <a:t> avec cas secondaires</a:t>
                      </a:r>
                      <a:endParaRPr lang="fr-FR" sz="18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800" dirty="0"/>
                        <a:t>19,6 % (28/143)</a:t>
                      </a:r>
                      <a:endParaRPr lang="fr-FR" sz="18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800" dirty="0"/>
                        <a:t>16,4%</a:t>
                      </a:r>
                      <a:endParaRPr lang="fr-FR" sz="18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≤ 10%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603616" y="5229200"/>
            <a:ext cx="81302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200" dirty="0"/>
              <a:t>Limitation de la survenue des cas secondaires</a:t>
            </a:r>
          </a:p>
          <a:p>
            <a:pPr marL="357188" indent="-177800" algn="just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/>
              <a:t>mesure clef de la maîtrise de la diffusion des </a:t>
            </a:r>
            <a:r>
              <a:rPr lang="fr-FR" dirty="0" err="1"/>
              <a:t>BHRe</a:t>
            </a:r>
            <a:endParaRPr lang="fr-FR" dirty="0"/>
          </a:p>
          <a:p>
            <a:pPr marL="357188" indent="-177800" algn="just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/>
              <a:t>dépend de la mise en œuvre rapide et adaptée des précautions complémentaires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71600" cy="548680"/>
          </a:xfrm>
          <a:prstGeom prst="rect">
            <a:avLst/>
          </a:prstGeom>
          <a:solidFill>
            <a:srgbClr val="007E4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fr-FR" sz="28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BHRe</a:t>
            </a:r>
            <a:endParaRPr lang="fr-FR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932" y="44624"/>
            <a:ext cx="2804311" cy="100811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990774" y="-1784422"/>
            <a:ext cx="1180952" cy="837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57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232470" y="6289575"/>
            <a:ext cx="6984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*n’ayant eu que 5 épisodes déclarés d’ERV en 2020, les taux sont à interpréter avec prudence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312604"/>
              </p:ext>
            </p:extLst>
          </p:nvPr>
        </p:nvGraphicFramePr>
        <p:xfrm>
          <a:off x="213420" y="1628800"/>
          <a:ext cx="8712500" cy="214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0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0075">
                  <a:extLst>
                    <a:ext uri="{9D8B030D-6E8A-4147-A177-3AD203B41FA5}">
                      <a16:colId xmlns:a16="http://schemas.microsoft.com/office/drawing/2014/main" val="3027753502"/>
                    </a:ext>
                  </a:extLst>
                </a:gridCol>
                <a:gridCol w="680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0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0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0075">
                  <a:extLst>
                    <a:ext uri="{9D8B030D-6E8A-4147-A177-3AD203B41FA5}">
                      <a16:colId xmlns:a16="http://schemas.microsoft.com/office/drawing/2014/main" val="1646067895"/>
                    </a:ext>
                  </a:extLst>
                </a:gridCol>
                <a:gridCol w="680075">
                  <a:extLst>
                    <a:ext uri="{9D8B030D-6E8A-4147-A177-3AD203B41FA5}">
                      <a16:colId xmlns:a16="http://schemas.microsoft.com/office/drawing/2014/main" val="41613131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+mn-lt"/>
                          <a:cs typeface="Arial" panose="020B0604020202020204" pitchFamily="34" charset="0"/>
                        </a:rPr>
                        <a:t>Objectifs EPC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+mn-lt"/>
                        </a:rPr>
                        <a:t>National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latin typeface="+mn-lt"/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+mn-lt"/>
                        </a:rPr>
                        <a:t>ARA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+mn-lt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+mn-lt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+mn-lt"/>
                        </a:rPr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+mn-lt"/>
                        </a:rPr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+mn-lt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+mn-lt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+mn-lt"/>
                        </a:rPr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+mn-lt"/>
                        </a:rPr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+mn-lt"/>
                        </a:rPr>
                        <a:t>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+mn-lt"/>
                          <a:cs typeface="Arial" panose="020B0604020202020204" pitchFamily="34" charset="0"/>
                        </a:rPr>
                        <a:t>Proportions de cas secondaires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+mn-lt"/>
                          <a:cs typeface="Arial" panose="020B0604020202020204" pitchFamily="34" charset="0"/>
                        </a:rPr>
                        <a:t>sur l’ensemble des cas </a:t>
                      </a:r>
                      <a:r>
                        <a:rPr lang="fr-FR" sz="1600" u="sng" dirty="0">
                          <a:latin typeface="+mn-lt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fr-FR" sz="1600" dirty="0">
                          <a:latin typeface="+mn-lt"/>
                          <a:cs typeface="Arial" panose="020B0604020202020204" pitchFamily="34" charset="0"/>
                        </a:rPr>
                        <a:t> 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00B050"/>
                          </a:solidFill>
                          <a:latin typeface="+mn-lt"/>
                        </a:rPr>
                        <a:t>19,5</a:t>
                      </a:r>
                      <a:r>
                        <a:rPr lang="fr-FR" sz="1400" baseline="0" dirty="0">
                          <a:solidFill>
                            <a:srgbClr val="00B050"/>
                          </a:solidFill>
                          <a:latin typeface="+mn-lt"/>
                        </a:rPr>
                        <a:t> %</a:t>
                      </a:r>
                      <a:endParaRPr lang="fr-FR" sz="14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00B050"/>
                          </a:solidFill>
                          <a:latin typeface="+mn-lt"/>
                        </a:rPr>
                        <a:t>18,0</a:t>
                      </a:r>
                      <a:r>
                        <a:rPr lang="fr-FR" sz="1400" baseline="0" dirty="0">
                          <a:solidFill>
                            <a:srgbClr val="00B050"/>
                          </a:solidFill>
                          <a:latin typeface="+mn-lt"/>
                        </a:rPr>
                        <a:t> %</a:t>
                      </a:r>
                      <a:endParaRPr lang="fr-FR" sz="14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FF0000"/>
                          </a:solidFill>
                          <a:latin typeface="+mn-lt"/>
                        </a:rPr>
                        <a:t>21,0 %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19,0%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FF0000"/>
                          </a:solidFill>
                          <a:latin typeface="+mn-lt"/>
                        </a:rPr>
                        <a:t>49,8</a:t>
                      </a:r>
                      <a:r>
                        <a:rPr lang="fr-FR" sz="1400" baseline="0" dirty="0">
                          <a:solidFill>
                            <a:srgbClr val="FF0000"/>
                          </a:solidFill>
                          <a:latin typeface="+mn-lt"/>
                        </a:rPr>
                        <a:t> %</a:t>
                      </a:r>
                      <a:endParaRPr lang="fr-FR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FF0000"/>
                          </a:solidFill>
                          <a:latin typeface="+mn-lt"/>
                        </a:rPr>
                        <a:t>35,7 %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FF0000"/>
                          </a:solidFill>
                          <a:latin typeface="+mn-lt"/>
                        </a:rPr>
                        <a:t>38,3 %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27,9%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33,2%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+mn-lt"/>
                          <a:cs typeface="Arial" panose="020B0604020202020204" pitchFamily="34" charset="0"/>
                        </a:rPr>
                        <a:t>Proportions d’épisodes avec cas</a:t>
                      </a:r>
                      <a:r>
                        <a:rPr lang="fr-FR" sz="1600" baseline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600" dirty="0">
                          <a:latin typeface="+mn-lt"/>
                          <a:cs typeface="Arial" panose="020B0604020202020204" pitchFamily="34" charset="0"/>
                        </a:rPr>
                        <a:t>secondaires </a:t>
                      </a:r>
                      <a:r>
                        <a:rPr lang="fr-FR" sz="1600" u="sng" dirty="0">
                          <a:latin typeface="+mn-lt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fr-FR" sz="1600" dirty="0">
                          <a:latin typeface="+mn-lt"/>
                          <a:cs typeface="Arial" panose="020B0604020202020204" pitchFamily="34" charset="0"/>
                        </a:rPr>
                        <a:t> 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FF0000"/>
                          </a:solidFill>
                          <a:latin typeface="+mn-lt"/>
                        </a:rPr>
                        <a:t>12,0</a:t>
                      </a:r>
                      <a:r>
                        <a:rPr lang="fr-FR" sz="1400" baseline="0" dirty="0">
                          <a:solidFill>
                            <a:srgbClr val="FF0000"/>
                          </a:solidFill>
                          <a:latin typeface="+mn-lt"/>
                        </a:rPr>
                        <a:t> %</a:t>
                      </a:r>
                      <a:endParaRPr lang="fr-FR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rgbClr val="FF0000"/>
                          </a:solidFill>
                          <a:latin typeface="+mn-lt"/>
                        </a:rPr>
                        <a:t>12,0</a:t>
                      </a:r>
                      <a:r>
                        <a:rPr lang="fr-FR" sz="1400" baseline="0" dirty="0">
                          <a:solidFill>
                            <a:srgbClr val="FF0000"/>
                          </a:solidFill>
                          <a:latin typeface="+mn-lt"/>
                        </a:rPr>
                        <a:t> %</a:t>
                      </a:r>
                      <a:endParaRPr lang="fr-FR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FF0000"/>
                          </a:solidFill>
                          <a:latin typeface="+mn-lt"/>
                        </a:rPr>
                        <a:t>13,0 %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12,0%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FF0000"/>
                          </a:solidFill>
                          <a:latin typeface="+mn-lt"/>
                        </a:rPr>
                        <a:t>20,6 %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FF0000"/>
                          </a:solidFill>
                          <a:latin typeface="+mn-lt"/>
                        </a:rPr>
                        <a:t>18,6 %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FF0000"/>
                          </a:solidFill>
                          <a:latin typeface="+mn-lt"/>
                        </a:rPr>
                        <a:t>19,5</a:t>
                      </a:r>
                      <a:r>
                        <a:rPr lang="fr-FR" sz="1400" baseline="0" dirty="0">
                          <a:solidFill>
                            <a:srgbClr val="FF0000"/>
                          </a:solidFill>
                          <a:latin typeface="+mn-lt"/>
                        </a:rPr>
                        <a:t> %</a:t>
                      </a:r>
                      <a:endParaRPr lang="fr-FR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15,7%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19,4%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287" y="1641592"/>
            <a:ext cx="646113" cy="32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035771"/>
              </p:ext>
            </p:extLst>
          </p:nvPr>
        </p:nvGraphicFramePr>
        <p:xfrm>
          <a:off x="213420" y="4160449"/>
          <a:ext cx="8645195" cy="213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2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3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3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3249">
                  <a:extLst>
                    <a:ext uri="{9D8B030D-6E8A-4147-A177-3AD203B41FA5}">
                      <a16:colId xmlns:a16="http://schemas.microsoft.com/office/drawing/2014/main" val="3368044874"/>
                    </a:ext>
                  </a:extLst>
                </a:gridCol>
                <a:gridCol w="6532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32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32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2055">
                  <a:extLst>
                    <a:ext uri="{9D8B030D-6E8A-4147-A177-3AD203B41FA5}">
                      <a16:colId xmlns:a16="http://schemas.microsoft.com/office/drawing/2014/main" val="1110928994"/>
                    </a:ext>
                  </a:extLst>
                </a:gridCol>
                <a:gridCol w="668100">
                  <a:extLst>
                    <a:ext uri="{9D8B030D-6E8A-4147-A177-3AD203B41FA5}">
                      <a16:colId xmlns:a16="http://schemas.microsoft.com/office/drawing/2014/main" val="4144307413"/>
                    </a:ext>
                  </a:extLst>
                </a:gridCol>
              </a:tblGrid>
              <a:tr h="1360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+mn-lt"/>
                          <a:cs typeface="Arial" panose="020B0604020202020204" pitchFamily="34" charset="0"/>
                        </a:rPr>
                        <a:t>Objectifs ERG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+mn-lt"/>
                        </a:rPr>
                        <a:t>National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latin typeface="+mn-lt"/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+mn-lt"/>
                        </a:rPr>
                        <a:t>ARA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latin typeface="+mn-lt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latin typeface="+mn-lt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latin typeface="+mn-lt"/>
                        </a:rPr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latin typeface="+mn-lt"/>
                        </a:rPr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latin typeface="+mn-lt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latin typeface="+mn-lt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latin typeface="+mn-lt"/>
                        </a:rPr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latin typeface="+mn-lt"/>
                        </a:rPr>
                        <a:t>2020*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latin typeface="+mn-lt"/>
                        </a:rPr>
                        <a:t>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+mn-lt"/>
                          <a:cs typeface="Arial" panose="020B0604020202020204" pitchFamily="34" charset="0"/>
                        </a:rPr>
                        <a:t>Proportions de cas secondaires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+mn-lt"/>
                          <a:cs typeface="Arial" panose="020B0604020202020204" pitchFamily="34" charset="0"/>
                        </a:rPr>
                        <a:t>sur l’ensemble des cas </a:t>
                      </a:r>
                      <a:r>
                        <a:rPr lang="fr-FR" sz="1600" u="sng" dirty="0">
                          <a:latin typeface="+mn-lt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fr-FR" sz="1600" dirty="0">
                          <a:latin typeface="+mn-lt"/>
                          <a:cs typeface="Arial" panose="020B0604020202020204" pitchFamily="34" charset="0"/>
                        </a:rPr>
                        <a:t> 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FF0000"/>
                          </a:solidFill>
                          <a:latin typeface="+mn-lt"/>
                        </a:rPr>
                        <a:t>37,0</a:t>
                      </a:r>
                      <a:r>
                        <a:rPr lang="fr-FR" sz="1400" baseline="0" dirty="0">
                          <a:solidFill>
                            <a:srgbClr val="FF0000"/>
                          </a:solidFill>
                          <a:latin typeface="+mn-lt"/>
                        </a:rPr>
                        <a:t>%</a:t>
                      </a:r>
                      <a:endParaRPr lang="fr-FR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FF0000"/>
                          </a:solidFill>
                          <a:latin typeface="+mn-lt"/>
                        </a:rPr>
                        <a:t>43,0</a:t>
                      </a:r>
                      <a:r>
                        <a:rPr lang="fr-FR" sz="1400" baseline="0" dirty="0">
                          <a:solidFill>
                            <a:srgbClr val="FF0000"/>
                          </a:solidFill>
                          <a:latin typeface="+mn-lt"/>
                        </a:rPr>
                        <a:t>%</a:t>
                      </a:r>
                      <a:endParaRPr lang="fr-FR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FF0000"/>
                          </a:solidFill>
                          <a:latin typeface="+mn-lt"/>
                        </a:rPr>
                        <a:t>30,0%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FF0000"/>
                          </a:solidFill>
                          <a:latin typeface="+mn-lt"/>
                        </a:rPr>
                        <a:t>23,0%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FF0000"/>
                          </a:solidFill>
                          <a:latin typeface="+mn-lt"/>
                        </a:rPr>
                        <a:t>48,8</a:t>
                      </a:r>
                      <a:r>
                        <a:rPr lang="fr-FR" sz="1400" baseline="0" dirty="0">
                          <a:solidFill>
                            <a:srgbClr val="FF0000"/>
                          </a:solidFill>
                          <a:latin typeface="+mn-lt"/>
                        </a:rPr>
                        <a:t>%</a:t>
                      </a:r>
                      <a:endParaRPr lang="fr-FR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FF0000"/>
                          </a:solidFill>
                          <a:latin typeface="+mn-lt"/>
                        </a:rPr>
                        <a:t>47,8%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rgbClr val="00B050"/>
                          </a:solidFill>
                          <a:latin typeface="+mn-lt"/>
                        </a:rPr>
                        <a:t>12,8%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rgbClr val="FF0000"/>
                          </a:solidFill>
                          <a:latin typeface="+mn-lt"/>
                        </a:rPr>
                        <a:t>66,7%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rgbClr val="00B050"/>
                          </a:solidFill>
                          <a:latin typeface="+mn-lt"/>
                        </a:rPr>
                        <a:t>(10/15)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rgbClr val="FF0000"/>
                          </a:solidFill>
                          <a:latin typeface="+mn-lt"/>
                        </a:rPr>
                        <a:t>43,8% </a:t>
                      </a:r>
                      <a:r>
                        <a:rPr lang="fr-FR" sz="1400" dirty="0">
                          <a:solidFill>
                            <a:srgbClr val="00B050"/>
                          </a:solidFill>
                          <a:latin typeface="+mn-lt"/>
                        </a:rPr>
                        <a:t>(7/16)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+mn-lt"/>
                          <a:cs typeface="Arial" panose="020B0604020202020204" pitchFamily="34" charset="0"/>
                        </a:rPr>
                        <a:t>Proportions d’épisodes avec cas secondaires </a:t>
                      </a:r>
                      <a:r>
                        <a:rPr lang="fr-FR" sz="1600" u="sng" dirty="0">
                          <a:latin typeface="+mn-lt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fr-FR" sz="1600" dirty="0">
                          <a:latin typeface="+mn-lt"/>
                          <a:cs typeface="Arial" panose="020B0604020202020204" pitchFamily="34" charset="0"/>
                        </a:rPr>
                        <a:t> 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FF0000"/>
                          </a:solidFill>
                          <a:latin typeface="+mn-lt"/>
                        </a:rPr>
                        <a:t>20,0</a:t>
                      </a:r>
                      <a:r>
                        <a:rPr lang="fr-FR" sz="1400" baseline="0" dirty="0">
                          <a:solidFill>
                            <a:srgbClr val="FF0000"/>
                          </a:solidFill>
                          <a:latin typeface="+mn-lt"/>
                        </a:rPr>
                        <a:t>%</a:t>
                      </a:r>
                      <a:endParaRPr lang="fr-FR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rgbClr val="FF0000"/>
                          </a:solidFill>
                          <a:latin typeface="+mn-lt"/>
                        </a:rPr>
                        <a:t>18,0</a:t>
                      </a:r>
                      <a:r>
                        <a:rPr lang="fr-FR" sz="1400" baseline="0" dirty="0">
                          <a:solidFill>
                            <a:srgbClr val="FF0000"/>
                          </a:solidFill>
                          <a:latin typeface="+mn-lt"/>
                        </a:rPr>
                        <a:t>%</a:t>
                      </a:r>
                      <a:endParaRPr lang="fr-FR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FF0000"/>
                          </a:solidFill>
                          <a:latin typeface="+mn-lt"/>
                        </a:rPr>
                        <a:t>17,0%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FF0000"/>
                          </a:solidFill>
                          <a:latin typeface="+mn-lt"/>
                        </a:rPr>
                        <a:t>17,0%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FF0000"/>
                          </a:solidFill>
                          <a:latin typeface="+mn-lt"/>
                        </a:rPr>
                        <a:t>22,2%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FF0000"/>
                          </a:solidFill>
                          <a:latin typeface="+mn-lt"/>
                        </a:rPr>
                        <a:t>22,9%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B050"/>
                          </a:solidFill>
                          <a:latin typeface="+mn-lt"/>
                        </a:rPr>
                        <a:t>5,9 %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FF0000"/>
                          </a:solidFill>
                          <a:latin typeface="+mn-lt"/>
                        </a:rPr>
                        <a:t>40,0%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rgbClr val="00B050"/>
                          </a:solidFill>
                          <a:latin typeface="+mn-lt"/>
                        </a:rPr>
                        <a:t>(2/5)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FF0000"/>
                          </a:solidFill>
                          <a:latin typeface="+mn-lt"/>
                        </a:rPr>
                        <a:t>22,2% </a:t>
                      </a:r>
                      <a:r>
                        <a:rPr lang="fr-FR" sz="1400" dirty="0">
                          <a:solidFill>
                            <a:srgbClr val="00B050"/>
                          </a:solidFill>
                          <a:latin typeface="+mn-lt"/>
                        </a:rPr>
                        <a:t>(2/9)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" name="Picture 9" descr="d_france-0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687" y="1691262"/>
            <a:ext cx="3619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 descr="d_france-0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307" y="4220533"/>
            <a:ext cx="3619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0" y="0"/>
            <a:ext cx="971600" cy="548680"/>
          </a:xfrm>
          <a:prstGeom prst="rect">
            <a:avLst/>
          </a:prstGeom>
          <a:solidFill>
            <a:srgbClr val="007E4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fr-FR" sz="28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BHRe</a:t>
            </a:r>
            <a:endParaRPr lang="fr-FR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9932" y="44624"/>
            <a:ext cx="2804311" cy="100811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92362" y="116632"/>
            <a:ext cx="489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solidFill>
                  <a:srgbClr val="193C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Objectifs nationaux</a:t>
            </a:r>
          </a:p>
          <a:p>
            <a:pPr algn="ctr"/>
            <a:r>
              <a:rPr lang="fr-FR" sz="3200" dirty="0">
                <a:solidFill>
                  <a:srgbClr val="193C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EPC </a:t>
            </a:r>
            <a:r>
              <a:rPr lang="fr-FR" sz="3200" i="1" dirty="0">
                <a:solidFill>
                  <a:srgbClr val="193C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versus</a:t>
            </a:r>
            <a:r>
              <a:rPr lang="fr-FR" sz="3200" dirty="0">
                <a:solidFill>
                  <a:srgbClr val="193C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ERG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502" y="4177686"/>
            <a:ext cx="646113" cy="32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5613310" y="2626476"/>
            <a:ext cx="2520280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Diminution depuis 2017</a:t>
            </a:r>
          </a:p>
        </p:txBody>
      </p:sp>
    </p:spTree>
    <p:extLst>
      <p:ext uri="{BB962C8B-B14F-4D97-AF65-F5344CB8AC3E}">
        <p14:creationId xmlns:p14="http://schemas.microsoft.com/office/powerpoint/2010/main" val="143252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28608"/>
            <a:ext cx="5184576" cy="1474270"/>
          </a:xfrm>
        </p:spPr>
        <p:txBody>
          <a:bodyPr>
            <a:noAutofit/>
          </a:bodyPr>
          <a:lstStyle/>
          <a:p>
            <a:pPr algn="ctr"/>
            <a:r>
              <a:rPr lang="fr-FR" sz="3200" b="0" dirty="0">
                <a:solidFill>
                  <a:srgbClr val="002060"/>
                </a:solidFill>
              </a:rPr>
              <a:t>Signalements par mécanismes de résistance des </a:t>
            </a:r>
            <a:r>
              <a:rPr lang="fr-FR" sz="3200" b="0" dirty="0" err="1">
                <a:solidFill>
                  <a:srgbClr val="002060"/>
                </a:solidFill>
              </a:rPr>
              <a:t>BHRe</a:t>
            </a:r>
            <a:br>
              <a:rPr lang="fr-FR" sz="3600" b="0" dirty="0">
                <a:solidFill>
                  <a:srgbClr val="002060"/>
                </a:solidFill>
              </a:rPr>
            </a:br>
            <a:r>
              <a:rPr lang="fr-FR" sz="2800" b="0" dirty="0">
                <a:solidFill>
                  <a:srgbClr val="002060"/>
                </a:solidFill>
              </a:rPr>
              <a:t>N= 143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622584" y="6600613"/>
            <a:ext cx="252141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0486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err="1">
                <a:latin typeface="+mn-lt"/>
              </a:rPr>
              <a:t>CPias</a:t>
            </a:r>
            <a:r>
              <a:rPr lang="fr-FR" altLang="fr-FR" sz="1200" dirty="0">
                <a:latin typeface="+mn-lt"/>
              </a:rPr>
              <a:t> ARA	du 01/01 au 31/12/2021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71600" cy="548680"/>
          </a:xfrm>
          <a:prstGeom prst="rect">
            <a:avLst/>
          </a:prstGeom>
          <a:solidFill>
            <a:srgbClr val="007E4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fr-FR" sz="28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BHRe</a:t>
            </a:r>
            <a:endParaRPr lang="fr-FR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3794" name="Graphique 1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94308"/>
            <a:ext cx="725805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1218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443221"/>
            <a:ext cx="8100392" cy="441477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9144"/>
            <a:ext cx="4968552" cy="227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28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4834880" cy="1296144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Evolution des signalements </a:t>
            </a:r>
            <a:r>
              <a:rPr lang="fr-FR" sz="3200" dirty="0" err="1"/>
              <a:t>BHRe</a:t>
            </a:r>
            <a:r>
              <a:rPr lang="fr-FR" sz="3200" dirty="0"/>
              <a:t> VIM en ARA</a:t>
            </a:r>
          </a:p>
        </p:txBody>
      </p:sp>
      <p:graphicFrame>
        <p:nvGraphicFramePr>
          <p:cNvPr id="4" name="Graphique 3"/>
          <p:cNvGraphicFramePr/>
          <p:nvPr>
            <p:extLst>
              <p:ext uri="{D42A27DB-BD31-4B8C-83A1-F6EECF244321}">
                <p14:modId xmlns:p14="http://schemas.microsoft.com/office/powerpoint/2010/main" val="229067250"/>
              </p:ext>
            </p:extLst>
          </p:nvPr>
        </p:nvGraphicFramePr>
        <p:xfrm>
          <a:off x="899592" y="1628800"/>
          <a:ext cx="7560840" cy="4589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57758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303040" y="355249"/>
            <a:ext cx="5861248" cy="769495"/>
          </a:xfrm>
        </p:spPr>
        <p:txBody>
          <a:bodyPr>
            <a:normAutofit fontScale="90000"/>
          </a:bodyPr>
          <a:lstStyle/>
          <a:p>
            <a:r>
              <a:rPr lang="fr-FR" sz="4000" b="0" dirty="0"/>
              <a:t>Provenance des patients </a:t>
            </a:r>
            <a:r>
              <a:rPr lang="fr-FR" sz="4000" b="0" dirty="0" err="1"/>
              <a:t>BHRe</a:t>
            </a:r>
            <a:endParaRPr lang="fr-FR" sz="4000" b="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19275"/>
            <a:ext cx="8686800" cy="3215924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622584" y="6600613"/>
            <a:ext cx="252141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0486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err="1">
                <a:latin typeface="+mn-lt"/>
              </a:rPr>
              <a:t>CPias</a:t>
            </a:r>
            <a:r>
              <a:rPr lang="fr-FR" altLang="fr-FR" sz="1200" dirty="0">
                <a:latin typeface="+mn-lt"/>
              </a:rPr>
              <a:t> ARA	du 01/01 au 31/12/2021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71600" cy="548680"/>
          </a:xfrm>
          <a:prstGeom prst="rect">
            <a:avLst/>
          </a:prstGeom>
          <a:solidFill>
            <a:srgbClr val="007E4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fr-FR" sz="28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BHRe</a:t>
            </a:r>
            <a:endParaRPr lang="fr-FR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88372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7704" y="91856"/>
            <a:ext cx="5050904" cy="1174968"/>
          </a:xfrm>
        </p:spPr>
        <p:txBody>
          <a:bodyPr>
            <a:normAutofit/>
          </a:bodyPr>
          <a:lstStyle/>
          <a:p>
            <a:pPr algn="ctr"/>
            <a:r>
              <a:rPr lang="fr-FR" sz="4000" b="0" dirty="0"/>
              <a:t>Pays</a:t>
            </a:r>
            <a:br>
              <a:rPr lang="fr-FR" sz="2800" b="0" dirty="0"/>
            </a:br>
            <a:r>
              <a:rPr lang="fr-FR" sz="2800" b="0" dirty="0"/>
              <a:t>si lien avec l’étranger (N=23)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00" y="1628495"/>
            <a:ext cx="8601429" cy="4610447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22584" y="6600613"/>
            <a:ext cx="252141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0486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err="1">
                <a:latin typeface="+mn-lt"/>
              </a:rPr>
              <a:t>CPias</a:t>
            </a:r>
            <a:r>
              <a:rPr lang="fr-FR" altLang="fr-FR" sz="1200" dirty="0">
                <a:latin typeface="+mn-lt"/>
              </a:rPr>
              <a:t> ARA	du 01/01 au 31/12/2021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71600" cy="548680"/>
          </a:xfrm>
          <a:prstGeom prst="rect">
            <a:avLst/>
          </a:prstGeom>
          <a:solidFill>
            <a:srgbClr val="007E4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fr-FR" sz="28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BHRe</a:t>
            </a:r>
            <a:endParaRPr lang="fr-FR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87060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931224" cy="1143000"/>
          </a:xfrm>
        </p:spPr>
        <p:txBody>
          <a:bodyPr/>
          <a:lstStyle/>
          <a:p>
            <a:r>
              <a:rPr lang="fr-FR" b="0" dirty="0"/>
              <a:t>Circuits et bilans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92428" y="2132857"/>
            <a:ext cx="887484" cy="4671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err="1"/>
              <a:t>CPias</a:t>
            </a: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892428" y="4365104"/>
            <a:ext cx="730424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193C64"/>
              </a:buClr>
              <a:buFont typeface="Webdings" panose="05030102010509060703" pitchFamily="18" charset="2"/>
              <a:buChar char="&lt;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9FB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9CC239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53540"/>
              </a:buClr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ARS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5364088" y="4365104"/>
            <a:ext cx="3096344" cy="4320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193C64"/>
              </a:buClr>
              <a:buFont typeface="Webdings" panose="05030102010509060703" pitchFamily="18" charset="2"/>
              <a:buChar char="&lt;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9FB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9CC239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53540"/>
              </a:buClr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Santé publique France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755576" y="3356992"/>
            <a:ext cx="730424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193C64"/>
              </a:buClr>
              <a:buFont typeface="Webdings" panose="05030102010509060703" pitchFamily="18" charset="2"/>
              <a:buChar char="&lt;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9FB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9CC239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53540"/>
              </a:buClr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ES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1331640" y="2600046"/>
            <a:ext cx="1224136" cy="828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1331640" y="3789040"/>
            <a:ext cx="1224136" cy="684076"/>
          </a:xfrm>
          <a:prstGeom prst="straightConnector1">
            <a:avLst/>
          </a:prstGeom>
          <a:ln>
            <a:solidFill>
              <a:srgbClr val="4A7EB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3622852" y="4581128"/>
            <a:ext cx="16692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2892428" y="4662280"/>
            <a:ext cx="1823588" cy="356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193C64"/>
              </a:buClr>
              <a:buFont typeface="Webdings" panose="05030102010509060703" pitchFamily="18" charset="2"/>
              <a:buChar char="&lt;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9FB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9CC239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53540"/>
              </a:buClr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ebdings" panose="05030102010509060703" pitchFamily="18" charset="2"/>
              <a:buNone/>
            </a:pPr>
            <a:r>
              <a:rPr lang="fr-FR" sz="1800" dirty="0"/>
              <a:t>gestion des MDO</a:t>
            </a:r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2892428" y="2453190"/>
            <a:ext cx="3047724" cy="3997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193C64"/>
              </a:buClr>
              <a:buFont typeface="Webdings" panose="05030102010509060703" pitchFamily="18" charset="2"/>
              <a:buChar char="&lt;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9FB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9CC239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53540"/>
              </a:buClr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dirty="0"/>
              <a:t>appui à la gestion de l’épisode</a:t>
            </a:r>
          </a:p>
        </p:txBody>
      </p:sp>
      <p:cxnSp>
        <p:nvCxnSpPr>
          <p:cNvPr id="19" name="Connecteur droit avec flèche 18"/>
          <p:cNvCxnSpPr>
            <a:stCxn id="6" idx="3"/>
          </p:cNvCxnSpPr>
          <p:nvPr/>
        </p:nvCxnSpPr>
        <p:spPr>
          <a:xfrm flipV="1">
            <a:off x="1486000" y="2924944"/>
            <a:ext cx="1069776" cy="6840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1492522" y="3591018"/>
            <a:ext cx="1056732" cy="6120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V="1">
            <a:off x="2549254" y="2924944"/>
            <a:ext cx="3261" cy="12781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Espace réservé du contenu 2"/>
          <p:cNvSpPr txBox="1">
            <a:spLocks/>
          </p:cNvSpPr>
          <p:nvPr/>
        </p:nvSpPr>
        <p:spPr>
          <a:xfrm>
            <a:off x="1679724" y="3326073"/>
            <a:ext cx="1342492" cy="516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193C64"/>
              </a:buClr>
              <a:buFont typeface="Webdings" panose="05030102010509060703" pitchFamily="18" charset="2"/>
              <a:buChar char="&lt;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9FB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9CC239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53540"/>
              </a:buClr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dirty="0">
                <a:solidFill>
                  <a:srgbClr val="C00000"/>
                </a:solidFill>
              </a:rPr>
              <a:t>échanges d’informations</a:t>
            </a:r>
          </a:p>
        </p:txBody>
      </p:sp>
      <p:sp>
        <p:nvSpPr>
          <p:cNvPr id="28" name="Espace réservé du contenu 2"/>
          <p:cNvSpPr txBox="1">
            <a:spLocks/>
          </p:cNvSpPr>
          <p:nvPr/>
        </p:nvSpPr>
        <p:spPr>
          <a:xfrm rot="19556554">
            <a:off x="997427" y="2742961"/>
            <a:ext cx="1833291" cy="351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193C64"/>
              </a:buClr>
              <a:buFont typeface="Webdings" panose="05030102010509060703" pitchFamily="18" charset="2"/>
              <a:buChar char="&lt;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9FB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9CC239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53540"/>
              </a:buClr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dirty="0">
                <a:solidFill>
                  <a:srgbClr val="4A7EBB"/>
                </a:solidFill>
              </a:rPr>
              <a:t>envoi du signalement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892428" y="2132857"/>
            <a:ext cx="5423988" cy="2988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space réservé du contenu 2"/>
          <p:cNvSpPr txBox="1">
            <a:spLocks/>
          </p:cNvSpPr>
          <p:nvPr/>
        </p:nvSpPr>
        <p:spPr>
          <a:xfrm>
            <a:off x="6804248" y="2130142"/>
            <a:ext cx="1512168" cy="356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193C64"/>
              </a:buClr>
              <a:buFont typeface="Webdings" panose="05030102010509060703" pitchFamily="18" charset="2"/>
              <a:buChar char="&lt;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9FB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9CC239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53540"/>
              </a:buClr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ebdings" panose="05030102010509060703" pitchFamily="18" charset="2"/>
              <a:buNone/>
            </a:pPr>
            <a:r>
              <a:rPr lang="fr-FR" sz="1800" dirty="0">
                <a:solidFill>
                  <a:srgbClr val="00B050"/>
                </a:solidFill>
              </a:rPr>
              <a:t>Point mensuel</a:t>
            </a:r>
          </a:p>
        </p:txBody>
      </p:sp>
      <p:sp>
        <p:nvSpPr>
          <p:cNvPr id="35" name="Espace réservé du contenu 2"/>
          <p:cNvSpPr txBox="1">
            <a:spLocks/>
          </p:cNvSpPr>
          <p:nvPr/>
        </p:nvSpPr>
        <p:spPr>
          <a:xfrm>
            <a:off x="5373232" y="4662280"/>
            <a:ext cx="2151096" cy="356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193C64"/>
              </a:buClr>
              <a:buFont typeface="Webdings" panose="05030102010509060703" pitchFamily="18" charset="2"/>
              <a:buChar char="&lt;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9FB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9CC239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53540"/>
              </a:buClr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ebdings" panose="05030102010509060703" pitchFamily="18" charset="2"/>
              <a:buNone/>
            </a:pPr>
            <a:r>
              <a:rPr lang="fr-FR" sz="1800" dirty="0">
                <a:solidFill>
                  <a:srgbClr val="FF00FF"/>
                </a:solidFill>
              </a:rPr>
              <a:t>bilan annuel national</a:t>
            </a:r>
          </a:p>
        </p:txBody>
      </p:sp>
      <p:sp>
        <p:nvSpPr>
          <p:cNvPr id="36" name="Espace réservé du contenu 2"/>
          <p:cNvSpPr txBox="1">
            <a:spLocks/>
          </p:cNvSpPr>
          <p:nvPr/>
        </p:nvSpPr>
        <p:spPr>
          <a:xfrm>
            <a:off x="2892428" y="2718064"/>
            <a:ext cx="2151096" cy="356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193C64"/>
              </a:buClr>
              <a:buFont typeface="Webdings" panose="05030102010509060703" pitchFamily="18" charset="2"/>
              <a:buChar char="&lt;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9FB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9CC239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53540"/>
              </a:buClr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ebdings" panose="05030102010509060703" pitchFamily="18" charset="2"/>
              <a:buNone/>
            </a:pPr>
            <a:r>
              <a:rPr lang="fr-FR" sz="1800" dirty="0">
                <a:solidFill>
                  <a:srgbClr val="FF00FF"/>
                </a:solidFill>
              </a:rPr>
              <a:t>bilan annuel régional</a:t>
            </a:r>
          </a:p>
        </p:txBody>
      </p:sp>
    </p:spTree>
    <p:extLst>
      <p:ext uri="{BB962C8B-B14F-4D97-AF65-F5344CB8AC3E}">
        <p14:creationId xmlns:p14="http://schemas.microsoft.com/office/powerpoint/2010/main" val="14218119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462600"/>
            <a:ext cx="6125852" cy="710952"/>
          </a:xfrm>
        </p:spPr>
        <p:txBody>
          <a:bodyPr>
            <a:normAutofit fontScale="90000"/>
          </a:bodyPr>
          <a:lstStyle/>
          <a:p>
            <a:pPr algn="ctr"/>
            <a:r>
              <a:rPr lang="fr-FR" b="0" dirty="0"/>
              <a:t>Epidémiologie Sars-CoV-2</a:t>
            </a:r>
            <a:r>
              <a:rPr lang="fr-FR" b="0" dirty="0">
                <a:solidFill>
                  <a:srgbClr val="FF0000"/>
                </a:solidFill>
              </a:rPr>
              <a:t> </a:t>
            </a:r>
            <a:endParaRPr lang="fr-FR" b="0" dirty="0"/>
          </a:p>
        </p:txBody>
      </p:sp>
      <p:sp>
        <p:nvSpPr>
          <p:cNvPr id="4" name="Rectangle 3"/>
          <p:cNvSpPr/>
          <p:nvPr/>
        </p:nvSpPr>
        <p:spPr>
          <a:xfrm>
            <a:off x="1043608" y="1916832"/>
            <a:ext cx="77048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buClr>
                <a:srgbClr val="193C64"/>
              </a:buClr>
              <a:buFont typeface="Wingdings" panose="05000000000000000000" pitchFamily="2" charset="2"/>
              <a:buChar char="ü"/>
            </a:pPr>
            <a:r>
              <a:rPr lang="fr-FR" sz="2800" dirty="0">
                <a:solidFill>
                  <a:schemeClr val="accent5">
                    <a:lumMod val="75000"/>
                  </a:schemeClr>
                </a:solidFill>
              </a:rPr>
              <a:t>Signalements Covid-19</a:t>
            </a:r>
          </a:p>
          <a:p>
            <a:pPr marL="539750" lvl="1" indent="-182563">
              <a:buFont typeface="Arial" panose="020B0604020202020204" pitchFamily="34" charset="0"/>
              <a:buChar char="•"/>
              <a:tabLst>
                <a:tab pos="539750" algn="l"/>
              </a:tabLst>
            </a:pPr>
            <a:r>
              <a:rPr lang="fr-FR" sz="2400" dirty="0"/>
              <a:t>total : 416</a:t>
            </a:r>
          </a:p>
          <a:p>
            <a:pPr marL="539750" lvl="1" indent="-182563">
              <a:buFont typeface="Arial" panose="020B0604020202020204" pitchFamily="34" charset="0"/>
              <a:buChar char="•"/>
              <a:tabLst>
                <a:tab pos="539750" algn="l"/>
              </a:tabLst>
            </a:pPr>
            <a:r>
              <a:rPr lang="fr-FR" sz="2400" dirty="0"/>
              <a:t>avec cas acquis dans un ES : 397 (95,4%)</a:t>
            </a:r>
          </a:p>
          <a:p>
            <a:pPr marL="539750" lvl="1" indent="-182563">
              <a:buFont typeface="Arial" panose="020B0604020202020204" pitchFamily="34" charset="0"/>
              <a:buChar char="•"/>
              <a:tabLst>
                <a:tab pos="539750" algn="l"/>
              </a:tabLst>
            </a:pPr>
            <a:r>
              <a:rPr lang="fr-FR" sz="2400" dirty="0"/>
              <a:t>avec des cas groupés (au moins 3 cas liés) : 278 (66,8%)</a:t>
            </a:r>
          </a:p>
          <a:p>
            <a:pPr marL="539750" lvl="1" indent="-182563">
              <a:buFont typeface="Arial" panose="020B0604020202020204" pitchFamily="34" charset="0"/>
              <a:buChar char="•"/>
              <a:tabLst>
                <a:tab pos="539750" algn="l"/>
              </a:tabLst>
            </a:pPr>
            <a:endParaRPr lang="fr-FR" sz="2400" dirty="0"/>
          </a:p>
          <a:p>
            <a:pPr marL="265113" indent="-265113">
              <a:buClr>
                <a:srgbClr val="193C64"/>
              </a:buClr>
              <a:buFont typeface="Wingdings" panose="05000000000000000000" pitchFamily="2" charset="2"/>
              <a:buChar char="ü"/>
            </a:pPr>
            <a:r>
              <a:rPr lang="fr-FR" sz="2800" dirty="0">
                <a:solidFill>
                  <a:schemeClr val="accent5">
                    <a:lumMod val="75000"/>
                  </a:schemeClr>
                </a:solidFill>
              </a:rPr>
              <a:t>Nombre de cas</a:t>
            </a:r>
          </a:p>
          <a:p>
            <a:pPr marL="539750" lvl="1" indent="-182563">
              <a:buFont typeface="Arial" panose="020B0604020202020204" pitchFamily="34" charset="0"/>
              <a:buChar char="•"/>
              <a:tabLst>
                <a:tab pos="539750" algn="l"/>
              </a:tabLst>
            </a:pPr>
            <a:r>
              <a:rPr lang="fr-FR" sz="2400" dirty="0"/>
              <a:t>total : 4 685</a:t>
            </a:r>
          </a:p>
          <a:p>
            <a:pPr marL="539750" lvl="1" indent="-182563">
              <a:buFont typeface="Arial" panose="020B0604020202020204" pitchFamily="34" charset="0"/>
              <a:buChar char="•"/>
              <a:tabLst>
                <a:tab pos="539750" algn="l"/>
              </a:tabLst>
            </a:pPr>
            <a:r>
              <a:rPr lang="fr-FR" sz="2400" dirty="0"/>
              <a:t>décès liés : 505 décès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87624" cy="79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193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365276"/>
            <a:ext cx="6028771" cy="1258378"/>
          </a:xfrm>
        </p:spPr>
        <p:txBody>
          <a:bodyPr>
            <a:noAutofit/>
          </a:bodyPr>
          <a:lstStyle/>
          <a:p>
            <a:pPr algn="ctr"/>
            <a:r>
              <a:rPr lang="fr-FR" sz="2800" b="0" dirty="0"/>
              <a:t>Signalements de Covid-19</a:t>
            </a:r>
            <a:br>
              <a:rPr lang="fr-FR" sz="2800" b="0" dirty="0"/>
            </a:br>
            <a:r>
              <a:rPr lang="fr-FR" sz="2800" b="0" dirty="0"/>
              <a:t>selon le nombre de cas par signalement</a:t>
            </a:r>
            <a:br>
              <a:rPr lang="fr-FR" sz="2800" b="0" dirty="0"/>
            </a:br>
            <a:r>
              <a:rPr lang="fr-FR" sz="2800" b="0" dirty="0"/>
              <a:t>par semaine d’émission (N=397)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87624" cy="790310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22584" y="6600613"/>
            <a:ext cx="252141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0486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err="1">
                <a:latin typeface="+mn-lt"/>
              </a:rPr>
              <a:t>CPias</a:t>
            </a:r>
            <a:r>
              <a:rPr lang="fr-FR" altLang="fr-FR" sz="1200" dirty="0">
                <a:latin typeface="+mn-lt"/>
              </a:rPr>
              <a:t> ARA	du 01/01 au 31/12/2021</a:t>
            </a: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0041255"/>
              </p:ext>
            </p:extLst>
          </p:nvPr>
        </p:nvGraphicFramePr>
        <p:xfrm>
          <a:off x="593813" y="1914165"/>
          <a:ext cx="8477250" cy="4395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013733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395155"/>
            <a:ext cx="7020780" cy="1143000"/>
          </a:xfrm>
        </p:spPr>
        <p:txBody>
          <a:bodyPr>
            <a:noAutofit/>
          </a:bodyPr>
          <a:lstStyle/>
          <a:p>
            <a:pPr algn="ctr"/>
            <a:r>
              <a:rPr lang="fr-FR" sz="3200" b="0" dirty="0"/>
              <a:t>Signalements de cas groupés de Covid-19</a:t>
            </a:r>
            <a:br>
              <a:rPr lang="fr-FR" sz="3200" b="0" dirty="0"/>
            </a:br>
            <a:r>
              <a:rPr lang="fr-FR" sz="3200" b="0" dirty="0"/>
              <a:t>selon le type de service (N=278)</a:t>
            </a:r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8192544"/>
              </p:ext>
            </p:extLst>
          </p:nvPr>
        </p:nvGraphicFramePr>
        <p:xfrm>
          <a:off x="755576" y="2057400"/>
          <a:ext cx="7488832" cy="338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87624" cy="790310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22584" y="6600613"/>
            <a:ext cx="252141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0486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err="1">
                <a:latin typeface="+mn-lt"/>
              </a:rPr>
              <a:t>CPias</a:t>
            </a:r>
            <a:r>
              <a:rPr lang="fr-FR" altLang="fr-FR" sz="1200" dirty="0">
                <a:latin typeface="+mn-lt"/>
              </a:rPr>
              <a:t> ARA	du 01/01 au 31/12/2021</a:t>
            </a:r>
          </a:p>
        </p:txBody>
      </p:sp>
    </p:spTree>
    <p:extLst>
      <p:ext uri="{BB962C8B-B14F-4D97-AF65-F5344CB8AC3E}">
        <p14:creationId xmlns:p14="http://schemas.microsoft.com/office/powerpoint/2010/main" val="7355428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9913" y="540418"/>
            <a:ext cx="6772168" cy="1232398"/>
          </a:xfrm>
        </p:spPr>
        <p:txBody>
          <a:bodyPr>
            <a:noAutofit/>
          </a:bodyPr>
          <a:lstStyle/>
          <a:p>
            <a:pPr algn="ctr"/>
            <a:r>
              <a:rPr lang="fr-FR" sz="2800" b="0" dirty="0"/>
              <a:t>Mesures correctives mises en places</a:t>
            </a:r>
            <a:br>
              <a:rPr lang="fr-FR" sz="2800" b="0" dirty="0"/>
            </a:br>
            <a:r>
              <a:rPr lang="fr-FR" sz="2800" b="0" dirty="0"/>
              <a:t>lors de cas groupés de Covid-19 nosocomiaux</a:t>
            </a:r>
            <a:br>
              <a:rPr lang="fr-FR" sz="2800" b="0" dirty="0"/>
            </a:br>
            <a:r>
              <a:rPr lang="fr-FR" sz="2800" b="0" dirty="0"/>
              <a:t>N=178*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0368663"/>
              </p:ext>
            </p:extLst>
          </p:nvPr>
        </p:nvGraphicFramePr>
        <p:xfrm>
          <a:off x="1493912" y="2253218"/>
          <a:ext cx="6120680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4194">
                  <a:extLst>
                    <a:ext uri="{9D8B030D-6E8A-4147-A177-3AD203B41FA5}">
                      <a16:colId xmlns:a16="http://schemas.microsoft.com/office/drawing/2014/main" val="428907644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810591747"/>
                    </a:ext>
                  </a:extLst>
                </a:gridCol>
                <a:gridCol w="1282350">
                  <a:extLst>
                    <a:ext uri="{9D8B030D-6E8A-4147-A177-3AD203B41FA5}">
                      <a16:colId xmlns:a16="http://schemas.microsoft.com/office/drawing/2014/main" val="27730770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Mesures correctives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Fréquence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718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Dépistage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27,0%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204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Arrêt ou limitation des visites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23,0%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315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Précautions complémentaires / Isolement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13,5%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752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Secteur COVID-19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12,9%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346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Renforcement</a:t>
                      </a:r>
                      <a:r>
                        <a:rPr lang="fr-FR" baseline="0" dirty="0"/>
                        <a:t> des mesures barrières (dont formation, rappel…)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12,4%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598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Arrêt admissions /activités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11,2%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869030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493904" y="5387578"/>
            <a:ext cx="44644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*</a:t>
            </a:r>
            <a:r>
              <a:rPr lang="fr-FR" sz="1400" dirty="0"/>
              <a:t>précisions indiquées pour 140 signalements</a:t>
            </a:r>
          </a:p>
          <a:p>
            <a:pPr marL="92075"/>
            <a:r>
              <a:rPr lang="fr-FR" sz="1400" dirty="0"/>
              <a:t> saisie libre</a:t>
            </a:r>
          </a:p>
          <a:p>
            <a:pPr marL="92075"/>
            <a:r>
              <a:rPr lang="fr-FR" sz="1400" dirty="0"/>
              <a:t> plusieurs mesures par cas groupés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87624" cy="790310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22584" y="6600613"/>
            <a:ext cx="252141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0486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err="1">
                <a:latin typeface="+mn-lt"/>
              </a:rPr>
              <a:t>CPias</a:t>
            </a:r>
            <a:r>
              <a:rPr lang="fr-FR" altLang="fr-FR" sz="1200" dirty="0">
                <a:latin typeface="+mn-lt"/>
              </a:rPr>
              <a:t> ARA	du 01/01 au 31/12/2021</a:t>
            </a:r>
          </a:p>
        </p:txBody>
      </p:sp>
    </p:spTree>
    <p:extLst>
      <p:ext uri="{BB962C8B-B14F-4D97-AF65-F5344CB8AC3E}">
        <p14:creationId xmlns:p14="http://schemas.microsoft.com/office/powerpoint/2010/main" val="24855998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648072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b="0" dirty="0"/>
              <a:t>Hors </a:t>
            </a:r>
            <a:r>
              <a:rPr lang="fr-FR" sz="3600" b="0" dirty="0" err="1"/>
              <a:t>eSIN</a:t>
            </a:r>
            <a:br>
              <a:rPr lang="fr-FR" sz="3600" b="0" dirty="0"/>
            </a:br>
            <a:r>
              <a:rPr lang="fr-FR" sz="3600" b="0" dirty="0"/>
              <a:t>Alertes régionales et nationales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600199"/>
            <a:ext cx="8229600" cy="4565105"/>
          </a:xfrm>
        </p:spPr>
        <p:txBody>
          <a:bodyPr>
            <a:normAutofit/>
          </a:bodyPr>
          <a:lstStyle/>
          <a:p>
            <a:pPr lvl="0"/>
            <a:r>
              <a:rPr lang="fr-FR" dirty="0">
                <a:solidFill>
                  <a:schemeClr val="tx2"/>
                </a:solidFill>
              </a:rPr>
              <a:t>Alertes régionales</a:t>
            </a:r>
          </a:p>
          <a:p>
            <a:pPr lvl="1"/>
            <a:r>
              <a:rPr lang="fr-FR" dirty="0"/>
              <a:t>Prévention des arboviroses – 01/05 au 30/11/2021</a:t>
            </a:r>
          </a:p>
          <a:p>
            <a:pPr lvl="1"/>
            <a:r>
              <a:rPr lang="fr-FR" dirty="0"/>
              <a:t>Flambée nosocomiale d’entérocoques résistants à la vancomycine (VRE) dans le canton de Genève – 30/09 au 22/10/2021</a:t>
            </a:r>
          </a:p>
          <a:p>
            <a:pPr lvl="1"/>
            <a:r>
              <a:rPr lang="fr-FR" dirty="0"/>
              <a:t>Contamination de l’eau de refroidissement du lactarium régional – 01/08/2021 à 2022</a:t>
            </a:r>
          </a:p>
          <a:p>
            <a:pPr lvl="1"/>
            <a:r>
              <a:rPr lang="fr-FR" dirty="0"/>
              <a:t>Exposition au </a:t>
            </a:r>
            <a:r>
              <a:rPr lang="fr-FR" i="1" dirty="0"/>
              <a:t>Poliovirus</a:t>
            </a:r>
            <a:r>
              <a:rPr lang="fr-FR" dirty="0"/>
              <a:t> dans un laboratoire – 09/11/2021</a:t>
            </a:r>
          </a:p>
          <a:p>
            <a:pPr lvl="1"/>
            <a:endParaRPr lang="fr-FR" dirty="0">
              <a:solidFill>
                <a:srgbClr val="FF0000"/>
              </a:solidFill>
            </a:endParaRPr>
          </a:p>
          <a:p>
            <a:pPr lvl="0"/>
            <a:r>
              <a:rPr lang="fr-FR" dirty="0">
                <a:solidFill>
                  <a:schemeClr val="tx2"/>
                </a:solidFill>
              </a:rPr>
              <a:t>Alertes nationales</a:t>
            </a:r>
          </a:p>
          <a:p>
            <a:pPr lvl="1"/>
            <a:r>
              <a:rPr lang="fr-FR" dirty="0"/>
              <a:t>Epidémie à </a:t>
            </a:r>
            <a:r>
              <a:rPr lang="fr-FR" i="1" dirty="0" err="1"/>
              <a:t>Burkholderia</a:t>
            </a:r>
            <a:r>
              <a:rPr lang="fr-FR" i="1" dirty="0"/>
              <a:t> </a:t>
            </a:r>
            <a:r>
              <a:rPr lang="fr-FR" i="1" dirty="0" err="1"/>
              <a:t>cepacia</a:t>
            </a:r>
            <a:r>
              <a:rPr lang="fr-FR" dirty="0"/>
              <a:t> et </a:t>
            </a:r>
            <a:r>
              <a:rPr lang="fr-FR" i="1" dirty="0"/>
              <a:t>B. </a:t>
            </a:r>
            <a:r>
              <a:rPr lang="fr-FR" i="1" dirty="0" err="1"/>
              <a:t>contaminans</a:t>
            </a:r>
            <a:r>
              <a:rPr lang="fr-FR" dirty="0"/>
              <a:t> associée à un gel d’échographie au Royaume-Uni - Mars 2021</a:t>
            </a:r>
          </a:p>
          <a:p>
            <a:pPr lvl="1"/>
            <a:r>
              <a:rPr lang="fr-FR" dirty="0"/>
              <a:t>SARS-CoV-2 – Année complète</a:t>
            </a:r>
          </a:p>
        </p:txBody>
      </p:sp>
    </p:spTree>
    <p:extLst>
      <p:ext uri="{BB962C8B-B14F-4D97-AF65-F5344CB8AC3E}">
        <p14:creationId xmlns:p14="http://schemas.microsoft.com/office/powerpoint/2010/main" val="4650640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75656" y="2636912"/>
            <a:ext cx="6408712" cy="1368152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fr-FR" sz="14000" dirty="0">
                <a:latin typeface="Calibri" panose="020F0502020204030204" pitchFamily="34" charset="0"/>
                <a:cs typeface="Calibri" panose="020F0502020204030204" pitchFamily="34" charset="0"/>
              </a:rPr>
              <a:t>Merci pour</a:t>
            </a:r>
          </a:p>
          <a:p>
            <a:pPr marL="0" indent="0" algn="ctr">
              <a:buNone/>
            </a:pPr>
            <a:r>
              <a:rPr lang="fr-FR" sz="14000" dirty="0">
                <a:latin typeface="Calibri" panose="020F0502020204030204" pitchFamily="34" charset="0"/>
                <a:cs typeface="Calibri" panose="020F0502020204030204" pitchFamily="34" charset="0"/>
              </a:rPr>
              <a:t>tous vos signalements !</a:t>
            </a:r>
          </a:p>
        </p:txBody>
      </p:sp>
    </p:spTree>
    <p:extLst>
      <p:ext uri="{BB962C8B-B14F-4D97-AF65-F5344CB8AC3E}">
        <p14:creationId xmlns:p14="http://schemas.microsoft.com/office/powerpoint/2010/main" val="2930449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title"/>
          </p:nvPr>
        </p:nvSpPr>
        <p:spPr>
          <a:xfrm>
            <a:off x="1151310" y="332656"/>
            <a:ext cx="5940970" cy="63745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r-FR" altLang="fr-FR" b="0" dirty="0"/>
              <a:t>2021 en quelques chiffres...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6622584" y="6600613"/>
            <a:ext cx="252141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0486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err="1">
                <a:latin typeface="+mn-lt"/>
              </a:rPr>
              <a:t>CPias</a:t>
            </a:r>
            <a:r>
              <a:rPr lang="fr-FR" altLang="fr-FR" sz="1200" dirty="0">
                <a:latin typeface="+mn-lt"/>
              </a:rPr>
              <a:t> ARA	du 01/01 au 31/12/2021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244649"/>
              </p:ext>
            </p:extLst>
          </p:nvPr>
        </p:nvGraphicFramePr>
        <p:xfrm>
          <a:off x="1187624" y="1556792"/>
          <a:ext cx="6552728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0">
                  <a:extLst>
                    <a:ext uri="{9D8B030D-6E8A-4147-A177-3AD203B41FA5}">
                      <a16:colId xmlns:a16="http://schemas.microsoft.com/office/drawing/2014/main" val="184461205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48357764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6548474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Nombre total d’établissements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 = 401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616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Etablissements avec responsable signalement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248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Etablissements signaleurs (</a:t>
                      </a:r>
                      <a:r>
                        <a:rPr lang="fr-FR" dirty="0" err="1"/>
                        <a:t>Finess</a:t>
                      </a:r>
                      <a:r>
                        <a:rPr lang="fr-FR" baseline="0" dirty="0"/>
                        <a:t> différents)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37,9%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673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Signalements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- 6%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529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Signalements </a:t>
                      </a:r>
                      <a:r>
                        <a:rPr lang="fr-FR" b="0" dirty="0">
                          <a:solidFill>
                            <a:schemeClr val="bg1"/>
                          </a:solidFill>
                        </a:rPr>
                        <a:t>hors</a:t>
                      </a:r>
                      <a:r>
                        <a:rPr lang="fr-FR" b="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b="0" baseline="0" dirty="0" err="1">
                          <a:solidFill>
                            <a:schemeClr val="bg1"/>
                          </a:solidFill>
                        </a:rPr>
                        <a:t>BHRe</a:t>
                      </a:r>
                      <a:r>
                        <a:rPr lang="fr-FR" b="0" baseline="0" dirty="0">
                          <a:solidFill>
                            <a:schemeClr val="bg1"/>
                          </a:solidFill>
                        </a:rPr>
                        <a:t>, dont 416 SARS-CoV-2</a:t>
                      </a:r>
                      <a:endParaRPr lang="fr-FR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N = 482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%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466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Cas*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5031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177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Décès*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10,4%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967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Epidémies ou cas groupés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68,0%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107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Signalements avec cas importés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15,1%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929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/>
                        <a:t>Investigations réalisées ou en cours**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97,3%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359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/>
                        <a:t>Mesures correctives **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71,2%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347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/>
                        <a:t>Demandes d’aide extérieure**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7,3%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27496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259632" y="6006872"/>
            <a:ext cx="2304256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fr-FR" sz="1400" dirty="0"/>
              <a:t>*à la clôture du signalement</a:t>
            </a:r>
          </a:p>
          <a:p>
            <a:pPr>
              <a:lnSpc>
                <a:spcPct val="110000"/>
              </a:lnSpc>
              <a:defRPr/>
            </a:pPr>
            <a:r>
              <a:rPr lang="fr-FR" sz="1400" dirty="0"/>
              <a:t>** à la date du signalement</a:t>
            </a:r>
          </a:p>
        </p:txBody>
      </p:sp>
    </p:spTree>
    <p:extLst>
      <p:ext uri="{BB962C8B-B14F-4D97-AF65-F5344CB8AC3E}">
        <p14:creationId xmlns:p14="http://schemas.microsoft.com/office/powerpoint/2010/main" val="657302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8305" y="311397"/>
            <a:ext cx="8655372" cy="710884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fr-FR" altLang="fr-FR" b="0" dirty="0"/>
              <a:t>Evolution des signalements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417809" y="6396335"/>
            <a:ext cx="37352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1619250" algn="l"/>
              </a:tabLst>
            </a:pPr>
            <a:r>
              <a:rPr lang="fr-FR" altLang="fr-FR" sz="1200" dirty="0" err="1">
                <a:latin typeface="+mn-lt"/>
              </a:rPr>
              <a:t>CClin</a:t>
            </a:r>
            <a:r>
              <a:rPr lang="fr-FR" altLang="fr-FR" sz="1200" dirty="0">
                <a:latin typeface="+mn-lt"/>
              </a:rPr>
              <a:t> Sud-Est (</a:t>
            </a:r>
            <a:r>
              <a:rPr lang="fr-FR" altLang="fr-FR" sz="1200" dirty="0" err="1">
                <a:latin typeface="+mn-lt"/>
              </a:rPr>
              <a:t>Auv-RhA</a:t>
            </a:r>
            <a:r>
              <a:rPr lang="fr-FR" altLang="fr-FR" sz="1200" dirty="0">
                <a:latin typeface="+mn-lt"/>
              </a:rPr>
              <a:t>)	du 01/07/2001 au 31/12/2015</a:t>
            </a:r>
          </a:p>
          <a:p>
            <a:pPr defTabSz="809625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err="1">
                <a:latin typeface="+mn-lt"/>
              </a:rPr>
              <a:t>CPias</a:t>
            </a:r>
            <a:r>
              <a:rPr lang="fr-FR" altLang="fr-FR" sz="1200" dirty="0">
                <a:latin typeface="+mn-lt"/>
              </a:rPr>
              <a:t> ARA 		du 01/01/2016 au 31/12/2021</a:t>
            </a:r>
          </a:p>
        </p:txBody>
      </p:sp>
      <p:graphicFrame>
        <p:nvGraphicFramePr>
          <p:cNvPr id="2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046066"/>
              </p:ext>
            </p:extLst>
          </p:nvPr>
        </p:nvGraphicFramePr>
        <p:xfrm>
          <a:off x="539552" y="2132856"/>
          <a:ext cx="8172985" cy="3924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5475260" y="1547151"/>
            <a:ext cx="349188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/>
              <a:t>2021 : </a:t>
            </a:r>
            <a:r>
              <a:rPr lang="fr-FR" sz="1600" b="1" dirty="0">
                <a:solidFill>
                  <a:srgbClr val="FF0000"/>
                </a:solidFill>
              </a:rPr>
              <a:t>- 6%</a:t>
            </a:r>
          </a:p>
          <a:p>
            <a:r>
              <a:rPr lang="fr-FR" sz="1600" b="1" dirty="0"/>
              <a:t> </a:t>
            </a:r>
            <a:r>
              <a:rPr lang="fr-FR" sz="1600" dirty="0"/>
              <a:t>416 Sars-CoV-2 + 143 </a:t>
            </a:r>
            <a:r>
              <a:rPr lang="fr-FR" sz="1600" dirty="0" err="1"/>
              <a:t>BHRe</a:t>
            </a:r>
            <a:r>
              <a:rPr lang="fr-FR" sz="1600" dirty="0"/>
              <a:t> + 66 autres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8617324" y="2132856"/>
            <a:ext cx="14413" cy="830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467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7008" y="44624"/>
            <a:ext cx="6878976" cy="908720"/>
          </a:xfrm>
        </p:spPr>
        <p:txBody>
          <a:bodyPr>
            <a:noAutofit/>
          </a:bodyPr>
          <a:lstStyle/>
          <a:p>
            <a:r>
              <a:rPr lang="fr-FR" sz="3600" b="0" dirty="0"/>
              <a:t>Evolution des signalements en 2021</a:t>
            </a:r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8858931"/>
              </p:ext>
            </p:extLst>
          </p:nvPr>
        </p:nvGraphicFramePr>
        <p:xfrm>
          <a:off x="1187624" y="1628800"/>
          <a:ext cx="7300760" cy="4968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1187624" y="1239073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N</a:t>
            </a:r>
          </a:p>
        </p:txBody>
      </p:sp>
      <p:sp>
        <p:nvSpPr>
          <p:cNvPr id="6" name="Rectangle 5"/>
          <p:cNvSpPr/>
          <p:nvPr/>
        </p:nvSpPr>
        <p:spPr>
          <a:xfrm>
            <a:off x="8138608" y="1188842"/>
            <a:ext cx="349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425203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17450"/>
            <a:ext cx="8021389" cy="105273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fr-FR" altLang="fr-FR" sz="3200" b="0" dirty="0"/>
              <a:t>Taux de signalement pour 10 000 lits d’hospitalisation complète</a:t>
            </a:r>
            <a:endParaRPr lang="fr-FR" sz="1400" b="0" dirty="0">
              <a:latin typeface="Arial" charset="0"/>
            </a:endParaRPr>
          </a:p>
        </p:txBody>
      </p:sp>
      <p:graphicFrame>
        <p:nvGraphicFramePr>
          <p:cNvPr id="6147" name="Espace réservé du graphique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62197616"/>
              </p:ext>
            </p:extLst>
          </p:nvPr>
        </p:nvGraphicFramePr>
        <p:xfrm>
          <a:off x="3978275" y="3789040"/>
          <a:ext cx="4352925" cy="266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2" name="Feuille de calcul" r:id="rId3" imgW="7829384" imgH="4791079" progId="Excel.Sheet.8">
                  <p:embed/>
                </p:oleObj>
              </mc:Choice>
              <mc:Fallback>
                <p:oleObj name="Feuille de calcul" r:id="rId3" imgW="7829384" imgH="4791079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8275" y="3789040"/>
                        <a:ext cx="4352925" cy="266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228184" y="6603890"/>
            <a:ext cx="291575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0486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err="1">
                <a:latin typeface="+mn-lt"/>
              </a:rPr>
              <a:t>CPias</a:t>
            </a:r>
            <a:r>
              <a:rPr lang="fr-FR" altLang="fr-FR" sz="1200" dirty="0">
                <a:latin typeface="+mn-lt"/>
              </a:rPr>
              <a:t> ARA	du 01/01/2016 au 31/12/2021</a:t>
            </a:r>
            <a:endParaRPr lang="fr-FR" altLang="fr-FR" sz="2000" dirty="0">
              <a:latin typeface="+mn-lt"/>
            </a:endParaRPr>
          </a:p>
        </p:txBody>
      </p:sp>
      <p:graphicFrame>
        <p:nvGraphicFramePr>
          <p:cNvPr id="10" name="Espace réservé du 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3103623"/>
              </p:ext>
            </p:extLst>
          </p:nvPr>
        </p:nvGraphicFramePr>
        <p:xfrm>
          <a:off x="755576" y="1412776"/>
          <a:ext cx="4752528" cy="232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3" name="Feuille de calcul" r:id="rId7" imgW="7629678" imgH="4962647" progId="Excel.Sheet.8">
                  <p:embed/>
                </p:oleObj>
              </mc:Choice>
              <mc:Fallback>
                <p:oleObj name="Feuille de calcul" r:id="rId7" imgW="7629678" imgH="4962647" progId="Excel.Sheet.8">
                  <p:embed/>
                  <p:pic>
                    <p:nvPicPr>
                      <p:cNvPr id="6147" name="Espace réservé du graphique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412776"/>
                        <a:ext cx="4752528" cy="232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5508104" y="1628800"/>
            <a:ext cx="2160240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193C64"/>
              </a:buClr>
              <a:buFont typeface="Webdings" panose="05030102010509060703" pitchFamily="18" charset="2"/>
              <a:buChar char="&lt;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9FBB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CC23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53540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DC300"/>
              </a:buClr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FR" sz="2000" dirty="0">
                <a:solidFill>
                  <a:srgbClr val="00074C"/>
                </a:solidFill>
              </a:rPr>
              <a:t>Tous signalements</a:t>
            </a:r>
          </a:p>
        </p:txBody>
      </p:sp>
      <p:sp>
        <p:nvSpPr>
          <p:cNvPr id="12" name="Rectangle 7"/>
          <p:cNvSpPr txBox="1">
            <a:spLocks noChangeArrowheads="1"/>
          </p:cNvSpPr>
          <p:nvPr/>
        </p:nvSpPr>
        <p:spPr>
          <a:xfrm>
            <a:off x="1185423" y="4149898"/>
            <a:ext cx="2772308" cy="417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193C64"/>
              </a:buClr>
              <a:buFont typeface="Webdings" panose="05030102010509060703" pitchFamily="18" charset="2"/>
              <a:buChar char="&lt;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9FBB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CC23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53540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DC300"/>
              </a:buClr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FR" sz="2000" dirty="0">
                <a:solidFill>
                  <a:srgbClr val="00074C"/>
                </a:solidFill>
              </a:rPr>
              <a:t>Signalements hors </a:t>
            </a:r>
            <a:r>
              <a:rPr lang="fr-FR" sz="2000" dirty="0" err="1">
                <a:solidFill>
                  <a:srgbClr val="00074C"/>
                </a:solidFill>
              </a:rPr>
              <a:t>BHRe</a:t>
            </a:r>
            <a:endParaRPr lang="fr-FR" sz="1400" dirty="0">
              <a:solidFill>
                <a:srgbClr val="00074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6419673"/>
            <a:ext cx="39604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1200" dirty="0"/>
              <a:t>Données SAE : 2015**** 2016</a:t>
            </a:r>
            <a:r>
              <a:rPr lang="fr-FR" altLang="fr-FR" sz="1200" baseline="30000" dirty="0"/>
              <a:t>*** </a:t>
            </a:r>
            <a:r>
              <a:rPr lang="fr-FR" altLang="fr-FR" sz="1200" dirty="0"/>
              <a:t>2017** 2018* 2019 2020~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953064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44080"/>
            <a:ext cx="8028384" cy="105267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fr-FR" altLang="fr-FR" sz="3600" b="0" dirty="0"/>
              <a:t>Répartition par département</a:t>
            </a:r>
            <a:br>
              <a:rPr lang="fr-FR" altLang="fr-FR" sz="3600" b="0" dirty="0"/>
            </a:br>
            <a:r>
              <a:rPr lang="fr-FR" altLang="fr-FR" sz="2700" b="0" dirty="0"/>
              <a:t>N = 625</a:t>
            </a: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4327541"/>
              </p:ext>
            </p:extLst>
          </p:nvPr>
        </p:nvGraphicFramePr>
        <p:xfrm>
          <a:off x="1331640" y="1826413"/>
          <a:ext cx="715220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1331640" y="1400553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N</a:t>
            </a:r>
          </a:p>
        </p:txBody>
      </p:sp>
      <p:sp>
        <p:nvSpPr>
          <p:cNvPr id="9" name="Rectangle 8"/>
          <p:cNvSpPr/>
          <p:nvPr/>
        </p:nvSpPr>
        <p:spPr>
          <a:xfrm>
            <a:off x="8138608" y="1469673"/>
            <a:ext cx="349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%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622584" y="6600613"/>
            <a:ext cx="252141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0486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err="1">
                <a:latin typeface="+mn-lt"/>
              </a:rPr>
              <a:t>CPias</a:t>
            </a:r>
            <a:r>
              <a:rPr lang="fr-FR" altLang="fr-FR" sz="1200" dirty="0">
                <a:latin typeface="+mn-lt"/>
              </a:rPr>
              <a:t> ARA	du 01/01 au 31/12/2021</a:t>
            </a:r>
          </a:p>
        </p:txBody>
      </p:sp>
    </p:spTree>
    <p:extLst>
      <p:ext uri="{BB962C8B-B14F-4D97-AF65-F5344CB8AC3E}">
        <p14:creationId xmlns:p14="http://schemas.microsoft.com/office/powerpoint/2010/main" val="16096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6887967"/>
              </p:ext>
            </p:extLst>
          </p:nvPr>
        </p:nvGraphicFramePr>
        <p:xfrm>
          <a:off x="1187624" y="1879600"/>
          <a:ext cx="6408712" cy="4190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568952" cy="936104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fr-FR" altLang="fr-FR" sz="3600" b="0" dirty="0"/>
              <a:t>Répartition par statut et type d’établissement</a:t>
            </a:r>
            <a:br>
              <a:rPr lang="fr-FR" altLang="fr-FR" sz="4000" b="0" dirty="0"/>
            </a:br>
            <a:r>
              <a:rPr lang="fr-FR" altLang="fr-FR" sz="2400" b="0" dirty="0">
                <a:effectLst/>
              </a:rPr>
              <a:t>N = 625</a:t>
            </a:r>
            <a:endParaRPr lang="fr-FR" altLang="fr-FR" sz="4000" b="0" dirty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622584" y="1879600"/>
            <a:ext cx="1563959" cy="1015663"/>
          </a:xfrm>
          <a:prstGeom prst="rect">
            <a:avLst/>
          </a:prstGeom>
          <a:solidFill>
            <a:srgbClr val="6095D6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dirty="0">
                <a:solidFill>
                  <a:schemeClr val="bg1"/>
                </a:solidFill>
                <a:latin typeface="+mn-lt"/>
              </a:rPr>
              <a:t>Public	346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dirty="0">
                <a:solidFill>
                  <a:schemeClr val="bg1"/>
                </a:solidFill>
                <a:latin typeface="+mn-lt"/>
              </a:rPr>
              <a:t>Privé	132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dirty="0">
                <a:solidFill>
                  <a:schemeClr val="bg1"/>
                </a:solidFill>
                <a:latin typeface="+mn-lt"/>
              </a:rPr>
              <a:t>PIC	147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622584" y="6600613"/>
            <a:ext cx="252141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70000"/>
              <a:buFont typeface="Wingdings 3" pitchFamily="18" charset="2"/>
              <a:buChar char="u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SzPct val="85000"/>
              <a:buFont typeface="Wingdings 3" pitchFamily="18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ebdings" pitchFamily="18" charset="2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0486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err="1">
                <a:latin typeface="+mn-lt"/>
              </a:rPr>
              <a:t>CPias</a:t>
            </a:r>
            <a:r>
              <a:rPr lang="fr-FR" altLang="fr-FR" sz="1200" dirty="0">
                <a:latin typeface="+mn-lt"/>
              </a:rPr>
              <a:t> ARA	du 01/01 au 31/12/2021</a:t>
            </a:r>
          </a:p>
        </p:txBody>
      </p:sp>
    </p:spTree>
    <p:extLst>
      <p:ext uri="{BB962C8B-B14F-4D97-AF65-F5344CB8AC3E}">
        <p14:creationId xmlns:p14="http://schemas.microsoft.com/office/powerpoint/2010/main" val="1567583634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PPT_CClin_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ModelePPT_CPias_ARA_2017</Template>
  <TotalTime>10507</TotalTime>
  <Words>1409</Words>
  <Application>Microsoft Office PowerPoint</Application>
  <PresentationFormat>Affichage à l'écran (4:3)</PresentationFormat>
  <Paragraphs>374</Paragraphs>
  <Slides>35</Slides>
  <Notes>4</Notes>
  <HiddenSlides>1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4" baseType="lpstr">
      <vt:lpstr>Arial</vt:lpstr>
      <vt:lpstr>Calibri</vt:lpstr>
      <vt:lpstr>Courier New</vt:lpstr>
      <vt:lpstr>Symbol</vt:lpstr>
      <vt:lpstr>Times New Roman</vt:lpstr>
      <vt:lpstr>Webdings</vt:lpstr>
      <vt:lpstr>Wingdings</vt:lpstr>
      <vt:lpstr>ModelePPT_CClin_2015</vt:lpstr>
      <vt:lpstr>Feuille de calcul</vt:lpstr>
      <vt:lpstr>Signalement externe des infections nosocomiales</vt:lpstr>
      <vt:lpstr>Rappel méthodologique</vt:lpstr>
      <vt:lpstr>Circuits et bilans</vt:lpstr>
      <vt:lpstr>2021 en quelques chiffres...</vt:lpstr>
      <vt:lpstr>Evolution des signalements</vt:lpstr>
      <vt:lpstr>Evolution des signalements en 2021</vt:lpstr>
      <vt:lpstr>Taux de signalement pour 10 000 lits d’hospitalisation complète</vt:lpstr>
      <vt:lpstr>Répartition par département N = 625</vt:lpstr>
      <vt:lpstr>Répartition par statut et type d’établissement N = 625</vt:lpstr>
      <vt:lpstr>Répartition par secteur N = 624</vt:lpstr>
      <vt:lpstr>Répartition par secteur hors BHRe</vt:lpstr>
      <vt:lpstr>Répartition par critère hors BHRe, N = 482</vt:lpstr>
      <vt:lpstr>Signalements liés à un décès hors BHRe, N = 31</vt:lpstr>
      <vt:lpstr>Répartition par site N = 400</vt:lpstr>
      <vt:lpstr>Présentation PowerPoint</vt:lpstr>
      <vt:lpstr>Répartition par germe hors SARS-CoV-2, N = 209</vt:lpstr>
      <vt:lpstr>Legionella pneumophila par département N = 7</vt:lpstr>
      <vt:lpstr>Présentation PowerPoint</vt:lpstr>
      <vt:lpstr>Distribution par région du nombre de signalements BHRe</vt:lpstr>
      <vt:lpstr>Evolution des signalements de BHRe</vt:lpstr>
      <vt:lpstr>Présentation PowerPoint</vt:lpstr>
      <vt:lpstr>Germes sans le SARS-CoV-2 en 2020 et 2021</vt:lpstr>
      <vt:lpstr>Présentation PowerPoint</vt:lpstr>
      <vt:lpstr>Présentation PowerPoint</vt:lpstr>
      <vt:lpstr>Signalements par mécanismes de résistance des BHRe N= 143</vt:lpstr>
      <vt:lpstr>Présentation PowerPoint</vt:lpstr>
      <vt:lpstr>Evolution des signalements BHRe VIM en ARA</vt:lpstr>
      <vt:lpstr>Provenance des patients BHRe</vt:lpstr>
      <vt:lpstr>Pays si lien avec l’étranger (N=23)</vt:lpstr>
      <vt:lpstr>Epidémiologie Sars-CoV-2 </vt:lpstr>
      <vt:lpstr>Signalements de Covid-19 selon le nombre de cas par signalement par semaine d’émission (N=397)</vt:lpstr>
      <vt:lpstr>Signalements de cas groupés de Covid-19 selon le type de service (N=278)</vt:lpstr>
      <vt:lpstr>Mesures correctives mises en places lors de cas groupés de Covid-19 nosocomiaux N=178*</vt:lpstr>
      <vt:lpstr>Hors eSIN Alertes régionales et nationales </vt:lpstr>
      <vt:lpstr>Présentation PowerPoint</vt:lpstr>
    </vt:vector>
  </TitlesOfParts>
  <Company>Hospices Civils de Lyon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Restructuration réseau CClin-Arlin Réformes vigilance + territoire</dc:title>
  <dc:creator>SAVEY, Anne</dc:creator>
  <cp:lastModifiedBy>MACHUT, Anais</cp:lastModifiedBy>
  <cp:revision>718</cp:revision>
  <cp:lastPrinted>2019-01-23T14:28:43Z</cp:lastPrinted>
  <dcterms:created xsi:type="dcterms:W3CDTF">2016-01-12T14:33:47Z</dcterms:created>
  <dcterms:modified xsi:type="dcterms:W3CDTF">2023-10-13T08:43:33Z</dcterms:modified>
</cp:coreProperties>
</file>