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1.xml" ContentType="application/vnd.openxmlformats-officedocument.themeOverride+xml"/>
  <Override PartName="/ppt/charts/chart16.xml" ContentType="application/vnd.openxmlformats-officedocument.drawingml.chart+xml"/>
  <Override PartName="/ppt/theme/themeOverride2.xml" ContentType="application/vnd.openxmlformats-officedocument.themeOverr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19.xml" ContentType="application/vnd.openxmlformats-officedocument.drawingml.chart+xml"/>
  <Override PartName="/ppt/notesSlides/notesSlide3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2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2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handoutMasterIdLst>
    <p:handoutMasterId r:id="rId37"/>
  </p:handoutMasterIdLst>
  <p:sldIdLst>
    <p:sldId id="473" r:id="rId2"/>
    <p:sldId id="474" r:id="rId3"/>
    <p:sldId id="442" r:id="rId4"/>
    <p:sldId id="499" r:id="rId5"/>
    <p:sldId id="445" r:id="rId6"/>
    <p:sldId id="502" r:id="rId7"/>
    <p:sldId id="447" r:id="rId8"/>
    <p:sldId id="448" r:id="rId9"/>
    <p:sldId id="449" r:id="rId10"/>
    <p:sldId id="507" r:id="rId11"/>
    <p:sldId id="459" r:id="rId12"/>
    <p:sldId id="450" r:id="rId13"/>
    <p:sldId id="460" r:id="rId14"/>
    <p:sldId id="451" r:id="rId15"/>
    <p:sldId id="452" r:id="rId16"/>
    <p:sldId id="481" r:id="rId17"/>
    <p:sldId id="482" r:id="rId18"/>
    <p:sldId id="485" r:id="rId19"/>
    <p:sldId id="486" r:id="rId20"/>
    <p:sldId id="483" r:id="rId21"/>
    <p:sldId id="484" r:id="rId22"/>
    <p:sldId id="494" r:id="rId23"/>
    <p:sldId id="497" r:id="rId24"/>
    <p:sldId id="498" r:id="rId25"/>
    <p:sldId id="455" r:id="rId26"/>
    <p:sldId id="456" r:id="rId27"/>
    <p:sldId id="457" r:id="rId28"/>
    <p:sldId id="462" r:id="rId29"/>
    <p:sldId id="500" r:id="rId30"/>
    <p:sldId id="501" r:id="rId31"/>
    <p:sldId id="503" r:id="rId32"/>
    <p:sldId id="504" r:id="rId33"/>
    <p:sldId id="506" r:id="rId34"/>
    <p:sldId id="505" r:id="rId3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NET, Claude" initials="BC" lastIdx="7" clrIdx="0"/>
  <p:cmAuthor id="1" name="MACHUT, Anais" initials="MA" lastIdx="1" clrIdx="1">
    <p:extLst>
      <p:ext uri="{19B8F6BF-5375-455C-9EA6-DF929625EA0E}">
        <p15:presenceInfo xmlns:p15="http://schemas.microsoft.com/office/powerpoint/2012/main" userId="S-1-5-21-1292428093-854245398-725345543-1594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74C"/>
    <a:srgbClr val="003399"/>
    <a:srgbClr val="FF00FF"/>
    <a:srgbClr val="6699FF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056" autoAdjust="0"/>
  </p:normalViewPr>
  <p:slideViewPr>
    <p:cSldViewPr>
      <p:cViewPr varScale="1">
        <p:scale>
          <a:sx n="81" d="100"/>
          <a:sy n="81" d="100"/>
        </p:scale>
        <p:origin x="150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signalement\bilan%202020\bdd_2020.xlsx" TargetMode="External"/><Relationship Id="rId1" Type="http://schemas.openxmlformats.org/officeDocument/2006/relationships/themeOverride" Target="../theme/themeOverride1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signalement\bilan%202020\bdd_2020.xlsx" TargetMode="External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signalement\bilan%202020\bdd_2020.xlsx" TargetMode="External"/><Relationship Id="rId1" Type="http://schemas.openxmlformats.org/officeDocument/2006/relationships/themeOverride" Target="../theme/themeOverride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Graphique%20dans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gnalement\bilan%202020\bdd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gnalement\bilan%202020\bdd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gnalement\bilan%202020\bdd_sarsco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gnalement\bilan%202020\bdd_sarscov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gnalement\&#233;volution%20mo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22028353326063E-2"/>
          <c:y val="0.17233560090702948"/>
          <c:w val="0.90403489640130863"/>
          <c:h val="0.62585034013605445"/>
        </c:manualLayout>
      </c:layout>
      <c:lineChart>
        <c:grouping val="standar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CClin SE (AUV RHA)</c:v>
                </c:pt>
              </c:strCache>
            </c:strRef>
          </c:tx>
          <c:spPr>
            <a:ln w="38452">
              <a:solidFill>
                <a:srgbClr val="0000FF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00FFFF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dLbls>
            <c:dLbl>
              <c:idx val="1"/>
              <c:layout>
                <c:manualLayout>
                  <c:x val="-1.6346515182744714E-2"/>
                  <c:y val="-5.9667043283622379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9B-401A-A3D3-BB0A04D35ABE}"/>
                </c:ext>
              </c:extLst>
            </c:dLbl>
            <c:dLbl>
              <c:idx val="2"/>
              <c:layout>
                <c:manualLayout>
                  <c:x val="-1.5316567260493769E-2"/>
                  <c:y val="4.2146992214870171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9B-401A-A3D3-BB0A04D35ABE}"/>
                </c:ext>
              </c:extLst>
            </c:dLbl>
            <c:dLbl>
              <c:idx val="3"/>
              <c:layout>
                <c:manualLayout>
                  <c:x val="-2.2909813884063879E-3"/>
                  <c:y val="1.9788843210410967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9B-401A-A3D3-BB0A04D35ABE}"/>
                </c:ext>
              </c:extLst>
            </c:dLbl>
            <c:dLbl>
              <c:idx val="4"/>
              <c:layout>
                <c:manualLayout>
                  <c:x val="-2.1980771743145666E-2"/>
                  <c:y val="-8.2342700979167738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9B-401A-A3D3-BB0A04D35ABE}"/>
                </c:ext>
              </c:extLst>
            </c:dLbl>
            <c:dLbl>
              <c:idx val="5"/>
              <c:layout>
                <c:manualLayout>
                  <c:x val="-5.683648248375639E-3"/>
                  <c:y val="2.2782006833447443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9B-401A-A3D3-BB0A04D35ABE}"/>
                </c:ext>
              </c:extLst>
            </c:dLbl>
            <c:dLbl>
              <c:idx val="6"/>
              <c:layout>
                <c:manualLayout>
                  <c:x val="-1.664945169354487E-2"/>
                  <c:y val="-8.2796262635243867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9B-401A-A3D3-BB0A04D35ABE}"/>
                </c:ext>
              </c:extLst>
            </c:dLbl>
            <c:dLbl>
              <c:idx val="7"/>
              <c:layout>
                <c:manualLayout>
                  <c:x val="-1.016694106682281E-2"/>
                  <c:y val="4.7271676569061838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9B-401A-A3D3-BB0A04D35ABE}"/>
                </c:ext>
              </c:extLst>
            </c:dLbl>
            <c:dLbl>
              <c:idx val="8"/>
              <c:layout>
                <c:manualLayout>
                  <c:x val="-2.5494681257985152E-2"/>
                  <c:y val="-6.2796178999001473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9B-401A-A3D3-BB0A04D35ABE}"/>
                </c:ext>
              </c:extLst>
            </c:dLbl>
            <c:dLbl>
              <c:idx val="9"/>
              <c:layout>
                <c:manualLayout>
                  <c:x val="-1.5639699769556259E-3"/>
                  <c:y val="2.3507517494432695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9B-401A-A3D3-BB0A04D35ABE}"/>
                </c:ext>
              </c:extLst>
            </c:dLbl>
            <c:dLbl>
              <c:idx val="10"/>
              <c:layout>
                <c:manualLayout>
                  <c:x val="-1.3620172545435349E-2"/>
                  <c:y val="-5.9712366778822856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9B-401A-A3D3-BB0A04D35ABE}"/>
                </c:ext>
              </c:extLst>
            </c:dLbl>
            <c:dLbl>
              <c:idx val="12"/>
              <c:layout>
                <c:manualLayout>
                  <c:x val="-1.7457772504692048E-3"/>
                  <c:y val="1.0854523731655852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9B-401A-A3D3-BB0A04D35ABE}"/>
                </c:ext>
              </c:extLst>
            </c:dLbl>
            <c:dLbl>
              <c:idx val="13"/>
              <c:layout>
                <c:manualLayout>
                  <c:x val="-1.3801979818948817E-2"/>
                  <c:y val="3.738522252635379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9B-401A-A3D3-BB0A04D35ABE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81679389312977102"/>
                  <c:y val="0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867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59B-401A-A3D3-BB0A04D35ABE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85932388222464562"/>
                  <c:y val="0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867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59B-401A-A3D3-BB0A04D35ABE}"/>
                </c:ext>
              </c:extLst>
            </c:dLbl>
            <c:spPr>
              <a:noFill/>
              <a:ln w="2563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1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Sheet1!$B$1:$T$1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Sheet1!$B$2:$T$2</c:f>
              <c:numCache>
                <c:formatCode>General</c:formatCode>
                <c:ptCount val="19"/>
                <c:pt idx="0">
                  <c:v>111</c:v>
                </c:pt>
                <c:pt idx="1">
                  <c:v>77</c:v>
                </c:pt>
                <c:pt idx="2">
                  <c:v>92</c:v>
                </c:pt>
                <c:pt idx="3">
                  <c:v>101</c:v>
                </c:pt>
                <c:pt idx="4">
                  <c:v>127</c:v>
                </c:pt>
                <c:pt idx="5">
                  <c:v>193</c:v>
                </c:pt>
                <c:pt idx="6">
                  <c:v>157</c:v>
                </c:pt>
                <c:pt idx="7">
                  <c:v>173</c:v>
                </c:pt>
                <c:pt idx="8">
                  <c:v>174</c:v>
                </c:pt>
                <c:pt idx="9">
                  <c:v>235</c:v>
                </c:pt>
                <c:pt idx="10">
                  <c:v>190</c:v>
                </c:pt>
                <c:pt idx="11">
                  <c:v>193</c:v>
                </c:pt>
                <c:pt idx="12">
                  <c:v>212</c:v>
                </c:pt>
                <c:pt idx="13">
                  <c:v>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59B-401A-A3D3-BB0A04D35ABE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CPias ARA</c:v>
                </c:pt>
              </c:strCache>
            </c:strRef>
          </c:tx>
          <c:spPr>
            <a:ln w="38452">
              <a:solidFill>
                <a:srgbClr val="00FF0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FF00"/>
              </a:solidFill>
              <a:ln>
                <a:solidFill>
                  <a:srgbClr val="339966"/>
                </a:solidFill>
                <a:prstDash val="solid"/>
              </a:ln>
            </c:spPr>
          </c:marker>
          <c:dLbls>
            <c:dLbl>
              <c:idx val="14"/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59B-401A-A3D3-BB0A04D35ABE}"/>
                </c:ext>
              </c:extLst>
            </c:dLbl>
            <c:dLbl>
              <c:idx val="15"/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59B-401A-A3D3-BB0A04D35ABE}"/>
                </c:ext>
              </c:extLst>
            </c:dLbl>
            <c:dLbl>
              <c:idx val="16"/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59B-401A-A3D3-BB0A04D35ABE}"/>
                </c:ext>
              </c:extLst>
            </c:dLbl>
            <c:dLbl>
              <c:idx val="17"/>
              <c:layout>
                <c:manualLayout>
                  <c:x val="-5.7574508263888692E-2"/>
                  <c:y val="-3.8669186666924926E-2"/>
                </c:manualLayout>
              </c:layout>
              <c:spPr>
                <a:noFill/>
                <a:ln w="25635">
                  <a:noFill/>
                </a:ln>
              </c:spPr>
              <c:txPr>
                <a:bodyPr/>
                <a:lstStyle/>
                <a:p>
                  <a:pPr>
                    <a:defRPr sz="1615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59B-401A-A3D3-BB0A04D35ABE}"/>
                </c:ext>
              </c:extLst>
            </c:dLbl>
            <c:dLbl>
              <c:idx val="18"/>
              <c:layout>
                <c:manualLayout>
                  <c:x val="-5.7616132517106901E-3"/>
                  <c:y val="-6.2992133423337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68-4644-8D64-71B9E1FC255A}"/>
                </c:ext>
              </c:extLst>
            </c:dLbl>
            <c:spPr>
              <a:noFill/>
              <a:ln w="2563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1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Sheet1!$B$1:$T$1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Sheet1!$B$3:$T$3</c:f>
              <c:numCache>
                <c:formatCode>General</c:formatCode>
                <c:ptCount val="19"/>
                <c:pt idx="14">
                  <c:v>255</c:v>
                </c:pt>
                <c:pt idx="15">
                  <c:v>330</c:v>
                </c:pt>
                <c:pt idx="16">
                  <c:v>463</c:v>
                </c:pt>
                <c:pt idx="17">
                  <c:v>558</c:v>
                </c:pt>
                <c:pt idx="18">
                  <c:v>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959B-401A-A3D3-BB0A04D35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788152"/>
        <c:axId val="1"/>
      </c:lineChart>
      <c:catAx>
        <c:axId val="156788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4">
            <a:solidFill>
              <a:schemeClr val="tx1"/>
            </a:solidFill>
            <a:prstDash val="solid"/>
          </a:ln>
        </c:spPr>
        <c:txPr>
          <a:bodyPr rot="-4500000" vert="horz"/>
          <a:lstStyle/>
          <a:p>
            <a:pPr>
              <a:defRPr sz="16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700"/>
        </c:scaling>
        <c:delete val="0"/>
        <c:axPos val="l"/>
        <c:majorGridlines>
          <c:spPr>
            <a:ln w="12817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6788152"/>
        <c:crosses val="autoZero"/>
        <c:crossBetween val="between"/>
      </c:valAx>
      <c:spPr>
        <a:noFill/>
        <a:ln w="25635">
          <a:noFill/>
        </a:ln>
      </c:spPr>
    </c:plotArea>
    <c:legend>
      <c:legendPos val="t"/>
      <c:layout>
        <c:manualLayout>
          <c:xMode val="edge"/>
          <c:yMode val="edge"/>
          <c:x val="4.1259615684517637E-2"/>
          <c:y val="1.8140647947429554E-2"/>
          <c:w val="0.51581243184296621"/>
          <c:h val="8.8435374149659865E-2"/>
        </c:manualLayout>
      </c:layout>
      <c:overlay val="0"/>
      <c:spPr>
        <a:solidFill>
          <a:schemeClr val="bg1"/>
        </a:solidFill>
        <a:ln w="3204">
          <a:solidFill>
            <a:schemeClr val="tx1"/>
          </a:solidFill>
          <a:prstDash val="solid"/>
        </a:ln>
      </c:spPr>
      <c:txPr>
        <a:bodyPr/>
        <a:lstStyle/>
        <a:p>
          <a:pPr>
            <a:defRPr sz="171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67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SIN </a:t>
            </a:r>
            <a:r>
              <a:rPr lang="en-US" sz="2000" dirty="0" err="1"/>
              <a:t>cas</a:t>
            </a:r>
            <a:r>
              <a:rPr lang="en-US" sz="2000" dirty="0"/>
              <a:t> </a:t>
            </a:r>
            <a:r>
              <a:rPr lang="en-US" sz="2000" dirty="0" err="1"/>
              <a:t>isolés</a:t>
            </a:r>
            <a:r>
              <a:rPr lang="en-US" sz="2000" dirty="0"/>
              <a:t> (N = 211</a:t>
            </a:r>
            <a:r>
              <a:rPr lang="en-US" dirty="0"/>
              <a:t>)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Lbls>
            <c:dLbl>
              <c:idx val="6"/>
              <c:layout>
                <c:manualLayout>
                  <c:x val="1.1928197884106756E-2"/>
                  <c:y val="3.36723919307338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14-4845-A0B8-BA3EE5A62CCE}"/>
                </c:ext>
              </c:extLst>
            </c:dLbl>
            <c:dLbl>
              <c:idx val="9"/>
              <c:layout>
                <c:manualLayout>
                  <c:x val="-3.2802544181293608E-2"/>
                  <c:y val="2.80603266089448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14-4845-A0B8-BA3EE5A62CCE}"/>
                </c:ext>
              </c:extLst>
            </c:dLbl>
            <c:dLbl>
              <c:idx val="10"/>
              <c:layout>
                <c:manualLayout>
                  <c:x val="0"/>
                  <c:y val="-2.80603266089448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14-4845-A0B8-BA3EE5A62CCE}"/>
                </c:ext>
              </c:extLst>
            </c:dLbl>
            <c:dLbl>
              <c:idx val="11"/>
              <c:layout>
                <c:manualLayout>
                  <c:x val="-0.1103358304279875"/>
                  <c:y val="-6.17327185396787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14-4845-A0B8-BA3EE5A62CCE}"/>
                </c:ext>
              </c:extLst>
            </c:dLbl>
            <c:dLbl>
              <c:idx val="12"/>
              <c:layout>
                <c:manualLayout>
                  <c:x val="-0.1908511661457081"/>
                  <c:y val="2.52542939480503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14-4845-A0B8-BA3EE5A62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Feuil1!$A$2:$A$16</c:f>
              <c:strCache>
                <c:ptCount val="15"/>
                <c:pt idx="0">
                  <c:v>DIA</c:v>
                </c:pt>
                <c:pt idx="1">
                  <c:v>URG</c:v>
                </c:pt>
                <c:pt idx="2">
                  <c:v>CHIR</c:v>
                </c:pt>
                <c:pt idx="3">
                  <c:v>MED</c:v>
                </c:pt>
                <c:pt idx="4">
                  <c:v>OBS</c:v>
                </c:pt>
                <c:pt idx="5">
                  <c:v>PSY</c:v>
                </c:pt>
                <c:pt idx="6">
                  <c:v>REA</c:v>
                </c:pt>
                <c:pt idx="7">
                  <c:v>EHPAD</c:v>
                </c:pt>
                <c:pt idx="8">
                  <c:v>SSR</c:v>
                </c:pt>
                <c:pt idx="9">
                  <c:v>AUT</c:v>
                </c:pt>
                <c:pt idx="10">
                  <c:v>CS</c:v>
                </c:pt>
                <c:pt idx="11">
                  <c:v>EXPINT</c:v>
                </c:pt>
                <c:pt idx="12">
                  <c:v>HORSES</c:v>
                </c:pt>
                <c:pt idx="13">
                  <c:v>PED</c:v>
                </c:pt>
                <c:pt idx="14">
                  <c:v>SLD</c:v>
                </c:pt>
              </c:strCache>
            </c:strRef>
          </c:cat>
          <c:val>
            <c:numRef>
              <c:f>Feuil1!$B$2:$B$16</c:f>
              <c:numCache>
                <c:formatCode>General</c:formatCode>
                <c:ptCount val="15"/>
                <c:pt idx="0">
                  <c:v>10</c:v>
                </c:pt>
                <c:pt idx="1">
                  <c:v>3</c:v>
                </c:pt>
                <c:pt idx="2">
                  <c:v>21</c:v>
                </c:pt>
                <c:pt idx="3">
                  <c:v>60</c:v>
                </c:pt>
                <c:pt idx="4">
                  <c:v>4</c:v>
                </c:pt>
                <c:pt idx="5">
                  <c:v>57</c:v>
                </c:pt>
                <c:pt idx="6">
                  <c:v>6</c:v>
                </c:pt>
                <c:pt idx="7">
                  <c:v>1</c:v>
                </c:pt>
                <c:pt idx="8">
                  <c:v>32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0-4A16-8555-37A340A40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SIN </a:t>
            </a:r>
            <a:r>
              <a:rPr lang="en-US" sz="2000" dirty="0" err="1"/>
              <a:t>cas</a:t>
            </a:r>
            <a:r>
              <a:rPr lang="en-US" sz="2000" dirty="0"/>
              <a:t> </a:t>
            </a:r>
            <a:r>
              <a:rPr lang="en-US" sz="2000" dirty="0" err="1"/>
              <a:t>groupés</a:t>
            </a:r>
            <a:r>
              <a:rPr lang="en-US" sz="2000" dirty="0"/>
              <a:t> (N= 245)</a:t>
            </a:r>
          </a:p>
        </c:rich>
      </c:tx>
      <c:layout>
        <c:manualLayout>
          <c:xMode val="edge"/>
          <c:yMode val="edge"/>
          <c:x val="0.2136804926957114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8431686096809"/>
          <c:y val="0.22897226512899022"/>
          <c:w val="0.75344406177091439"/>
          <c:h val="0.73122427204994822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SIN cas groupés</c:v>
                </c:pt>
              </c:strCache>
            </c:strRef>
          </c:tx>
          <c:dLbls>
            <c:dLbl>
              <c:idx val="0"/>
              <c:layout>
                <c:manualLayout>
                  <c:x val="4.3420494262021887E-2"/>
                  <c:y val="-2.68055660198724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35-485C-B9B5-CB8E35A3AF47}"/>
                </c:ext>
              </c:extLst>
            </c:dLbl>
            <c:dLbl>
              <c:idx val="1"/>
              <c:layout>
                <c:manualLayout>
                  <c:x val="6.649989709704386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AD-4017-A21D-B5CEF2CCCACC}"/>
                </c:ext>
              </c:extLst>
            </c:dLbl>
            <c:dLbl>
              <c:idx val="2"/>
              <c:layout>
                <c:manualLayout>
                  <c:x val="8.0956396465966446E-2"/>
                  <c:y val="-5.61206532178898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D-4017-A21D-B5CEF2CCCACC}"/>
                </c:ext>
              </c:extLst>
            </c:dLbl>
            <c:dLbl>
              <c:idx val="3"/>
              <c:layout>
                <c:manualLayout>
                  <c:x val="0"/>
                  <c:y val="5.89266858787842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35-485C-B9B5-CB8E35A3AF4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35-485C-B9B5-CB8E35A3AF47}"/>
                </c:ext>
              </c:extLst>
            </c:dLbl>
            <c:dLbl>
              <c:idx val="5"/>
              <c:layout>
                <c:manualLayout>
                  <c:x val="9.433962264150943E-3"/>
                  <c:y val="-2.80603266089448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35-485C-B9B5-CB8E35A3AF47}"/>
                </c:ext>
              </c:extLst>
            </c:dLbl>
            <c:dLbl>
              <c:idx val="7"/>
              <c:layout>
                <c:manualLayout>
                  <c:x val="-4.3418326117256309E-2"/>
                  <c:y val="-2.24482612871559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35-485C-B9B5-CB8E35A3AF47}"/>
                </c:ext>
              </c:extLst>
            </c:dLbl>
            <c:dLbl>
              <c:idx val="8"/>
              <c:layout>
                <c:manualLayout>
                  <c:x val="9.385341519430445E-3"/>
                  <c:y val="-7.800770797286677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35-485C-B9B5-CB8E35A3AF47}"/>
                </c:ext>
              </c:extLst>
            </c:dLbl>
            <c:dLbl>
              <c:idx val="9"/>
              <c:layout>
                <c:manualLayout>
                  <c:x val="-5.7945391966430407E-2"/>
                  <c:y val="5.89266858787842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35-485C-B9B5-CB8E35A3AF47}"/>
                </c:ext>
              </c:extLst>
            </c:dLbl>
            <c:dLbl>
              <c:idx val="10"/>
              <c:layout>
                <c:manualLayout>
                  <c:x val="-0.1503475934367948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AD-4017-A21D-B5CEF2CCCACC}"/>
                </c:ext>
              </c:extLst>
            </c:dLbl>
            <c:dLbl>
              <c:idx val="11"/>
              <c:layout>
                <c:manualLayout>
                  <c:x val="-8.0956396465966446E-2"/>
                  <c:y val="1.68361959653669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AD-4017-A21D-B5CEF2CCCACC}"/>
                </c:ext>
              </c:extLst>
            </c:dLbl>
            <c:dLbl>
              <c:idx val="12"/>
              <c:layout>
                <c:manualLayout>
                  <c:x val="-3.1804184780925983E-2"/>
                  <c:y val="-2.80603266089448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2025203028441"/>
                      <c:h val="8.3788135254309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0AD-4017-A21D-B5CEF2CCCACC}"/>
                </c:ext>
              </c:extLst>
            </c:dLbl>
            <c:dLbl>
              <c:idx val="13"/>
              <c:layout>
                <c:manualLayout>
                  <c:x val="1.7347799242707095E-2"/>
                  <c:y val="-5.89266858787842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AD-4017-A21D-B5CEF2CCC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Feuil1!$A$2:$A$15</c:f>
              <c:strCache>
                <c:ptCount val="14"/>
                <c:pt idx="0">
                  <c:v>DIA</c:v>
                </c:pt>
                <c:pt idx="1">
                  <c:v>URG</c:v>
                </c:pt>
                <c:pt idx="2">
                  <c:v>CHIR</c:v>
                </c:pt>
                <c:pt idx="3">
                  <c:v>MED</c:v>
                </c:pt>
                <c:pt idx="4">
                  <c:v>OBS</c:v>
                </c:pt>
                <c:pt idx="5">
                  <c:v>PSY</c:v>
                </c:pt>
                <c:pt idx="6">
                  <c:v>REA</c:v>
                </c:pt>
                <c:pt idx="7">
                  <c:v>EHPAD</c:v>
                </c:pt>
                <c:pt idx="8">
                  <c:v>SSR</c:v>
                </c:pt>
                <c:pt idx="9">
                  <c:v>SLD</c:v>
                </c:pt>
                <c:pt idx="10">
                  <c:v>PED</c:v>
                </c:pt>
                <c:pt idx="11">
                  <c:v>AUT</c:v>
                </c:pt>
                <c:pt idx="12">
                  <c:v>EXPINT</c:v>
                </c:pt>
                <c:pt idx="13">
                  <c:v>HORSES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2</c:v>
                </c:pt>
                <c:pt idx="1">
                  <c:v>0</c:v>
                </c:pt>
                <c:pt idx="2">
                  <c:v>13</c:v>
                </c:pt>
                <c:pt idx="3">
                  <c:v>81</c:v>
                </c:pt>
                <c:pt idx="4">
                  <c:v>0</c:v>
                </c:pt>
                <c:pt idx="5">
                  <c:v>40</c:v>
                </c:pt>
                <c:pt idx="6">
                  <c:v>5</c:v>
                </c:pt>
                <c:pt idx="7">
                  <c:v>10</c:v>
                </c:pt>
                <c:pt idx="8">
                  <c:v>69</c:v>
                </c:pt>
                <c:pt idx="9">
                  <c:v>17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35-485C-B9B5-CB8E35A3A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13761467889909"/>
          <c:y val="0.13654618473895583"/>
          <c:w val="0.80389908256880738"/>
          <c:h val="0.8453815261044176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80"/>
            </a:solidFill>
            <a:ln w="13037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Sheet1!$A$1:$X$1</c:f>
              <c:strCache>
                <c:ptCount val="24"/>
                <c:pt idx="0">
                  <c:v>STAAUR</c:v>
                </c:pt>
                <c:pt idx="1">
                  <c:v>SARM</c:v>
                </c:pt>
                <c:pt idx="2">
                  <c:v>STRPYO</c:v>
                </c:pt>
                <c:pt idx="3">
                  <c:v>PSEAER</c:v>
                </c:pt>
                <c:pt idx="4">
                  <c:v>PSEAER-carbaR</c:v>
                </c:pt>
                <c:pt idx="5">
                  <c:v>LEGPNE</c:v>
                </c:pt>
                <c:pt idx="6">
                  <c:v>KLEPNE</c:v>
                </c:pt>
                <c:pt idx="7">
                  <c:v>KLEPNE-carbaR</c:v>
                </c:pt>
                <c:pt idx="8">
                  <c:v>KLEOXY</c:v>
                </c:pt>
                <c:pt idx="9">
                  <c:v>KLEOXY-carbaR</c:v>
                </c:pt>
                <c:pt idx="10">
                  <c:v>ESCCOL</c:v>
                </c:pt>
                <c:pt idx="11">
                  <c:v>ESCOL-carbaR</c:v>
                </c:pt>
                <c:pt idx="12">
                  <c:v>Enterobacter</c:v>
                </c:pt>
                <c:pt idx="13">
                  <c:v>Enterobacter-CarbaR</c:v>
                </c:pt>
                <c:pt idx="14">
                  <c:v>E. Faecium</c:v>
                </c:pt>
                <c:pt idx="15">
                  <c:v>E. Faecium Gr</c:v>
                </c:pt>
                <c:pt idx="16">
                  <c:v>C. freundii</c:v>
                </c:pt>
                <c:pt idx="17">
                  <c:v>CLODF</c:v>
                </c:pt>
                <c:pt idx="18">
                  <c:v>ASFUM</c:v>
                </c:pt>
                <c:pt idx="19">
                  <c:v>Norovirus</c:v>
                </c:pt>
                <c:pt idx="20">
                  <c:v>Virus</c:v>
                </c:pt>
                <c:pt idx="21">
                  <c:v>Autres</c:v>
                </c:pt>
                <c:pt idx="22">
                  <c:v>EXASTE</c:v>
                </c:pt>
                <c:pt idx="23">
                  <c:v>NONEFF</c:v>
                </c:pt>
              </c:strCache>
            </c:strRef>
          </c:cat>
          <c:val>
            <c:numRef>
              <c:f>Sheet1!$A$2:$X$2</c:f>
              <c:numCache>
                <c:formatCode>General</c:formatCode>
                <c:ptCount val="24"/>
                <c:pt idx="0">
                  <c:v>2</c:v>
                </c:pt>
                <c:pt idx="1">
                  <c:v>2</c:v>
                </c:pt>
                <c:pt idx="2">
                  <c:v>8</c:v>
                </c:pt>
                <c:pt idx="3">
                  <c:v>3</c:v>
                </c:pt>
                <c:pt idx="4">
                  <c:v>1</c:v>
                </c:pt>
                <c:pt idx="5">
                  <c:v>6</c:v>
                </c:pt>
                <c:pt idx="6">
                  <c:v>46</c:v>
                </c:pt>
                <c:pt idx="7">
                  <c:v>0</c:v>
                </c:pt>
                <c:pt idx="8">
                  <c:v>7</c:v>
                </c:pt>
                <c:pt idx="9">
                  <c:v>0</c:v>
                </c:pt>
                <c:pt idx="10">
                  <c:v>49</c:v>
                </c:pt>
                <c:pt idx="11">
                  <c:v>1</c:v>
                </c:pt>
                <c:pt idx="12">
                  <c:v>31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32</c:v>
                </c:pt>
                <c:pt idx="17">
                  <c:v>1</c:v>
                </c:pt>
                <c:pt idx="18">
                  <c:v>1</c:v>
                </c:pt>
                <c:pt idx="19">
                  <c:v>5</c:v>
                </c:pt>
                <c:pt idx="20">
                  <c:v>34</c:v>
                </c:pt>
                <c:pt idx="21">
                  <c:v>8</c:v>
                </c:pt>
                <c:pt idx="22">
                  <c:v>5</c:v>
                </c:pt>
                <c:pt idx="2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D-4B6B-A8B5-8BFE5029B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333264984"/>
        <c:axId val="333266552"/>
      </c:barChart>
      <c:catAx>
        <c:axId val="3332649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3037">
            <a:solidFill>
              <a:srgbClr val="0000FF"/>
            </a:solidFill>
            <a:prstDash val="solid"/>
          </a:ln>
        </c:spPr>
        <c:txPr>
          <a:bodyPr rot="0" vert="horz"/>
          <a:lstStyle/>
          <a:p>
            <a:pPr>
              <a:defRPr sz="102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333266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3266552"/>
        <c:scaling>
          <c:orientation val="minMax"/>
          <c:max val="60"/>
          <c:min val="0"/>
        </c:scaling>
        <c:delete val="0"/>
        <c:axPos val="t"/>
        <c:majorGridlines>
          <c:spPr>
            <a:ln w="13037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5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9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333264984"/>
        <c:crosses val="autoZero"/>
        <c:crossBetween val="between"/>
      </c:valAx>
      <c:spPr>
        <a:solidFill>
          <a:schemeClr val="bg1"/>
        </a:solidFill>
        <a:ln w="13037">
          <a:solidFill>
            <a:srgbClr val="003366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99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696576151121605E-2"/>
          <c:y val="5.0104384133611693E-2"/>
          <c:w val="0.95395513577331759"/>
          <c:h val="0.87056367432150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99CCFF"/>
            </a:solidFill>
            <a:ln w="1315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 w="1315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1AE-4AC8-BC55-A18B47FEE180}"/>
              </c:ext>
            </c:extLst>
          </c:dPt>
          <c:dLbls>
            <c:spPr>
              <a:noFill/>
              <a:ln w="2630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03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01</c:v>
                </c:pt>
                <c:pt idx="5">
                  <c:v>07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8">
                  <c:v>1</c:v>
                </c:pt>
                <c:pt idx="9">
                  <c:v>2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AE-4AC8-BC55-A18B47FEE180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</c:dLbls>
        <c:gapWidth val="0"/>
        <c:axId val="136607160"/>
        <c:axId val="1"/>
      </c:barChart>
      <c:catAx>
        <c:axId val="136607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3154">
              <a:solidFill>
                <a:schemeClr val="tx1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131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36607160"/>
        <c:crosses val="autoZero"/>
        <c:crossBetween val="between"/>
      </c:valAx>
      <c:spPr>
        <a:noFill/>
        <a:ln w="2630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64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Feuil1!$A$2:$A$4</c:f>
              <c:strCache>
                <c:ptCount val="3"/>
                <c:pt idx="0">
                  <c:v>Public</c:v>
                </c:pt>
                <c:pt idx="1">
                  <c:v>Privé</c:v>
                </c:pt>
                <c:pt idx="2">
                  <c:v>Privé d'intérêt collectif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139</c:v>
                </c:pt>
                <c:pt idx="1">
                  <c:v>27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1A-4474-9CB1-0EB1ABADA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266160"/>
        <c:axId val="333268904"/>
      </c:barChart>
      <c:catAx>
        <c:axId val="33326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3268904"/>
        <c:crosses val="autoZero"/>
        <c:auto val="1"/>
        <c:lblAlgn val="ctr"/>
        <c:lblOffset val="100"/>
        <c:noMultiLvlLbl val="0"/>
      </c:catAx>
      <c:valAx>
        <c:axId val="333268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32661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Feuil16!$A$27</c:f>
              <c:strCache>
                <c:ptCount val="1"/>
                <c:pt idx="0">
                  <c:v>Nombre de signalements</c:v>
                </c:pt>
              </c:strCache>
            </c:strRef>
          </c:tx>
          <c:spPr>
            <a:ln w="28575" cap="rnd">
              <a:solidFill>
                <a:srgbClr val="5B9BD5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Feuil16!$B$26:$I$26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Feuil16!$B$27:$I$27</c:f>
              <c:numCache>
                <c:formatCode>General</c:formatCode>
                <c:ptCount val="8"/>
                <c:pt idx="0">
                  <c:v>194</c:v>
                </c:pt>
                <c:pt idx="1">
                  <c:v>213</c:v>
                </c:pt>
                <c:pt idx="2">
                  <c:v>208</c:v>
                </c:pt>
                <c:pt idx="3">
                  <c:v>256</c:v>
                </c:pt>
                <c:pt idx="4">
                  <c:v>334</c:v>
                </c:pt>
                <c:pt idx="5">
                  <c:v>463</c:v>
                </c:pt>
                <c:pt idx="6">
                  <c:v>558</c:v>
                </c:pt>
                <c:pt idx="7">
                  <c:v>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DD-44C4-B7B4-8E36856B4CF9}"/>
            </c:ext>
          </c:extLst>
        </c:ser>
        <c:ser>
          <c:idx val="2"/>
          <c:order val="1"/>
          <c:tx>
            <c:strRef>
              <c:f>Feuil16!$A$28</c:f>
              <c:strCache>
                <c:ptCount val="1"/>
                <c:pt idx="0">
                  <c:v>Signalements BHRe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7.8386352133713536E-3"/>
                  <c:y val="2.32940574736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DD-44C4-B7B4-8E36856B4CF9}"/>
                </c:ext>
              </c:extLst>
            </c:dLbl>
            <c:dLbl>
              <c:idx val="1"/>
              <c:layout>
                <c:manualLayout>
                  <c:x val="-9.798294016714228E-3"/>
                  <c:y val="2.9949502466183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DD-44C4-B7B4-8E36856B4CF9}"/>
                </c:ext>
              </c:extLst>
            </c:dLbl>
            <c:dLbl>
              <c:idx val="2"/>
              <c:layout>
                <c:manualLayout>
                  <c:x val="-1.1757952820057031E-2"/>
                  <c:y val="3.6604947458668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D-44C4-B7B4-8E36856B4C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Feuil16!$B$26:$I$26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Feuil16!$B$28:$I$28</c:f>
              <c:numCache>
                <c:formatCode>General</c:formatCode>
                <c:ptCount val="8"/>
                <c:pt idx="0">
                  <c:v>38</c:v>
                </c:pt>
                <c:pt idx="1">
                  <c:v>66</c:v>
                </c:pt>
                <c:pt idx="2">
                  <c:v>90</c:v>
                </c:pt>
                <c:pt idx="3">
                  <c:v>126</c:v>
                </c:pt>
                <c:pt idx="4">
                  <c:v>202</c:v>
                </c:pt>
                <c:pt idx="5">
                  <c:v>325</c:v>
                </c:pt>
                <c:pt idx="6">
                  <c:v>404</c:v>
                </c:pt>
                <c:pt idx="7">
                  <c:v>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EDD-44C4-B7B4-8E36856B4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262240"/>
        <c:axId val="333262632"/>
      </c:lineChart>
      <c:catAx>
        <c:axId val="333262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Année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3262632"/>
        <c:crosses val="autoZero"/>
        <c:auto val="1"/>
        <c:lblAlgn val="ctr"/>
        <c:lblOffset val="100"/>
        <c:noMultiLvlLbl val="0"/>
      </c:catAx>
      <c:valAx>
        <c:axId val="33326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Nombre</a:t>
                </a:r>
                <a:r>
                  <a:rPr lang="fr-FR" baseline="0"/>
                  <a:t> de signalements</a:t>
                </a:r>
                <a:endParaRPr lang="fr-FR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326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Feuil16!$A$25</c:f>
              <c:strCache>
                <c:ptCount val="1"/>
                <c:pt idx="0">
                  <c:v>Signalements BHRe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9.4822200161750417E-3"/>
                  <c:y val="-4.3318773547578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9E-4506-A101-9C28BCD4C0CE}"/>
                </c:ext>
              </c:extLst>
            </c:dLbl>
            <c:dLbl>
              <c:idx val="1"/>
              <c:layout>
                <c:manualLayout>
                  <c:x val="-3.4767738419427353E-17"/>
                  <c:y val="-4.6412971658119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9E-4506-A101-9C28BCD4C0CE}"/>
                </c:ext>
              </c:extLst>
            </c:dLbl>
            <c:dLbl>
              <c:idx val="2"/>
              <c:layout>
                <c:manualLayout>
                  <c:x val="-1.8964440032350049E-2"/>
                  <c:y val="-3.7130377326495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9E-4506-A101-9C28BCD4C0CE}"/>
                </c:ext>
              </c:extLst>
            </c:dLbl>
            <c:dLbl>
              <c:idx val="3"/>
              <c:layout>
                <c:manualLayout>
                  <c:x val="-3.603243606146516E-2"/>
                  <c:y val="-4.9507169768661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9E-4506-A101-9C28BCD4C0CE}"/>
                </c:ext>
              </c:extLst>
            </c:dLbl>
            <c:dLbl>
              <c:idx val="4"/>
              <c:layout>
                <c:manualLayout>
                  <c:x val="-3.7928880064700236E-2"/>
                  <c:y val="-4.6412971658119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9E-4506-A101-9C28BCD4C0CE}"/>
                </c:ext>
              </c:extLst>
            </c:dLbl>
            <c:dLbl>
              <c:idx val="5"/>
              <c:layout>
                <c:manualLayout>
                  <c:x val="-3.4135992058230091E-2"/>
                  <c:y val="-4.6412971658119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9E-4506-A101-9C28BCD4C0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Feuil16!$B$22:$I$22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Feuil16!$B$25:$I$25</c:f>
              <c:numCache>
                <c:formatCode>General</c:formatCode>
                <c:ptCount val="8"/>
                <c:pt idx="0">
                  <c:v>38</c:v>
                </c:pt>
                <c:pt idx="1">
                  <c:v>66</c:v>
                </c:pt>
                <c:pt idx="2">
                  <c:v>90</c:v>
                </c:pt>
                <c:pt idx="3">
                  <c:v>126</c:v>
                </c:pt>
                <c:pt idx="4">
                  <c:v>202</c:v>
                </c:pt>
                <c:pt idx="5">
                  <c:v>325</c:v>
                </c:pt>
                <c:pt idx="6">
                  <c:v>404</c:v>
                </c:pt>
                <c:pt idx="7">
                  <c:v>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F9E-4506-A101-9C28BCD4C0CE}"/>
            </c:ext>
          </c:extLst>
        </c:ser>
        <c:ser>
          <c:idx val="2"/>
          <c:order val="1"/>
          <c:tx>
            <c:strRef>
              <c:f>Feuil16!$A$24</c:f>
              <c:strCache>
                <c:ptCount val="1"/>
                <c:pt idx="0">
                  <c:v>ERG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6737638470277492E-3"/>
                  <c:y val="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9E-4506-A101-9C28BCD4C0CE}"/>
                </c:ext>
              </c:extLst>
            </c:dLbl>
            <c:dLbl>
              <c:idx val="1"/>
              <c:layout>
                <c:manualLayout>
                  <c:x val="5.6893320097050493E-3"/>
                  <c:y val="3.558327827122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9E-4506-A101-9C28BCD4C0CE}"/>
                </c:ext>
              </c:extLst>
            </c:dLbl>
            <c:dLbl>
              <c:idx val="2"/>
              <c:layout>
                <c:manualLayout>
                  <c:x val="-2.8222670599324091E-3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9E-4506-A101-9C28BCD4C0CE}"/>
                </c:ext>
              </c:extLst>
            </c:dLbl>
            <c:dLbl>
              <c:idx val="3"/>
              <c:layout>
                <c:manualLayout>
                  <c:x val="0"/>
                  <c:y val="3.0941981105413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9E-4506-A101-9C28BCD4C0CE}"/>
                </c:ext>
              </c:extLst>
            </c:dLbl>
            <c:dLbl>
              <c:idx val="4"/>
              <c:layout>
                <c:manualLayout>
                  <c:x val="1.3275108022645034E-2"/>
                  <c:y val="2.165938677378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9E-4506-A101-9C28BCD4C0CE}"/>
                </c:ext>
              </c:extLst>
            </c:dLbl>
            <c:dLbl>
              <c:idx val="5"/>
              <c:layout>
                <c:manualLayout>
                  <c:x val="-3.7928880064700098E-3"/>
                  <c:y val="2.165938677378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9E-4506-A101-9C28BCD4C0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Feuil16!$B$22:$I$22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Feuil16!$B$24:$I$24</c:f>
              <c:numCache>
                <c:formatCode>General</c:formatCode>
                <c:ptCount val="8"/>
                <c:pt idx="0">
                  <c:v>13</c:v>
                </c:pt>
                <c:pt idx="1">
                  <c:v>21</c:v>
                </c:pt>
                <c:pt idx="2">
                  <c:v>21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41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F9E-4506-A101-9C28BCD4C0CE}"/>
            </c:ext>
          </c:extLst>
        </c:ser>
        <c:ser>
          <c:idx val="1"/>
          <c:order val="2"/>
          <c:tx>
            <c:strRef>
              <c:f>Feuil16!$A$23</c:f>
              <c:strCache>
                <c:ptCount val="1"/>
                <c:pt idx="0">
                  <c:v>EPC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0"/>
                  <c:y val="2.165938677378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9E-4506-A101-9C28BCD4C0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7030A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Feuil16!$B$22:$I$22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Feuil16!$B$23:$I$23</c:f>
              <c:numCache>
                <c:formatCode>General</c:formatCode>
                <c:ptCount val="8"/>
                <c:pt idx="0">
                  <c:v>25</c:v>
                </c:pt>
                <c:pt idx="1">
                  <c:v>45</c:v>
                </c:pt>
                <c:pt idx="2">
                  <c:v>69</c:v>
                </c:pt>
                <c:pt idx="3">
                  <c:v>106</c:v>
                </c:pt>
                <c:pt idx="4">
                  <c:v>175</c:v>
                </c:pt>
                <c:pt idx="5">
                  <c:v>290</c:v>
                </c:pt>
                <c:pt idx="6">
                  <c:v>363</c:v>
                </c:pt>
                <c:pt idx="7">
                  <c:v>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F9E-4506-A101-9C28BCD4C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263416"/>
        <c:axId val="338032304"/>
      </c:lineChart>
      <c:catAx>
        <c:axId val="333263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Année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8032304"/>
        <c:crosses val="autoZero"/>
        <c:auto val="1"/>
        <c:lblAlgn val="ctr"/>
        <c:lblOffset val="100"/>
        <c:noMultiLvlLbl val="0"/>
      </c:catAx>
      <c:valAx>
        <c:axId val="33803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Nombre</a:t>
                </a:r>
                <a:r>
                  <a:rPr lang="fr-FR" baseline="0"/>
                  <a:t> de signalements</a:t>
                </a:r>
                <a:endParaRPr lang="fr-FR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3263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Feuil1!$A$40</c:f>
              <c:strCache>
                <c:ptCount val="1"/>
                <c:pt idx="0">
                  <c:v>Incidence cumulative des BHRe pour 100 signalements
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4.0052099266130537E-3"/>
                  <c:y val="-3.1160322065237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E5-44D3-847A-AF7754D44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Feuil1!$B$37:$I$37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strCache>
            </c:strRef>
          </c:cat>
          <c:val>
            <c:numRef>
              <c:f>Feuil1!$B$40:$I$40</c:f>
              <c:numCache>
                <c:formatCode>0.0</c:formatCode>
                <c:ptCount val="8"/>
                <c:pt idx="0">
                  <c:v>19.587628865979383</c:v>
                </c:pt>
                <c:pt idx="1">
                  <c:v>30.985915492957748</c:v>
                </c:pt>
                <c:pt idx="2">
                  <c:v>43.269230769230766</c:v>
                </c:pt>
                <c:pt idx="3">
                  <c:v>49.21875</c:v>
                </c:pt>
                <c:pt idx="4">
                  <c:v>60.479041916167667</c:v>
                </c:pt>
                <c:pt idx="5">
                  <c:v>70.194384449244055</c:v>
                </c:pt>
                <c:pt idx="6">
                  <c:v>72.401433691756267</c:v>
                </c:pt>
                <c:pt idx="7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E5-44D3-847A-AF7754D44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8026032"/>
        <c:axId val="338031912"/>
      </c:lineChart>
      <c:catAx>
        <c:axId val="338026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Année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8031912"/>
        <c:crosses val="autoZero"/>
        <c:auto val="1"/>
        <c:lblAlgn val="ctr"/>
        <c:lblOffset val="100"/>
        <c:noMultiLvlLbl val="0"/>
      </c:catAx>
      <c:valAx>
        <c:axId val="338031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Incidence</a:t>
                </a:r>
                <a:r>
                  <a:rPr lang="fr-FR" baseline="0"/>
                  <a:t> cumulative</a:t>
                </a:r>
                <a:endParaRPr lang="fr-FR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80260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301742970751408E-2"/>
          <c:y val="3.292180682039917E-2"/>
          <c:w val="0.87877410533264178"/>
          <c:h val="0.73096662383925293"/>
        </c:manualLayout>
      </c:layout>
      <c:lineChart>
        <c:grouping val="standard"/>
        <c:varyColors val="0"/>
        <c:ser>
          <c:idx val="2"/>
          <c:order val="0"/>
          <c:tx>
            <c:strRef>
              <c:f>Feuil16!$A$32</c:f>
              <c:strCache>
                <c:ptCount val="1"/>
                <c:pt idx="0">
                  <c:v>Incidence cumulative des EPC sur 100 signalements de BHRe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619866774383725E-2"/>
                  <c:y val="2.6021698864060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D6-442E-8458-94FF09561E66}"/>
                </c:ext>
              </c:extLst>
            </c:dLbl>
            <c:dLbl>
              <c:idx val="1"/>
              <c:layout>
                <c:manualLayout>
                  <c:x val="-8.8099333871918557E-3"/>
                  <c:y val="1.7347799242707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D6-442E-8458-94FF09561E66}"/>
                </c:ext>
              </c:extLst>
            </c:dLbl>
            <c:dLbl>
              <c:idx val="2"/>
              <c:layout>
                <c:manualLayout>
                  <c:x val="-6.4605431845278593E-17"/>
                  <c:y val="8.67389962135354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D6-442E-8458-94FF09561E66}"/>
                </c:ext>
              </c:extLst>
            </c:dLbl>
            <c:dLbl>
              <c:idx val="3"/>
              <c:layout>
                <c:manualLayout>
                  <c:x val="-1.2333906742068662E-2"/>
                  <c:y val="3.1804298611629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D6-442E-8458-94FF09561E66}"/>
                </c:ext>
              </c:extLst>
            </c:dLbl>
            <c:dLbl>
              <c:idx val="4"/>
              <c:layout>
                <c:manualLayout>
                  <c:x val="-1.2921086369055719E-16"/>
                  <c:y val="2.891299873784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D6-442E-8458-94FF09561E66}"/>
                </c:ext>
              </c:extLst>
            </c:dLbl>
            <c:dLbl>
              <c:idx val="5"/>
              <c:layout>
                <c:manualLayout>
                  <c:x val="-5.2859600323152426E-3"/>
                  <c:y val="2.891299873784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D6-442E-8458-94FF09561E66}"/>
                </c:ext>
              </c:extLst>
            </c:dLbl>
            <c:dLbl>
              <c:idx val="6"/>
              <c:layout>
                <c:manualLayout>
                  <c:x val="-1.7619866774383711E-3"/>
                  <c:y val="1.1565199495138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D6-442E-8458-94FF09561E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Feuil16!$B$31:$I$31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Feuil16!$B$32:$I$32</c:f>
              <c:numCache>
                <c:formatCode>General</c:formatCode>
                <c:ptCount val="8"/>
                <c:pt idx="0">
                  <c:v>65.8</c:v>
                </c:pt>
                <c:pt idx="1">
                  <c:v>68.2</c:v>
                </c:pt>
                <c:pt idx="2">
                  <c:v>76.7</c:v>
                </c:pt>
                <c:pt idx="3">
                  <c:v>84.1</c:v>
                </c:pt>
                <c:pt idx="4">
                  <c:v>86.6</c:v>
                </c:pt>
                <c:pt idx="5">
                  <c:v>89.2</c:v>
                </c:pt>
                <c:pt idx="6">
                  <c:v>89.9</c:v>
                </c:pt>
                <c:pt idx="7">
                  <c:v>97.3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CD6-442E-8458-94FF09561E66}"/>
            </c:ext>
          </c:extLst>
        </c:ser>
        <c:ser>
          <c:idx val="3"/>
          <c:order val="1"/>
          <c:tx>
            <c:strRef>
              <c:f>Feuil16!$A$33</c:f>
              <c:strCache>
                <c:ptCount val="1"/>
                <c:pt idx="0">
                  <c:v>Incidence cumulative des ERG sur 100 signalements de BHRe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001720226205792E-2"/>
                  <c:y val="-1.4456499368922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D6-442E-8458-94FF09561E66}"/>
                </c:ext>
              </c:extLst>
            </c:dLbl>
            <c:dLbl>
              <c:idx val="3"/>
              <c:layout>
                <c:manualLayout>
                  <c:x val="-6.4605431845278593E-17"/>
                  <c:y val="-3.1804298611629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D6-442E-8458-94FF09561E66}"/>
                </c:ext>
              </c:extLst>
            </c:dLbl>
            <c:dLbl>
              <c:idx val="4"/>
              <c:layout>
                <c:manualLayout>
                  <c:x val="-5.2859600323151134E-3"/>
                  <c:y val="-3.1804184780925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71382769684896E-2"/>
                      <c:h val="6.51409861563651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ECD6-442E-8458-94FF09561E66}"/>
                </c:ext>
              </c:extLst>
            </c:dLbl>
            <c:dLbl>
              <c:idx val="5"/>
              <c:layout>
                <c:manualLayout>
                  <c:x val="-5.2859600323152426E-3"/>
                  <c:y val="-3.4695598485414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D6-442E-8458-94FF09561E66}"/>
                </c:ext>
              </c:extLst>
            </c:dLbl>
            <c:dLbl>
              <c:idx val="6"/>
              <c:layout>
                <c:manualLayout>
                  <c:x val="-1.4095893419506969E-2"/>
                  <c:y val="-3.1804298611629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D6-442E-8458-94FF09561E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Feuil16!$B$31:$I$31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Feuil16!$B$33:$I$33</c:f>
              <c:numCache>
                <c:formatCode>General</c:formatCode>
                <c:ptCount val="8"/>
                <c:pt idx="0">
                  <c:v>34.200000000000003</c:v>
                </c:pt>
                <c:pt idx="1">
                  <c:v>31.8</c:v>
                </c:pt>
                <c:pt idx="2">
                  <c:v>23.3</c:v>
                </c:pt>
                <c:pt idx="3">
                  <c:v>15.9</c:v>
                </c:pt>
                <c:pt idx="4">
                  <c:v>13.4</c:v>
                </c:pt>
                <c:pt idx="5">
                  <c:v>10.8</c:v>
                </c:pt>
                <c:pt idx="6">
                  <c:v>10.1</c:v>
                </c:pt>
                <c:pt idx="7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CD6-442E-8458-94FF09561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572480"/>
        <c:axId val="269575616"/>
      </c:lineChart>
      <c:catAx>
        <c:axId val="2695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Année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9575616"/>
        <c:crosses val="autoZero"/>
        <c:auto val="1"/>
        <c:lblAlgn val="ctr"/>
        <c:lblOffset val="100"/>
        <c:noMultiLvlLbl val="0"/>
      </c:catAx>
      <c:valAx>
        <c:axId val="26957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Incidence cumulative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95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'[Graphique dans Microsoft PowerPoint]EPC 2017'!$Q$2</c:f>
              <c:strCache>
                <c:ptCount val="1"/>
                <c:pt idx="0">
                  <c:v>Autre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7005076142131983E-2"/>
                  <c:y val="-6.8846815834767644E-3"/>
                </c:manualLayout>
              </c:layout>
              <c:tx>
                <c:rich>
                  <a:bodyPr/>
                  <a:lstStyle/>
                  <a:p>
                    <a:fld id="{7FF2BDEF-95EB-421B-8B63-C21C6FC8D1F9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361-48A6-BD53-1FDA8FEA170C}"/>
                </c:ext>
              </c:extLst>
            </c:dLbl>
            <c:dLbl>
              <c:idx val="1"/>
              <c:layout>
                <c:manualLayout>
                  <c:x val="5.4822335025380677E-2"/>
                  <c:y val="0"/>
                </c:manualLayout>
              </c:layout>
              <c:tx>
                <c:rich>
                  <a:bodyPr/>
                  <a:lstStyle/>
                  <a:p>
                    <a:fld id="{D55A502B-CECD-49AE-BA8E-B1C08574564F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361-48A6-BD53-1FDA8FEA170C}"/>
                </c:ext>
              </c:extLst>
            </c:dLbl>
            <c:dLbl>
              <c:idx val="2"/>
              <c:layout>
                <c:manualLayout>
                  <c:x val="6.4974619289340022E-2"/>
                  <c:y val="0"/>
                </c:manualLayout>
              </c:layout>
              <c:tx>
                <c:rich>
                  <a:bodyPr/>
                  <a:lstStyle/>
                  <a:p>
                    <a:fld id="{8FA77D82-0F09-45C5-9914-00399D5316BB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361-48A6-BD53-1FDA8FEA170C}"/>
                </c:ext>
              </c:extLst>
            </c:dLbl>
            <c:dLbl>
              <c:idx val="3"/>
              <c:layout>
                <c:manualLayout>
                  <c:x val="7.1065989847715658E-2"/>
                  <c:y val="0"/>
                </c:manualLayout>
              </c:layout>
              <c:tx>
                <c:rich>
                  <a:bodyPr/>
                  <a:lstStyle/>
                  <a:p>
                    <a:fld id="{8BD9E9A7-93F1-4F8B-9C98-181904D367D0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361-48A6-BD53-1FDA8FEA170C}"/>
                </c:ext>
              </c:extLst>
            </c:dLbl>
            <c:dLbl>
              <c:idx val="4"/>
              <c:layout>
                <c:manualLayout>
                  <c:x val="6.0913705583756347E-2"/>
                  <c:y val="2.4096385542168676E-2"/>
                </c:manualLayout>
              </c:layout>
              <c:tx>
                <c:rich>
                  <a:bodyPr/>
                  <a:lstStyle/>
                  <a:p>
                    <a:fld id="{25967F6E-B338-4F4C-8115-C9AA0FB5B543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accent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2017'!$R$2:$V$2</c:f>
              <c:numCache>
                <c:formatCode>General</c:formatCode>
                <c:ptCount val="5"/>
                <c:pt idx="0">
                  <c:v>117</c:v>
                </c:pt>
                <c:pt idx="1">
                  <c:v>111</c:v>
                </c:pt>
                <c:pt idx="2">
                  <c:v>131</c:v>
                </c:pt>
                <c:pt idx="3">
                  <c:v>147</c:v>
                </c:pt>
                <c:pt idx="4">
                  <c:v>74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2017'!$W$2:$AA$2</c15:f>
                <c15:dlblRangeCache>
                  <c:ptCount val="5"/>
                  <c:pt idx="0">
                    <c:v>45,9%</c:v>
                  </c:pt>
                  <c:pt idx="1">
                    <c:v>33,6%</c:v>
                  </c:pt>
                  <c:pt idx="2">
                    <c:v>28%</c:v>
                  </c:pt>
                  <c:pt idx="3">
                    <c:v>26%</c:v>
                  </c:pt>
                  <c:pt idx="4">
                    <c:v>28%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B361-48A6-BD53-1FDA8FEA170C}"/>
            </c:ext>
          </c:extLst>
        </c:ser>
        <c:ser>
          <c:idx val="1"/>
          <c:order val="1"/>
          <c:tx>
            <c:strRef>
              <c:f>'[Graphique dans Microsoft PowerPoint]EPC 2017'!$Q$3</c:f>
              <c:strCache>
                <c:ptCount val="1"/>
                <c:pt idx="0">
                  <c:v>SARM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685279187817259E-2"/>
                  <c:y val="2.0654044750430228E-2"/>
                </c:manualLayout>
              </c:layout>
              <c:tx>
                <c:rich>
                  <a:bodyPr/>
                  <a:lstStyle/>
                  <a:p>
                    <a:fld id="{3D25CADD-898B-49F7-A9A6-74A78DE8F5D1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B361-48A6-BD53-1FDA8FEA170C}"/>
                </c:ext>
              </c:extLst>
            </c:dLbl>
            <c:dLbl>
              <c:idx val="1"/>
              <c:layout>
                <c:manualLayout>
                  <c:x val="5.8883248730964469E-2"/>
                  <c:y val="2.4096385542168548E-2"/>
                </c:manualLayout>
              </c:layout>
              <c:tx>
                <c:rich>
                  <a:bodyPr/>
                  <a:lstStyle/>
                  <a:p>
                    <a:fld id="{D478D724-E87F-431A-8D58-EF74249DDD20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B361-48A6-BD53-1FDA8FEA170C}"/>
                </c:ext>
              </c:extLst>
            </c:dLbl>
            <c:dLbl>
              <c:idx val="2"/>
              <c:layout>
                <c:manualLayout>
                  <c:x val="5.0761421319796954E-2"/>
                  <c:y val="3.4423407917383818E-2"/>
                </c:manualLayout>
              </c:layout>
              <c:tx>
                <c:rich>
                  <a:bodyPr/>
                  <a:lstStyle/>
                  <a:p>
                    <a:fld id="{C9730622-9AF4-4F09-A23A-906C7ACC450D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B361-48A6-BD53-1FDA8FEA170C}"/>
                </c:ext>
              </c:extLst>
            </c:dLbl>
            <c:dLbl>
              <c:idx val="3"/>
              <c:layout>
                <c:manualLayout>
                  <c:x val="5.6852791878172514E-2"/>
                  <c:y val="4.4750430292598967E-2"/>
                </c:manualLayout>
              </c:layout>
              <c:tx>
                <c:rich>
                  <a:bodyPr/>
                  <a:lstStyle/>
                  <a:p>
                    <a:fld id="{932D0C72-A7E7-43F8-85CC-E58269914BB9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B361-48A6-BD53-1FDA8FEA170C}"/>
                </c:ext>
              </c:extLst>
            </c:dLbl>
            <c:dLbl>
              <c:idx val="4"/>
              <c:layout>
                <c:manualLayout>
                  <c:x val="5.8883248730964469E-2"/>
                  <c:y val="3.7865748709122078E-2"/>
                </c:manualLayout>
              </c:layout>
              <c:tx>
                <c:rich>
                  <a:bodyPr/>
                  <a:lstStyle/>
                  <a:p>
                    <a:fld id="{4B659654-8CAD-4103-B6CB-D84F2EB1F2DF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2017'!$R$3:$V$3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2017'!$W$3:$AA$3</c15:f>
                <c15:dlblRangeCache>
                  <c:ptCount val="5"/>
                  <c:pt idx="0">
                    <c:v>2,4%</c:v>
                  </c:pt>
                  <c:pt idx="1">
                    <c:v>1,8%</c:v>
                  </c:pt>
                  <c:pt idx="2">
                    <c:v>1%</c:v>
                  </c:pt>
                  <c:pt idx="3">
                    <c:v>0%</c:v>
                  </c:pt>
                  <c:pt idx="4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B361-48A6-BD53-1FDA8FEA170C}"/>
            </c:ext>
          </c:extLst>
        </c:ser>
        <c:ser>
          <c:idx val="2"/>
          <c:order val="2"/>
          <c:tx>
            <c:strRef>
              <c:f>'[Graphique dans Microsoft PowerPoint]EPC 2017'!$Q$4</c:f>
              <c:strCache>
                <c:ptCount val="1"/>
                <c:pt idx="0">
                  <c:v>E-C3GR</c:v>
                </c:pt>
              </c:strCache>
            </c:strRef>
          </c:tx>
          <c:invertIfNegative val="0"/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2017'!$R$4:$V$4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361-48A6-BD53-1FDA8FEA170C}"/>
            </c:ext>
          </c:extLst>
        </c:ser>
        <c:ser>
          <c:idx val="3"/>
          <c:order val="3"/>
          <c:tx>
            <c:strRef>
              <c:f>'[Graphique dans Microsoft PowerPoint]EPC 2017'!$Q$5</c:f>
              <c:strCache>
                <c:ptCount val="1"/>
                <c:pt idx="0">
                  <c:v>ABRI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5.4822335025380711E-2"/>
                  <c:y val="3.4423407917383822E-3"/>
                </c:manualLayout>
              </c:layout>
              <c:tx>
                <c:rich>
                  <a:bodyPr/>
                  <a:lstStyle/>
                  <a:p>
                    <a:fld id="{267EFEA9-EC1B-452D-AAF8-23D857454E3C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B361-48A6-BD53-1FDA8FEA170C}"/>
                </c:ext>
              </c:extLst>
            </c:dLbl>
            <c:dLbl>
              <c:idx val="1"/>
              <c:layout>
                <c:manualLayout>
                  <c:x val="5.6852791878172548E-2"/>
                  <c:y val="-3.4423407917384451E-3"/>
                </c:manualLayout>
              </c:layout>
              <c:tx>
                <c:rich>
                  <a:bodyPr/>
                  <a:lstStyle/>
                  <a:p>
                    <a:fld id="{DE208875-F8CC-4894-8A61-5557DFEA1B98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B361-48A6-BD53-1FDA8FEA170C}"/>
                </c:ext>
              </c:extLst>
            </c:dLbl>
            <c:dLbl>
              <c:idx val="2"/>
              <c:layout>
                <c:manualLayout>
                  <c:x val="6.2944162436548226E-2"/>
                  <c:y val="0"/>
                </c:manualLayout>
              </c:layout>
              <c:tx>
                <c:rich>
                  <a:bodyPr/>
                  <a:lstStyle/>
                  <a:p>
                    <a:fld id="{ECCB00C1-496C-4208-963E-36121F4039A1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B361-48A6-BD53-1FDA8FEA170C}"/>
                </c:ext>
              </c:extLst>
            </c:dLbl>
            <c:dLbl>
              <c:idx val="3"/>
              <c:layout>
                <c:manualLayout>
                  <c:x val="5.685279187817259E-2"/>
                  <c:y val="-1.2621770428605019E-16"/>
                </c:manualLayout>
              </c:layout>
              <c:tx>
                <c:rich>
                  <a:bodyPr/>
                  <a:lstStyle/>
                  <a:p>
                    <a:fld id="{D486C134-069C-4D59-97B3-8926D33BAE50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B361-48A6-BD53-1FDA8FEA170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rgbClr val="FFFF0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2017'!$R$5:$V$5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2017'!$W$5:$AA$5</c15:f>
                <c15:dlblRangeCache>
                  <c:ptCount val="5"/>
                  <c:pt idx="0">
                    <c:v>0,4%</c:v>
                  </c:pt>
                  <c:pt idx="1">
                    <c:v>1,5%</c:v>
                  </c:pt>
                  <c:pt idx="2">
                    <c:v>0%</c:v>
                  </c:pt>
                  <c:pt idx="3">
                    <c:v>0%</c:v>
                  </c:pt>
                  <c:pt idx="4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B361-48A6-BD53-1FDA8FEA170C}"/>
            </c:ext>
          </c:extLst>
        </c:ser>
        <c:ser>
          <c:idx val="4"/>
          <c:order val="4"/>
          <c:tx>
            <c:strRef>
              <c:f>'[Graphique dans Microsoft PowerPoint]EPC 2017'!$Q$6</c:f>
              <c:strCache>
                <c:ptCount val="1"/>
                <c:pt idx="0">
                  <c:v>ERG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invertIfNegative val="0"/>
          <c:dLbls>
            <c:dLbl>
              <c:idx val="0"/>
              <c:layout>
                <c:manualLayout>
                  <c:x val="5.685279187817259E-2"/>
                  <c:y val="0"/>
                </c:manualLayout>
              </c:layout>
              <c:tx>
                <c:rich>
                  <a:bodyPr/>
                  <a:lstStyle/>
                  <a:p>
                    <a:fld id="{381ECC2A-82C1-441A-BB58-7BE01F8E6F1E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B361-48A6-BD53-1FDA8FEA170C}"/>
                </c:ext>
              </c:extLst>
            </c:dLbl>
            <c:dLbl>
              <c:idx val="1"/>
              <c:layout>
                <c:manualLayout>
                  <c:x val="5.4822335025380711E-2"/>
                  <c:y val="-3.4423407917383822E-3"/>
                </c:manualLayout>
              </c:layout>
              <c:tx>
                <c:rich>
                  <a:bodyPr/>
                  <a:lstStyle/>
                  <a:p>
                    <a:fld id="{DF1F802D-3146-4359-8CA6-8A4C01A6240E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B361-48A6-BD53-1FDA8FEA170C}"/>
                </c:ext>
              </c:extLst>
            </c:dLbl>
            <c:dLbl>
              <c:idx val="2"/>
              <c:layout>
                <c:manualLayout>
                  <c:x val="5.0761421319796954E-2"/>
                  <c:y val="-3.4423407917383822E-3"/>
                </c:manualLayout>
              </c:layout>
              <c:tx>
                <c:rich>
                  <a:bodyPr/>
                  <a:lstStyle/>
                  <a:p>
                    <a:fld id="{F4C74DC8-C323-4AC1-B2FF-16CF1D5727D4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B361-48A6-BD53-1FDA8FEA170C}"/>
                </c:ext>
              </c:extLst>
            </c:dLbl>
            <c:dLbl>
              <c:idx val="3"/>
              <c:layout>
                <c:manualLayout>
                  <c:x val="5.0761421319796954E-2"/>
                  <c:y val="-3.4423407917383822E-3"/>
                </c:manualLayout>
              </c:layout>
              <c:tx>
                <c:rich>
                  <a:bodyPr/>
                  <a:lstStyle/>
                  <a:p>
                    <a:fld id="{9FEC9560-C66A-4727-B66A-BCED9FCB36CE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B361-48A6-BD53-1FDA8FEA170C}"/>
                </c:ext>
              </c:extLst>
            </c:dLbl>
            <c:dLbl>
              <c:idx val="4"/>
              <c:layout>
                <c:manualLayout>
                  <c:x val="6.8014936746158633E-2"/>
                  <c:y val="1.8894107732863496E-2"/>
                </c:manualLayout>
              </c:layout>
              <c:tx>
                <c:rich>
                  <a:bodyPr/>
                  <a:lstStyle/>
                  <a:p>
                    <a:fld id="{D37423DC-ABAC-4A54-8692-303E6F45696E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rgbClr val="92D05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2017'!$R$6:$V$6</c:f>
              <c:numCache>
                <c:formatCode>General</c:formatCode>
                <c:ptCount val="5"/>
                <c:pt idx="0">
                  <c:v>22</c:v>
                </c:pt>
                <c:pt idx="1">
                  <c:v>27</c:v>
                </c:pt>
                <c:pt idx="2">
                  <c:v>35</c:v>
                </c:pt>
                <c:pt idx="3">
                  <c:v>41</c:v>
                </c:pt>
                <c:pt idx="4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2017'!$W$6:$AA$6</c15:f>
                <c15:dlblRangeCache>
                  <c:ptCount val="5"/>
                  <c:pt idx="0">
                    <c:v>8,6%</c:v>
                  </c:pt>
                  <c:pt idx="1">
                    <c:v>8,2%</c:v>
                  </c:pt>
                  <c:pt idx="2">
                    <c:v>8%</c:v>
                  </c:pt>
                  <c:pt idx="3">
                    <c:v>7%</c:v>
                  </c:pt>
                  <c:pt idx="4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8-B361-48A6-BD53-1FDA8FEA170C}"/>
            </c:ext>
          </c:extLst>
        </c:ser>
        <c:ser>
          <c:idx val="5"/>
          <c:order val="5"/>
          <c:tx>
            <c:strRef>
              <c:f>'[Graphique dans Microsoft PowerPoint]EPC 2017'!$Q$7</c:f>
              <c:strCache>
                <c:ptCount val="1"/>
                <c:pt idx="0">
                  <c:v>ICD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202923105162195E-2"/>
                  <c:y val="-2.8643085944900296E-3"/>
                </c:manualLayout>
              </c:layout>
              <c:tx>
                <c:rich>
                  <a:bodyPr/>
                  <a:lstStyle/>
                  <a:p>
                    <a:fld id="{C6D5FDCE-882E-48BC-8BF6-8ACEA7AFD2EA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B361-48A6-BD53-1FDA8FEA170C}"/>
                </c:ext>
              </c:extLst>
            </c:dLbl>
            <c:dLbl>
              <c:idx val="1"/>
              <c:layout>
                <c:manualLayout>
                  <c:x val="6.0913705583756347E-2"/>
                  <c:y val="-3.4423407917383822E-3"/>
                </c:manualLayout>
              </c:layout>
              <c:tx>
                <c:rich>
                  <a:bodyPr/>
                  <a:lstStyle/>
                  <a:p>
                    <a:fld id="{083B98E2-CB3B-44FC-B7D9-B716C06E407B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B361-48A6-BD53-1FDA8FEA170C}"/>
                </c:ext>
              </c:extLst>
            </c:dLbl>
            <c:dLbl>
              <c:idx val="2"/>
              <c:layout>
                <c:manualLayout>
                  <c:x val="5.685279187817259E-2"/>
                  <c:y val="-1.0327022375215147E-2"/>
                </c:manualLayout>
              </c:layout>
              <c:tx>
                <c:rich>
                  <a:bodyPr/>
                  <a:lstStyle/>
                  <a:p>
                    <a:fld id="{835BBA69-3D98-4D50-B08C-FD91B0CBDCC6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B361-48A6-BD53-1FDA8FEA170C}"/>
                </c:ext>
              </c:extLst>
            </c:dLbl>
            <c:dLbl>
              <c:idx val="3"/>
              <c:layout>
                <c:manualLayout>
                  <c:x val="5.685279187817259E-2"/>
                  <c:y val="-1.3769363166953654E-2"/>
                </c:manualLayout>
              </c:layout>
              <c:tx>
                <c:rich>
                  <a:bodyPr/>
                  <a:lstStyle/>
                  <a:p>
                    <a:fld id="{A5179173-E27C-4D70-939D-E1DCB80DA32D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B361-48A6-BD53-1FDA8FEA170C}"/>
                </c:ext>
              </c:extLst>
            </c:dLbl>
            <c:dLbl>
              <c:idx val="4"/>
              <c:layout>
                <c:manualLayout>
                  <c:x val="4.8730998488090697E-2"/>
                  <c:y val="-2.207325191142195E-2"/>
                </c:manualLayout>
              </c:layout>
              <c:tx>
                <c:rich>
                  <a:bodyPr/>
                  <a:lstStyle/>
                  <a:p>
                    <a:fld id="{A590D20E-2981-4935-811F-91A0A334152F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accent6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2017'!$R$7:$V$7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2017'!$W$7:$AA$7</c15:f>
                <c15:dlblRangeCache>
                  <c:ptCount val="5"/>
                  <c:pt idx="0">
                    <c:v>2,4%</c:v>
                  </c:pt>
                  <c:pt idx="1">
                    <c:v>1,8%</c:v>
                  </c:pt>
                  <c:pt idx="2">
                    <c:v>1%</c:v>
                  </c:pt>
                  <c:pt idx="3">
                    <c:v>1%</c:v>
                  </c:pt>
                  <c:pt idx="4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E-B361-48A6-BD53-1FDA8FEA170C}"/>
            </c:ext>
          </c:extLst>
        </c:ser>
        <c:ser>
          <c:idx val="7"/>
          <c:order val="7"/>
          <c:tx>
            <c:strRef>
              <c:f>'[Graphique dans Microsoft PowerPoint]EPC 2017'!$Q$8</c:f>
              <c:strCache>
                <c:ptCount val="1"/>
                <c:pt idx="0">
                  <c:v>EPC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</c:spPr>
          <c:invertIfNegative val="0"/>
          <c:dLbls>
            <c:dLbl>
              <c:idx val="0"/>
              <c:layout>
                <c:manualLayout>
                  <c:x val="6.7005076142131983E-2"/>
                  <c:y val="-3.0981075523080086E-2"/>
                </c:manualLayout>
              </c:layout>
              <c:tx>
                <c:rich>
                  <a:bodyPr/>
                  <a:lstStyle/>
                  <a:p>
                    <a:fld id="{DC8CDAFD-4F74-4EDA-A29A-374B8BAF2CBD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B361-48A6-BD53-1FDA8FEA170C}"/>
                </c:ext>
              </c:extLst>
            </c:dLbl>
            <c:dLbl>
              <c:idx val="1"/>
              <c:layout>
                <c:manualLayout>
                  <c:x val="7.309644670050762E-2"/>
                  <c:y val="-6.8846815834767957E-3"/>
                </c:manualLayout>
              </c:layout>
              <c:tx>
                <c:rich>
                  <a:bodyPr/>
                  <a:lstStyle/>
                  <a:p>
                    <a:fld id="{A1F8CC60-E67E-43C6-BF74-8B6D8E1CCB8B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B361-48A6-BD53-1FDA8FEA170C}"/>
                </c:ext>
              </c:extLst>
            </c:dLbl>
            <c:dLbl>
              <c:idx val="2"/>
              <c:layout>
                <c:manualLayout>
                  <c:x val="6.0913705583756347E-2"/>
                  <c:y val="-4.4750430292598967E-2"/>
                </c:manualLayout>
              </c:layout>
              <c:tx>
                <c:rich>
                  <a:bodyPr/>
                  <a:lstStyle/>
                  <a:p>
                    <a:fld id="{71EDCAF1-8680-41AE-94F4-21A0D0A59944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B361-48A6-BD53-1FDA8FEA170C}"/>
                </c:ext>
              </c:extLst>
            </c:dLbl>
            <c:dLbl>
              <c:idx val="3"/>
              <c:layout>
                <c:manualLayout>
                  <c:x val="5.6852791878172666E-2"/>
                  <c:y val="-7.5731497418244406E-2"/>
                </c:manualLayout>
              </c:layout>
              <c:tx>
                <c:rich>
                  <a:bodyPr/>
                  <a:lstStyle/>
                  <a:p>
                    <a:fld id="{C7A98013-C92C-47FE-B1FB-3A675C0003A2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B361-48A6-BD53-1FDA8FEA170C}"/>
                </c:ext>
              </c:extLst>
            </c:dLbl>
            <c:dLbl>
              <c:idx val="4"/>
              <c:layout>
                <c:manualLayout>
                  <c:x val="7.2529380793438417E-2"/>
                  <c:y val="-7.1948372923245921E-2"/>
                </c:manualLayout>
              </c:layout>
              <c:tx>
                <c:rich>
                  <a:bodyPr/>
                  <a:lstStyle/>
                  <a:p>
                    <a:fld id="{146F1342-7AF6-48C5-8830-5D624E06D181}" type="CELLRANGE">
                      <a:rPr lang="en-US"/>
                      <a:pPr/>
                      <a:t>[PLAGECELL]</a:t>
                    </a:fld>
                    <a:endParaRPr lang="fr-F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B361-48A6-BD53-1FDA8FEA1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>
                    <a:solidFill>
                      <a:schemeClr val="accent4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'[Graphique dans Microsoft PowerPoint]EPC 2017'!$R$1:$V$1</c:f>
              <c:strCache>
                <c:ptCount val="5"/>
                <c:pt idx="0">
                  <c:v>ARA 2016</c:v>
                </c:pt>
                <c:pt idx="1">
                  <c:v>ARA 2017</c:v>
                </c:pt>
                <c:pt idx="2">
                  <c:v>ARA 2018</c:v>
                </c:pt>
                <c:pt idx="3">
                  <c:v>ARA 2019</c:v>
                </c:pt>
                <c:pt idx="4">
                  <c:v>ARA 2020</c:v>
                </c:pt>
              </c:strCache>
            </c:strRef>
          </c:cat>
          <c:val>
            <c:numRef>
              <c:f>'[Graphique dans Microsoft PowerPoint]EPC 2017'!$R$8:$V$8</c:f>
              <c:numCache>
                <c:formatCode>General</c:formatCode>
                <c:ptCount val="5"/>
                <c:pt idx="0">
                  <c:v>102</c:v>
                </c:pt>
                <c:pt idx="1">
                  <c:v>175</c:v>
                </c:pt>
                <c:pt idx="2">
                  <c:v>290</c:v>
                </c:pt>
                <c:pt idx="3">
                  <c:v>363</c:v>
                </c:pt>
                <c:pt idx="4">
                  <c:v>178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'[Graphique dans Microsoft PowerPoint]EPC 2017'!$W$8:$AA$8</c15:f>
                <c15:dlblRangeCache>
                  <c:ptCount val="5"/>
                  <c:pt idx="0">
                    <c:v>40,0%</c:v>
                  </c:pt>
                  <c:pt idx="1">
                    <c:v>53,0%</c:v>
                  </c:pt>
                  <c:pt idx="2">
                    <c:v>63%</c:v>
                  </c:pt>
                  <c:pt idx="3">
                    <c:v>65%</c:v>
                  </c:pt>
                  <c:pt idx="4">
                    <c:v>68%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4-B361-48A6-BD53-1FDA8FEA1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180544"/>
        <c:axId val="79182080"/>
        <c:extLst>
          <c:ext xmlns:c15="http://schemas.microsoft.com/office/drawing/2012/chart" uri="{02D57815-91ED-43cb-92C2-25804820EDAC}">
            <c15:filteredBarSeries>
              <c15:ser>
                <c:idx val="6"/>
                <c:order val="6"/>
                <c:tx>
                  <c:strRef>
                    <c:extLst>
                      <c:ext uri="{02D57815-91ED-43cb-92C2-25804820EDAC}">
                        <c15:formulaRef>
                          <c15:sqref>'EPC 2017'!#REF!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dLbls>
                  <c:dLbl>
                    <c:idx val="4"/>
                    <c:layout>
                      <c:manualLayout>
                        <c:x val="5.2791878172588833E-2"/>
                        <c:y val="-1.7211703958691975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 b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61%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25-B361-48A6-BD53-1FDA8FEA170C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'[Graphique dans Microsoft PowerPoint]EPC 2017'!$R$1:$V$1</c15:sqref>
                        </c15:formulaRef>
                      </c:ext>
                    </c:extLst>
                    <c:strCache>
                      <c:ptCount val="5"/>
                      <c:pt idx="0">
                        <c:v>ARA 2016</c:v>
                      </c:pt>
                      <c:pt idx="1">
                        <c:v>ARA 2017</c:v>
                      </c:pt>
                      <c:pt idx="2">
                        <c:v>ARA 2018</c:v>
                      </c:pt>
                      <c:pt idx="3">
                        <c:v>ARA 2019</c:v>
                      </c:pt>
                      <c:pt idx="4">
                        <c:v>ARA 2020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'EPC 2017'!#REF!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6-B361-48A6-BD53-1FDA8FEA170C}"/>
                  </c:ext>
                </c:extLst>
              </c15:ser>
            </c15:filteredBarSeries>
          </c:ext>
        </c:extLst>
      </c:barChart>
      <c:catAx>
        <c:axId val="79180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9182080"/>
        <c:crosses val="autoZero"/>
        <c:auto val="1"/>
        <c:lblAlgn val="ctr"/>
        <c:lblOffset val="100"/>
        <c:noMultiLvlLbl val="0"/>
      </c:catAx>
      <c:valAx>
        <c:axId val="79182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9180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Feuil9!$B$14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706974168294246E-17"/>
                  <c:y val="1.6460905349794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31-4608-B1AF-CFCFDA330CD3}"/>
                </c:ext>
              </c:extLst>
            </c:dLbl>
            <c:dLbl>
              <c:idx val="2"/>
              <c:layout>
                <c:manualLayout>
                  <c:x val="-3.0651340996168581E-2"/>
                  <c:y val="8.23045267489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31-4608-B1AF-CFCFDA330CD3}"/>
                </c:ext>
              </c:extLst>
            </c:dLbl>
            <c:dLbl>
              <c:idx val="4"/>
              <c:layout>
                <c:manualLayout>
                  <c:x val="1.5325670498084337E-2"/>
                  <c:y val="1.23456790123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31-4608-B1AF-CFCFDA330CD3}"/>
                </c:ext>
              </c:extLst>
            </c:dLbl>
            <c:dLbl>
              <c:idx val="5"/>
              <c:layout>
                <c:manualLayout>
                  <c:x val="3.5759897828863255E-2"/>
                  <c:y val="-2.0576131687242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31-4608-B1AF-CFCFDA330CD3}"/>
                </c:ext>
              </c:extLst>
            </c:dLbl>
            <c:dLbl>
              <c:idx val="6"/>
              <c:layout>
                <c:manualLayout>
                  <c:x val="0"/>
                  <c:y val="1.646090534979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31-4608-B1AF-CFCFDA330CD3}"/>
                </c:ext>
              </c:extLst>
            </c:dLbl>
            <c:dLbl>
              <c:idx val="11"/>
              <c:layout>
                <c:manualLayout>
                  <c:x val="0"/>
                  <c:y val="1.23456790123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31-4608-B1AF-CFCFDA330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Feuil9!$A$15:$A$26</c:f>
              <c:numCache>
                <c:formatCode>General</c:formatCode>
                <c:ptCount val="12"/>
                <c:pt idx="0">
                  <c:v>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1</c:v>
                </c:pt>
                <c:pt idx="5">
                  <c:v>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Feuil9!$B$15:$B$26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8</c:v>
                </c:pt>
                <c:pt idx="9">
                  <c:v>23</c:v>
                </c:pt>
                <c:pt idx="10">
                  <c:v>9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31-4608-B1AF-CFCFDA330CD3}"/>
            </c:ext>
          </c:extLst>
        </c:ser>
        <c:ser>
          <c:idx val="2"/>
          <c:order val="1"/>
          <c:tx>
            <c:strRef>
              <c:f>Feuil9!$C$14</c:f>
              <c:strCache>
                <c:ptCount val="1"/>
                <c:pt idx="0">
                  <c:v>BHRe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8097062579821201E-2"/>
                  <c:y val="-2.0576131687242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31-4608-B1AF-CFCFDA330CD3}"/>
                </c:ext>
              </c:extLst>
            </c:dLbl>
            <c:dLbl>
              <c:idx val="2"/>
              <c:layout>
                <c:manualLayout>
                  <c:x val="1.7879948914431672E-2"/>
                  <c:y val="-8.23045267489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31-4608-B1AF-CFCFDA330CD3}"/>
                </c:ext>
              </c:extLst>
            </c:dLbl>
            <c:dLbl>
              <c:idx val="5"/>
              <c:layout>
                <c:manualLayout>
                  <c:x val="-2.554278416347382E-3"/>
                  <c:y val="-4.1152263374485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31-4608-B1AF-CFCFDA330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Feuil9!$A$15:$A$26</c:f>
              <c:numCache>
                <c:formatCode>General</c:formatCode>
                <c:ptCount val="12"/>
                <c:pt idx="0">
                  <c:v>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1</c:v>
                </c:pt>
                <c:pt idx="5">
                  <c:v>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Feuil9!$C$15:$C$26</c:f>
              <c:numCache>
                <c:formatCode>General</c:formatCode>
                <c:ptCount val="12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11</c:v>
                </c:pt>
                <c:pt idx="4">
                  <c:v>8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25</c:v>
                </c:pt>
                <c:pt idx="9">
                  <c:v>91</c:v>
                </c:pt>
                <c:pt idx="10">
                  <c:v>17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31-4608-B1AF-CFCFDA330CD3}"/>
            </c:ext>
          </c:extLst>
        </c:ser>
        <c:ser>
          <c:idx val="3"/>
          <c:order val="2"/>
          <c:tx>
            <c:strRef>
              <c:f>Feuil9!$D$14</c:f>
              <c:strCache>
                <c:ptCount val="1"/>
                <c:pt idx="0">
                  <c:v>Sars-CoV-2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4.1152263374485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131-4608-B1AF-CFCFDA330CD3}"/>
                </c:ext>
              </c:extLst>
            </c:dLbl>
            <c:dLbl>
              <c:idx val="5"/>
              <c:layout>
                <c:manualLayout>
                  <c:x val="-1.7879948914431766E-2"/>
                  <c:y val="-8.6419753086419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131-4608-B1AF-CFCFDA330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Feuil9!$A$15:$A$26</c:f>
              <c:numCache>
                <c:formatCode>General</c:formatCode>
                <c:ptCount val="12"/>
                <c:pt idx="0">
                  <c:v>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1</c:v>
                </c:pt>
                <c:pt idx="5">
                  <c:v>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Feuil9!$D$15:$D$26</c:f>
              <c:numCache>
                <c:formatCode>General</c:formatCode>
                <c:ptCount val="12"/>
                <c:pt idx="0">
                  <c:v>31</c:v>
                </c:pt>
                <c:pt idx="1">
                  <c:v>7</c:v>
                </c:pt>
                <c:pt idx="2">
                  <c:v>33</c:v>
                </c:pt>
                <c:pt idx="3">
                  <c:v>24</c:v>
                </c:pt>
                <c:pt idx="4">
                  <c:v>43</c:v>
                </c:pt>
                <c:pt idx="5">
                  <c:v>3</c:v>
                </c:pt>
                <c:pt idx="6">
                  <c:v>11</c:v>
                </c:pt>
                <c:pt idx="7">
                  <c:v>65</c:v>
                </c:pt>
                <c:pt idx="8">
                  <c:v>24</c:v>
                </c:pt>
                <c:pt idx="9">
                  <c:v>121</c:v>
                </c:pt>
                <c:pt idx="10">
                  <c:v>21</c:v>
                </c:pt>
                <c:pt idx="1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131-4608-B1AF-CFCFDA330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524408"/>
        <c:axId val="440525392"/>
      </c:barChart>
      <c:lineChart>
        <c:grouping val="standard"/>
        <c:varyColors val="0"/>
        <c:ser>
          <c:idx val="4"/>
          <c:order val="3"/>
          <c:tx>
            <c:strRef>
              <c:f>Feuil9!$E$14</c:f>
              <c:strCache>
                <c:ptCount val="1"/>
                <c:pt idx="0">
                  <c:v>% Sars-CoV-2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097062579821201E-2"/>
                  <c:y val="-2.469135802469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131-4608-B1AF-CFCFDA330CD3}"/>
                </c:ext>
              </c:extLst>
            </c:dLbl>
            <c:dLbl>
              <c:idx val="1"/>
              <c:layout>
                <c:manualLayout>
                  <c:x val="-4.0868454661558112E-2"/>
                  <c:y val="-6.584362139917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131-4608-B1AF-CFCFDA330CD3}"/>
                </c:ext>
              </c:extLst>
            </c:dLbl>
            <c:dLbl>
              <c:idx val="2"/>
              <c:layout>
                <c:manualLayout>
                  <c:x val="-4.5977011494252873E-2"/>
                  <c:y val="-5.7613168724279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131-4608-B1AF-CFCFDA330CD3}"/>
                </c:ext>
              </c:extLst>
            </c:dLbl>
            <c:dLbl>
              <c:idx val="3"/>
              <c:layout>
                <c:manualLayout>
                  <c:x val="-3.8314176245210725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131-4608-B1AF-CFCFDA330CD3}"/>
                </c:ext>
              </c:extLst>
            </c:dLbl>
            <c:dLbl>
              <c:idx val="4"/>
              <c:layout>
                <c:manualLayout>
                  <c:x val="-2.8097062579821201E-2"/>
                  <c:y val="-5.3497942386831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131-4608-B1AF-CFCFDA330CD3}"/>
                </c:ext>
              </c:extLst>
            </c:dLbl>
            <c:dLbl>
              <c:idx val="5"/>
              <c:layout>
                <c:manualLayout>
                  <c:x val="-3.5759897828863345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131-4608-B1AF-CFCFDA330CD3}"/>
                </c:ext>
              </c:extLst>
            </c:dLbl>
            <c:dLbl>
              <c:idx val="6"/>
              <c:layout>
                <c:manualLayout>
                  <c:x val="-4.5977011494252873E-2"/>
                  <c:y val="-4.938271604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131-4608-B1AF-CFCFDA330CD3}"/>
                </c:ext>
              </c:extLst>
            </c:dLbl>
            <c:dLbl>
              <c:idx val="7"/>
              <c:layout>
                <c:manualLayout>
                  <c:x val="-4.5977011494252873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131-4608-B1AF-CFCFDA330CD3}"/>
                </c:ext>
              </c:extLst>
            </c:dLbl>
            <c:dLbl>
              <c:idx val="8"/>
              <c:layout>
                <c:manualLayout>
                  <c:x val="-5.1085568326947731E-2"/>
                  <c:y val="-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131-4608-B1AF-CFCFDA330CD3}"/>
                </c:ext>
              </c:extLst>
            </c:dLbl>
            <c:dLbl>
              <c:idx val="9"/>
              <c:layout>
                <c:manualLayout>
                  <c:x val="-2.554278416347382E-3"/>
                  <c:y val="-4.9382716049382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131-4608-B1AF-CFCFDA330CD3}"/>
                </c:ext>
              </c:extLst>
            </c:dLbl>
            <c:dLbl>
              <c:idx val="10"/>
              <c:layout>
                <c:manualLayout>
                  <c:x val="-2.5542784163474008E-2"/>
                  <c:y val="-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131-4608-B1AF-CFCFDA330CD3}"/>
                </c:ext>
              </c:extLst>
            </c:dLbl>
            <c:dLbl>
              <c:idx val="11"/>
              <c:layout>
                <c:manualLayout>
                  <c:x val="-2.0434227330779056E-2"/>
                  <c:y val="-5.349794238683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131-4608-B1AF-CFCFDA330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Feuil9!$A$15:$A$26</c:f>
              <c:numCache>
                <c:formatCode>General</c:formatCode>
                <c:ptCount val="12"/>
                <c:pt idx="0">
                  <c:v>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1</c:v>
                </c:pt>
                <c:pt idx="5">
                  <c:v>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Feuil9!$E$15:$E$26</c:f>
              <c:numCache>
                <c:formatCode>0.0</c:formatCode>
                <c:ptCount val="12"/>
                <c:pt idx="0">
                  <c:v>81.578947368421055</c:v>
                </c:pt>
                <c:pt idx="1">
                  <c:v>70</c:v>
                </c:pt>
                <c:pt idx="2">
                  <c:v>82.5</c:v>
                </c:pt>
                <c:pt idx="3">
                  <c:v>57.142857142857146</c:v>
                </c:pt>
                <c:pt idx="4">
                  <c:v>81.132075471698116</c:v>
                </c:pt>
                <c:pt idx="5">
                  <c:v>50</c:v>
                </c:pt>
                <c:pt idx="6">
                  <c:v>45.833333333333336</c:v>
                </c:pt>
                <c:pt idx="7">
                  <c:v>78.313253012048193</c:v>
                </c:pt>
                <c:pt idx="8">
                  <c:v>42.10526315789474</c:v>
                </c:pt>
                <c:pt idx="9">
                  <c:v>51.48936170212766</c:v>
                </c:pt>
                <c:pt idx="10">
                  <c:v>44.680851063829785</c:v>
                </c:pt>
                <c:pt idx="11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5131-4608-B1AF-CFCFDA330CD3}"/>
            </c:ext>
          </c:extLst>
        </c:ser>
        <c:ser>
          <c:idx val="0"/>
          <c:order val="4"/>
          <c:tx>
            <c:strRef>
              <c:f>Feuil9!$F$14</c:f>
              <c:strCache>
                <c:ptCount val="1"/>
                <c:pt idx="0">
                  <c:v>%BHRe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49019840707355E-2"/>
                  <c:y val="-7.254566449686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131-4608-B1AF-CFCFDA330CD3}"/>
                </c:ext>
              </c:extLst>
            </c:dLbl>
            <c:dLbl>
              <c:idx val="1"/>
              <c:layout>
                <c:manualLayout>
                  <c:x val="-6.2844230589960012E-2"/>
                  <c:y val="2.9018265798746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131-4608-B1AF-CFCFDA330CD3}"/>
                </c:ext>
              </c:extLst>
            </c:dLbl>
            <c:dLbl>
              <c:idx val="2"/>
              <c:layout>
                <c:manualLayout>
                  <c:x val="0"/>
                  <c:y val="2.1763699349059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131-4608-B1AF-CFCFDA330CD3}"/>
                </c:ext>
              </c:extLst>
            </c:dLbl>
            <c:dLbl>
              <c:idx val="3"/>
              <c:layout>
                <c:manualLayout>
                  <c:x val="-2.6354032182886448E-2"/>
                  <c:y val="-5.4409248372649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131-4608-B1AF-CFCFDA330CD3}"/>
                </c:ext>
              </c:extLst>
            </c:dLbl>
            <c:dLbl>
              <c:idx val="4"/>
              <c:layout>
                <c:manualLayout>
                  <c:x val="-8.1089329793497499E-3"/>
                  <c:y val="-7.9800230946552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131-4608-B1AF-CFCFDA330CD3}"/>
                </c:ext>
              </c:extLst>
            </c:dLbl>
            <c:dLbl>
              <c:idx val="8"/>
              <c:layout>
                <c:manualLayout>
                  <c:x val="-2.8381265427723942E-2"/>
                  <c:y val="6.1663814822335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131-4608-B1AF-CFCFDA330CD3}"/>
                </c:ext>
              </c:extLst>
            </c:dLbl>
            <c:dLbl>
              <c:idx val="9"/>
              <c:layout>
                <c:manualLayout>
                  <c:x val="0"/>
                  <c:y val="-2.5390982573903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131-4608-B1AF-CFCFDA330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Feuil9!$A$15:$A$26</c:f>
              <c:numCache>
                <c:formatCode>General</c:formatCode>
                <c:ptCount val="12"/>
                <c:pt idx="0">
                  <c:v>3</c:v>
                </c:pt>
                <c:pt idx="1">
                  <c:v>15</c:v>
                </c:pt>
                <c:pt idx="2">
                  <c:v>43</c:v>
                </c:pt>
                <c:pt idx="3">
                  <c:v>63</c:v>
                </c:pt>
                <c:pt idx="4">
                  <c:v>1</c:v>
                </c:pt>
                <c:pt idx="5">
                  <c:v>7</c:v>
                </c:pt>
                <c:pt idx="6">
                  <c:v>26</c:v>
                </c:pt>
                <c:pt idx="7">
                  <c:v>38</c:v>
                </c:pt>
                <c:pt idx="8">
                  <c:v>42</c:v>
                </c:pt>
                <c:pt idx="9">
                  <c:v>69</c:v>
                </c:pt>
                <c:pt idx="10">
                  <c:v>73</c:v>
                </c:pt>
                <c:pt idx="11">
                  <c:v>74</c:v>
                </c:pt>
              </c:numCache>
            </c:numRef>
          </c:cat>
          <c:val>
            <c:numRef>
              <c:f>Feuil9!$F$15:$F$26</c:f>
              <c:numCache>
                <c:formatCode>0.0</c:formatCode>
                <c:ptCount val="12"/>
                <c:pt idx="0">
                  <c:v>13.157894736842104</c:v>
                </c:pt>
                <c:pt idx="1">
                  <c:v>0</c:v>
                </c:pt>
                <c:pt idx="2">
                  <c:v>2.5</c:v>
                </c:pt>
                <c:pt idx="3">
                  <c:v>26.19047619047619</c:v>
                </c:pt>
                <c:pt idx="4">
                  <c:v>15.09433962264151</c:v>
                </c:pt>
                <c:pt idx="5">
                  <c:v>0</c:v>
                </c:pt>
                <c:pt idx="6">
                  <c:v>41.666666666666664</c:v>
                </c:pt>
                <c:pt idx="7">
                  <c:v>13.253012048192771</c:v>
                </c:pt>
                <c:pt idx="8">
                  <c:v>43.859649122807021</c:v>
                </c:pt>
                <c:pt idx="9">
                  <c:v>38.723404255319146</c:v>
                </c:pt>
                <c:pt idx="10">
                  <c:v>36.170212765957444</c:v>
                </c:pt>
                <c:pt idx="11">
                  <c:v>13.333333333333334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5131-4608-B1AF-CFCFDA330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882296"/>
        <c:axId val="451880984"/>
      </c:lineChart>
      <c:catAx>
        <c:axId val="440524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0525392"/>
        <c:crosses val="autoZero"/>
        <c:auto val="1"/>
        <c:lblAlgn val="ctr"/>
        <c:lblOffset val="100"/>
        <c:noMultiLvlLbl val="0"/>
      </c:catAx>
      <c:valAx>
        <c:axId val="44052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0524408"/>
        <c:crosses val="autoZero"/>
        <c:crossBetween val="between"/>
      </c:valAx>
      <c:valAx>
        <c:axId val="451880984"/>
        <c:scaling>
          <c:orientation val="minMax"/>
          <c:max val="10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1882296"/>
        <c:crosses val="max"/>
        <c:crossBetween val="between"/>
      </c:valAx>
      <c:catAx>
        <c:axId val="451882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1880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Feuil1!$A$2:$A$10</c:f>
              <c:strCache>
                <c:ptCount val="9"/>
                <c:pt idx="0">
                  <c:v>OXA-48</c:v>
                </c:pt>
                <c:pt idx="1">
                  <c:v>OXA-48-like</c:v>
                </c:pt>
                <c:pt idx="2">
                  <c:v>VIM</c:v>
                </c:pt>
                <c:pt idx="3">
                  <c:v>NDM</c:v>
                </c:pt>
                <c:pt idx="4">
                  <c:v>Van A</c:v>
                </c:pt>
                <c:pt idx="5">
                  <c:v>Van B</c:v>
                </c:pt>
                <c:pt idx="6">
                  <c:v>KPC</c:v>
                </c:pt>
                <c:pt idx="7">
                  <c:v>IMI</c:v>
                </c:pt>
                <c:pt idx="8">
                  <c:v>Autre</c:v>
                </c:pt>
              </c:strCache>
            </c:strRef>
          </c:cat>
          <c:val>
            <c:numRef>
              <c:f>Feuil1!$D$2:$D$10</c:f>
              <c:numCache>
                <c:formatCode>0.0</c:formatCode>
                <c:ptCount val="9"/>
                <c:pt idx="0">
                  <c:v>64.480874316939889</c:v>
                </c:pt>
                <c:pt idx="1">
                  <c:v>1.639344262295082</c:v>
                </c:pt>
                <c:pt idx="2">
                  <c:v>13.66120218579235</c:v>
                </c:pt>
                <c:pt idx="3">
                  <c:v>13.66120218579235</c:v>
                </c:pt>
                <c:pt idx="4">
                  <c:v>2.1857923497267762</c:v>
                </c:pt>
                <c:pt idx="5">
                  <c:v>0.54644808743169404</c:v>
                </c:pt>
                <c:pt idx="6">
                  <c:v>1.639344262295082</c:v>
                </c:pt>
                <c:pt idx="7">
                  <c:v>1.0928961748633881</c:v>
                </c:pt>
                <c:pt idx="8">
                  <c:v>1.0928961748633881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8-419F-A9AA-DF31989466C0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Feuil1!$A$2:$A$10</c:f>
              <c:strCache>
                <c:ptCount val="9"/>
                <c:pt idx="0">
                  <c:v>OXA-48</c:v>
                </c:pt>
                <c:pt idx="1">
                  <c:v>OXA-48-like</c:v>
                </c:pt>
                <c:pt idx="2">
                  <c:v>VIM</c:v>
                </c:pt>
                <c:pt idx="3">
                  <c:v>NDM</c:v>
                </c:pt>
                <c:pt idx="4">
                  <c:v>Van A</c:v>
                </c:pt>
                <c:pt idx="5">
                  <c:v>Van B</c:v>
                </c:pt>
                <c:pt idx="6">
                  <c:v>KPC</c:v>
                </c:pt>
                <c:pt idx="7">
                  <c:v>IMI</c:v>
                </c:pt>
                <c:pt idx="8">
                  <c:v>Autre</c:v>
                </c:pt>
              </c:strCache>
            </c:strRef>
          </c:cat>
          <c:val>
            <c:numRef>
              <c:f>Feuil1!$E$2:$E$10</c:f>
              <c:numCache>
                <c:formatCode>0.0</c:formatCode>
                <c:ptCount val="9"/>
                <c:pt idx="0">
                  <c:v>63.239074550128535</c:v>
                </c:pt>
                <c:pt idx="1">
                  <c:v>1.2853470437017995</c:v>
                </c:pt>
                <c:pt idx="2">
                  <c:v>15.424164524421593</c:v>
                </c:pt>
                <c:pt idx="3">
                  <c:v>9.2544987146529571</c:v>
                </c:pt>
                <c:pt idx="4">
                  <c:v>6.6838046272493576</c:v>
                </c:pt>
                <c:pt idx="5">
                  <c:v>1.5424164524421593</c:v>
                </c:pt>
                <c:pt idx="6">
                  <c:v>2.3136246786632393</c:v>
                </c:pt>
                <c:pt idx="7">
                  <c:v>0.25706940874035988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D-43D2-9D36-88B096CAD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030344"/>
        <c:axId val="338029560"/>
      </c:barChart>
      <c:catAx>
        <c:axId val="338030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8029560"/>
        <c:crosses val="autoZero"/>
        <c:auto val="1"/>
        <c:lblAlgn val="ctr"/>
        <c:lblOffset val="100"/>
        <c:noMultiLvlLbl val="0"/>
      </c:catAx>
      <c:valAx>
        <c:axId val="3380295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380303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Provenance</a:t>
            </a:r>
            <a:r>
              <a:rPr lang="en-US" baseline="0" dirty="0"/>
              <a:t> du patient N=175</a:t>
            </a:r>
            <a:endParaRPr lang="en-US" dirty="0"/>
          </a:p>
        </c:rich>
      </c:tx>
      <c:layout>
        <c:manualLayout>
          <c:xMode val="edge"/>
          <c:yMode val="edge"/>
          <c:x val="0.17819962363195166"/>
          <c:y val="1.964222862626141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1166-4110-AD8E-5F1B022C46C9}"/>
              </c:ext>
            </c:extLst>
          </c:dPt>
          <c:dLbls>
            <c:dLbl>
              <c:idx val="3"/>
              <c:layout>
                <c:manualLayout>
                  <c:x val="-0.13990900311989304"/>
                  <c:y val="1.17663356947460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17-44BA-83DC-BEE02A8685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Autre ES</c:v>
                </c:pt>
                <c:pt idx="1">
                  <c:v>Autre service</c:v>
                </c:pt>
                <c:pt idx="2">
                  <c:v>Domicile</c:v>
                </c:pt>
                <c:pt idx="3">
                  <c:v>EHPAD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48</c:v>
                </c:pt>
                <c:pt idx="1">
                  <c:v>19</c:v>
                </c:pt>
                <c:pt idx="2">
                  <c:v>105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66-4110-AD8E-5F1B022C4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Lien avec </a:t>
            </a:r>
            <a:r>
              <a:rPr lang="en-US" dirty="0" err="1"/>
              <a:t>l’étranger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N=183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0.22454093644886597"/>
                  <c:y val="6.82129872502238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56421986983845"/>
                      <c:h val="0.193117238790924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F0-4B53-A7BD-82224002CA17}"/>
                </c:ext>
              </c:extLst>
            </c:dLbl>
            <c:dLbl>
              <c:idx val="2"/>
              <c:layout>
                <c:manualLayout>
                  <c:x val="1.9735574382913654E-2"/>
                  <c:y val="0.128564679492689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F0-4B53-A7BD-82224002CA17}"/>
                </c:ext>
              </c:extLst>
            </c:dLbl>
            <c:dLbl>
              <c:idx val="3"/>
              <c:layout>
                <c:manualLayout>
                  <c:x val="1.6762223624259526E-2"/>
                  <c:y val="8.71500931011053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AE-4EE2-A67C-536B5174606E}"/>
                </c:ext>
              </c:extLst>
            </c:dLbl>
            <c:dLbl>
              <c:idx val="4"/>
              <c:layout>
                <c:manualLayout>
                  <c:x val="1.1153318995257247E-2"/>
                  <c:y val="1.11876877203261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AE-4EE2-A67C-536B5174606E}"/>
                </c:ext>
              </c:extLst>
            </c:dLbl>
            <c:dLbl>
              <c:idx val="5"/>
              <c:layout>
                <c:manualLayout>
                  <c:x val="-9.4656942881828977E-4"/>
                  <c:y val="-0.101207691944127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F0-4B53-A7BD-82224002CA17}"/>
                </c:ext>
              </c:extLst>
            </c:dLbl>
            <c:dLbl>
              <c:idx val="6"/>
              <c:layout>
                <c:manualLayout>
                  <c:x val="6.3640731349259308E-2"/>
                  <c:y val="-9.90638836911232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F0-4B53-A7BD-82224002CA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Feuil1!$A$2:$A$8</c:f>
              <c:strCache>
                <c:ptCount val="7"/>
                <c:pt idx="0">
                  <c:v>ATCDTS d'hospit à l'étranger &lt; 1 an</c:v>
                </c:pt>
                <c:pt idx="1">
                  <c:v>Aucun</c:v>
                </c:pt>
                <c:pt idx="2">
                  <c:v>Rapatriement sanitaire</c:v>
                </c:pt>
                <c:pt idx="3">
                  <c:v>Résidence à l'étranger</c:v>
                </c:pt>
                <c:pt idx="4">
                  <c:v>Voyage à l'étranger &lt; 1 an</c:v>
                </c:pt>
                <c:pt idx="5">
                  <c:v>Autre</c:v>
                </c:pt>
                <c:pt idx="6">
                  <c:v>Inconnu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10</c:v>
                </c:pt>
                <c:pt idx="1">
                  <c:v>111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F0-4B53-A7BD-82224002C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Feuil20!$E$1</c:f>
              <c:strCache>
                <c:ptCount val="1"/>
                <c:pt idx="0">
                  <c:v>Nombre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Feuil20!$D$2:$D$16</c:f>
              <c:strCache>
                <c:ptCount val="15"/>
                <c:pt idx="0">
                  <c:v>Afrique du Sud</c:v>
                </c:pt>
                <c:pt idx="1">
                  <c:v>Algérie</c:v>
                </c:pt>
                <c:pt idx="2">
                  <c:v>Belgique</c:v>
                </c:pt>
                <c:pt idx="3">
                  <c:v>Burkina Faso</c:v>
                </c:pt>
                <c:pt idx="4">
                  <c:v>Cameroun</c:v>
                </c:pt>
                <c:pt idx="5">
                  <c:v>Italie</c:v>
                </c:pt>
                <c:pt idx="6">
                  <c:v>Maroc</c:v>
                </c:pt>
                <c:pt idx="7">
                  <c:v>République du Congo</c:v>
                </c:pt>
                <c:pt idx="8">
                  <c:v>Réunion</c:v>
                </c:pt>
                <c:pt idx="9">
                  <c:v>Serbie-et-Monténégro</c:v>
                </c:pt>
                <c:pt idx="10">
                  <c:v>Suisse</c:v>
                </c:pt>
                <c:pt idx="11">
                  <c:v>Thaïlande</c:v>
                </c:pt>
                <c:pt idx="12">
                  <c:v>Tunisie</c:v>
                </c:pt>
                <c:pt idx="13">
                  <c:v>Turquie</c:v>
                </c:pt>
                <c:pt idx="14">
                  <c:v>Ukraine</c:v>
                </c:pt>
              </c:strCache>
            </c:strRef>
          </c:cat>
          <c:val>
            <c:numRef>
              <c:f>Feuil20!$E$2:$E$16</c:f>
              <c:numCache>
                <c:formatCode>General</c:formatCode>
                <c:ptCount val="15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D1-4CE9-95B1-D1748B81A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9034776"/>
        <c:axId val="689036088"/>
      </c:barChart>
      <c:catAx>
        <c:axId val="68903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9036088"/>
        <c:crosses val="autoZero"/>
        <c:auto val="1"/>
        <c:lblAlgn val="ctr"/>
        <c:lblOffset val="100"/>
        <c:noMultiLvlLbl val="0"/>
      </c:catAx>
      <c:valAx>
        <c:axId val="68903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9034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Feuil5!$H$1</c:f>
              <c:strCache>
                <c:ptCount val="1"/>
                <c:pt idx="0">
                  <c:v>Episodes 1 ou 2 cas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numRef>
              <c:f>Feuil5!$G$2:$G$41</c:f>
              <c:numCache>
                <c:formatCode>General</c:formatCode>
                <c:ptCount val="40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30</c:v>
                </c:pt>
                <c:pt idx="18">
                  <c:v>31</c:v>
                </c:pt>
                <c:pt idx="19">
                  <c:v>33</c:v>
                </c:pt>
                <c:pt idx="20">
                  <c:v>34</c:v>
                </c:pt>
                <c:pt idx="21">
                  <c:v>35</c:v>
                </c:pt>
                <c:pt idx="22">
                  <c:v>36</c:v>
                </c:pt>
                <c:pt idx="23">
                  <c:v>37</c:v>
                </c:pt>
                <c:pt idx="24">
                  <c:v>38</c:v>
                </c:pt>
                <c:pt idx="25">
                  <c:v>39</c:v>
                </c:pt>
                <c:pt idx="26">
                  <c:v>40</c:v>
                </c:pt>
                <c:pt idx="27">
                  <c:v>41</c:v>
                </c:pt>
                <c:pt idx="28">
                  <c:v>42</c:v>
                </c:pt>
                <c:pt idx="29">
                  <c:v>43</c:v>
                </c:pt>
                <c:pt idx="30">
                  <c:v>44</c:v>
                </c:pt>
                <c:pt idx="31">
                  <c:v>45</c:v>
                </c:pt>
                <c:pt idx="32">
                  <c:v>46</c:v>
                </c:pt>
                <c:pt idx="33">
                  <c:v>47</c:v>
                </c:pt>
                <c:pt idx="34">
                  <c:v>48</c:v>
                </c:pt>
                <c:pt idx="35">
                  <c:v>49</c:v>
                </c:pt>
                <c:pt idx="36">
                  <c:v>50</c:v>
                </c:pt>
                <c:pt idx="37">
                  <c:v>51</c:v>
                </c:pt>
                <c:pt idx="38">
                  <c:v>52</c:v>
                </c:pt>
                <c:pt idx="39">
                  <c:v>53</c:v>
                </c:pt>
              </c:numCache>
            </c:numRef>
          </c:cat>
          <c:val>
            <c:numRef>
              <c:f>Feuil5!$H$2:$H$41</c:f>
              <c:numCache>
                <c:formatCode>General</c:formatCode>
                <c:ptCount val="40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3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  <c:pt idx="22">
                  <c:v>2</c:v>
                </c:pt>
                <c:pt idx="23">
                  <c:v>4</c:v>
                </c:pt>
                <c:pt idx="24">
                  <c:v>4</c:v>
                </c:pt>
                <c:pt idx="25">
                  <c:v>6</c:v>
                </c:pt>
                <c:pt idx="26">
                  <c:v>6</c:v>
                </c:pt>
                <c:pt idx="27">
                  <c:v>9</c:v>
                </c:pt>
                <c:pt idx="28">
                  <c:v>8</c:v>
                </c:pt>
                <c:pt idx="29">
                  <c:v>8</c:v>
                </c:pt>
                <c:pt idx="30">
                  <c:v>6</c:v>
                </c:pt>
                <c:pt idx="31">
                  <c:v>3</c:v>
                </c:pt>
                <c:pt idx="32">
                  <c:v>23</c:v>
                </c:pt>
                <c:pt idx="33">
                  <c:v>10</c:v>
                </c:pt>
                <c:pt idx="34">
                  <c:v>3</c:v>
                </c:pt>
                <c:pt idx="35">
                  <c:v>5</c:v>
                </c:pt>
                <c:pt idx="36">
                  <c:v>8</c:v>
                </c:pt>
                <c:pt idx="37">
                  <c:v>4</c:v>
                </c:pt>
                <c:pt idx="38">
                  <c:v>5</c:v>
                </c:pt>
                <c:pt idx="3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B-4E49-9416-F8A53E1601BD}"/>
            </c:ext>
          </c:extLst>
        </c:ser>
        <c:ser>
          <c:idx val="2"/>
          <c:order val="2"/>
          <c:tx>
            <c:strRef>
              <c:f>Feuil5!$I$1</c:f>
              <c:strCache>
                <c:ptCount val="1"/>
                <c:pt idx="0">
                  <c:v>Cas groupés (au moins 3 cas liés)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numRef>
              <c:f>Feuil5!$G$2:$G$41</c:f>
              <c:numCache>
                <c:formatCode>General</c:formatCode>
                <c:ptCount val="40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30</c:v>
                </c:pt>
                <c:pt idx="18">
                  <c:v>31</c:v>
                </c:pt>
                <c:pt idx="19">
                  <c:v>33</c:v>
                </c:pt>
                <c:pt idx="20">
                  <c:v>34</c:v>
                </c:pt>
                <c:pt idx="21">
                  <c:v>35</c:v>
                </c:pt>
                <c:pt idx="22">
                  <c:v>36</c:v>
                </c:pt>
                <c:pt idx="23">
                  <c:v>37</c:v>
                </c:pt>
                <c:pt idx="24">
                  <c:v>38</c:v>
                </c:pt>
                <c:pt idx="25">
                  <c:v>39</c:v>
                </c:pt>
                <c:pt idx="26">
                  <c:v>40</c:v>
                </c:pt>
                <c:pt idx="27">
                  <c:v>41</c:v>
                </c:pt>
                <c:pt idx="28">
                  <c:v>42</c:v>
                </c:pt>
                <c:pt idx="29">
                  <c:v>43</c:v>
                </c:pt>
                <c:pt idx="30">
                  <c:v>44</c:v>
                </c:pt>
                <c:pt idx="31">
                  <c:v>45</c:v>
                </c:pt>
                <c:pt idx="32">
                  <c:v>46</c:v>
                </c:pt>
                <c:pt idx="33">
                  <c:v>47</c:v>
                </c:pt>
                <c:pt idx="34">
                  <c:v>48</c:v>
                </c:pt>
                <c:pt idx="35">
                  <c:v>49</c:v>
                </c:pt>
                <c:pt idx="36">
                  <c:v>50</c:v>
                </c:pt>
                <c:pt idx="37">
                  <c:v>51</c:v>
                </c:pt>
                <c:pt idx="38">
                  <c:v>52</c:v>
                </c:pt>
                <c:pt idx="39">
                  <c:v>53</c:v>
                </c:pt>
              </c:numCache>
            </c:numRef>
          </c:cat>
          <c:val>
            <c:numRef>
              <c:f>Feuil5!$I$2:$I$41</c:f>
              <c:numCache>
                <c:formatCode>General</c:formatCode>
                <c:ptCount val="40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9</c:v>
                </c:pt>
                <c:pt idx="14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  <c:pt idx="24">
                  <c:v>2</c:v>
                </c:pt>
                <c:pt idx="25">
                  <c:v>10</c:v>
                </c:pt>
                <c:pt idx="26">
                  <c:v>3</c:v>
                </c:pt>
                <c:pt idx="27">
                  <c:v>7</c:v>
                </c:pt>
                <c:pt idx="28">
                  <c:v>10</c:v>
                </c:pt>
                <c:pt idx="29">
                  <c:v>13</c:v>
                </c:pt>
                <c:pt idx="30">
                  <c:v>8</c:v>
                </c:pt>
                <c:pt idx="31">
                  <c:v>24</c:v>
                </c:pt>
                <c:pt idx="32">
                  <c:v>19</c:v>
                </c:pt>
                <c:pt idx="33">
                  <c:v>12</c:v>
                </c:pt>
                <c:pt idx="34">
                  <c:v>10</c:v>
                </c:pt>
                <c:pt idx="35">
                  <c:v>7</c:v>
                </c:pt>
                <c:pt idx="36">
                  <c:v>6</c:v>
                </c:pt>
                <c:pt idx="37">
                  <c:v>9</c:v>
                </c:pt>
                <c:pt idx="38">
                  <c:v>7</c:v>
                </c:pt>
                <c:pt idx="3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B-4E49-9416-F8A53E160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041176"/>
        <c:axId val="499048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Feuil5!$G$1</c15:sqref>
                        </c15:formulaRef>
                      </c:ext>
                    </c:extLst>
                    <c:strCache>
                      <c:ptCount val="1"/>
                      <c:pt idx="0">
                        <c:v>Étiquettes de lignes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Feuil5!$G$2:$G$41</c15:sqref>
                        </c15:formulaRef>
                      </c:ext>
                    </c:extLst>
                    <c:numCache>
                      <c:formatCode>General</c:formatCode>
                      <c:ptCount val="40"/>
                      <c:pt idx="0">
                        <c:v>11</c:v>
                      </c:pt>
                      <c:pt idx="1">
                        <c:v>12</c:v>
                      </c:pt>
                      <c:pt idx="2">
                        <c:v>13</c:v>
                      </c:pt>
                      <c:pt idx="3">
                        <c:v>14</c:v>
                      </c:pt>
                      <c:pt idx="4">
                        <c:v>15</c:v>
                      </c:pt>
                      <c:pt idx="5">
                        <c:v>16</c:v>
                      </c:pt>
                      <c:pt idx="6">
                        <c:v>17</c:v>
                      </c:pt>
                      <c:pt idx="7">
                        <c:v>18</c:v>
                      </c:pt>
                      <c:pt idx="8">
                        <c:v>19</c:v>
                      </c:pt>
                      <c:pt idx="9">
                        <c:v>20</c:v>
                      </c:pt>
                      <c:pt idx="10">
                        <c:v>21</c:v>
                      </c:pt>
                      <c:pt idx="11">
                        <c:v>22</c:v>
                      </c:pt>
                      <c:pt idx="12">
                        <c:v>23</c:v>
                      </c:pt>
                      <c:pt idx="13">
                        <c:v>24</c:v>
                      </c:pt>
                      <c:pt idx="14">
                        <c:v>26</c:v>
                      </c:pt>
                      <c:pt idx="15">
                        <c:v>27</c:v>
                      </c:pt>
                      <c:pt idx="16">
                        <c:v>28</c:v>
                      </c:pt>
                      <c:pt idx="17">
                        <c:v>30</c:v>
                      </c:pt>
                      <c:pt idx="18">
                        <c:v>31</c:v>
                      </c:pt>
                      <c:pt idx="19">
                        <c:v>33</c:v>
                      </c:pt>
                      <c:pt idx="20">
                        <c:v>34</c:v>
                      </c:pt>
                      <c:pt idx="21">
                        <c:v>35</c:v>
                      </c:pt>
                      <c:pt idx="22">
                        <c:v>36</c:v>
                      </c:pt>
                      <c:pt idx="23">
                        <c:v>37</c:v>
                      </c:pt>
                      <c:pt idx="24">
                        <c:v>38</c:v>
                      </c:pt>
                      <c:pt idx="25">
                        <c:v>39</c:v>
                      </c:pt>
                      <c:pt idx="26">
                        <c:v>40</c:v>
                      </c:pt>
                      <c:pt idx="27">
                        <c:v>41</c:v>
                      </c:pt>
                      <c:pt idx="28">
                        <c:v>42</c:v>
                      </c:pt>
                      <c:pt idx="29">
                        <c:v>43</c:v>
                      </c:pt>
                      <c:pt idx="30">
                        <c:v>44</c:v>
                      </c:pt>
                      <c:pt idx="31">
                        <c:v>45</c:v>
                      </c:pt>
                      <c:pt idx="32">
                        <c:v>46</c:v>
                      </c:pt>
                      <c:pt idx="33">
                        <c:v>47</c:v>
                      </c:pt>
                      <c:pt idx="34">
                        <c:v>48</c:v>
                      </c:pt>
                      <c:pt idx="35">
                        <c:v>49</c:v>
                      </c:pt>
                      <c:pt idx="36">
                        <c:v>50</c:v>
                      </c:pt>
                      <c:pt idx="37">
                        <c:v>51</c:v>
                      </c:pt>
                      <c:pt idx="38">
                        <c:v>52</c:v>
                      </c:pt>
                      <c:pt idx="39">
                        <c:v>53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Feuil5!$G$2:$G$41</c15:sqref>
                        </c15:formulaRef>
                      </c:ext>
                    </c:extLst>
                    <c:numCache>
                      <c:formatCode>General</c:formatCode>
                      <c:ptCount val="40"/>
                      <c:pt idx="0">
                        <c:v>11</c:v>
                      </c:pt>
                      <c:pt idx="1">
                        <c:v>12</c:v>
                      </c:pt>
                      <c:pt idx="2">
                        <c:v>13</c:v>
                      </c:pt>
                      <c:pt idx="3">
                        <c:v>14</c:v>
                      </c:pt>
                      <c:pt idx="4">
                        <c:v>15</c:v>
                      </c:pt>
                      <c:pt idx="5">
                        <c:v>16</c:v>
                      </c:pt>
                      <c:pt idx="6">
                        <c:v>17</c:v>
                      </c:pt>
                      <c:pt idx="7">
                        <c:v>18</c:v>
                      </c:pt>
                      <c:pt idx="8">
                        <c:v>19</c:v>
                      </c:pt>
                      <c:pt idx="9">
                        <c:v>20</c:v>
                      </c:pt>
                      <c:pt idx="10">
                        <c:v>21</c:v>
                      </c:pt>
                      <c:pt idx="11">
                        <c:v>22</c:v>
                      </c:pt>
                      <c:pt idx="12">
                        <c:v>23</c:v>
                      </c:pt>
                      <c:pt idx="13">
                        <c:v>24</c:v>
                      </c:pt>
                      <c:pt idx="14">
                        <c:v>26</c:v>
                      </c:pt>
                      <c:pt idx="15">
                        <c:v>27</c:v>
                      </c:pt>
                      <c:pt idx="16">
                        <c:v>28</c:v>
                      </c:pt>
                      <c:pt idx="17">
                        <c:v>30</c:v>
                      </c:pt>
                      <c:pt idx="18">
                        <c:v>31</c:v>
                      </c:pt>
                      <c:pt idx="19">
                        <c:v>33</c:v>
                      </c:pt>
                      <c:pt idx="20">
                        <c:v>34</c:v>
                      </c:pt>
                      <c:pt idx="21">
                        <c:v>35</c:v>
                      </c:pt>
                      <c:pt idx="22">
                        <c:v>36</c:v>
                      </c:pt>
                      <c:pt idx="23">
                        <c:v>37</c:v>
                      </c:pt>
                      <c:pt idx="24">
                        <c:v>38</c:v>
                      </c:pt>
                      <c:pt idx="25">
                        <c:v>39</c:v>
                      </c:pt>
                      <c:pt idx="26">
                        <c:v>40</c:v>
                      </c:pt>
                      <c:pt idx="27">
                        <c:v>41</c:v>
                      </c:pt>
                      <c:pt idx="28">
                        <c:v>42</c:v>
                      </c:pt>
                      <c:pt idx="29">
                        <c:v>43</c:v>
                      </c:pt>
                      <c:pt idx="30">
                        <c:v>44</c:v>
                      </c:pt>
                      <c:pt idx="31">
                        <c:v>45</c:v>
                      </c:pt>
                      <c:pt idx="32">
                        <c:v>46</c:v>
                      </c:pt>
                      <c:pt idx="33">
                        <c:v>47</c:v>
                      </c:pt>
                      <c:pt idx="34">
                        <c:v>48</c:v>
                      </c:pt>
                      <c:pt idx="35">
                        <c:v>49</c:v>
                      </c:pt>
                      <c:pt idx="36">
                        <c:v>50</c:v>
                      </c:pt>
                      <c:pt idx="37">
                        <c:v>51</c:v>
                      </c:pt>
                      <c:pt idx="38">
                        <c:v>52</c:v>
                      </c:pt>
                      <c:pt idx="39">
                        <c:v>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1F9B-4E49-9416-F8A53E1601BD}"/>
                  </c:ext>
                </c:extLst>
              </c15:ser>
            </c15:filteredBarSeries>
          </c:ext>
        </c:extLst>
      </c:barChart>
      <c:catAx>
        <c:axId val="499041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9048392"/>
        <c:crosses val="autoZero"/>
        <c:auto val="1"/>
        <c:lblAlgn val="ctr"/>
        <c:lblOffset val="100"/>
        <c:noMultiLvlLbl val="0"/>
      </c:catAx>
      <c:valAx>
        <c:axId val="49904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9041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55555555555558E-2"/>
          <c:y val="9.7547389909594634E-2"/>
          <c:w val="0.81388888888888888"/>
          <c:h val="0.68048337707786521"/>
        </c:manualLayout>
      </c:layout>
      <c:ofPieChart>
        <c:ofPieType val="pie"/>
        <c:varyColors val="1"/>
        <c:ser>
          <c:idx val="0"/>
          <c:order val="0"/>
          <c:tx>
            <c:strRef>
              <c:f>Feuil6!$N$18</c:f>
              <c:strCache>
                <c:ptCount val="1"/>
                <c:pt idx="0">
                  <c:v>nb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61-4BB9-9FF7-D31BD9DA8587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61-4BB9-9FF7-D31BD9DA858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61-4BB9-9FF7-D31BD9DA8587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61-4BB9-9FF7-D31BD9DA8587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61-4BB9-9FF7-D31BD9DA8587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61-4BB9-9FF7-D31BD9DA8587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61-4BB9-9FF7-D31BD9DA8587}"/>
              </c:ext>
            </c:extLst>
          </c:dPt>
          <c:dPt>
            <c:idx val="7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A61-4BB9-9FF7-D31BD9DA8587}"/>
              </c:ext>
            </c:extLst>
          </c:dPt>
          <c:dPt>
            <c:idx val="8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A61-4BB9-9FF7-D31BD9DA8587}"/>
              </c:ext>
            </c:extLst>
          </c:dPt>
          <c:dLbls>
            <c:dLbl>
              <c:idx val="5"/>
              <c:layout>
                <c:manualLayout>
                  <c:x val="8.1173447069115348E-3"/>
                  <c:y val="-3.57502187226596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61-4BB9-9FF7-D31BD9DA8587}"/>
                </c:ext>
              </c:extLst>
            </c:dLbl>
            <c:dLbl>
              <c:idx val="7"/>
              <c:layout>
                <c:manualLayout>
                  <c:x val="5.8383639545056872E-3"/>
                  <c:y val="-8.425561388159813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A61-4BB9-9FF7-D31BD9DA85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Feuil6!$M$19:$M$25</c:f>
              <c:strCache>
                <c:ptCount val="7"/>
                <c:pt idx="0">
                  <c:v>Autre</c:v>
                </c:pt>
                <c:pt idx="1">
                  <c:v>Chirurgie</c:v>
                </c:pt>
                <c:pt idx="2">
                  <c:v>Psychiatrie</c:v>
                </c:pt>
                <c:pt idx="3">
                  <c:v>Réanimation</c:v>
                </c:pt>
                <c:pt idx="4">
                  <c:v>Médecine</c:v>
                </c:pt>
                <c:pt idx="5">
                  <c:v>SLD</c:v>
                </c:pt>
                <c:pt idx="6">
                  <c:v>SSR</c:v>
                </c:pt>
              </c:strCache>
            </c:strRef>
          </c:cat>
          <c:val>
            <c:numRef>
              <c:f>Feuil6!$N$19:$N$25</c:f>
              <c:numCache>
                <c:formatCode>General</c:formatCode>
                <c:ptCount val="7"/>
                <c:pt idx="0">
                  <c:v>9</c:v>
                </c:pt>
                <c:pt idx="1">
                  <c:v>11</c:v>
                </c:pt>
                <c:pt idx="2">
                  <c:v>36</c:v>
                </c:pt>
                <c:pt idx="3">
                  <c:v>1</c:v>
                </c:pt>
                <c:pt idx="4">
                  <c:v>70</c:v>
                </c:pt>
                <c:pt idx="5">
                  <c:v>15</c:v>
                </c:pt>
                <c:pt idx="6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A61-4BB9-9FF7-D31BD9DA8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222222222222221E-2"/>
          <c:y val="0.92187445319335082"/>
          <c:w val="0.68055555555555558"/>
          <c:h val="6.8866287547389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469816272965882E-2"/>
          <c:y val="5.0925925925925923E-2"/>
          <c:w val="0.86110133853440141"/>
          <c:h val="0.790555475493098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Feuil2!$G$2</c:f>
              <c:strCache>
                <c:ptCount val="1"/>
                <c:pt idx="0">
                  <c:v>BHRe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Feuil2!$H$1:$S$1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Feuil2!$H$2:$S$2</c:f>
              <c:numCache>
                <c:formatCode>General</c:formatCode>
                <c:ptCount val="12"/>
                <c:pt idx="0">
                  <c:v>20</c:v>
                </c:pt>
                <c:pt idx="1">
                  <c:v>27</c:v>
                </c:pt>
                <c:pt idx="2">
                  <c:v>10</c:v>
                </c:pt>
                <c:pt idx="3">
                  <c:v>6</c:v>
                </c:pt>
                <c:pt idx="4">
                  <c:v>11</c:v>
                </c:pt>
                <c:pt idx="5">
                  <c:v>22</c:v>
                </c:pt>
                <c:pt idx="6">
                  <c:v>24</c:v>
                </c:pt>
                <c:pt idx="7">
                  <c:v>25</c:v>
                </c:pt>
                <c:pt idx="8">
                  <c:v>12</c:v>
                </c:pt>
                <c:pt idx="9">
                  <c:v>10</c:v>
                </c:pt>
                <c:pt idx="10">
                  <c:v>12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D8-4447-B079-BF9B98B6E4EF}"/>
            </c:ext>
          </c:extLst>
        </c:ser>
        <c:ser>
          <c:idx val="1"/>
          <c:order val="1"/>
          <c:tx>
            <c:strRef>
              <c:f>Feuil2!$G$4</c:f>
              <c:strCache>
                <c:ptCount val="1"/>
                <c:pt idx="0">
                  <c:v>Hors BHRe et SarsCov2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Feuil2!$H$1:$S$1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Feuil2!$H$4:$S$4</c:f>
              <c:numCache>
                <c:formatCode>General</c:formatCode>
                <c:ptCount val="12"/>
                <c:pt idx="0">
                  <c:v>14</c:v>
                </c:pt>
                <c:pt idx="1">
                  <c:v>13</c:v>
                </c:pt>
                <c:pt idx="2">
                  <c:v>9</c:v>
                </c:pt>
                <c:pt idx="3">
                  <c:v>9</c:v>
                </c:pt>
                <c:pt idx="4">
                  <c:v>0</c:v>
                </c:pt>
                <c:pt idx="5">
                  <c:v>8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D8-4447-B079-BF9B98B6E4EF}"/>
            </c:ext>
          </c:extLst>
        </c:ser>
        <c:ser>
          <c:idx val="2"/>
          <c:order val="2"/>
          <c:tx>
            <c:strRef>
              <c:f>Feuil2!$G$3</c:f>
              <c:strCache>
                <c:ptCount val="1"/>
                <c:pt idx="0">
                  <c:v>Sars-Cov-2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D8-4447-B079-BF9B98B6E4E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D8-4447-B079-BF9B98B6E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Feuil2!$H$1:$S$1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Feuil2!$H$3:$S$3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24</c:v>
                </c:pt>
                <c:pt idx="3">
                  <c:v>18</c:v>
                </c:pt>
                <c:pt idx="4">
                  <c:v>12</c:v>
                </c:pt>
                <c:pt idx="5">
                  <c:v>14</c:v>
                </c:pt>
                <c:pt idx="6">
                  <c:v>16</c:v>
                </c:pt>
                <c:pt idx="7">
                  <c:v>4</c:v>
                </c:pt>
                <c:pt idx="8">
                  <c:v>40</c:v>
                </c:pt>
                <c:pt idx="9">
                  <c:v>88</c:v>
                </c:pt>
                <c:pt idx="10">
                  <c:v>123</c:v>
                </c:pt>
                <c:pt idx="1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D8-4447-B079-BF9B98B6E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158672"/>
        <c:axId val="596159000"/>
      </c:barChart>
      <c:lineChart>
        <c:grouping val="standard"/>
        <c:varyColors val="0"/>
        <c:ser>
          <c:idx val="3"/>
          <c:order val="3"/>
          <c:tx>
            <c:strRef>
              <c:f>Feuil2!$G$5</c:f>
              <c:strCache>
                <c:ptCount val="1"/>
                <c:pt idx="0">
                  <c:v>Part BHRe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Feuil2!$H$1:$S$1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Feuil2!$H$5:$S$5</c:f>
              <c:numCache>
                <c:formatCode>General</c:formatCode>
                <c:ptCount val="12"/>
                <c:pt idx="0">
                  <c:v>58.823529411764703</c:v>
                </c:pt>
                <c:pt idx="1">
                  <c:v>67.5</c:v>
                </c:pt>
                <c:pt idx="2">
                  <c:v>23.255813953488371</c:v>
                </c:pt>
                <c:pt idx="3">
                  <c:v>18.181818181818183</c:v>
                </c:pt>
                <c:pt idx="4">
                  <c:v>47.826086956521742</c:v>
                </c:pt>
                <c:pt idx="5">
                  <c:v>50</c:v>
                </c:pt>
                <c:pt idx="6">
                  <c:v>55.813953488372093</c:v>
                </c:pt>
                <c:pt idx="7">
                  <c:v>78.125</c:v>
                </c:pt>
                <c:pt idx="8">
                  <c:v>21.428571428571427</c:v>
                </c:pt>
                <c:pt idx="9">
                  <c:v>9.8039215686274517</c:v>
                </c:pt>
                <c:pt idx="10">
                  <c:v>8.5106382978723403</c:v>
                </c:pt>
                <c:pt idx="11">
                  <c:v>5.4054054054054053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FD8-4447-B079-BF9B98B6E4EF}"/>
            </c:ext>
          </c:extLst>
        </c:ser>
        <c:ser>
          <c:idx val="4"/>
          <c:order val="4"/>
          <c:tx>
            <c:strRef>
              <c:f>Feuil2!$G$6</c:f>
              <c:strCache>
                <c:ptCount val="1"/>
                <c:pt idx="0">
                  <c:v>Part Sars-CoV-2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Feuil2!$H$1:$S$1</c:f>
              <c:numCache>
                <c:formatCode>mmm\-yy</c:formatCode>
                <c:ptCount val="12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</c:numCache>
            </c:numRef>
          </c:cat>
          <c:val>
            <c:numRef>
              <c:f>Feuil2!$H$6:$S$6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55.813953488372093</c:v>
                </c:pt>
                <c:pt idx="3">
                  <c:v>54.545454545454547</c:v>
                </c:pt>
                <c:pt idx="4">
                  <c:v>52.173913043478258</c:v>
                </c:pt>
                <c:pt idx="5">
                  <c:v>31.818181818181817</c:v>
                </c:pt>
                <c:pt idx="6">
                  <c:v>37.209302325581397</c:v>
                </c:pt>
                <c:pt idx="7">
                  <c:v>12.5</c:v>
                </c:pt>
                <c:pt idx="8">
                  <c:v>71.428571428571431</c:v>
                </c:pt>
                <c:pt idx="9">
                  <c:v>86.274509803921575</c:v>
                </c:pt>
                <c:pt idx="10">
                  <c:v>87.234042553191486</c:v>
                </c:pt>
                <c:pt idx="11">
                  <c:v>87.837837837837839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D8-4447-B079-BF9B98B6E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248192"/>
        <c:axId val="754245240"/>
      </c:lineChart>
      <c:dateAx>
        <c:axId val="59615867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6159000"/>
        <c:crosses val="autoZero"/>
        <c:auto val="1"/>
        <c:lblOffset val="100"/>
        <c:baseTimeUnit val="months"/>
      </c:dateAx>
      <c:valAx>
        <c:axId val="59615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6158672"/>
        <c:crosses val="autoZero"/>
        <c:crossBetween val="between"/>
      </c:valAx>
      <c:valAx>
        <c:axId val="7542452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54248192"/>
        <c:crosses val="max"/>
        <c:crossBetween val="between"/>
      </c:valAx>
      <c:dateAx>
        <c:axId val="75424819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5424524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59467129914851E-2"/>
          <c:y val="2.8059158301407369E-3"/>
          <c:w val="0.86349561982824952"/>
          <c:h val="0.171783469136571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49941107184926E-2"/>
          <c:y val="5.1401869158878503E-2"/>
          <c:w val="0.90930506478209661"/>
          <c:h val="0.684579439252336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Hors BHRe et Sars-CoV-2</c:v>
                </c:pt>
              </c:strCache>
            </c:strRef>
          </c:tx>
          <c:spPr>
            <a:solidFill>
              <a:schemeClr val="accent2"/>
            </a:solidFill>
            <a:ln w="13942">
              <a:solidFill>
                <a:schemeClr val="accent2"/>
              </a:solidFill>
              <a:prstDash val="solid"/>
            </a:ln>
          </c:spPr>
          <c:invertIfNegative val="0"/>
          <c:dLbls>
            <c:spPr>
              <a:noFill/>
              <a:ln w="278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1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CHU</c:v>
                </c:pt>
                <c:pt idx="1">
                  <c:v>HOP</c:v>
                </c:pt>
                <c:pt idx="2">
                  <c:v>MCO</c:v>
                </c:pt>
                <c:pt idx="3">
                  <c:v>SSR</c:v>
                </c:pt>
                <c:pt idx="4">
                  <c:v>SLD</c:v>
                </c:pt>
                <c:pt idx="5">
                  <c:v>MIL</c:v>
                </c:pt>
                <c:pt idx="6">
                  <c:v>PSY</c:v>
                </c:pt>
                <c:pt idx="7">
                  <c:v>CLC</c:v>
                </c:pt>
                <c:pt idx="8">
                  <c:v>HAD</c:v>
                </c:pt>
                <c:pt idx="9">
                  <c:v>DIV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10</c:v>
                </c:pt>
                <c:pt idx="1">
                  <c:v>39</c:v>
                </c:pt>
                <c:pt idx="2">
                  <c:v>17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0-46D7-B16C-9329E5D7DEB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BHRe</c:v>
                </c:pt>
              </c:strCache>
            </c:strRef>
          </c:tx>
          <c:spPr>
            <a:solidFill>
              <a:srgbClr val="99CC00"/>
            </a:solidFill>
            <a:ln w="13942">
              <a:solidFill>
                <a:srgbClr val="92D050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2.6615438327784886E-4"/>
                  <c:y val="-2.112681560141633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30-46D7-B16C-9329E5D7DEB6}"/>
                </c:ext>
              </c:extLst>
            </c:dLbl>
            <c:dLbl>
              <c:idx val="4"/>
              <c:layout>
                <c:manualLayout>
                  <c:x val="6.5654414195164268E-3"/>
                  <c:y val="-2.2393982722128669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30-46D7-B16C-9329E5D7DEB6}"/>
                </c:ext>
              </c:extLst>
            </c:dLbl>
            <c:dLbl>
              <c:idx val="5"/>
              <c:layout>
                <c:manualLayout>
                  <c:x val="6.3298124205256601E-3"/>
                  <c:y val="-5.1245189148452663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30-46D7-B16C-9329E5D7DEB6}"/>
                </c:ext>
              </c:extLst>
            </c:dLbl>
            <c:dLbl>
              <c:idx val="6"/>
              <c:layout>
                <c:manualLayout>
                  <c:x val="-2.7888003046139167E-2"/>
                  <c:y val="-1.4280970815729143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30-46D7-B16C-9329E5D7DEB6}"/>
                </c:ext>
              </c:extLst>
            </c:dLbl>
            <c:dLbl>
              <c:idx val="7"/>
              <c:layout>
                <c:manualLayout>
                  <c:x val="-3.061449865537913E-5"/>
                  <c:y val="-5.2321529007829604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30-46D7-B16C-9329E5D7DEB6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85159010600706708"/>
                  <c:y val="0.66588785046728971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30-46D7-B16C-9329E5D7DEB6}"/>
                </c:ext>
              </c:extLst>
            </c:dLbl>
            <c:dLbl>
              <c:idx val="9"/>
              <c:layout>
                <c:manualLayout>
                  <c:x val="-5.0175991018053256E-4"/>
                  <c:y val="-3.839149578845158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30-46D7-B16C-9329E5D7DEB6}"/>
                </c:ext>
              </c:extLst>
            </c:dLbl>
            <c:spPr>
              <a:noFill/>
              <a:ln w="278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17" b="0" i="0" u="none" strike="noStrike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CHU</c:v>
                </c:pt>
                <c:pt idx="1">
                  <c:v>HOP</c:v>
                </c:pt>
                <c:pt idx="2">
                  <c:v>MCO</c:v>
                </c:pt>
                <c:pt idx="3">
                  <c:v>SSR</c:v>
                </c:pt>
                <c:pt idx="4">
                  <c:v>SLD</c:v>
                </c:pt>
                <c:pt idx="5">
                  <c:v>MIL</c:v>
                </c:pt>
                <c:pt idx="6">
                  <c:v>PSY</c:v>
                </c:pt>
                <c:pt idx="7">
                  <c:v>CLC</c:v>
                </c:pt>
                <c:pt idx="8">
                  <c:v>HAD</c:v>
                </c:pt>
                <c:pt idx="9">
                  <c:v>DIV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58</c:v>
                </c:pt>
                <c:pt idx="1">
                  <c:v>73</c:v>
                </c:pt>
                <c:pt idx="2">
                  <c:v>29</c:v>
                </c:pt>
                <c:pt idx="3">
                  <c:v>10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30-46D7-B16C-9329E5D7DEB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Sars-Cov-2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9"/>
              <c:layout>
                <c:manualLayout>
                  <c:x val="0"/>
                  <c:y val="-5.3881608284503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D8-42FD-AA87-69A51C4B59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Sheet1!$B$1:$K$1</c:f>
              <c:strCache>
                <c:ptCount val="10"/>
                <c:pt idx="0">
                  <c:v>CHU</c:v>
                </c:pt>
                <c:pt idx="1">
                  <c:v>HOP</c:v>
                </c:pt>
                <c:pt idx="2">
                  <c:v>MCO</c:v>
                </c:pt>
                <c:pt idx="3">
                  <c:v>SSR</c:v>
                </c:pt>
                <c:pt idx="4">
                  <c:v>SLD</c:v>
                </c:pt>
                <c:pt idx="5">
                  <c:v>MIL</c:v>
                </c:pt>
                <c:pt idx="6">
                  <c:v>PSY</c:v>
                </c:pt>
                <c:pt idx="7">
                  <c:v>CLC</c:v>
                </c:pt>
                <c:pt idx="8">
                  <c:v>HAD</c:v>
                </c:pt>
                <c:pt idx="9">
                  <c:v>DIV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>
                  <c:v>31</c:v>
                </c:pt>
                <c:pt idx="1">
                  <c:v>129</c:v>
                </c:pt>
                <c:pt idx="2">
                  <c:v>76</c:v>
                </c:pt>
                <c:pt idx="3">
                  <c:v>49</c:v>
                </c:pt>
                <c:pt idx="4">
                  <c:v>7</c:v>
                </c:pt>
                <c:pt idx="6">
                  <c:v>83</c:v>
                </c:pt>
                <c:pt idx="7">
                  <c:v>10</c:v>
                </c:pt>
                <c:pt idx="9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8-42FD-AA87-69A51C4B59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39760480"/>
        <c:axId val="1"/>
      </c:barChart>
      <c:catAx>
        <c:axId val="13976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4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39760480"/>
        <c:crosses val="autoZero"/>
        <c:crossBetween val="between"/>
      </c:valAx>
      <c:spPr>
        <a:noFill/>
        <a:ln w="27885">
          <a:noFill/>
        </a:ln>
      </c:spPr>
    </c:plotArea>
    <c:legend>
      <c:legendPos val="b"/>
      <c:layout>
        <c:manualLayout>
          <c:xMode val="edge"/>
          <c:yMode val="edge"/>
          <c:x val="0.31095406360424027"/>
          <c:y val="0.89837321309227058"/>
          <c:w val="0.51602786424730385"/>
          <c:h val="5.7794444678906473E-2"/>
        </c:manualLayout>
      </c:layout>
      <c:overlay val="0"/>
      <c:spPr>
        <a:solidFill>
          <a:schemeClr val="bg1"/>
        </a:solidFill>
        <a:ln w="3486">
          <a:solidFill>
            <a:schemeClr val="tx1"/>
          </a:solidFill>
          <a:prstDash val="solid"/>
        </a:ln>
      </c:spPr>
      <c:txPr>
        <a:bodyPr/>
        <a:lstStyle/>
        <a:p>
          <a:pPr>
            <a:defRPr sz="1300" b="1" i="0" u="none" strike="noStrike" baseline="0">
              <a:solidFill>
                <a:schemeClr val="tx1"/>
              </a:solidFill>
              <a:latin typeface="Arial" panose="020B0604020202020204" pitchFamily="34" charset="0"/>
              <a:ea typeface="Arial Black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13942">
      <a:solidFill>
        <a:schemeClr val="tx1"/>
      </a:solidFill>
      <a:prstDash val="sysDash"/>
    </a:ln>
  </c:spPr>
  <c:txPr>
    <a:bodyPr/>
    <a:lstStyle/>
    <a:p>
      <a:pPr>
        <a:defRPr sz="1976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849234393404002E-2"/>
          <c:y val="7.476635514018691E-2"/>
          <c:w val="0.91755005889281505"/>
          <c:h val="0.766355140186915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Hors BHRe</c:v>
                </c:pt>
              </c:strCache>
            </c:strRef>
          </c:tx>
          <c:spPr>
            <a:solidFill>
              <a:schemeClr val="accent2"/>
            </a:solidFill>
            <a:ln w="13863">
              <a:solidFill>
                <a:schemeClr val="accent2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C70-44E0-A300-0AE2A440C13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C70-44E0-A300-0AE2A440C13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C70-44E0-A300-0AE2A440C13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C70-44E0-A300-0AE2A440C13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C70-44E0-A300-0AE2A440C135}"/>
              </c:ext>
            </c:extLst>
          </c:dPt>
          <c:dLbls>
            <c:spPr>
              <a:noFill/>
              <a:ln w="2772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20</c:v>
                </c:pt>
                <c:pt idx="1">
                  <c:v>13</c:v>
                </c:pt>
                <c:pt idx="2">
                  <c:v>48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70-44E0-A300-0AE2A440C13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Sars-Cov-2</c:v>
                </c:pt>
              </c:strCache>
            </c:strRef>
          </c:tx>
          <c:spPr>
            <a:solidFill>
              <a:schemeClr val="accent1"/>
            </a:solidFill>
            <a:ln w="13863">
              <a:solidFill>
                <a:schemeClr val="accent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Sheet1!$B$1:$F$1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252</c:v>
                </c:pt>
                <c:pt idx="1">
                  <c:v>12</c:v>
                </c:pt>
                <c:pt idx="2">
                  <c:v>175</c:v>
                </c:pt>
                <c:pt idx="3">
                  <c:v>21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70-44E0-A300-0AE2A440C1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44797432"/>
        <c:axId val="1"/>
      </c:barChart>
      <c:catAx>
        <c:axId val="144797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4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44797432"/>
        <c:crosses val="autoZero"/>
        <c:crossBetween val="between"/>
      </c:valAx>
      <c:spPr>
        <a:noFill/>
        <a:ln w="27726">
          <a:noFill/>
        </a:ln>
      </c:spPr>
    </c:plotArea>
    <c:legend>
      <c:legendPos val="r"/>
      <c:overlay val="0"/>
      <c:txPr>
        <a:bodyPr/>
        <a:lstStyle/>
        <a:p>
          <a:pPr>
            <a:defRPr sz="17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5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584216725559488E-2"/>
          <c:y val="7.7102803738317752E-2"/>
          <c:w val="0.89517078916372206"/>
          <c:h val="0.560747663551401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Hors BHRe</c:v>
                </c:pt>
              </c:strCache>
            </c:strRef>
          </c:tx>
          <c:spPr>
            <a:solidFill>
              <a:schemeClr val="accent2"/>
            </a:solidFill>
            <a:ln w="13942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5.7193919926035201E-3"/>
                  <c:y val="-4.5373985923792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98-45AF-99DF-B06D66CF7CB7}"/>
                </c:ext>
              </c:extLst>
            </c:dLbl>
            <c:dLbl>
              <c:idx val="3"/>
              <c:layout>
                <c:manualLayout>
                  <c:x val="8.5790879889052797E-3"/>
                  <c:y val="-3.119461532260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98-45AF-99DF-B06D66CF7CB7}"/>
                </c:ext>
              </c:extLst>
            </c:dLbl>
            <c:dLbl>
              <c:idx val="6"/>
              <c:layout>
                <c:manualLayout>
                  <c:x val="-1.42984799815088E-3"/>
                  <c:y val="-3.4030489442844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98-45AF-99DF-B06D66CF7CB7}"/>
                </c:ext>
              </c:extLst>
            </c:dLbl>
            <c:dLbl>
              <c:idx val="7"/>
              <c:layout>
                <c:manualLayout>
                  <c:x val="1.42984799815088E-3"/>
                  <c:y val="-3.4030489442844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98-45AF-99DF-B06D66CF7CB7}"/>
                </c:ext>
              </c:extLst>
            </c:dLbl>
            <c:dLbl>
              <c:idx val="9"/>
              <c:layout>
                <c:manualLayout>
                  <c:x val="1.429847998150985E-3"/>
                  <c:y val="-3.4030489442844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98-45AF-99DF-B06D66CF7CB7}"/>
                </c:ext>
              </c:extLst>
            </c:dLbl>
            <c:dLbl>
              <c:idx val="10"/>
              <c:layout>
                <c:manualLayout>
                  <c:x val="-1.429847998150985E-3"/>
                  <c:y val="-1.9851118841659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8-45AF-99DF-B06D66CF7CB7}"/>
                </c:ext>
              </c:extLst>
            </c:dLbl>
            <c:dLbl>
              <c:idx val="12"/>
              <c:layout>
                <c:manualLayout>
                  <c:x val="1.4298479981506703E-3"/>
                  <c:y val="-4.8209860044029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8-45AF-99DF-B06D66CF7CB7}"/>
                </c:ext>
              </c:extLst>
            </c:dLbl>
            <c:spPr>
              <a:noFill/>
              <a:ln w="278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1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Urin.</c:v>
                </c:pt>
                <c:pt idx="1">
                  <c:v>Pulm.</c:v>
                </c:pt>
                <c:pt idx="2">
                  <c:v>ISO</c:v>
                </c:pt>
                <c:pt idx="3">
                  <c:v>Bact.</c:v>
                </c:pt>
                <c:pt idx="4">
                  <c:v>KT</c:v>
                </c:pt>
                <c:pt idx="5">
                  <c:v>Dig.</c:v>
                </c:pt>
                <c:pt idx="6">
                  <c:v>Cut.</c:v>
                </c:pt>
                <c:pt idx="7">
                  <c:v>Os</c:v>
                </c:pt>
                <c:pt idx="8">
                  <c:v>ORL</c:v>
                </c:pt>
                <c:pt idx="9">
                  <c:v>Opht.</c:v>
                </c:pt>
                <c:pt idx="10">
                  <c:v>SNC</c:v>
                </c:pt>
                <c:pt idx="11">
                  <c:v>Cardio.</c:v>
                </c:pt>
                <c:pt idx="12">
                  <c:v>Génit.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1">
                  <c:v>260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  <c:pt idx="5">
                  <c:v>17</c:v>
                </c:pt>
                <c:pt idx="6">
                  <c:v>1</c:v>
                </c:pt>
                <c:pt idx="7">
                  <c:v>1</c:v>
                </c:pt>
                <c:pt idx="8">
                  <c:v>28</c:v>
                </c:pt>
                <c:pt idx="9">
                  <c:v>3</c:v>
                </c:pt>
                <c:pt idx="10">
                  <c:v>0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D9-441C-BC0D-9527D685A41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BHRe</c:v>
                </c:pt>
              </c:strCache>
            </c:strRef>
          </c:tx>
          <c:spPr>
            <a:solidFill>
              <a:srgbClr val="99CC00"/>
            </a:solidFill>
            <a:ln w="13942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Mode val="edge"/>
                  <c:yMode val="edge"/>
                  <c:x val="0.26266195524146052"/>
                  <c:y val="0.51869158878504673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1" i="0" u="none" strike="noStrike" baseline="0">
                      <a:solidFill>
                        <a:schemeClr val="tx1"/>
                      </a:solidFill>
                      <a:latin typeface="Arial Black"/>
                      <a:ea typeface="Arial Black"/>
                      <a:cs typeface="Arial Black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D9-441C-BC0D-9527D685A41F}"/>
                </c:ext>
              </c:extLst>
            </c:dLbl>
            <c:dLbl>
              <c:idx val="3"/>
              <c:layout>
                <c:manualLayout>
                  <c:x val="-3.6399944021481279E-4"/>
                  <c:y val="-3.7171979137056943E-2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1" i="0" u="none" strike="noStrike" baseline="0">
                      <a:solidFill>
                        <a:schemeClr val="tx1"/>
                      </a:solidFill>
                      <a:latin typeface="Arial Black"/>
                      <a:ea typeface="Arial Black"/>
                      <a:cs typeface="Arial Black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D9-441C-BC0D-9527D685A41F}"/>
                </c:ext>
              </c:extLst>
            </c:dLbl>
            <c:dLbl>
              <c:idx val="4"/>
              <c:layout>
                <c:manualLayout>
                  <c:xMode val="edge"/>
                  <c:yMode val="edge"/>
                  <c:x val="0.40164899882214372"/>
                  <c:y val="0.55841121495327106"/>
                </c:manualLayout>
              </c:layout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1" i="0" u="none" strike="noStrike" baseline="0">
                      <a:solidFill>
                        <a:schemeClr val="tx1"/>
                      </a:solidFill>
                      <a:latin typeface="Arial Black"/>
                      <a:ea typeface="Arial Black"/>
                      <a:cs typeface="Arial Black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D9-441C-BC0D-9527D685A41F}"/>
                </c:ext>
              </c:extLst>
            </c:dLbl>
            <c:dLbl>
              <c:idx val="6"/>
              <c:spPr>
                <a:noFill/>
                <a:ln w="27885">
                  <a:noFill/>
                </a:ln>
              </c:spPr>
              <c:txPr>
                <a:bodyPr/>
                <a:lstStyle/>
                <a:p>
                  <a:pPr>
                    <a:defRPr sz="1317" b="1" i="0" u="none" strike="noStrike" baseline="0">
                      <a:solidFill>
                        <a:schemeClr val="tx1"/>
                      </a:solidFill>
                      <a:latin typeface="Arial Black"/>
                      <a:ea typeface="Arial Black"/>
                      <a:cs typeface="Arial Black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2D9-441C-BC0D-9527D685A41F}"/>
                </c:ext>
              </c:extLst>
            </c:dLbl>
            <c:spPr>
              <a:noFill/>
              <a:ln w="278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17" b="1" i="0" u="none" strike="noStrike" baseline="0">
                    <a:solidFill>
                      <a:schemeClr val="tx1"/>
                    </a:solidFill>
                    <a:latin typeface="Arial Black"/>
                    <a:ea typeface="Arial Black"/>
                    <a:cs typeface="Arial Black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Urin.</c:v>
                </c:pt>
                <c:pt idx="1">
                  <c:v>Pulm.</c:v>
                </c:pt>
                <c:pt idx="2">
                  <c:v>ISO</c:v>
                </c:pt>
                <c:pt idx="3">
                  <c:v>Bact.</c:v>
                </c:pt>
                <c:pt idx="4">
                  <c:v>KT</c:v>
                </c:pt>
                <c:pt idx="5">
                  <c:v>Dig.</c:v>
                </c:pt>
                <c:pt idx="6">
                  <c:v>Cut.</c:v>
                </c:pt>
                <c:pt idx="7">
                  <c:v>Os</c:v>
                </c:pt>
                <c:pt idx="8">
                  <c:v>ORL</c:v>
                </c:pt>
                <c:pt idx="9">
                  <c:v>Opht.</c:v>
                </c:pt>
                <c:pt idx="10">
                  <c:v>SNC</c:v>
                </c:pt>
                <c:pt idx="11">
                  <c:v>Cardio.</c:v>
                </c:pt>
                <c:pt idx="12">
                  <c:v>Génit.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5-92D9-441C-BC0D-9527D685A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58196032"/>
        <c:axId val="1"/>
      </c:barChart>
      <c:catAx>
        <c:axId val="15819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3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4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8196032"/>
        <c:crosses val="autoZero"/>
        <c:crossBetween val="between"/>
      </c:valAx>
      <c:spPr>
        <a:noFill/>
        <a:ln w="27885">
          <a:noFill/>
        </a:ln>
      </c:spPr>
    </c:plotArea>
    <c:plotVisOnly val="1"/>
    <c:dispBlanksAs val="gap"/>
    <c:showDLblsOverMax val="0"/>
  </c:chart>
  <c:spPr>
    <a:noFill/>
    <a:ln w="13942">
      <a:solidFill>
        <a:schemeClr val="tx1"/>
      </a:solidFill>
      <a:prstDash val="sysDash"/>
    </a:ln>
  </c:spPr>
  <c:txPr>
    <a:bodyPr/>
    <a:lstStyle/>
    <a:p>
      <a:pPr>
        <a:defRPr sz="1976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SIN </a:t>
            </a:r>
            <a:r>
              <a:rPr lang="en-US" sz="2000" dirty="0" err="1"/>
              <a:t>cas</a:t>
            </a:r>
            <a:r>
              <a:rPr lang="en-US" sz="2000" dirty="0"/>
              <a:t> </a:t>
            </a:r>
            <a:r>
              <a:rPr lang="en-US" sz="2000" dirty="0" err="1"/>
              <a:t>isolés</a:t>
            </a:r>
            <a:r>
              <a:rPr lang="en-US" sz="2000" dirty="0"/>
              <a:t> (N = 154</a:t>
            </a:r>
            <a:r>
              <a:rPr lang="en-US" dirty="0"/>
              <a:t>)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Lbls>
            <c:dLbl>
              <c:idx val="0"/>
              <c:layout>
                <c:manualLayout>
                  <c:x val="-0.22641509433962265"/>
                  <c:y val="-0.168361959653669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0A-4BE6-BEA6-FB6C24962BDB}"/>
                </c:ext>
              </c:extLst>
            </c:dLbl>
            <c:dLbl>
              <c:idx val="1"/>
              <c:layout>
                <c:manualLayout>
                  <c:x val="-3.1446540880503146E-3"/>
                  <c:y val="-3.36723919307339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FD-4E29-8DA2-C82B8AB0E925}"/>
                </c:ext>
              </c:extLst>
            </c:dLbl>
            <c:dLbl>
              <c:idx val="3"/>
              <c:layout>
                <c:manualLayout>
                  <c:x val="4.0880503144654086E-2"/>
                  <c:y val="5.61206532178897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FD-4E29-8DA2-C82B8AB0E925}"/>
                </c:ext>
              </c:extLst>
            </c:dLbl>
            <c:dLbl>
              <c:idx val="4"/>
              <c:layout>
                <c:manualLayout>
                  <c:x val="0.1069182389937107"/>
                  <c:y val="0.1627498943318803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0A-4BE6-BEA6-FB6C24962BDB}"/>
                </c:ext>
              </c:extLst>
            </c:dLbl>
            <c:dLbl>
              <c:idx val="5"/>
              <c:layout>
                <c:manualLayout>
                  <c:x val="0"/>
                  <c:y val="-1.96422286262615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FD-4E29-8DA2-C82B8AB0E925}"/>
                </c:ext>
              </c:extLst>
            </c:dLbl>
            <c:dLbl>
              <c:idx val="6"/>
              <c:layout>
                <c:manualLayout>
                  <c:x val="0"/>
                  <c:y val="-2.24482612871559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0A-4BE6-BEA6-FB6C24962BDB}"/>
                </c:ext>
              </c:extLst>
            </c:dLbl>
            <c:dLbl>
              <c:idx val="7"/>
              <c:layout>
                <c:manualLayout>
                  <c:x val="0.13267865101767939"/>
                  <c:y val="2.52542939480502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0A-4BE6-BEA6-FB6C24962BD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0A-4BE6-BEA6-FB6C24962BD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0A-4BE6-BEA6-FB6C24962BDB}"/>
                </c:ext>
              </c:extLst>
            </c:dLbl>
            <c:dLbl>
              <c:idx val="10"/>
              <c:layout>
                <c:manualLayout>
                  <c:x val="-3.7735849056603772E-2"/>
                  <c:y val="5.61206532178897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FD-4E29-8DA2-C82B8AB0E925}"/>
                </c:ext>
              </c:extLst>
            </c:dLbl>
            <c:dLbl>
              <c:idx val="11"/>
              <c:layout>
                <c:manualLayout>
                  <c:x val="-5.0314465408805034E-2"/>
                  <c:y val="-1.68361959653669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FD-4E29-8DA2-C82B8AB0E925}"/>
                </c:ext>
              </c:extLst>
            </c:dLbl>
            <c:dLbl>
              <c:idx val="12"/>
              <c:layout>
                <c:manualLayout>
                  <c:x val="5.3459119496855348E-2"/>
                  <c:y val="-1.68361959653669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FD-4E29-8DA2-C82B8AB0E925}"/>
                </c:ext>
              </c:extLst>
            </c:dLbl>
            <c:dLbl>
              <c:idx val="13"/>
              <c:layout>
                <c:manualLayout>
                  <c:x val="9.7484276729559685E-2"/>
                  <c:y val="5.89266858787842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FD-4E29-8DA2-C82B8AB0E9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Feuil1!$A$2:$A$15</c:f>
              <c:strCache>
                <c:ptCount val="14"/>
                <c:pt idx="0">
                  <c:v>Resp. et pulmonaire</c:v>
                </c:pt>
                <c:pt idx="1">
                  <c:v>Digestif</c:v>
                </c:pt>
                <c:pt idx="2">
                  <c:v>Urinaire</c:v>
                </c:pt>
                <c:pt idx="3">
                  <c:v>Bactériémie</c:v>
                </c:pt>
                <c:pt idx="4">
                  <c:v>Peau et tissu mou</c:v>
                </c:pt>
                <c:pt idx="5">
                  <c:v>Site opératoire</c:v>
                </c:pt>
                <c:pt idx="6">
                  <c:v>œil</c:v>
                </c:pt>
                <c:pt idx="7">
                  <c:v>ORL</c:v>
                </c:pt>
                <c:pt idx="8">
                  <c:v>Syndrome septique</c:v>
                </c:pt>
                <c:pt idx="9">
                  <c:v>Cathéter</c:v>
                </c:pt>
                <c:pt idx="10">
                  <c:v>Gyneco </c:v>
                </c:pt>
                <c:pt idx="11">
                  <c:v>Autre inf syst</c:v>
                </c:pt>
                <c:pt idx="12">
                  <c:v>Ostéo-articlaire</c:v>
                </c:pt>
                <c:pt idx="13">
                  <c:v>Syndrome grippale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98</c:v>
                </c:pt>
                <c:pt idx="1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7</c:v>
                </c:pt>
                <c:pt idx="6">
                  <c:v>2</c:v>
                </c:pt>
                <c:pt idx="7">
                  <c:v>20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0A-4BE6-BEA6-FB6C24962B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SIN </a:t>
            </a:r>
            <a:r>
              <a:rPr lang="en-US" sz="2000" dirty="0" err="1"/>
              <a:t>cas</a:t>
            </a:r>
            <a:r>
              <a:rPr lang="en-US" sz="2000" dirty="0"/>
              <a:t> </a:t>
            </a:r>
            <a:r>
              <a:rPr lang="en-US" sz="2000" dirty="0" err="1"/>
              <a:t>groupés</a:t>
            </a:r>
            <a:r>
              <a:rPr lang="en-US" sz="2000" dirty="0"/>
              <a:t> (N= 202)</a:t>
            </a:r>
          </a:p>
        </c:rich>
      </c:tx>
      <c:layout>
        <c:manualLayout>
          <c:xMode val="edge"/>
          <c:yMode val="edge"/>
          <c:x val="0.26632075471698113"/>
          <c:y val="8.41809798268346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38037933937504"/>
          <c:y val="0.2266432580204478"/>
          <c:w val="0.80581785767345115"/>
          <c:h val="0.71904609030166622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SIN cas groupés</c:v>
                </c:pt>
              </c:strCache>
            </c:strRef>
          </c:tx>
          <c:dLbls>
            <c:dLbl>
              <c:idx val="0"/>
              <c:layout>
                <c:manualLayout>
                  <c:x val="-0.10377383251621861"/>
                  <c:y val="-0.202052911170506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69-4E1B-9383-BC1FA49E14A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69-4E1B-9383-BC1FA49E14A3}"/>
                </c:ext>
              </c:extLst>
            </c:dLbl>
            <c:dLbl>
              <c:idx val="3"/>
              <c:layout>
                <c:manualLayout>
                  <c:x val="0"/>
                  <c:y val="2.52542939480503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69-4E1B-9383-BC1FA49E14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69-4E1B-9383-BC1FA49E14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69-4E1B-9383-BC1FA49E14A3}"/>
                </c:ext>
              </c:extLst>
            </c:dLbl>
            <c:dLbl>
              <c:idx val="6"/>
              <c:layout>
                <c:manualLayout>
                  <c:x val="-4.0363213625571055E-2"/>
                  <c:y val="-6.73447838614677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79751142218332E-2"/>
                      <c:h val="8.3788135254309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969-4E1B-9383-BC1FA49E14A3}"/>
                </c:ext>
              </c:extLst>
            </c:dLbl>
            <c:dLbl>
              <c:idx val="7"/>
              <c:layout>
                <c:manualLayout>
                  <c:x val="2.969962088072323E-2"/>
                  <c:y val="-5.61206532178897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69-4E1B-9383-BC1FA49E14A3}"/>
                </c:ext>
              </c:extLst>
            </c:dLbl>
            <c:dLbl>
              <c:idx val="8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69-4E1B-9383-BC1FA49E14A3}"/>
                </c:ext>
              </c:extLst>
            </c:dLbl>
            <c:dLbl>
              <c:idx val="9"/>
              <c:layout>
                <c:manualLayout>
                  <c:x val="5.9748427672955975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69-4E1B-9383-BC1FA49E14A3}"/>
                </c:ext>
              </c:extLst>
            </c:dLbl>
            <c:dLbl>
              <c:idx val="10"/>
              <c:layout>
                <c:manualLayout>
                  <c:x val="4.9382716049382713E-2"/>
                  <c:y val="-5.6120653217890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9-4F81-8806-72F1DD7E458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9-4F81-8806-72F1DD7E45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Feuil1!$A$2:$A$14</c:f>
              <c:strCache>
                <c:ptCount val="13"/>
                <c:pt idx="0">
                  <c:v>Resp et pulmonaire</c:v>
                </c:pt>
                <c:pt idx="1">
                  <c:v>Digestif</c:v>
                </c:pt>
                <c:pt idx="2">
                  <c:v>Urine</c:v>
                </c:pt>
                <c:pt idx="3">
                  <c:v>Bactériémie</c:v>
                </c:pt>
                <c:pt idx="4">
                  <c:v>Peau et tissu mou</c:v>
                </c:pt>
                <c:pt idx="5">
                  <c:v>Site opératoire</c:v>
                </c:pt>
                <c:pt idx="6">
                  <c:v>œil</c:v>
                </c:pt>
                <c:pt idx="7">
                  <c:v>ORL</c:v>
                </c:pt>
                <c:pt idx="8">
                  <c:v>Syndrome septique</c:v>
                </c:pt>
                <c:pt idx="9">
                  <c:v>cathéter</c:v>
                </c:pt>
                <c:pt idx="10">
                  <c:v>S grippal</c:v>
                </c:pt>
                <c:pt idx="11">
                  <c:v>Gynéco</c:v>
                </c:pt>
                <c:pt idx="12">
                  <c:v>Autre inf syst</c:v>
                </c:pt>
              </c:strCache>
            </c:strRef>
          </c:cat>
          <c:val>
            <c:numRef>
              <c:f>Feuil1!$B$2:$B$14</c:f>
              <c:numCache>
                <c:formatCode>General</c:formatCode>
                <c:ptCount val="13"/>
                <c:pt idx="0">
                  <c:v>152</c:v>
                </c:pt>
                <c:pt idx="1">
                  <c:v>15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5</c:v>
                </c:pt>
                <c:pt idx="8">
                  <c:v>1</c:v>
                </c:pt>
                <c:pt idx="10">
                  <c:v>17</c:v>
                </c:pt>
                <c:pt idx="11">
                  <c:v>0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969-4E1B-9383-BC1FA49E1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781731909845784E-2"/>
          <c:y val="7.582938388625593E-2"/>
          <c:w val="0.9015421115065243"/>
          <c:h val="0.556872037914691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Hors BHRe</c:v>
                </c:pt>
              </c:strCache>
            </c:strRef>
          </c:tx>
          <c:spPr>
            <a:solidFill>
              <a:schemeClr val="accent2"/>
            </a:solidFill>
            <a:ln w="14050">
              <a:solidFill>
                <a:schemeClr val="accent2"/>
              </a:solidFill>
              <a:prstDash val="solid"/>
            </a:ln>
          </c:spPr>
          <c:invertIfNegative val="0"/>
          <c:dLbls>
            <c:spPr>
              <a:noFill/>
              <a:ln w="2809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Méd</c:v>
                </c:pt>
                <c:pt idx="1">
                  <c:v>Chir</c:v>
                </c:pt>
                <c:pt idx="2">
                  <c:v>GO</c:v>
                </c:pt>
                <c:pt idx="3">
                  <c:v>Réa</c:v>
                </c:pt>
                <c:pt idx="4">
                  <c:v>HOPJ</c:v>
                </c:pt>
                <c:pt idx="5">
                  <c:v>Péd</c:v>
                </c:pt>
                <c:pt idx="6">
                  <c:v>Psy</c:v>
                </c:pt>
                <c:pt idx="7">
                  <c:v>SSR</c:v>
                </c:pt>
                <c:pt idx="8">
                  <c:v>SLD</c:v>
                </c:pt>
                <c:pt idx="9">
                  <c:v>HAD</c:v>
                </c:pt>
                <c:pt idx="10">
                  <c:v>EHPAD</c:v>
                </c:pt>
                <c:pt idx="11">
                  <c:v>Dialyse</c:v>
                </c:pt>
                <c:pt idx="12">
                  <c:v>URG</c:v>
                </c:pt>
                <c:pt idx="13">
                  <c:v>Autre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19</c:v>
                </c:pt>
                <c:pt idx="1">
                  <c:v>12</c:v>
                </c:pt>
                <c:pt idx="2">
                  <c:v>5</c:v>
                </c:pt>
                <c:pt idx="3">
                  <c:v>9</c:v>
                </c:pt>
                <c:pt idx="5">
                  <c:v>2</c:v>
                </c:pt>
                <c:pt idx="6">
                  <c:v>4</c:v>
                </c:pt>
                <c:pt idx="7">
                  <c:v>16</c:v>
                </c:pt>
                <c:pt idx="8">
                  <c:v>2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BE-47BE-9A71-5C9E9D8B2A9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BHRe</c:v>
                </c:pt>
              </c:strCache>
            </c:strRef>
          </c:tx>
          <c:spPr>
            <a:solidFill>
              <a:srgbClr val="99CC00"/>
            </a:solidFill>
            <a:ln w="14050">
              <a:solidFill>
                <a:schemeClr val="accent3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3.5966726024198744E-3"/>
                  <c:y val="-4.5837554899075664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BE-47BE-9A71-5C9E9D8B2A9C}"/>
                </c:ext>
              </c:extLst>
            </c:dLbl>
            <c:dLbl>
              <c:idx val="4"/>
              <c:layout>
                <c:manualLayout>
                  <c:x val="-3.9695733757100227E-4"/>
                  <c:y val="-4.8605551635993893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BE-47BE-9A71-5C9E9D8B2A9C}"/>
                </c:ext>
              </c:extLst>
            </c:dLbl>
            <c:dLbl>
              <c:idx val="5"/>
              <c:layout>
                <c:manualLayout>
                  <c:x val="-7.359072563664637E-4"/>
                  <c:y val="-4.1923084519276399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BE-47BE-9A71-5C9E9D8B2A9C}"/>
                </c:ext>
              </c:extLst>
            </c:dLbl>
            <c:dLbl>
              <c:idx val="6"/>
              <c:layout>
                <c:manualLayout>
                  <c:x val="-2.8581636298679147E-3"/>
                  <c:y val="-2.8530670470756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5A-4B7E-9D1D-193F11157437}"/>
                </c:ext>
              </c:extLst>
            </c:dLbl>
            <c:dLbl>
              <c:idx val="8"/>
              <c:layout>
                <c:manualLayout>
                  <c:x val="3.8018752479091131E-2"/>
                  <c:y val="-1.7875700630145912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BE-47BE-9A71-5C9E9D8B2A9C}"/>
                </c:ext>
              </c:extLst>
            </c:dLbl>
            <c:dLbl>
              <c:idx val="11"/>
              <c:layout>
                <c:manualLayout>
                  <c:x val="-3.970150022054586E-4"/>
                  <c:y val="-4.0667011024984934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BE-47BE-9A71-5C9E9D8B2A9C}"/>
                </c:ext>
              </c:extLst>
            </c:dLbl>
            <c:dLbl>
              <c:idx val="12"/>
              <c:layout>
                <c:manualLayout>
                  <c:x val="2.0156467579816189E-2"/>
                  <c:y val="-2.0871196378626708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BE-47BE-9A71-5C9E9D8B2A9C}"/>
                </c:ext>
              </c:extLst>
            </c:dLbl>
            <c:dLbl>
              <c:idx val="13"/>
              <c:layout>
                <c:manualLayout>
                  <c:x val="1.1143730673401908E-4"/>
                  <c:y val="-3.926890809045247E-2"/>
                </c:manualLayout>
              </c:layout>
              <c:spPr>
                <a:noFill/>
                <a:ln w="28099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Black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BE-47BE-9A71-5C9E9D8B2A9C}"/>
                </c:ext>
              </c:extLst>
            </c:dLbl>
            <c:spPr>
              <a:noFill/>
              <a:ln w="2809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Arial" panose="020B0604020202020204" pitchFamily="34" charset="0"/>
                    <a:ea typeface="Arial Black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Méd</c:v>
                </c:pt>
                <c:pt idx="1">
                  <c:v>Chir</c:v>
                </c:pt>
                <c:pt idx="2">
                  <c:v>GO</c:v>
                </c:pt>
                <c:pt idx="3">
                  <c:v>Réa</c:v>
                </c:pt>
                <c:pt idx="4">
                  <c:v>HOPJ</c:v>
                </c:pt>
                <c:pt idx="5">
                  <c:v>Péd</c:v>
                </c:pt>
                <c:pt idx="6">
                  <c:v>Psy</c:v>
                </c:pt>
                <c:pt idx="7">
                  <c:v>SSR</c:v>
                </c:pt>
                <c:pt idx="8">
                  <c:v>SLD</c:v>
                </c:pt>
                <c:pt idx="9">
                  <c:v>HAD</c:v>
                </c:pt>
                <c:pt idx="10">
                  <c:v>EHPAD</c:v>
                </c:pt>
                <c:pt idx="11">
                  <c:v>Dialyse</c:v>
                </c:pt>
                <c:pt idx="12">
                  <c:v>URG</c:v>
                </c:pt>
                <c:pt idx="13">
                  <c:v>Autre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0">
                  <c:v>82</c:v>
                </c:pt>
                <c:pt idx="1">
                  <c:v>32</c:v>
                </c:pt>
                <c:pt idx="2">
                  <c:v>1</c:v>
                </c:pt>
                <c:pt idx="3">
                  <c:v>31</c:v>
                </c:pt>
                <c:pt idx="5">
                  <c:v>5</c:v>
                </c:pt>
                <c:pt idx="6">
                  <c:v>1</c:v>
                </c:pt>
                <c:pt idx="7">
                  <c:v>26</c:v>
                </c:pt>
                <c:pt idx="8">
                  <c:v>2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BE-47BE-9A71-5C9E9D8B2A9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Sars-CoV-2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2"/>
              <c:layout>
                <c:manualLayout>
                  <c:x val="-8.5744908896034297E-3"/>
                  <c:y val="-5.7061340941512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5A-4B7E-9D1D-193F11157437}"/>
                </c:ext>
              </c:extLst>
            </c:dLbl>
            <c:dLbl>
              <c:idx val="10"/>
              <c:layout>
                <c:manualLayout>
                  <c:x val="-1.0479812245829962E-16"/>
                  <c:y val="-3.423680456490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5A-4B7E-9D1D-193F11157437}"/>
                </c:ext>
              </c:extLst>
            </c:dLbl>
            <c:dLbl>
              <c:idx val="12"/>
              <c:layout>
                <c:manualLayout>
                  <c:x val="-8.5744908896035338E-3"/>
                  <c:y val="-4.2796005706134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5A-4B7E-9D1D-193F11157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Sheet1!$B$1:$O$1</c:f>
              <c:strCache>
                <c:ptCount val="14"/>
                <c:pt idx="0">
                  <c:v>Méd</c:v>
                </c:pt>
                <c:pt idx="1">
                  <c:v>Chir</c:v>
                </c:pt>
                <c:pt idx="2">
                  <c:v>GO</c:v>
                </c:pt>
                <c:pt idx="3">
                  <c:v>Réa</c:v>
                </c:pt>
                <c:pt idx="4">
                  <c:v>HOPJ</c:v>
                </c:pt>
                <c:pt idx="5">
                  <c:v>Péd</c:v>
                </c:pt>
                <c:pt idx="6">
                  <c:v>Psy</c:v>
                </c:pt>
                <c:pt idx="7">
                  <c:v>SSR</c:v>
                </c:pt>
                <c:pt idx="8">
                  <c:v>SLD</c:v>
                </c:pt>
                <c:pt idx="9">
                  <c:v>HAD</c:v>
                </c:pt>
                <c:pt idx="10">
                  <c:v>EHPAD</c:v>
                </c:pt>
                <c:pt idx="11">
                  <c:v>Dialyse</c:v>
                </c:pt>
                <c:pt idx="12">
                  <c:v>URG</c:v>
                </c:pt>
                <c:pt idx="13">
                  <c:v>Autre</c:v>
                </c:pt>
              </c:strCache>
            </c:strRef>
          </c:cat>
          <c:val>
            <c:numRef>
              <c:f>Sheet1!$B$4:$O$4</c:f>
              <c:numCache>
                <c:formatCode>General</c:formatCode>
                <c:ptCount val="14"/>
                <c:pt idx="0">
                  <c:v>132</c:v>
                </c:pt>
                <c:pt idx="1">
                  <c:v>24</c:v>
                </c:pt>
                <c:pt idx="2">
                  <c:v>0</c:v>
                </c:pt>
                <c:pt idx="3">
                  <c:v>3</c:v>
                </c:pt>
                <c:pt idx="5">
                  <c:v>4</c:v>
                </c:pt>
                <c:pt idx="6">
                  <c:v>95</c:v>
                </c:pt>
                <c:pt idx="7">
                  <c:v>89</c:v>
                </c:pt>
                <c:pt idx="8">
                  <c:v>24</c:v>
                </c:pt>
                <c:pt idx="10">
                  <c:v>3</c:v>
                </c:pt>
                <c:pt idx="11">
                  <c:v>15</c:v>
                </c:pt>
                <c:pt idx="12">
                  <c:v>4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5A-4B7E-9D1D-193F11157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41309144"/>
        <c:axId val="1"/>
      </c:barChart>
      <c:catAx>
        <c:axId val="141309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12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2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5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41309144"/>
        <c:crosses val="autoZero"/>
        <c:crossBetween val="between"/>
      </c:valAx>
      <c:spPr>
        <a:noFill/>
        <a:ln w="28099">
          <a:noFill/>
        </a:ln>
      </c:spPr>
    </c:plotArea>
    <c:legend>
      <c:legendPos val="b"/>
      <c:layout>
        <c:manualLayout>
          <c:xMode val="edge"/>
          <c:yMode val="edge"/>
          <c:x val="0.41874258600237246"/>
          <c:y val="0.91469194312796209"/>
          <c:w val="0.39247616555969089"/>
          <c:h val="6.5587293742347827E-2"/>
        </c:manualLayout>
      </c:layout>
      <c:overlay val="0"/>
      <c:spPr>
        <a:solidFill>
          <a:schemeClr val="bg1"/>
        </a:solidFill>
        <a:ln w="3512">
          <a:solidFill>
            <a:schemeClr val="tx1"/>
          </a:solidFill>
          <a:prstDash val="solid"/>
        </a:ln>
      </c:spPr>
      <c:txPr>
        <a:bodyPr/>
        <a:lstStyle/>
        <a:p>
          <a:pPr>
            <a:defRPr sz="1217" b="1" i="0" u="none" strike="noStrike" baseline="0">
              <a:solidFill>
                <a:schemeClr val="tx1"/>
              </a:solidFill>
              <a:latin typeface="Arial Black"/>
              <a:ea typeface="Arial Black"/>
              <a:cs typeface="Arial Black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14050">
      <a:solidFill>
        <a:schemeClr val="tx1"/>
      </a:solidFill>
      <a:prstDash val="sysDash"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0.82948</cdr:x>
      <cdr:y>0.33643</cdr:y>
    </cdr:from>
    <cdr:to>
      <cdr:x>0.94776</cdr:x>
      <cdr:y>0.55836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069985" y="1637353"/>
          <a:ext cx="1008112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/>
            <a:t>Top 3 :</a:t>
          </a:r>
        </a:p>
        <a:p xmlns:a="http://schemas.openxmlformats.org/drawingml/2006/main">
          <a:r>
            <a:rPr lang="fr-FR" dirty="0"/>
            <a:t>ESCCOL 18,8%</a:t>
          </a:r>
        </a:p>
        <a:p xmlns:a="http://schemas.openxmlformats.org/drawingml/2006/main">
          <a:r>
            <a:rPr lang="fr-FR" sz="1100" dirty="0"/>
            <a:t>KLEPNE 17,6%</a:t>
          </a:r>
        </a:p>
        <a:p xmlns:a="http://schemas.openxmlformats.org/drawingml/2006/main">
          <a:r>
            <a:rPr lang="fr-FR" dirty="0"/>
            <a:t>Virus 13%</a:t>
          </a:r>
          <a:endParaRPr lang="fr-F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0.72281</cdr:x>
      <cdr:y>0.93281</cdr:y>
    </cdr:from>
    <cdr:to>
      <cdr:x>0.74112</cdr:x>
      <cdr:y>0.96181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7A62610E-2A04-4472-AFD7-FBB6A930E5A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304675" y="2558891"/>
          <a:ext cx="83720" cy="7953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0.73125</cdr:x>
      <cdr:y>0.90625</cdr:y>
    </cdr:from>
    <cdr:to>
      <cdr:x>1</cdr:x>
      <cdr:y>0.97222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3343275" y="2486025"/>
          <a:ext cx="12287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900"/>
            <a:t>Médecine, SSR, SLD</a:t>
          </a:r>
        </a:p>
      </cdr:txBody>
    </cdr:sp>
  </cdr:relSizeAnchor>
  <cdr:relSizeAnchor xmlns:cdr="http://schemas.openxmlformats.org/drawingml/2006/chartDrawing">
    <cdr:from>
      <cdr:x>0.66042</cdr:x>
      <cdr:y>0.74653</cdr:y>
    </cdr:from>
    <cdr:to>
      <cdr:x>0.93955</cdr:x>
      <cdr:y>0.80555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75A720E5-6BD9-4A01-B2AE-2CF3BEFDC24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019425" y="2047875"/>
          <a:ext cx="1276190" cy="161905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0" tIns="47381" rIns="94760" bIns="4738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0" tIns="47381" rIns="94760" bIns="47381" rtlCol="0"/>
          <a:lstStyle>
            <a:lvl1pPr algn="r">
              <a:defRPr sz="1200"/>
            </a:lvl1pPr>
          </a:lstStyle>
          <a:p>
            <a:fld id="{F3CE9D2C-D265-4D1B-9BA6-772F26A51049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4760" tIns="47381" rIns="94760" bIns="4738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4760" tIns="47381" rIns="94760" bIns="47381" rtlCol="0" anchor="b"/>
          <a:lstStyle>
            <a:lvl1pPr algn="r">
              <a:defRPr sz="1200"/>
            </a:lvl1pPr>
          </a:lstStyle>
          <a:p>
            <a:fld id="{D9B51185-0964-4E76-AAA7-0C47AA46D8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039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0" tIns="47381" rIns="94760" bIns="4738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8" y="0"/>
            <a:ext cx="3077137" cy="512304"/>
          </a:xfrm>
          <a:prstGeom prst="rect">
            <a:avLst/>
          </a:prstGeom>
        </p:spPr>
        <p:txBody>
          <a:bodyPr vert="horz" lIns="94760" tIns="47381" rIns="94760" bIns="47381" rtlCol="0"/>
          <a:lstStyle>
            <a:lvl1pPr algn="r">
              <a:defRPr sz="1200"/>
            </a:lvl1pPr>
          </a:lstStyle>
          <a:p>
            <a:fld id="{EA5635A0-8F6A-4A52-9606-0A9B577BCC20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81" rIns="94760" bIns="4738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00" y="4861155"/>
            <a:ext cx="5680103" cy="4605822"/>
          </a:xfrm>
          <a:prstGeom prst="rect">
            <a:avLst/>
          </a:prstGeom>
        </p:spPr>
        <p:txBody>
          <a:bodyPr vert="horz" lIns="94760" tIns="47381" rIns="94760" bIns="4738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4"/>
            <a:ext cx="3077137" cy="512302"/>
          </a:xfrm>
          <a:prstGeom prst="rect">
            <a:avLst/>
          </a:prstGeom>
        </p:spPr>
        <p:txBody>
          <a:bodyPr vert="horz" lIns="94760" tIns="47381" rIns="94760" bIns="4738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8" y="9720674"/>
            <a:ext cx="3077137" cy="512302"/>
          </a:xfrm>
          <a:prstGeom prst="rect">
            <a:avLst/>
          </a:prstGeom>
        </p:spPr>
        <p:txBody>
          <a:bodyPr vert="horz" lIns="94760" tIns="47381" rIns="94760" bIns="47381" rtlCol="0" anchor="b"/>
          <a:lstStyle>
            <a:lvl1pPr algn="r">
              <a:defRPr sz="1200"/>
            </a:lvl1pPr>
          </a:lstStyle>
          <a:p>
            <a:fld id="{331826C7-F03D-41F8-9411-2AB63F7AB9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60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826C7-F03D-41F8-9411-2AB63F7AB90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25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826C7-F03D-41F8-9411-2AB63F7AB90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914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826C7-F03D-41F8-9411-2AB63F7AB901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79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6400800" cy="1139546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323528" y="300668"/>
            <a:ext cx="5472608" cy="76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spcBef>
                <a:spcPts val="100"/>
              </a:spcBef>
            </a:pPr>
            <a:r>
              <a:rPr lang="fr-FR" sz="1400" b="1" dirty="0">
                <a:solidFill>
                  <a:srgbClr val="193C64"/>
                </a:solidFill>
                <a:latin typeface="+mj-lt"/>
              </a:rPr>
              <a:t>Centre d’appui</a:t>
            </a:r>
            <a:r>
              <a:rPr lang="fr-FR" sz="1400" b="1" baseline="0" dirty="0">
                <a:solidFill>
                  <a:srgbClr val="193C64"/>
                </a:solidFill>
                <a:latin typeface="+mj-lt"/>
              </a:rPr>
              <a:t> pour la prévention </a:t>
            </a:r>
          </a:p>
          <a:p>
            <a:pPr algn="l" eaLnBrk="1" hangingPunct="1">
              <a:spcBef>
                <a:spcPts val="100"/>
              </a:spcBef>
            </a:pPr>
            <a:r>
              <a:rPr lang="fr-FR" sz="1400" b="1" baseline="0" dirty="0">
                <a:solidFill>
                  <a:srgbClr val="193C64"/>
                </a:solidFill>
                <a:latin typeface="+mj-lt"/>
              </a:rPr>
              <a:t>des infections associées aux soins</a:t>
            </a:r>
            <a:r>
              <a:rPr lang="fr-FR" sz="1400" b="1" dirty="0">
                <a:solidFill>
                  <a:srgbClr val="193C64"/>
                </a:solidFill>
                <a:latin typeface="+mj-lt"/>
              </a:rPr>
              <a:t> </a:t>
            </a:r>
          </a:p>
          <a:p>
            <a:pPr algn="l" eaLnBrk="1" hangingPunct="1">
              <a:spcBef>
                <a:spcPts val="100"/>
              </a:spcBef>
            </a:pPr>
            <a:r>
              <a:rPr lang="fr-FR" sz="1400" b="1" dirty="0">
                <a:solidFill>
                  <a:srgbClr val="193C64"/>
                </a:solidFill>
                <a:latin typeface="+mj-lt"/>
              </a:rPr>
              <a:t>Auvergne</a:t>
            </a:r>
            <a:r>
              <a:rPr lang="fr-FR" sz="1400" b="1" baseline="0" dirty="0">
                <a:solidFill>
                  <a:srgbClr val="193C64"/>
                </a:solidFill>
                <a:latin typeface="+mj-lt"/>
              </a:rPr>
              <a:t> </a:t>
            </a:r>
            <a:r>
              <a:rPr lang="fr-FR" sz="1400" b="1" baseline="0" dirty="0">
                <a:solidFill>
                  <a:srgbClr val="193C64"/>
                </a:solidFill>
                <a:latin typeface="+mj-lt"/>
                <a:sym typeface="Symbol"/>
              </a:rPr>
              <a:t> </a:t>
            </a:r>
            <a:r>
              <a:rPr lang="fr-FR" sz="1400" b="1" baseline="0" dirty="0">
                <a:solidFill>
                  <a:srgbClr val="193C64"/>
                </a:solidFill>
                <a:latin typeface="+mj-lt"/>
              </a:rPr>
              <a:t>Rhône</a:t>
            </a:r>
            <a:r>
              <a:rPr lang="fr-FR" sz="1400" b="1" kern="1200" baseline="0" dirty="0">
                <a:solidFill>
                  <a:srgbClr val="193C64"/>
                </a:solidFill>
                <a:latin typeface="Calibri" pitchFamily="34" charset="0"/>
                <a:ea typeface="+mn-ea"/>
                <a:cs typeface="+mn-cs"/>
              </a:rPr>
              <a:t> </a:t>
            </a:r>
            <a:r>
              <a:rPr lang="fr-FR" sz="1400" b="1" kern="1200" baseline="0" dirty="0">
                <a:solidFill>
                  <a:srgbClr val="193C64"/>
                </a:solidFill>
                <a:latin typeface="Calibri" pitchFamily="34" charset="0"/>
                <a:ea typeface="+mn-ea"/>
                <a:cs typeface="+mn-cs"/>
                <a:sym typeface="Symbol"/>
              </a:rPr>
              <a:t> </a:t>
            </a:r>
            <a:r>
              <a:rPr lang="fr-FR" sz="1400" b="1" baseline="0" dirty="0">
                <a:solidFill>
                  <a:srgbClr val="193C64"/>
                </a:solidFill>
                <a:latin typeface="+mj-lt"/>
              </a:rPr>
              <a:t>Alpes</a:t>
            </a:r>
            <a:endParaRPr lang="fr-FR" sz="1400" b="1" dirty="0">
              <a:solidFill>
                <a:srgbClr val="193C64"/>
              </a:solidFill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>
            <a:lvl1pPr>
              <a:defRPr>
                <a:solidFill>
                  <a:srgbClr val="193C6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026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859" y="13712"/>
            <a:ext cx="2559557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80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8888" y="0"/>
            <a:ext cx="7158037" cy="141287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4945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C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  <a:lvl2pPr>
              <a:buClrTx/>
              <a:defRPr/>
            </a:lvl2pPr>
            <a:lvl3pPr>
              <a:buClr>
                <a:srgbClr val="009FBB"/>
              </a:buClr>
              <a:defRPr/>
            </a:lvl3pPr>
            <a:lvl4pPr>
              <a:buClr>
                <a:srgbClr val="9CC239"/>
              </a:buClr>
              <a:defRPr/>
            </a:lvl4pPr>
            <a:lvl5pPr>
              <a:buClr>
                <a:srgbClr val="E53540"/>
              </a:buClr>
              <a:defRPr/>
            </a:lvl5pPr>
          </a:lstStyle>
          <a:p>
            <a:pPr lvl="0"/>
            <a:r>
              <a:rPr lang="fr-FR" dirty="0"/>
              <a:t> 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8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4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81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5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5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87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3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03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13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11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Picture 2" descr="S:\USERS\CPIAS\LOGO\PNG\cpias-quadri-transpa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61" y="13802"/>
            <a:ext cx="166909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88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hidden">
          <a:xfrm rot="10800000">
            <a:off x="0" y="5805392"/>
            <a:ext cx="9144000" cy="108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fr-FR" sz="2400">
              <a:latin typeface="Times New Roman" pitchFamily="18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600199"/>
            <a:ext cx="8229600" cy="5067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rot="5400000">
            <a:off x="-129275" y="1854981"/>
            <a:ext cx="762285" cy="287337"/>
          </a:xfrm>
          <a:prstGeom prst="rect">
            <a:avLst/>
          </a:prstGeom>
          <a:gradFill flip="none" rotWithShape="1">
            <a:gsLst>
              <a:gs pos="10000">
                <a:srgbClr val="193C64"/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endParaRPr lang="fr-FR">
              <a:ln>
                <a:noFill/>
              </a:ln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 rot="5400000">
            <a:off x="-129275" y="2811633"/>
            <a:ext cx="762285" cy="287337"/>
          </a:xfrm>
          <a:prstGeom prst="rect">
            <a:avLst/>
          </a:prstGeom>
          <a:gradFill flip="none" rotWithShape="1">
            <a:gsLst>
              <a:gs pos="10000">
                <a:srgbClr val="009FBB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/>
          <a:lstStyle/>
          <a:p>
            <a:endParaRPr lang="fr-FR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 rot="5400000">
            <a:off x="-129275" y="4827857"/>
            <a:ext cx="762285" cy="287337"/>
          </a:xfrm>
          <a:prstGeom prst="rect">
            <a:avLst/>
          </a:prstGeom>
          <a:gradFill rotWithShape="1">
            <a:gsLst>
              <a:gs pos="0">
                <a:srgbClr val="E53540"/>
              </a:gs>
              <a:gs pos="100000">
                <a:srgbClr val="E53540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xtLst/>
        </p:spPr>
        <p:txBody>
          <a:bodyPr/>
          <a:lstStyle/>
          <a:p>
            <a:endParaRPr lang="fr-FR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 rot="5400000">
            <a:off x="-129275" y="3819745"/>
            <a:ext cx="762285" cy="287337"/>
          </a:xfrm>
          <a:prstGeom prst="rect">
            <a:avLst/>
          </a:prstGeom>
          <a:gradFill rotWithShape="1">
            <a:gsLst>
              <a:gs pos="0">
                <a:srgbClr val="9CC239"/>
              </a:gs>
              <a:gs pos="100000">
                <a:srgbClr val="9CC239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 rot="5400000">
            <a:off x="-129276" y="5835969"/>
            <a:ext cx="762285" cy="287337"/>
          </a:xfrm>
          <a:prstGeom prst="rect">
            <a:avLst/>
          </a:prstGeom>
          <a:gradFill rotWithShape="1">
            <a:gsLst>
              <a:gs pos="0">
                <a:srgbClr val="FDC300"/>
              </a:gs>
              <a:gs pos="100000">
                <a:srgbClr val="FDC300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xtLst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715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93C64"/>
        </a:buClr>
        <a:buFont typeface="Webdings" panose="05030102010509060703" pitchFamily="18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9FBB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CC239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53540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DC300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atlas.ecdc.europa.eu/public/index.aspx?Instance=GeneralAtla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fr-FR" dirty="0"/>
              <a:t>Statistiques signalement </a:t>
            </a:r>
            <a:br>
              <a:rPr lang="fr-FR" altLang="fr-FR" dirty="0"/>
            </a:br>
            <a:r>
              <a:rPr lang="fr-FR" altLang="fr-FR" dirty="0"/>
              <a:t>des infections nosocomiales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 </a:t>
            </a:r>
          </a:p>
          <a:p>
            <a:pPr eaLnBrk="1" hangingPunct="1"/>
            <a:endParaRPr lang="fr-FR" altLang="fr-FR" dirty="0"/>
          </a:p>
          <a:p>
            <a:pPr eaLnBrk="1" hangingPunct="1"/>
            <a:endParaRPr lang="fr-FR" altLang="fr-FR" dirty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187450" y="4005263"/>
            <a:ext cx="66087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b="1" dirty="0">
                <a:solidFill>
                  <a:srgbClr val="000066"/>
                </a:solidFill>
                <a:latin typeface="Arial" charset="0"/>
              </a:rPr>
              <a:t>Région Auvergne-Rhône-Alpes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b="1" dirty="0">
                <a:solidFill>
                  <a:srgbClr val="000066"/>
                </a:solidFill>
                <a:latin typeface="Arial" charset="0"/>
              </a:rPr>
              <a:t>1er janvier - 31 décembre 2020</a:t>
            </a:r>
          </a:p>
        </p:txBody>
      </p:sp>
    </p:spTree>
    <p:extLst>
      <p:ext uri="{BB962C8B-B14F-4D97-AF65-F5344CB8AC3E}">
        <p14:creationId xmlns:p14="http://schemas.microsoft.com/office/powerpoint/2010/main" val="331000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/>
          <a:lstStyle/>
          <a:p>
            <a:r>
              <a:rPr lang="fr-FR" sz="3200" dirty="0"/>
              <a:t>SIN HORS </a:t>
            </a:r>
            <a:r>
              <a:rPr lang="fr-FR" sz="3200" dirty="0" err="1"/>
              <a:t>BHRe</a:t>
            </a:r>
            <a:r>
              <a:rPr lang="fr-FR" sz="3200" dirty="0"/>
              <a:t>, SIN à décès liés:</a:t>
            </a:r>
            <a:br>
              <a:rPr lang="fr-FR" sz="3200" dirty="0"/>
            </a:br>
            <a:r>
              <a:rPr lang="fr-FR" sz="3200" dirty="0"/>
              <a:t> Quels sites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4932040" y="1135285"/>
            <a:ext cx="4392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2000" b="1" dirty="0"/>
              <a:t>Quels microorganismes </a:t>
            </a:r>
            <a:r>
              <a:rPr lang="fr-FR" sz="2000" dirty="0"/>
              <a:t>:</a:t>
            </a:r>
          </a:p>
          <a:p>
            <a:pPr marL="0" indent="0">
              <a:buNone/>
            </a:pPr>
            <a:r>
              <a:rPr lang="fr-FR" sz="2000" dirty="0"/>
              <a:t> </a:t>
            </a:r>
          </a:p>
          <a:p>
            <a:pPr marL="0" indent="0"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5160176" y="2078182"/>
          <a:ext cx="308423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r>
                        <a:rPr lang="fr-FR" sz="1400" dirty="0"/>
                        <a:t>Germes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r>
                        <a:rPr lang="fr-FR" sz="1400" dirty="0"/>
                        <a:t>SARS-CoV-2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r>
                        <a:rPr lang="fr-FR" sz="1400" dirty="0"/>
                        <a:t>Grippe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r>
                        <a:rPr lang="fr-FR" sz="1400" dirty="0" err="1"/>
                        <a:t>Legio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49">
                <a:tc>
                  <a:txBody>
                    <a:bodyPr/>
                    <a:lstStyle/>
                    <a:p>
                      <a:r>
                        <a:rPr lang="fr-FR" sz="1400" dirty="0"/>
                        <a:t>Virus autre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25 SIN </a:t>
            </a:r>
            <a:r>
              <a:rPr lang="fr-FR" dirty="0"/>
              <a:t>: critère = décès lié</a:t>
            </a:r>
          </a:p>
          <a:p>
            <a:pPr marL="0" indent="0">
              <a:buNone/>
            </a:pPr>
            <a:r>
              <a:rPr lang="fr-FR" sz="2400" dirty="0"/>
              <a:t>12 </a:t>
            </a:r>
            <a:r>
              <a:rPr lang="fr-FR" sz="2400" b="1" dirty="0"/>
              <a:t>MED</a:t>
            </a:r>
            <a:r>
              <a:rPr lang="fr-FR" sz="2400" dirty="0"/>
              <a:t>  5 </a:t>
            </a:r>
            <a:r>
              <a:rPr lang="fr-FR" sz="2400" b="1" dirty="0"/>
              <a:t>SSR</a:t>
            </a:r>
            <a:r>
              <a:rPr lang="fr-FR" sz="2400" dirty="0"/>
              <a:t> 4 </a:t>
            </a:r>
            <a:r>
              <a:rPr lang="fr-FR" sz="2400" b="1" dirty="0"/>
              <a:t>SLD</a:t>
            </a:r>
            <a:r>
              <a:rPr lang="fr-FR" sz="2400" dirty="0"/>
              <a:t> 2 </a:t>
            </a:r>
            <a:r>
              <a:rPr lang="fr-FR" sz="2400" b="1" dirty="0"/>
              <a:t>PSY</a:t>
            </a:r>
            <a:r>
              <a:rPr lang="fr-FR" sz="2400" dirty="0"/>
              <a:t>  1 </a:t>
            </a:r>
            <a:r>
              <a:rPr lang="fr-FR" sz="2400" b="1" dirty="0"/>
              <a:t>REA</a:t>
            </a:r>
            <a:r>
              <a:rPr lang="fr-FR" sz="2400" dirty="0"/>
              <a:t> 1 </a:t>
            </a:r>
            <a:r>
              <a:rPr lang="fr-FR" sz="2400" b="1" dirty="0"/>
              <a:t>CHIR</a:t>
            </a:r>
            <a:r>
              <a:rPr lang="fr-FR" sz="2400" dirty="0"/>
              <a:t> dont : </a:t>
            </a:r>
          </a:p>
          <a:p>
            <a:pPr marL="0" indent="0">
              <a:buNone/>
            </a:pPr>
            <a:r>
              <a:rPr lang="fr-FR" sz="2000" dirty="0"/>
              <a:t>1 syndrome grippal </a:t>
            </a:r>
          </a:p>
          <a:p>
            <a:pPr marL="0" indent="0">
              <a:buNone/>
            </a:pPr>
            <a:r>
              <a:rPr lang="fr-FR" sz="2000" dirty="0"/>
              <a:t>1 infection systémique non précisée</a:t>
            </a:r>
          </a:p>
          <a:p>
            <a:pPr marL="0" indent="0">
              <a:buNone/>
            </a:pPr>
            <a:r>
              <a:rPr lang="fr-FR" sz="2000" dirty="0"/>
              <a:t>20 infection pulmonaire</a:t>
            </a:r>
          </a:p>
          <a:p>
            <a:pPr marL="0" indent="0">
              <a:buNone/>
            </a:pPr>
            <a:r>
              <a:rPr lang="fr-FR" sz="2000" dirty="0"/>
              <a:t>3 inconnus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77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/>
          <a:lstStyle/>
          <a:p>
            <a:r>
              <a:rPr lang="fr-FR" sz="3200" dirty="0"/>
              <a:t>SIN HORS </a:t>
            </a:r>
            <a:r>
              <a:rPr lang="fr-FR" sz="3200" dirty="0" err="1"/>
              <a:t>BHRe</a:t>
            </a:r>
            <a:r>
              <a:rPr lang="fr-FR" sz="3200" dirty="0"/>
              <a:t>, cas isolés ou cas groupés : Quels sites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6104237"/>
              </p:ext>
            </p:extLst>
          </p:nvPr>
        </p:nvGraphicFramePr>
        <p:xfrm>
          <a:off x="457200" y="1600200"/>
          <a:ext cx="4114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4948074"/>
              </p:ext>
            </p:extLst>
          </p:nvPr>
        </p:nvGraphicFramePr>
        <p:xfrm>
          <a:off x="4427984" y="1580443"/>
          <a:ext cx="42588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</a:p>
        </p:txBody>
      </p:sp>
    </p:spTree>
    <p:extLst>
      <p:ext uri="{BB962C8B-B14F-4D97-AF65-F5344CB8AC3E}">
        <p14:creationId xmlns:p14="http://schemas.microsoft.com/office/powerpoint/2010/main" val="3668376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313" y="569913"/>
            <a:ext cx="8763001" cy="914400"/>
          </a:xfrm>
        </p:spPr>
        <p:txBody>
          <a:bodyPr/>
          <a:lstStyle/>
          <a:p>
            <a:pPr algn="r" eaLnBrk="1" hangingPunct="1">
              <a:defRPr/>
            </a:pPr>
            <a:r>
              <a:rPr lang="fr-FR" altLang="fr-FR" dirty="0"/>
              <a:t>Répartition par service </a:t>
            </a:r>
            <a:r>
              <a:rPr lang="fr-FR" altLang="fr-FR" sz="2400" dirty="0"/>
              <a:t>(665)</a:t>
            </a:r>
            <a:r>
              <a:rPr lang="fr-FR" altLang="fr-FR" dirty="0"/>
              <a:t> 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63298583"/>
              </p:ext>
            </p:extLst>
          </p:nvPr>
        </p:nvGraphicFramePr>
        <p:xfrm>
          <a:off x="252413" y="1689100"/>
          <a:ext cx="8886825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69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/>
          <a:lstStyle/>
          <a:p>
            <a:r>
              <a:rPr lang="fr-FR" sz="3200" dirty="0"/>
              <a:t>SIN HORS </a:t>
            </a:r>
            <a:r>
              <a:rPr lang="fr-FR" sz="3200" dirty="0" err="1"/>
              <a:t>BHRe</a:t>
            </a:r>
            <a:r>
              <a:rPr lang="fr-FR" sz="3200" dirty="0"/>
              <a:t>, cas isolés ou cas groupés : Quels services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2154172"/>
              </p:ext>
            </p:extLst>
          </p:nvPr>
        </p:nvGraphicFramePr>
        <p:xfrm>
          <a:off x="457200" y="1600200"/>
          <a:ext cx="42588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91259564"/>
              </p:ext>
            </p:extLst>
          </p:nvPr>
        </p:nvGraphicFramePr>
        <p:xfrm>
          <a:off x="4572000" y="1600200"/>
          <a:ext cx="43924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44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0273" y="86596"/>
            <a:ext cx="8153400" cy="9144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/>
              <a:t>Répartition des germes </a:t>
            </a:r>
            <a:r>
              <a:rPr lang="fr-FR" altLang="fr-FR" sz="2400" dirty="0"/>
              <a:t>(261)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01122080"/>
              </p:ext>
            </p:extLst>
          </p:nvPr>
        </p:nvGraphicFramePr>
        <p:xfrm>
          <a:off x="310326" y="1575623"/>
          <a:ext cx="8654161" cy="4866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139952" y="2420888"/>
            <a:ext cx="4392488" cy="646331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66"/>
              </a:buClr>
              <a:buSzPct val="65000"/>
              <a:buFont typeface="Webdings" pitchFamily="18" charset="2"/>
              <a:buChar char="4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3366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66"/>
              </a:buClr>
              <a:buSzPct val="70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0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0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0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0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 dirty="0">
                <a:solidFill>
                  <a:schemeClr val="tx2"/>
                </a:solidFill>
              </a:rPr>
              <a:t>2020 : 72,4% des fiches </a:t>
            </a:r>
            <a:r>
              <a:rPr lang="fr-FR" altLang="fr-FR" sz="1800" b="1" i="1" dirty="0">
                <a:solidFill>
                  <a:schemeClr val="tx2"/>
                </a:solidFill>
              </a:rPr>
              <a:t>hors SARS-Cov-2</a:t>
            </a:r>
            <a:r>
              <a:rPr lang="fr-FR" altLang="fr-FR" sz="1800" b="1" dirty="0">
                <a:solidFill>
                  <a:schemeClr val="tx2"/>
                </a:solidFill>
              </a:rPr>
              <a:t> = BMR 	</a:t>
            </a:r>
            <a:r>
              <a:rPr lang="fr-FR" altLang="fr-FR" sz="1200" i="1" dirty="0">
                <a:solidFill>
                  <a:schemeClr val="tx2"/>
                </a:solidFill>
              </a:rPr>
              <a:t>vs</a:t>
            </a:r>
            <a:r>
              <a:rPr lang="fr-FR" altLang="fr-FR" sz="1200" dirty="0">
                <a:solidFill>
                  <a:schemeClr val="tx2"/>
                </a:solidFill>
              </a:rPr>
              <a:t>  75,3%  en 2019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99592" y="968325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404 Sars-Cov-2 ont été enlevé du graphique pour plus de visibilité</a:t>
            </a:r>
          </a:p>
        </p:txBody>
      </p:sp>
    </p:spTree>
    <p:extLst>
      <p:ext uri="{BB962C8B-B14F-4D97-AF65-F5344CB8AC3E}">
        <p14:creationId xmlns:p14="http://schemas.microsoft.com/office/powerpoint/2010/main" val="95343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51821222"/>
              </p:ext>
            </p:extLst>
          </p:nvPr>
        </p:nvGraphicFramePr>
        <p:xfrm>
          <a:off x="539552" y="1556792"/>
          <a:ext cx="8353399" cy="472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26988"/>
            <a:ext cx="9144000" cy="914401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i="1" dirty="0" err="1"/>
              <a:t>Legionella</a:t>
            </a:r>
            <a:r>
              <a:rPr lang="fr-FR" altLang="fr-FR" i="1" dirty="0"/>
              <a:t> </a:t>
            </a:r>
            <a:r>
              <a:rPr lang="fr-FR" altLang="fr-FR" i="1" dirty="0" err="1"/>
              <a:t>pne</a:t>
            </a:r>
            <a:r>
              <a:rPr lang="fr-FR" altLang="fr-FR" i="1" dirty="0"/>
              <a:t>. </a:t>
            </a:r>
            <a:r>
              <a:rPr lang="fr-FR" altLang="fr-FR" dirty="0"/>
              <a:t>par région</a:t>
            </a:r>
            <a:r>
              <a:rPr lang="fr-FR" altLang="fr-FR" sz="3200" dirty="0"/>
              <a:t> </a:t>
            </a:r>
            <a:r>
              <a:rPr lang="fr-FR" altLang="fr-FR" sz="2400" dirty="0"/>
              <a:t>(6 signalements)</a:t>
            </a:r>
            <a:endParaRPr lang="fr-FR" altLang="fr-FR" sz="32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1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Epidémiologie </a:t>
            </a:r>
            <a:r>
              <a:rPr lang="fr-FR" dirty="0" err="1"/>
              <a:t>BHRe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8313" y="2033588"/>
            <a:ext cx="8229600" cy="50673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Étude descriptive du 01/01/2013 au </a:t>
            </a:r>
            <a:r>
              <a:rPr lang="fr-FR" altLang="fr-FR" dirty="0"/>
              <a:t>31</a:t>
            </a:r>
            <a:r>
              <a:rPr lang="fr-FR" altLang="fr-FR" sz="2400" dirty="0"/>
              <a:t>/12/2020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Base de données :  </a:t>
            </a:r>
            <a:r>
              <a:rPr lang="fr-FR" altLang="fr-FR" sz="2400" dirty="0" err="1"/>
              <a:t>eSIN</a:t>
            </a:r>
            <a:endParaRPr lang="fr-FR" altLang="fr-FR" sz="2400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Région: Auvergne / Rhône-Alpes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fr-FR" altLang="fr-FR" sz="1600" dirty="0"/>
          </a:p>
          <a:p>
            <a:pPr marL="0" indent="0">
              <a:buFont typeface="Arial" charset="0"/>
              <a:buNone/>
              <a:defRPr/>
            </a:pPr>
            <a:r>
              <a:rPr lang="fr-FR" altLang="fr-FR" sz="2000" b="1" dirty="0"/>
              <a:t>		</a:t>
            </a:r>
          </a:p>
          <a:p>
            <a:pPr marL="0" indent="0">
              <a:buFont typeface="Arial" charset="0"/>
              <a:buNone/>
              <a:defRPr/>
            </a:pPr>
            <a:br>
              <a:rPr lang="fr-FR" altLang="fr-FR" sz="2000" dirty="0"/>
            </a:br>
            <a:endParaRPr lang="fr-FR" altLang="fr-FR" sz="2000" dirty="0"/>
          </a:p>
          <a:p>
            <a:pPr>
              <a:buFont typeface="Arial" charset="0"/>
              <a:buChar char="•"/>
              <a:defRPr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67612976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dirty="0"/>
              <a:t>Distribution par région du </a:t>
            </a:r>
            <a:r>
              <a:rPr lang="fr-FR" sz="3200" dirty="0" err="1"/>
              <a:t>nbre</a:t>
            </a:r>
            <a:r>
              <a:rPr lang="fr-FR" sz="3200" dirty="0"/>
              <a:t> de cas </a:t>
            </a:r>
            <a:r>
              <a:rPr lang="fr-FR" sz="3200" dirty="0" err="1"/>
              <a:t>BHRe</a:t>
            </a:r>
            <a:r>
              <a:rPr lang="fr-FR" sz="3200" dirty="0"/>
              <a:t> signalés en 2020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574543764"/>
              </p:ext>
            </p:extLst>
          </p:nvPr>
        </p:nvGraphicFramePr>
        <p:xfrm>
          <a:off x="5580112" y="3212976"/>
          <a:ext cx="345638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508104" y="291565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Signalements par catégorie d’ES-ARA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87624" y="1325674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404 signalements </a:t>
            </a:r>
            <a:r>
              <a:rPr lang="fr-FR" dirty="0" err="1"/>
              <a:t>BHRe</a:t>
            </a:r>
            <a:r>
              <a:rPr lang="fr-FR" dirty="0"/>
              <a:t> en 2019.</a:t>
            </a:r>
          </a:p>
          <a:p>
            <a:r>
              <a:rPr lang="fr-FR" dirty="0"/>
              <a:t>En 2020, on sait que 150 épisodes de </a:t>
            </a:r>
            <a:r>
              <a:rPr lang="fr-FR" dirty="0" err="1"/>
              <a:t>BHRe</a:t>
            </a:r>
            <a:r>
              <a:rPr lang="fr-FR" dirty="0"/>
              <a:t> aux HCL n’ont pas été signalés dans e-SIN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/>
          <a:srcRect t="2208" b="-1"/>
          <a:stretch/>
        </p:blipFill>
        <p:spPr>
          <a:xfrm>
            <a:off x="755576" y="2492896"/>
            <a:ext cx="4399148" cy="390456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912" y="4581128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602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Résultats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05531" y="1259632"/>
            <a:ext cx="7238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Nombre de signalements </a:t>
            </a:r>
            <a:r>
              <a:rPr lang="fr-FR" sz="2800" b="1" dirty="0" err="1">
                <a:solidFill>
                  <a:schemeClr val="accent1"/>
                </a:solidFill>
              </a:rPr>
              <a:t>BHRe</a:t>
            </a:r>
            <a:endParaRPr lang="fr-FR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547623"/>
              </p:ext>
            </p:extLst>
          </p:nvPr>
        </p:nvGraphicFramePr>
        <p:xfrm>
          <a:off x="1005530" y="1916832"/>
          <a:ext cx="659080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3328412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Résultats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9552" y="1259632"/>
            <a:ext cx="860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Nombre de signalements de </a:t>
            </a:r>
            <a:r>
              <a:rPr lang="fr-FR" sz="2800" b="1" dirty="0" err="1">
                <a:solidFill>
                  <a:schemeClr val="accent1"/>
                </a:solidFill>
              </a:rPr>
              <a:t>BHRe</a:t>
            </a:r>
            <a:r>
              <a:rPr lang="fr-FR" sz="2800" b="1" dirty="0">
                <a:solidFill>
                  <a:schemeClr val="accent1"/>
                </a:solidFill>
              </a:rPr>
              <a:t> par type (EPC et ERG)</a:t>
            </a:r>
          </a:p>
        </p:txBody>
      </p:sp>
      <p:sp>
        <p:nvSpPr>
          <p:cNvPr id="10" name="ZoneTexte 2"/>
          <p:cNvSpPr txBox="1">
            <a:spLocks noChangeArrowheads="1"/>
          </p:cNvSpPr>
          <p:nvPr/>
        </p:nvSpPr>
        <p:spPr bwMode="auto">
          <a:xfrm>
            <a:off x="7956376" y="2741439"/>
            <a:ext cx="12241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rgbClr val="7030A0"/>
                </a:solidFill>
              </a:rPr>
              <a:t>p = 0,001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11" name="ZoneTexte 2"/>
          <p:cNvSpPr txBox="1">
            <a:spLocks noChangeArrowheads="1"/>
          </p:cNvSpPr>
          <p:nvPr/>
        </p:nvSpPr>
        <p:spPr bwMode="auto">
          <a:xfrm>
            <a:off x="7884368" y="4581128"/>
            <a:ext cx="12241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rgbClr val="92D050"/>
                </a:solidFill>
              </a:rPr>
              <a:t>p = 0,001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094155"/>
              </p:ext>
            </p:extLst>
          </p:nvPr>
        </p:nvGraphicFramePr>
        <p:xfrm>
          <a:off x="539552" y="1802848"/>
          <a:ext cx="6984776" cy="443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230754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333375"/>
            <a:ext cx="8655372" cy="923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altLang="fr-FR" dirty="0"/>
              <a:t>Évolution des signalements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41454" y="6381328"/>
            <a:ext cx="5463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CClin</a:t>
            </a:r>
            <a:r>
              <a:rPr lang="fr-FR" altLang="fr-FR" sz="1200" dirty="0">
                <a:latin typeface="Arial" charset="0"/>
              </a:rPr>
              <a:t> Sud-Est (AUV-RHA) / Période du 1er juillet 2001 au 31  décembre 2015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 		/ Période du 1</a:t>
            </a:r>
            <a:r>
              <a:rPr lang="fr-FR" altLang="fr-FR" sz="1200" baseline="30000" dirty="0">
                <a:latin typeface="Arial" charset="0"/>
              </a:rPr>
              <a:t>er</a:t>
            </a:r>
            <a:r>
              <a:rPr lang="fr-FR" altLang="fr-FR" sz="1200" dirty="0">
                <a:latin typeface="Arial" charset="0"/>
              </a:rPr>
              <a:t> janvier 2016 au 31 décembre 2020</a:t>
            </a:r>
          </a:p>
        </p:txBody>
      </p:sp>
      <p:graphicFrame>
        <p:nvGraphicFramePr>
          <p:cNvPr id="2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456863"/>
              </p:ext>
            </p:extLst>
          </p:nvPr>
        </p:nvGraphicFramePr>
        <p:xfrm>
          <a:off x="243749" y="1823616"/>
          <a:ext cx="8816975" cy="4233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012160" y="1752382"/>
            <a:ext cx="1993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2020 : </a:t>
            </a:r>
            <a:r>
              <a:rPr lang="fr-FR" sz="1400" dirty="0"/>
              <a:t>404 Sars-CoV-2 + 183 </a:t>
            </a:r>
            <a:r>
              <a:rPr lang="fr-FR" sz="1400" dirty="0" err="1"/>
              <a:t>BHRe</a:t>
            </a:r>
            <a:r>
              <a:rPr lang="fr-FR" sz="1400" dirty="0"/>
              <a:t> + 78 Autres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263795" y="1829326"/>
            <a:ext cx="109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+19,2%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7908897" y="1884482"/>
            <a:ext cx="360040" cy="23723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467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Résultats</a:t>
            </a:r>
          </a:p>
        </p:txBody>
      </p:sp>
      <p:sp>
        <p:nvSpPr>
          <p:cNvPr id="8197" name="ZoneTexte 2"/>
          <p:cNvSpPr txBox="1">
            <a:spLocks noChangeArrowheads="1"/>
          </p:cNvSpPr>
          <p:nvPr/>
        </p:nvSpPr>
        <p:spPr bwMode="auto">
          <a:xfrm>
            <a:off x="1331640" y="5944137"/>
            <a:ext cx="47529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p &lt; 0,0001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1" y="1259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Incidence cumulative </a:t>
            </a:r>
            <a:r>
              <a:rPr lang="fr-FR" sz="2800" b="1" dirty="0" err="1">
                <a:solidFill>
                  <a:schemeClr val="accent1"/>
                </a:solidFill>
              </a:rPr>
              <a:t>BHRe</a:t>
            </a:r>
            <a:r>
              <a:rPr lang="fr-FR" sz="2800" b="1" dirty="0">
                <a:solidFill>
                  <a:schemeClr val="accent1"/>
                </a:solidFill>
              </a:rPr>
              <a:t> / 100 signalements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891161"/>
              </p:ext>
            </p:extLst>
          </p:nvPr>
        </p:nvGraphicFramePr>
        <p:xfrm>
          <a:off x="1331640" y="1801576"/>
          <a:ext cx="6341740" cy="407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80547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5379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Résultats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8562" y="954539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/>
                </a:solidFill>
              </a:rPr>
              <a:t>Incidence cumulative des EPC et ERG pour 100 </a:t>
            </a:r>
            <a:r>
              <a:rPr lang="fr-FR" sz="2400" b="1" dirty="0" err="1">
                <a:solidFill>
                  <a:schemeClr val="accent1"/>
                </a:solidFill>
              </a:rPr>
              <a:t>BHRe</a:t>
            </a:r>
            <a:r>
              <a:rPr lang="fr-FR" sz="2400" b="1" dirty="0">
                <a:solidFill>
                  <a:schemeClr val="accent1"/>
                </a:solidFill>
              </a:rPr>
              <a:t> signalés</a:t>
            </a:r>
          </a:p>
        </p:txBody>
      </p:sp>
      <p:sp>
        <p:nvSpPr>
          <p:cNvPr id="6" name="ZoneTexte 2"/>
          <p:cNvSpPr txBox="1">
            <a:spLocks noChangeArrowheads="1"/>
          </p:cNvSpPr>
          <p:nvPr/>
        </p:nvSpPr>
        <p:spPr bwMode="auto">
          <a:xfrm>
            <a:off x="7596336" y="2060848"/>
            <a:ext cx="12241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rgbClr val="7030A0"/>
                </a:solidFill>
              </a:rPr>
              <a:t>p = 0,001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7" name="ZoneTexte 2"/>
          <p:cNvSpPr txBox="1">
            <a:spLocks noChangeArrowheads="1"/>
          </p:cNvSpPr>
          <p:nvPr/>
        </p:nvSpPr>
        <p:spPr bwMode="auto">
          <a:xfrm>
            <a:off x="7747607" y="4653136"/>
            <a:ext cx="12241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rgbClr val="92D050"/>
                </a:solidFill>
              </a:rPr>
              <a:t>p = 0,001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594604"/>
              </p:ext>
            </p:extLst>
          </p:nvPr>
        </p:nvGraphicFramePr>
        <p:xfrm>
          <a:off x="395536" y="1628800"/>
          <a:ext cx="720777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87786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870944"/>
              </p:ext>
            </p:extLst>
          </p:nvPr>
        </p:nvGraphicFramePr>
        <p:xfrm>
          <a:off x="827584" y="1168336"/>
          <a:ext cx="6624736" cy="402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4260" y="-297830"/>
            <a:ext cx="925252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800" dirty="0">
                <a:solidFill>
                  <a:srgbClr val="002060"/>
                </a:solidFill>
              </a:rPr>
              <a:t>Signalements ARA 2016</a:t>
            </a:r>
            <a:r>
              <a:rPr lang="fr-FR" sz="2000" baseline="30000" dirty="0">
                <a:solidFill>
                  <a:srgbClr val="002060"/>
                </a:solidFill>
              </a:rPr>
              <a:t>(1) </a:t>
            </a:r>
            <a:r>
              <a:rPr lang="fr-FR" sz="2800" dirty="0">
                <a:solidFill>
                  <a:srgbClr val="002060"/>
                </a:solidFill>
              </a:rPr>
              <a:t>-2017</a:t>
            </a:r>
            <a:r>
              <a:rPr lang="fr-FR" sz="2000" baseline="30000" dirty="0">
                <a:solidFill>
                  <a:srgbClr val="002060"/>
                </a:solidFill>
              </a:rPr>
              <a:t>(2) </a:t>
            </a:r>
            <a:r>
              <a:rPr lang="fr-FR" sz="2800" dirty="0">
                <a:solidFill>
                  <a:srgbClr val="002060"/>
                </a:solidFill>
              </a:rPr>
              <a:t>-2018</a:t>
            </a:r>
            <a:r>
              <a:rPr lang="fr-FR" sz="2000" baseline="30000" dirty="0">
                <a:solidFill>
                  <a:srgbClr val="002060"/>
                </a:solidFill>
              </a:rPr>
              <a:t>(3) </a:t>
            </a:r>
            <a:r>
              <a:rPr lang="fr-FR" sz="2800" dirty="0">
                <a:solidFill>
                  <a:srgbClr val="002060"/>
                </a:solidFill>
              </a:rPr>
              <a:t>-2019</a:t>
            </a:r>
            <a:r>
              <a:rPr lang="fr-FR" sz="2000" baseline="30000" dirty="0">
                <a:solidFill>
                  <a:srgbClr val="002060"/>
                </a:solidFill>
              </a:rPr>
              <a:t>(4)</a:t>
            </a:r>
            <a:r>
              <a:rPr lang="fr-FR" sz="2000" dirty="0">
                <a:solidFill>
                  <a:srgbClr val="002060"/>
                </a:solidFill>
              </a:rPr>
              <a:t> -</a:t>
            </a:r>
            <a:r>
              <a:rPr lang="fr-FR" sz="2800" dirty="0">
                <a:solidFill>
                  <a:srgbClr val="002060"/>
                </a:solidFill>
              </a:rPr>
              <a:t>2020</a:t>
            </a:r>
            <a:r>
              <a:rPr lang="fr-FR" sz="2000" baseline="30000" dirty="0">
                <a:solidFill>
                  <a:srgbClr val="002060"/>
                </a:solidFill>
              </a:rPr>
              <a:t>(5) 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0" y="5301208"/>
            <a:ext cx="9144000" cy="1107996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outerShdw blurRad="50800" dist="50800" dir="5400000" algn="ctr" rotWithShape="0">
              <a:srgbClr val="000000">
                <a:alpha val="88000"/>
              </a:srgbClr>
            </a:outerShdw>
          </a:effec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fr-FR" altLang="fr-FR" dirty="0">
                <a:solidFill>
                  <a:schemeClr val="bg1"/>
                </a:solidFill>
              </a:rPr>
              <a:t>Taux d’EPC parmi les bactériémies à  </a:t>
            </a:r>
            <a:r>
              <a:rPr lang="fr-FR" altLang="fr-FR" i="1" dirty="0" err="1">
                <a:solidFill>
                  <a:schemeClr val="bg1"/>
                </a:solidFill>
              </a:rPr>
              <a:t>Klebsiella</a:t>
            </a:r>
            <a:r>
              <a:rPr lang="fr-FR" altLang="fr-FR" i="1" dirty="0">
                <a:solidFill>
                  <a:schemeClr val="bg1"/>
                </a:solidFill>
              </a:rPr>
              <a:t> </a:t>
            </a:r>
            <a:r>
              <a:rPr lang="fr-FR" altLang="fr-FR" i="1" dirty="0" err="1">
                <a:solidFill>
                  <a:schemeClr val="bg1"/>
                </a:solidFill>
              </a:rPr>
              <a:t>pneumoniae</a:t>
            </a:r>
            <a:r>
              <a:rPr lang="fr-FR" altLang="fr-FR" i="1" dirty="0">
                <a:solidFill>
                  <a:schemeClr val="bg1"/>
                </a:solidFill>
              </a:rPr>
              <a:t> </a:t>
            </a:r>
            <a:r>
              <a:rPr lang="fr-FR" altLang="fr-FR" u="sng" dirty="0">
                <a:solidFill>
                  <a:schemeClr val="bg1"/>
                </a:solidFill>
              </a:rPr>
              <a:t>&lt; </a:t>
            </a:r>
            <a:r>
              <a:rPr lang="fr-FR" altLang="fr-FR" dirty="0">
                <a:solidFill>
                  <a:schemeClr val="bg1"/>
                </a:solidFill>
              </a:rPr>
              <a:t>1%*</a:t>
            </a:r>
          </a:p>
          <a:p>
            <a:pPr eaLnBrk="1" hangingPunct="1">
              <a:buFontTx/>
              <a:buChar char="-"/>
              <a:defRPr/>
            </a:pPr>
            <a:r>
              <a:rPr lang="fr-FR" altLang="fr-FR" dirty="0">
                <a:solidFill>
                  <a:schemeClr val="bg1"/>
                </a:solidFill>
              </a:rPr>
              <a:t>16,4 % (30/183) </a:t>
            </a:r>
            <a:r>
              <a:rPr lang="fr-FR" altLang="fr-FR" sz="1600" dirty="0">
                <a:solidFill>
                  <a:schemeClr val="bg1"/>
                </a:solidFill>
              </a:rPr>
              <a:t>(vs 18,3% 2019) </a:t>
            </a:r>
            <a:r>
              <a:rPr lang="fr-FR" altLang="fr-FR" dirty="0">
                <a:solidFill>
                  <a:schemeClr val="bg1"/>
                </a:solidFill>
              </a:rPr>
              <a:t>d’épisodes de </a:t>
            </a:r>
            <a:r>
              <a:rPr lang="fr-FR" altLang="fr-FR" dirty="0" err="1">
                <a:solidFill>
                  <a:schemeClr val="bg1"/>
                </a:solidFill>
              </a:rPr>
              <a:t>BHRe</a:t>
            </a:r>
            <a:r>
              <a:rPr lang="fr-FR" altLang="fr-FR" dirty="0">
                <a:solidFill>
                  <a:schemeClr val="bg1"/>
                </a:solidFill>
              </a:rPr>
              <a:t> avec des cas 2</a:t>
            </a:r>
            <a:r>
              <a:rPr lang="fr-FR" altLang="fr-FR" baseline="30000" dirty="0">
                <a:solidFill>
                  <a:schemeClr val="bg1"/>
                </a:solidFill>
              </a:rPr>
              <a:t>nd</a:t>
            </a:r>
            <a:r>
              <a:rPr lang="fr-FR" altLang="fr-FR" dirty="0">
                <a:solidFill>
                  <a:schemeClr val="bg1"/>
                </a:solidFill>
              </a:rPr>
              <a:t>-objectif national </a:t>
            </a:r>
            <a:r>
              <a:rPr lang="fr-FR" altLang="fr-FR" u="sng" dirty="0">
                <a:solidFill>
                  <a:schemeClr val="bg1"/>
                </a:solidFill>
              </a:rPr>
              <a:t>&lt; </a:t>
            </a:r>
            <a:r>
              <a:rPr lang="fr-FR" altLang="fr-FR" dirty="0">
                <a:solidFill>
                  <a:schemeClr val="bg1"/>
                </a:solidFill>
              </a:rPr>
              <a:t>10%</a:t>
            </a:r>
          </a:p>
          <a:p>
            <a:pPr eaLnBrk="1" hangingPunct="1">
              <a:buFontTx/>
              <a:buChar char="-"/>
              <a:defRPr/>
            </a:pPr>
            <a:r>
              <a:rPr lang="fr-FR" altLang="fr-FR" dirty="0">
                <a:solidFill>
                  <a:schemeClr val="bg1"/>
                </a:solidFill>
              </a:rPr>
              <a:t>30,2 % </a:t>
            </a:r>
            <a:r>
              <a:rPr lang="fr-FR" altLang="fr-FR" sz="1600" dirty="0">
                <a:solidFill>
                  <a:schemeClr val="bg1"/>
                </a:solidFill>
              </a:rPr>
              <a:t>(vs 36,4 % 2019) </a:t>
            </a:r>
            <a:r>
              <a:rPr lang="fr-FR" altLang="fr-FR" dirty="0">
                <a:solidFill>
                  <a:schemeClr val="bg1"/>
                </a:solidFill>
              </a:rPr>
              <a:t>de cas 2</a:t>
            </a:r>
            <a:r>
              <a:rPr lang="fr-FR" altLang="fr-FR" baseline="30000" dirty="0">
                <a:solidFill>
                  <a:schemeClr val="bg1"/>
                </a:solidFill>
              </a:rPr>
              <a:t>nd</a:t>
            </a:r>
            <a:r>
              <a:rPr lang="fr-FR" altLang="fr-FR" dirty="0">
                <a:solidFill>
                  <a:schemeClr val="bg1"/>
                </a:solidFill>
              </a:rPr>
              <a:t> sur l’ensemble des cas </a:t>
            </a:r>
            <a:r>
              <a:rPr lang="fr-FR" altLang="fr-FR" dirty="0" err="1">
                <a:solidFill>
                  <a:schemeClr val="bg1"/>
                </a:solidFill>
              </a:rPr>
              <a:t>BHre</a:t>
            </a:r>
            <a:r>
              <a:rPr lang="fr-FR" altLang="fr-FR" dirty="0">
                <a:solidFill>
                  <a:schemeClr val="bg1"/>
                </a:solidFill>
              </a:rPr>
              <a:t> signalés-objectif national &lt; 20%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1200" b="1" u="sng" dirty="0">
                <a:solidFill>
                  <a:schemeClr val="bg1">
                    <a:lumMod val="95000"/>
                  </a:schemeClr>
                </a:solidFill>
                <a:hlinkClick r:id="rId4"/>
              </a:rPr>
              <a:t>*http://atlas.ecdc.europa.eu/public/index.aspx?Instance=GeneralAtlas</a:t>
            </a:r>
            <a:endParaRPr lang="fr-FR" sz="1200" b="1" u="sng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5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>
                <a:latin typeface="Arial" charset="0"/>
              </a:rPr>
              <a:t>CPias ARA/ Période du 1er janvier 2016 au 31 décembre 2020</a:t>
            </a:r>
            <a:endParaRPr lang="fr-FR" altLang="fr-FR" sz="2000" dirty="0">
              <a:latin typeface="Arial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6654685" y="3933056"/>
            <a:ext cx="318235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07504" y="522005"/>
            <a:ext cx="48965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aseline="30000" dirty="0">
                <a:solidFill>
                  <a:srgbClr val="002060"/>
                </a:solidFill>
              </a:rPr>
              <a:t>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N=255</a:t>
            </a:r>
            <a:r>
              <a:rPr lang="fr-FR" baseline="30000" dirty="0">
                <a:solidFill>
                  <a:srgbClr val="002060"/>
                </a:solidFill>
              </a:rPr>
              <a:t>(1)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N= 330</a:t>
            </a:r>
            <a:r>
              <a:rPr lang="fr-FR" baseline="30000" dirty="0">
                <a:solidFill>
                  <a:srgbClr val="002060"/>
                </a:solidFill>
              </a:rPr>
              <a:t>(2)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N= 463</a:t>
            </a:r>
            <a:r>
              <a:rPr lang="fr-FR" baseline="30000" dirty="0">
                <a:solidFill>
                  <a:srgbClr val="002060"/>
                </a:solidFill>
              </a:rPr>
              <a:t>(3)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N= 558</a:t>
            </a:r>
            <a:r>
              <a:rPr lang="fr-FR" baseline="30000" dirty="0">
                <a:solidFill>
                  <a:srgbClr val="002060"/>
                </a:solidFill>
              </a:rPr>
              <a:t>(4)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N=261</a:t>
            </a:r>
            <a:r>
              <a:rPr lang="fr-FR" baseline="30000" dirty="0">
                <a:solidFill>
                  <a:srgbClr val="002060"/>
                </a:solidFill>
              </a:rPr>
              <a:t>(5) </a:t>
            </a:r>
            <a:endParaRPr lang="fr-FR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Les SARS-Cov-2 ont été enlevé du graphique en 2020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6834705" y="2132179"/>
            <a:ext cx="276430" cy="1066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262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201603" y="16809"/>
            <a:ext cx="8834893" cy="1711299"/>
            <a:chOff x="340947" y="-78990"/>
            <a:chExt cx="8834893" cy="1711299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6174" y="-78990"/>
              <a:ext cx="2249666" cy="1316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40947" y="216537"/>
              <a:ext cx="8258829" cy="14157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4400" b="1" dirty="0">
                  <a:solidFill>
                    <a:srgbClr val="193C6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Objectifs nationaux</a:t>
              </a:r>
            </a:p>
            <a:p>
              <a:pPr algn="just"/>
              <a:endParaRPr lang="fr-FR" sz="2400" b="1" dirty="0"/>
            </a:p>
            <a:p>
              <a:pPr algn="just"/>
              <a:r>
                <a:rPr lang="fr-FR" b="1" dirty="0"/>
                <a:t>Axe 2 – Thème 3 : Améliorer la maîtrise des BMR endémiques et BHR émergentes</a:t>
              </a:r>
            </a:p>
          </p:txBody>
        </p:sp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693" y="821474"/>
              <a:ext cx="354540" cy="340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36545"/>
              </p:ext>
            </p:extLst>
          </p:nvPr>
        </p:nvGraphicFramePr>
        <p:xfrm>
          <a:off x="827584" y="2204864"/>
          <a:ext cx="696268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INDICATEURS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SEUILS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Périodicité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Proportion de cas secondaires sur l’ensemble des cas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≤ 20%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  <a:p>
                      <a:pPr algn="ctr"/>
                      <a:r>
                        <a:rPr lang="fr-FR" dirty="0"/>
                        <a:t>Local - Régional - National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  <a:p>
                      <a:pPr algn="ctr"/>
                      <a:r>
                        <a:rPr lang="fr-FR" dirty="0"/>
                        <a:t>Annuelle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Proportion d’épisodes</a:t>
                      </a:r>
                      <a:r>
                        <a:rPr lang="fr-FR" baseline="0" dirty="0"/>
                        <a:t> avec cas secondaires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≤ 10%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83567" y="4615968"/>
            <a:ext cx="8041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/>
              <a:t>Limitation de la survenue des cas secondaires :</a:t>
            </a:r>
          </a:p>
          <a:p>
            <a:pPr algn="just"/>
            <a:endParaRPr lang="fr-FR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mesure clef de la maîtrise de la diffusion des </a:t>
            </a:r>
            <a:r>
              <a:rPr lang="fr-FR" dirty="0" err="1"/>
              <a:t>BHRe</a:t>
            </a:r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dépend de la mise en œuvre rapide et adaptée des mesures de précaution</a:t>
            </a:r>
          </a:p>
        </p:txBody>
      </p:sp>
    </p:spTree>
    <p:extLst>
      <p:ext uri="{BB962C8B-B14F-4D97-AF65-F5344CB8AC3E}">
        <p14:creationId xmlns:p14="http://schemas.microsoft.com/office/powerpoint/2010/main" val="741757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-135366" y="6046818"/>
            <a:ext cx="9252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diminution des cas de transmission (EPC) depuis 2017.</a:t>
            </a:r>
          </a:p>
          <a:p>
            <a:pPr algn="ctr"/>
            <a:r>
              <a:rPr lang="fr-FR" dirty="0"/>
              <a:t>*n’ayant eu que 5 épisodes déclarés d’ERV en 2020, les taux sont à interpréter avec prudence.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31920" y="304193"/>
            <a:ext cx="4748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b="1" dirty="0">
                <a:solidFill>
                  <a:srgbClr val="193C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 nationaux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830" y="16809"/>
            <a:ext cx="2249666" cy="13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349" y="917273"/>
            <a:ext cx="354540" cy="34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79747"/>
              </p:ext>
            </p:extLst>
          </p:nvPr>
        </p:nvGraphicFramePr>
        <p:xfrm>
          <a:off x="323991" y="1166723"/>
          <a:ext cx="8712507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264">
                  <a:extLst>
                    <a:ext uri="{9D8B030D-6E8A-4147-A177-3AD203B41FA5}">
                      <a16:colId xmlns:a16="http://schemas.microsoft.com/office/drawing/2014/main" val="3027753502"/>
                    </a:ext>
                  </a:extLst>
                </a:gridCol>
                <a:gridCol w="768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7408">
                  <a:extLst>
                    <a:ext uri="{9D8B030D-6E8A-4147-A177-3AD203B41FA5}">
                      <a16:colId xmlns:a16="http://schemas.microsoft.com/office/drawing/2014/main" val="1646067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+mn-lt"/>
                          <a:cs typeface="Arial" panose="020B0604020202020204" pitchFamily="34" charset="0"/>
                        </a:rPr>
                        <a:t>Objectifs PROPIAS EPC</a:t>
                      </a:r>
                    </a:p>
                    <a:p>
                      <a:endParaRPr lang="fr-FR" dirty="0">
                        <a:latin typeface="+mn-lt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n-lt"/>
                        </a:rPr>
                        <a:t>National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n-lt"/>
                        </a:rPr>
                        <a:t>ARA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Proportions de cas secondaires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sur l’ensemble des cas </a:t>
                      </a:r>
                      <a:r>
                        <a:rPr lang="fr-FR" sz="1600" u="sng" dirty="0">
                          <a:latin typeface="+mn-lt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19,5</a:t>
                      </a:r>
                      <a:r>
                        <a:rPr lang="fr-FR" sz="1400" baseline="0" dirty="0">
                          <a:solidFill>
                            <a:srgbClr val="00B05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18,0</a:t>
                      </a:r>
                      <a:r>
                        <a:rPr lang="fr-FR" sz="1400" baseline="0" dirty="0">
                          <a:solidFill>
                            <a:srgbClr val="00B05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21,0 %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19,0%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49,8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35,7 %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38,3 %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Proportions d’épisodes avec cas</a:t>
                      </a:r>
                      <a:r>
                        <a:rPr lang="fr-FR" sz="1600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secondaires </a:t>
                      </a:r>
                      <a:r>
                        <a:rPr lang="fr-FR" sz="1600" u="sng" dirty="0">
                          <a:latin typeface="+mn-lt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12,0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12,0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13,0 %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20,6 %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18,6 %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19,5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15,7%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292" y="1524974"/>
            <a:ext cx="646113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43352"/>
              </p:ext>
            </p:extLst>
          </p:nvPr>
        </p:nvGraphicFramePr>
        <p:xfrm>
          <a:off x="391294" y="3771834"/>
          <a:ext cx="8645201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5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5527">
                  <a:extLst>
                    <a:ext uri="{9D8B030D-6E8A-4147-A177-3AD203B41FA5}">
                      <a16:colId xmlns:a16="http://schemas.microsoft.com/office/drawing/2014/main" val="3368044874"/>
                    </a:ext>
                  </a:extLst>
                </a:gridCol>
                <a:gridCol w="721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1311">
                  <a:extLst>
                    <a:ext uri="{9D8B030D-6E8A-4147-A177-3AD203B41FA5}">
                      <a16:colId xmlns:a16="http://schemas.microsoft.com/office/drawing/2014/main" val="1110928994"/>
                    </a:ext>
                  </a:extLst>
                </a:gridCol>
              </a:tblGrid>
              <a:tr h="13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+mn-lt"/>
                          <a:cs typeface="Arial" panose="020B0604020202020204" pitchFamily="34" charset="0"/>
                        </a:rPr>
                        <a:t>Objectifs PROPIAS ERV</a:t>
                      </a:r>
                    </a:p>
                    <a:p>
                      <a:endParaRPr lang="fr-FR" dirty="0">
                        <a:latin typeface="+mn-lt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n-lt"/>
                        </a:rPr>
                        <a:t>National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+mn-lt"/>
                        </a:rPr>
                        <a:t>ARA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2020*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Proportions de cas secondaires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sur l’ensemble des cas </a:t>
                      </a:r>
                      <a:r>
                        <a:rPr lang="fr-FR" sz="1600" u="sng" dirty="0">
                          <a:latin typeface="+mn-lt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37,0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43,0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30,0 %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23,0%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48,8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47,8 %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12,8 %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66,7%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(10/15)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Proportions d’épisodes avec cas secondaires </a:t>
                      </a:r>
                      <a:r>
                        <a:rPr lang="fr-FR" sz="1600" u="sng" dirty="0">
                          <a:latin typeface="+mn-lt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600" dirty="0">
                          <a:latin typeface="+mn-lt"/>
                          <a:cs typeface="Arial" panose="020B0604020202020204" pitchFamily="34" charset="0"/>
                        </a:rPr>
                        <a:t>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20,0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18,0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%</a:t>
                      </a:r>
                      <a:endParaRPr lang="fr-FR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17,0 %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17,0%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22,2</a:t>
                      </a:r>
                      <a:r>
                        <a:rPr lang="fr-FR" sz="1400" baseline="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22,9 %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5,9 %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latin typeface="+mn-lt"/>
                        </a:rPr>
                        <a:t>40,0%</a:t>
                      </a:r>
                    </a:p>
                    <a:p>
                      <a:r>
                        <a:rPr lang="fr-FR" sz="1400" dirty="0">
                          <a:solidFill>
                            <a:srgbClr val="00B050"/>
                          </a:solidFill>
                          <a:latin typeface="+mn-lt"/>
                        </a:rPr>
                        <a:t>(2/5)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506" y="3985112"/>
            <a:ext cx="646113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 descr="d_france-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944" y="1396386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 descr="d_france-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011" y="3843338"/>
            <a:ext cx="361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52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Signalements par mécanismes de résistance identifiés : N= 183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763747"/>
              </p:ext>
            </p:extLst>
          </p:nvPr>
        </p:nvGraphicFramePr>
        <p:xfrm>
          <a:off x="683567" y="1600200"/>
          <a:ext cx="8014345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21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Rapport </a:t>
            </a:r>
            <a:r>
              <a:rPr lang="fr-FR" sz="4000" dirty="0" err="1"/>
              <a:t>BHRe</a:t>
            </a:r>
            <a:endParaRPr lang="fr-FR" sz="4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910089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6704743"/>
              </p:ext>
            </p:extLst>
          </p:nvPr>
        </p:nvGraphicFramePr>
        <p:xfrm>
          <a:off x="3995936" y="1484784"/>
          <a:ext cx="5148064" cy="5014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72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Principaux pays cités si lien avec l’étranger </a:t>
            </a:r>
            <a:r>
              <a:rPr lang="fr-FR" dirty="0" err="1"/>
              <a:t>BHRe</a:t>
            </a:r>
            <a:r>
              <a:rPr lang="fr-FR" dirty="0"/>
              <a:t> N=27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530473"/>
              </p:ext>
            </p:extLst>
          </p:nvPr>
        </p:nvGraphicFramePr>
        <p:xfrm>
          <a:off x="1043608" y="1556792"/>
          <a:ext cx="69847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7060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229600" cy="1143000"/>
          </a:xfrm>
        </p:spPr>
        <p:txBody>
          <a:bodyPr/>
          <a:lstStyle/>
          <a:p>
            <a:r>
              <a:rPr lang="fr-FR" dirty="0"/>
              <a:t>Alertes régionales et nationales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00199"/>
            <a:ext cx="8229600" cy="5257801"/>
          </a:xfrm>
        </p:spPr>
        <p:txBody>
          <a:bodyPr>
            <a:normAutofit/>
          </a:bodyPr>
          <a:lstStyle/>
          <a:p>
            <a:pPr lvl="0"/>
            <a:r>
              <a:rPr lang="fr-FR" dirty="0">
                <a:solidFill>
                  <a:schemeClr val="tx2"/>
                </a:solidFill>
              </a:rPr>
              <a:t>alertes régionales : </a:t>
            </a:r>
          </a:p>
          <a:p>
            <a:pPr lvl="1"/>
            <a:r>
              <a:rPr lang="fr-FR" dirty="0"/>
              <a:t>Alerte arbovirose du 1</a:t>
            </a:r>
            <a:r>
              <a:rPr lang="fr-FR" baseline="30000" dirty="0"/>
              <a:t>er</a:t>
            </a:r>
            <a:r>
              <a:rPr lang="fr-FR" dirty="0"/>
              <a:t> mai au 30 novembre, ARA</a:t>
            </a:r>
          </a:p>
          <a:p>
            <a:pPr lvl="1"/>
            <a:endParaRPr lang="fr-FR" dirty="0">
              <a:solidFill>
                <a:srgbClr val="FF0000"/>
              </a:solidFill>
            </a:endParaRPr>
          </a:p>
          <a:p>
            <a:pPr lvl="0"/>
            <a:r>
              <a:rPr lang="fr-FR" dirty="0">
                <a:solidFill>
                  <a:schemeClr val="tx2"/>
                </a:solidFill>
              </a:rPr>
              <a:t>alertes nationales : </a:t>
            </a:r>
          </a:p>
          <a:p>
            <a:pPr lvl="1"/>
            <a:r>
              <a:rPr lang="fr-FR" dirty="0"/>
              <a:t>Contamination des lingettes </a:t>
            </a:r>
            <a:r>
              <a:rPr lang="fr-FR" dirty="0" err="1"/>
              <a:t>Anios</a:t>
            </a:r>
            <a:r>
              <a:rPr lang="fr-FR" dirty="0"/>
              <a:t> (Fin 2018-début 2019), à la suite duquel, les lots de lingettes contaminées ont été rappelées, après une alerte initiée par le laboratoire d’hygiène du CHU de Lyon, dans le cadre de la </a:t>
            </a:r>
            <a:r>
              <a:rPr lang="fr-FR" dirty="0" err="1"/>
              <a:t>matério-vigilance</a:t>
            </a:r>
            <a:endParaRPr lang="fr-FR" dirty="0"/>
          </a:p>
          <a:p>
            <a:pPr lvl="1"/>
            <a:r>
              <a:rPr lang="fr-FR" dirty="0"/>
              <a:t>SARS-CoV-2</a:t>
            </a:r>
          </a:p>
        </p:txBody>
      </p:sp>
    </p:spTree>
    <p:extLst>
      <p:ext uri="{BB962C8B-B14F-4D97-AF65-F5344CB8AC3E}">
        <p14:creationId xmlns:p14="http://schemas.microsoft.com/office/powerpoint/2010/main" val="465064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Epidémiologie Sars-CoV-2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8313" y="2033588"/>
            <a:ext cx="8229600" cy="50673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Étude descriptive du 01/01/2020 au </a:t>
            </a:r>
            <a:r>
              <a:rPr lang="fr-FR" altLang="fr-FR" dirty="0"/>
              <a:t>31</a:t>
            </a:r>
            <a:r>
              <a:rPr lang="fr-FR" altLang="fr-FR" sz="2400" dirty="0"/>
              <a:t>/12/2020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Base de données :  </a:t>
            </a:r>
            <a:r>
              <a:rPr lang="fr-FR" altLang="fr-FR" sz="2400" dirty="0" err="1"/>
              <a:t>eSIN</a:t>
            </a:r>
            <a:endParaRPr lang="fr-FR" altLang="fr-FR" sz="2400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altLang="fr-FR" sz="2400" dirty="0"/>
              <a:t>Région: Auvergne / Rhône-Alpes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fr-FR" altLang="fr-FR" sz="1600" dirty="0"/>
          </a:p>
          <a:p>
            <a:pPr marL="0" indent="0">
              <a:buFont typeface="Arial" charset="0"/>
              <a:buNone/>
              <a:defRPr/>
            </a:pPr>
            <a:r>
              <a:rPr lang="fr-FR" altLang="fr-FR" sz="2000" b="1" dirty="0"/>
              <a:t>		</a:t>
            </a:r>
          </a:p>
          <a:p>
            <a:pPr marL="0" indent="0">
              <a:buFont typeface="Arial" charset="0"/>
              <a:buNone/>
              <a:defRPr/>
            </a:pPr>
            <a:br>
              <a:rPr lang="fr-FR" altLang="fr-FR" sz="2000" dirty="0"/>
            </a:br>
            <a:endParaRPr lang="fr-FR" altLang="fr-FR" sz="2000" dirty="0"/>
          </a:p>
          <a:p>
            <a:pPr>
              <a:buFont typeface="Arial" charset="0"/>
              <a:buChar char="•"/>
              <a:defRPr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5881046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>
          <a:xfrm>
            <a:off x="1042988" y="-242888"/>
            <a:ext cx="7158037" cy="1412876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/>
              <a:t>En quelques chiffres...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fr-FR" sz="2000" dirty="0"/>
              <a:t>Nombre d'établissements </a:t>
            </a:r>
            <a:r>
              <a:rPr lang="fr-FR" sz="1400" dirty="0"/>
              <a:t>(</a:t>
            </a:r>
            <a:r>
              <a:rPr lang="fr-FR" sz="1400" dirty="0" err="1"/>
              <a:t>Finess</a:t>
            </a:r>
            <a:r>
              <a:rPr lang="fr-FR" sz="1400" dirty="0"/>
              <a:t> ES différents)     </a:t>
            </a:r>
            <a:r>
              <a:rPr lang="fr-FR" sz="2000" dirty="0"/>
              <a:t>  	155	</a:t>
            </a:r>
            <a:r>
              <a:rPr lang="fr-FR" sz="1400" dirty="0"/>
              <a:t>(41,9% des ES)</a:t>
            </a:r>
          </a:p>
          <a:p>
            <a:pPr eaLnBrk="1" hangingPunct="1">
              <a:defRPr/>
            </a:pPr>
            <a:r>
              <a:rPr lang="fr-FR" sz="2000" dirty="0"/>
              <a:t>Nombre de signalements		                665	</a:t>
            </a:r>
            <a:r>
              <a:rPr lang="fr-FR" sz="1400" dirty="0"/>
              <a:t>(+ 19,2%)</a:t>
            </a:r>
          </a:p>
          <a:p>
            <a:pPr marL="0" indent="0" eaLnBrk="1" hangingPunct="1">
              <a:buNone/>
              <a:defRPr/>
            </a:pPr>
            <a:endParaRPr lang="fr-FR" sz="2000" b="1" dirty="0"/>
          </a:p>
          <a:p>
            <a:pPr marL="0" indent="0" eaLnBrk="1" hangingPunct="1">
              <a:buNone/>
              <a:defRPr/>
            </a:pPr>
            <a:r>
              <a:rPr lang="fr-FR" sz="2000" b="1" dirty="0"/>
              <a:t>Signalements hors </a:t>
            </a:r>
            <a:r>
              <a:rPr lang="fr-FR" sz="2000" b="1" dirty="0" err="1"/>
              <a:t>BHRe</a:t>
            </a:r>
            <a:r>
              <a:rPr lang="fr-FR" sz="2000" b="1" dirty="0"/>
              <a:t> (N=482 dont 404 Sars-CoV-2)</a:t>
            </a:r>
          </a:p>
          <a:p>
            <a:pPr eaLnBrk="1" hangingPunct="1">
              <a:defRPr/>
            </a:pPr>
            <a:r>
              <a:rPr lang="fr-FR" sz="2000" dirty="0"/>
              <a:t>Nombre de cas* 		           	               1714	</a:t>
            </a:r>
          </a:p>
          <a:p>
            <a:pPr eaLnBrk="1" hangingPunct="1">
              <a:defRPr/>
            </a:pPr>
            <a:r>
              <a:rPr lang="fr-FR" sz="2000" dirty="0"/>
              <a:t>Nombre de décès*			 	  183	   10,7 %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r-FR" sz="1200" dirty="0"/>
              <a:t>	*à la clôture du signalement</a:t>
            </a:r>
          </a:p>
          <a:p>
            <a:pPr eaLnBrk="1" hangingPunct="1">
              <a:defRPr/>
            </a:pPr>
            <a:r>
              <a:rPr lang="fr-FR" sz="2000" dirty="0"/>
              <a:t>Nombre d ’épidémie ou cas groupés	               	  245	   50,8 %</a:t>
            </a:r>
          </a:p>
          <a:p>
            <a:pPr eaLnBrk="1" hangingPunct="1">
              <a:defRPr/>
            </a:pPr>
            <a:r>
              <a:rPr lang="fr-FR" sz="2000" dirty="0"/>
              <a:t>Nombre de </a:t>
            </a:r>
            <a:r>
              <a:rPr lang="fr-FR" sz="2000" dirty="0" err="1"/>
              <a:t>sign</a:t>
            </a:r>
            <a:r>
              <a:rPr lang="fr-FR" sz="2000" dirty="0"/>
              <a:t>. avec cas importé 	   	    99	  20,5%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fr-FR" sz="2000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/>
              <a:t>A la date du signalement	(N = 482)</a:t>
            </a:r>
            <a:r>
              <a:rPr lang="fr-FR" sz="2000" dirty="0"/>
              <a:t>	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fr-FR" sz="2000" dirty="0"/>
              <a:t>Investigations réalisées ou en cours 		 363	92,9 %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fr-FR" sz="2000" dirty="0"/>
              <a:t>Mesures correctives     		 		 358	 74,3 %</a:t>
            </a:r>
          </a:p>
          <a:p>
            <a:pPr eaLnBrk="1" hangingPunct="1">
              <a:defRPr/>
            </a:pPr>
            <a:r>
              <a:rPr lang="fr-FR" sz="2000" dirty="0"/>
              <a:t>Demandes d’aide extérieure	  	                </a:t>
            </a:r>
            <a:r>
              <a:rPr lang="fr-FR" sz="2000" b="1" dirty="0"/>
              <a:t>    </a:t>
            </a:r>
            <a:r>
              <a:rPr lang="fr-FR" sz="2000" dirty="0"/>
              <a:t>27          5,6 %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67321" y="657150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2051720" y="1187460"/>
            <a:ext cx="5904656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800" kern="0" dirty="0">
                <a:latin typeface="Arial" pitchFamily="34" charset="0"/>
              </a:rPr>
              <a:t>354/370 ES avec</a:t>
            </a:r>
            <a:r>
              <a:rPr lang="fr-FR" altLang="fr-FR" sz="1800" kern="0" dirty="0">
                <a:solidFill>
                  <a:srgbClr val="292929"/>
                </a:solidFill>
                <a:latin typeface="Arial" pitchFamily="34" charset="0"/>
              </a:rPr>
              <a:t> responsables signalements </a:t>
            </a:r>
            <a:r>
              <a:rPr lang="fr-FR" altLang="fr-FR" sz="1800" kern="0">
                <a:solidFill>
                  <a:srgbClr val="292929"/>
                </a:solidFill>
                <a:latin typeface="Arial" pitchFamily="34" charset="0"/>
              </a:rPr>
              <a:t>: </a:t>
            </a:r>
            <a:r>
              <a:rPr lang="fr-FR" altLang="fr-FR" sz="1800" b="1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95,7 </a:t>
            </a:r>
            <a:r>
              <a:rPr lang="fr-FR" altLang="fr-FR" sz="1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657302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Signalements Covid-19, ARA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80" y="1556793"/>
            <a:ext cx="6264696" cy="394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Parmi les 404 signalements étiquetés SARS-CoV-2, 366 (90,6%) concernaient des cas de COVID-19 acquis (de façon possible, probable ou certaine) dans un 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Ils impliquaient </a:t>
            </a:r>
            <a:r>
              <a:rPr lang="fr-FR" sz="2400" dirty="0">
                <a:latin typeface="Calibri" panose="020F0502020204030204" pitchFamily="34" charset="0"/>
              </a:rPr>
              <a:t>2 626 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cas répartis en 1 970 patients (21 décès liés) 656 professionnels.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202 (50%) signalements correspondaient à des cas groupés (au moins 3 cas liés). </a:t>
            </a:r>
          </a:p>
        </p:txBody>
      </p:sp>
    </p:spTree>
    <p:extLst>
      <p:ext uri="{BB962C8B-B14F-4D97-AF65-F5344CB8AC3E}">
        <p14:creationId xmlns:p14="http://schemas.microsoft.com/office/powerpoint/2010/main" val="1061519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b="0" dirty="0"/>
              <a:t>Distribution des signalements de </a:t>
            </a:r>
            <a:br>
              <a:rPr lang="fr-FR" sz="3200" b="0" dirty="0"/>
            </a:br>
            <a:r>
              <a:rPr lang="fr-FR" sz="3200" b="0" dirty="0"/>
              <a:t>COVID-19 nosocomiaux, par semaine d’émission et nombre de cas par signalement (N=366)</a:t>
            </a:r>
            <a:endParaRPr lang="fr-FR" sz="32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411802"/>
              </p:ext>
            </p:extLst>
          </p:nvPr>
        </p:nvGraphicFramePr>
        <p:xfrm>
          <a:off x="1475656" y="2057400"/>
          <a:ext cx="6480720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821099" y="1887067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Déconfinement</a:t>
            </a:r>
          </a:p>
          <a:p>
            <a:r>
              <a:rPr lang="fr-FR" sz="1200" dirty="0"/>
              <a:t>Phase 1      Phase 2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184843" y="2689268"/>
            <a:ext cx="925006" cy="25409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945297" y="3111203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Confinement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3559147" y="2433738"/>
            <a:ext cx="1039875" cy="29669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1917911" y="3628876"/>
            <a:ext cx="450373" cy="16013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865662" y="1777037"/>
            <a:ext cx="110546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2ème</a:t>
            </a:r>
            <a:r>
              <a:rPr lang="fr-FR" sz="1100" dirty="0"/>
              <a:t> confinement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00192" y="2164066"/>
            <a:ext cx="208293" cy="12805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373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b="0" dirty="0"/>
              <a:t>Répartition des signalements de CG nosocomiaux de COVID-19 par type de service</a:t>
            </a:r>
            <a:br>
              <a:rPr lang="fr-FR" sz="3200" b="0" dirty="0"/>
            </a:br>
            <a:r>
              <a:rPr lang="fr-FR" sz="3200" b="0" dirty="0"/>
              <a:t>N=199</a:t>
            </a:r>
            <a:endParaRPr lang="fr-FR" sz="3200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316066"/>
              </p:ext>
            </p:extLst>
          </p:nvPr>
        </p:nvGraphicFramePr>
        <p:xfrm>
          <a:off x="1187624" y="2276872"/>
          <a:ext cx="489654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542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8029" y="692696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Délai médian entre date du 1</a:t>
            </a:r>
            <a:r>
              <a:rPr lang="fr-FR" baseline="30000" dirty="0"/>
              <a:t>er</a:t>
            </a:r>
            <a:r>
              <a:rPr lang="fr-FR" dirty="0"/>
              <a:t> cas nosocomial et date d’émission par semaine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023617"/>
              </p:ext>
            </p:extLst>
          </p:nvPr>
        </p:nvGraphicFramePr>
        <p:xfrm>
          <a:off x="683568" y="2780928"/>
          <a:ext cx="729549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14">
                  <a:extLst>
                    <a:ext uri="{9D8B030D-6E8A-4147-A177-3AD203B41FA5}">
                      <a16:colId xmlns:a16="http://schemas.microsoft.com/office/drawing/2014/main" val="3177312479"/>
                    </a:ext>
                  </a:extLst>
                </a:gridCol>
                <a:gridCol w="1816312">
                  <a:extLst>
                    <a:ext uri="{9D8B030D-6E8A-4147-A177-3AD203B41FA5}">
                      <a16:colId xmlns:a16="http://schemas.microsoft.com/office/drawing/2014/main" val="958931273"/>
                    </a:ext>
                  </a:extLst>
                </a:gridCol>
                <a:gridCol w="1733552">
                  <a:extLst>
                    <a:ext uri="{9D8B030D-6E8A-4147-A177-3AD203B41FA5}">
                      <a16:colId xmlns:a16="http://schemas.microsoft.com/office/drawing/2014/main" val="3273649892"/>
                    </a:ext>
                  </a:extLst>
                </a:gridCol>
                <a:gridCol w="1706720">
                  <a:extLst>
                    <a:ext uri="{9D8B030D-6E8A-4147-A177-3AD203B41FA5}">
                      <a16:colId xmlns:a16="http://schemas.microsoft.com/office/drawing/2014/main" val="2608121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Semaines</a:t>
                      </a:r>
                      <a:r>
                        <a:rPr lang="fr-FR" baseline="0" dirty="0"/>
                        <a:t> 10-26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Semaines 27-46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Semaines 47-53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342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Délai médian en semaine (</a:t>
                      </a:r>
                      <a:r>
                        <a:rPr lang="fr-FR" dirty="0" err="1"/>
                        <a:t>min-max</a:t>
                      </a:r>
                      <a:r>
                        <a:rPr lang="fr-FR" dirty="0"/>
                        <a:t>)</a:t>
                      </a:r>
                    </a:p>
                    <a:p>
                      <a:r>
                        <a:rPr lang="fr-FR" dirty="0"/>
                        <a:t>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 (0-10)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(0-31)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 (0-38)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31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Délai médian en semaine (</a:t>
                      </a:r>
                      <a:r>
                        <a:rPr lang="fr-FR" dirty="0" err="1"/>
                        <a:t>min-max</a:t>
                      </a:r>
                      <a:r>
                        <a:rPr lang="fr-FR" dirty="0"/>
                        <a:t>)</a:t>
                      </a:r>
                    </a:p>
                    <a:p>
                      <a:r>
                        <a:rPr lang="fr-FR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 (0-15)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(0-31)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 (0-41)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54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966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8712968" cy="1143000"/>
          </a:xfrm>
        </p:spPr>
        <p:txBody>
          <a:bodyPr>
            <a:noAutofit/>
          </a:bodyPr>
          <a:lstStyle/>
          <a:p>
            <a:r>
              <a:rPr lang="fr-FR" sz="3200" dirty="0"/>
              <a:t>Distribution des mesures correctives mises en places lors de CG nosocomiaux de Covid-19</a:t>
            </a:r>
            <a:br>
              <a:rPr lang="fr-FR" sz="3200" dirty="0"/>
            </a:br>
            <a:r>
              <a:rPr lang="fr-FR" sz="3200" dirty="0"/>
              <a:t>(N=158*)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462679"/>
              </p:ext>
            </p:extLst>
          </p:nvPr>
        </p:nvGraphicFramePr>
        <p:xfrm>
          <a:off x="1331640" y="1628800"/>
          <a:ext cx="6695974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1599">
                  <a:extLst>
                    <a:ext uri="{9D8B030D-6E8A-4147-A177-3AD203B41FA5}">
                      <a16:colId xmlns:a16="http://schemas.microsoft.com/office/drawing/2014/main" val="42890764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81059174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773077051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18700042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Mesures correctives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Fréquence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France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71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Dépistage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20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Renforcement</a:t>
                      </a:r>
                      <a:r>
                        <a:rPr lang="fr-FR" baseline="0" dirty="0"/>
                        <a:t> des mesures barrières (dont formation, rappel…)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46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Précautions complémentaires / Isolement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59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Secteur COVID-19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70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Arrêt ou limitation des visites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77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Arrêt admissions /activités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69030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5406648"/>
            <a:ext cx="774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*précisions effectuées pour 90 signalements, plusieurs mesures par cas groupés</a:t>
            </a:r>
          </a:p>
        </p:txBody>
      </p:sp>
    </p:spTree>
    <p:extLst>
      <p:ext uri="{BB962C8B-B14F-4D97-AF65-F5344CB8AC3E}">
        <p14:creationId xmlns:p14="http://schemas.microsoft.com/office/powerpoint/2010/main" val="248559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altLang="fr-FR" dirty="0"/>
              <a:t>Taux de signalement </a:t>
            </a:r>
            <a:r>
              <a:rPr lang="fr-FR" altLang="fr-FR" sz="4000" dirty="0"/>
              <a:t>pour 10 000 lits d’hospitalisation complète</a:t>
            </a:r>
            <a:br>
              <a:rPr lang="fr-FR" altLang="fr-FR" sz="4000" dirty="0"/>
            </a:br>
            <a:r>
              <a:rPr lang="fr-FR" altLang="fr-FR" sz="1400" dirty="0">
                <a:latin typeface="Arial" charset="0"/>
              </a:rPr>
              <a:t>Données SAE : 2015**** 2016</a:t>
            </a:r>
            <a:r>
              <a:rPr lang="fr-FR" altLang="fr-FR" sz="1400" baseline="30000" dirty="0">
                <a:latin typeface="Arial" charset="0"/>
              </a:rPr>
              <a:t>*** </a:t>
            </a:r>
            <a:r>
              <a:rPr lang="fr-FR" altLang="fr-FR" sz="1400" dirty="0">
                <a:latin typeface="Arial" charset="0"/>
              </a:rPr>
              <a:t>2017** 2018* 2019</a:t>
            </a:r>
            <a:endParaRPr lang="fr-FR" sz="1400" dirty="0">
              <a:latin typeface="Arial" charset="0"/>
            </a:endParaRPr>
          </a:p>
        </p:txBody>
      </p:sp>
      <p:graphicFrame>
        <p:nvGraphicFramePr>
          <p:cNvPr id="6147" name="Espace réservé du graphique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89917307"/>
              </p:ext>
            </p:extLst>
          </p:nvPr>
        </p:nvGraphicFramePr>
        <p:xfrm>
          <a:off x="1319213" y="1916113"/>
          <a:ext cx="7146925" cy="407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7" name="Feuille de calcul" r:id="rId3" imgW="7858197" imgH="4476911" progId="Excel.Sheet.8">
                  <p:embed/>
                </p:oleObj>
              </mc:Choice>
              <mc:Fallback>
                <p:oleObj name="Feuille de calcul" r:id="rId3" imgW="7858197" imgH="4476911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1916113"/>
                        <a:ext cx="7146925" cy="407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48" name="Connecteur droit 5"/>
          <p:cNvCxnSpPr>
            <a:cxnSpLocks noChangeShapeType="1"/>
          </p:cNvCxnSpPr>
          <p:nvPr/>
        </p:nvCxnSpPr>
        <p:spPr bwMode="auto">
          <a:xfrm>
            <a:off x="5550636" y="3830737"/>
            <a:ext cx="0" cy="702072"/>
          </a:xfrm>
          <a:prstGeom prst="line">
            <a:avLst/>
          </a:prstGeom>
          <a:noFill/>
          <a:ln w="41275" algn="ctr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5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2016 au 31 décembre 2020</a:t>
            </a:r>
            <a:endParaRPr lang="fr-FR" altLang="fr-FR" sz="2000" dirty="0">
              <a:latin typeface="Arial" charset="0"/>
            </a:endParaRPr>
          </a:p>
        </p:txBody>
      </p:sp>
      <p:cxnSp>
        <p:nvCxnSpPr>
          <p:cNvPr id="7" name="Connecteur droit 5"/>
          <p:cNvCxnSpPr>
            <a:cxnSpLocks noChangeShapeType="1"/>
          </p:cNvCxnSpPr>
          <p:nvPr/>
        </p:nvCxnSpPr>
        <p:spPr bwMode="auto">
          <a:xfrm>
            <a:off x="5118588" y="4710733"/>
            <a:ext cx="0" cy="728264"/>
          </a:xfrm>
          <a:prstGeom prst="line">
            <a:avLst/>
          </a:prstGeom>
          <a:noFill/>
          <a:ln w="41275" algn="ctr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cteur droit 5"/>
          <p:cNvCxnSpPr>
            <a:cxnSpLocks noChangeShapeType="1"/>
          </p:cNvCxnSpPr>
          <p:nvPr/>
        </p:nvCxnSpPr>
        <p:spPr bwMode="auto">
          <a:xfrm>
            <a:off x="6228184" y="3014960"/>
            <a:ext cx="0" cy="702072"/>
          </a:xfrm>
          <a:prstGeom prst="line">
            <a:avLst/>
          </a:prstGeom>
          <a:noFill/>
          <a:ln w="41275" algn="ctr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5306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4"/>
          <p:cNvSpPr txBox="1">
            <a:spLocks noChangeArrowheads="1"/>
          </p:cNvSpPr>
          <p:nvPr/>
        </p:nvSpPr>
        <p:spPr bwMode="auto">
          <a:xfrm>
            <a:off x="5436096" y="1109238"/>
            <a:ext cx="3259261" cy="501676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b="1" dirty="0">
                <a:latin typeface="Arial" charset="0"/>
              </a:rPr>
              <a:t>   </a:t>
            </a:r>
            <a:r>
              <a:rPr lang="fr-FR" altLang="fr-FR" sz="1400" b="1" dirty="0">
                <a:solidFill>
                  <a:srgbClr val="000099"/>
                </a:solidFill>
                <a:latin typeface="Arial" charset="0"/>
              </a:rPr>
              <a:t>nb Es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b="1" dirty="0">
                <a:latin typeface="Arial" charset="0"/>
              </a:rPr>
              <a:t>Auvergne- Rhône-Alpes :   370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92200" y="295062"/>
            <a:ext cx="8051800" cy="91440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altLang="fr-FR" dirty="0"/>
              <a:t>Répartition des signalements par département </a:t>
            </a:r>
            <a:r>
              <a:rPr lang="fr-FR" altLang="fr-FR" sz="2400" dirty="0"/>
              <a:t>(665)</a:t>
            </a:r>
            <a:endParaRPr lang="fr-FR" altLang="fr-FR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985225"/>
              </p:ext>
            </p:extLst>
          </p:nvPr>
        </p:nvGraphicFramePr>
        <p:xfrm>
          <a:off x="1259632" y="2023639"/>
          <a:ext cx="6264696" cy="3501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9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0"/>
            <a:ext cx="7805365" cy="1412875"/>
          </a:xfrm>
        </p:spPr>
        <p:txBody>
          <a:bodyPr>
            <a:normAutofit fontScale="90000"/>
          </a:bodyPr>
          <a:lstStyle/>
          <a:p>
            <a:r>
              <a:rPr lang="fr-FR" b="0" dirty="0"/>
              <a:t>Evolution des SIN, e-SIN, ARA, 2020</a:t>
            </a: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28434"/>
              </p:ext>
            </p:extLst>
          </p:nvPr>
        </p:nvGraphicFramePr>
        <p:xfrm>
          <a:off x="1475656" y="1628800"/>
          <a:ext cx="63367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520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51800" cy="9144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/>
              <a:t>Répartition par statut et type </a:t>
            </a:r>
            <a:r>
              <a:rPr lang="fr-FR" altLang="fr-FR" sz="2400" dirty="0"/>
              <a:t>(665)</a:t>
            </a:r>
            <a:endParaRPr lang="fr-FR" altLang="fr-FR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66299557"/>
              </p:ext>
            </p:extLst>
          </p:nvPr>
        </p:nvGraphicFramePr>
        <p:xfrm>
          <a:off x="206375" y="1785938"/>
          <a:ext cx="8882063" cy="447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248400" y="1879600"/>
            <a:ext cx="2284413" cy="10160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 b="1" dirty="0">
                <a:latin typeface="Arial" charset="0"/>
              </a:rPr>
              <a:t>Public	        396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 b="1" dirty="0">
                <a:latin typeface="Arial" charset="0"/>
              </a:rPr>
              <a:t>Privé	        137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 b="1" dirty="0">
                <a:latin typeface="Arial" charset="0"/>
              </a:rPr>
              <a:t>PIC	        132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8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569913"/>
            <a:ext cx="8686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altLang="fr-FR" dirty="0"/>
              <a:t>Répartition par critères  hors </a:t>
            </a:r>
            <a:r>
              <a:rPr lang="fr-FR" altLang="fr-FR" dirty="0" err="1"/>
              <a:t>BHRe</a:t>
            </a:r>
            <a:r>
              <a:rPr lang="fr-FR" altLang="fr-FR" dirty="0"/>
              <a:t> </a:t>
            </a:r>
            <a:r>
              <a:rPr lang="fr-FR" altLang="fr-FR" sz="2400" dirty="0"/>
              <a:t>(482)</a:t>
            </a:r>
            <a:endParaRPr lang="fr-FR" altLang="fr-FR" dirty="0"/>
          </a:p>
        </p:txBody>
      </p:sp>
      <p:graphicFrame>
        <p:nvGraphicFramePr>
          <p:cNvPr id="2" name="Object 1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20491552"/>
              </p:ext>
            </p:extLst>
          </p:nvPr>
        </p:nvGraphicFramePr>
        <p:xfrm>
          <a:off x="295275" y="1609725"/>
          <a:ext cx="8829675" cy="445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Text Box 16"/>
          <p:cNvSpPr txBox="1">
            <a:spLocks noChangeArrowheads="1"/>
          </p:cNvSpPr>
          <p:nvPr/>
        </p:nvSpPr>
        <p:spPr bwMode="auto">
          <a:xfrm rot="-2410667">
            <a:off x="1273854" y="4832350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 dirty="0">
                <a:solidFill>
                  <a:srgbClr val="0000FF"/>
                </a:solidFill>
                <a:latin typeface="Arial" charset="0"/>
              </a:rPr>
              <a:t>Agent</a:t>
            </a:r>
            <a:endParaRPr lang="fr-FR" altLang="fr-FR" sz="1600" b="1" dirty="0">
              <a:latin typeface="Arial" charset="0"/>
            </a:endParaRPr>
          </a:p>
        </p:txBody>
      </p:sp>
      <p:sp>
        <p:nvSpPr>
          <p:cNvPr id="10245" name="Text Box 17"/>
          <p:cNvSpPr txBox="1">
            <a:spLocks noChangeArrowheads="1"/>
          </p:cNvSpPr>
          <p:nvPr/>
        </p:nvSpPr>
        <p:spPr bwMode="auto">
          <a:xfrm rot="-2410667">
            <a:off x="2097162" y="4636041"/>
            <a:ext cx="2918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 dirty="0">
                <a:solidFill>
                  <a:srgbClr val="0000FF"/>
                </a:solidFill>
                <a:latin typeface="Arial" charset="0"/>
              </a:rPr>
              <a:t>Localisation ou circonstances de survenue</a:t>
            </a:r>
            <a:endParaRPr lang="fr-FR" altLang="fr-FR" sz="1600" b="1" dirty="0">
              <a:latin typeface="Arial" charset="0"/>
            </a:endParaRPr>
          </a:p>
        </p:txBody>
      </p:sp>
      <p:sp>
        <p:nvSpPr>
          <p:cNvPr id="10247" name="Text Box 19"/>
          <p:cNvSpPr txBox="1">
            <a:spLocks noChangeArrowheads="1"/>
          </p:cNvSpPr>
          <p:nvPr/>
        </p:nvSpPr>
        <p:spPr bwMode="auto">
          <a:xfrm rot="-2410667">
            <a:off x="4213674" y="4568942"/>
            <a:ext cx="142539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 dirty="0">
                <a:solidFill>
                  <a:srgbClr val="0000FF"/>
                </a:solidFill>
                <a:latin typeface="Arial" charset="0"/>
              </a:rPr>
              <a:t>Cas groupés</a:t>
            </a:r>
          </a:p>
        </p:txBody>
      </p:sp>
      <p:sp>
        <p:nvSpPr>
          <p:cNvPr id="10248" name="Text Box 20"/>
          <p:cNvSpPr txBox="1">
            <a:spLocks noChangeArrowheads="1"/>
          </p:cNvSpPr>
          <p:nvPr/>
        </p:nvSpPr>
        <p:spPr bwMode="auto">
          <a:xfrm rot="19189333">
            <a:off x="6612041" y="4782427"/>
            <a:ext cx="911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 dirty="0">
                <a:solidFill>
                  <a:srgbClr val="0000FF"/>
                </a:solidFill>
                <a:latin typeface="Arial" charset="0"/>
              </a:rPr>
              <a:t>Décès</a:t>
            </a:r>
            <a:endParaRPr lang="fr-FR" altLang="fr-FR" sz="1600" b="1" dirty="0">
              <a:latin typeface="Arial" charset="0"/>
            </a:endParaRPr>
          </a:p>
        </p:txBody>
      </p:sp>
      <p:sp>
        <p:nvSpPr>
          <p:cNvPr id="10250" name="Text Box 22"/>
          <p:cNvSpPr txBox="1">
            <a:spLocks noChangeArrowheads="1"/>
          </p:cNvSpPr>
          <p:nvPr/>
        </p:nvSpPr>
        <p:spPr bwMode="auto">
          <a:xfrm rot="19189333">
            <a:off x="8258630" y="4786206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 dirty="0">
                <a:solidFill>
                  <a:srgbClr val="0000FF"/>
                </a:solidFill>
                <a:latin typeface="Arial" charset="0"/>
              </a:rPr>
              <a:t>D.O.</a:t>
            </a:r>
            <a:endParaRPr lang="fr-FR" altLang="fr-FR" sz="1600" b="1" dirty="0">
              <a:latin typeface="Arial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7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32800" cy="9144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/>
              <a:t>Répartition par sites  </a:t>
            </a:r>
            <a:r>
              <a:rPr lang="fr-FR" altLang="fr-FR" sz="2400" dirty="0"/>
              <a:t>(375)</a:t>
            </a:r>
            <a:r>
              <a:rPr lang="fr-FR" altLang="fr-FR" dirty="0"/>
              <a:t> 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79135152"/>
              </p:ext>
            </p:extLst>
          </p:nvPr>
        </p:nvGraphicFramePr>
        <p:xfrm>
          <a:off x="130175" y="1862138"/>
          <a:ext cx="8882063" cy="447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8" y="6499225"/>
            <a:ext cx="4500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70000"/>
              <a:buFont typeface="Wingdings 3" pitchFamily="18" charset="2"/>
              <a:buChar char="u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85000"/>
              <a:buFont typeface="Wingdings 3" pitchFamily="18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70000"/>
              <a:buFont typeface="Webdings" pitchFamily="18" charset="2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 err="1">
                <a:latin typeface="Arial" charset="0"/>
              </a:rPr>
              <a:t>CPias</a:t>
            </a:r>
            <a:r>
              <a:rPr lang="fr-FR" altLang="fr-FR" sz="1200" dirty="0">
                <a:latin typeface="Arial" charset="0"/>
              </a:rPr>
              <a:t> ARA/ Période du 1er janvier au 31 décembre 2020</a:t>
            </a:r>
            <a:endParaRPr lang="fr-FR" altLang="fr-F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43536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PPT_CClin_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ModelePPT_CPias_ARA_2017</Template>
  <TotalTime>8268</TotalTime>
  <Words>1592</Words>
  <Application>Microsoft Office PowerPoint</Application>
  <PresentationFormat>Affichage à l'écran (4:3)</PresentationFormat>
  <Paragraphs>328</Paragraphs>
  <Slides>34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Courier New</vt:lpstr>
      <vt:lpstr>Symbol</vt:lpstr>
      <vt:lpstr>Times New Roman</vt:lpstr>
      <vt:lpstr>Webdings</vt:lpstr>
      <vt:lpstr>Wingdings</vt:lpstr>
      <vt:lpstr>ModelePPT_CClin_2015</vt:lpstr>
      <vt:lpstr>Feuille de calcul</vt:lpstr>
      <vt:lpstr>Statistiques signalement  des infections nosocomiales</vt:lpstr>
      <vt:lpstr>Évolution des signalements</vt:lpstr>
      <vt:lpstr>En quelques chiffres...</vt:lpstr>
      <vt:lpstr>Taux de signalement pour 10 000 lits d’hospitalisation complète Données SAE : 2015**** 2016*** 2017** 2018* 2019</vt:lpstr>
      <vt:lpstr>Répartition des signalements par département (665)</vt:lpstr>
      <vt:lpstr>Evolution des SIN, e-SIN, ARA, 2020</vt:lpstr>
      <vt:lpstr>Répartition par statut et type (665)</vt:lpstr>
      <vt:lpstr>Répartition par critères  hors BHRe (482)</vt:lpstr>
      <vt:lpstr>Répartition par sites  (375) </vt:lpstr>
      <vt:lpstr>SIN HORS BHRe, SIN à décès liés:  Quels sites</vt:lpstr>
      <vt:lpstr>SIN HORS BHRe, cas isolés ou cas groupés : Quels sites</vt:lpstr>
      <vt:lpstr>Répartition par service (665) </vt:lpstr>
      <vt:lpstr>SIN HORS BHRe, cas isolés ou cas groupés : Quels services</vt:lpstr>
      <vt:lpstr>Répartition des germes (261)</vt:lpstr>
      <vt:lpstr>Legionella pne. par région (6 signalements)</vt:lpstr>
      <vt:lpstr>Epidémiologie BHRe </vt:lpstr>
      <vt:lpstr>Distribution par région du nbre de cas BHRe signalés en 2020</vt:lpstr>
      <vt:lpstr>Résultats</vt:lpstr>
      <vt:lpstr>Résultats</vt:lpstr>
      <vt:lpstr>Résultats</vt:lpstr>
      <vt:lpstr>Résultats</vt:lpstr>
      <vt:lpstr>Signalements ARA 2016(1) -2017(2) -2018(3) -2019(4) -2020(5) </vt:lpstr>
      <vt:lpstr>Présentation PowerPoint</vt:lpstr>
      <vt:lpstr>Présentation PowerPoint</vt:lpstr>
      <vt:lpstr>Signalements par mécanismes de résistance identifiés : N= 183</vt:lpstr>
      <vt:lpstr>Rapport BHRe</vt:lpstr>
      <vt:lpstr>Principaux pays cités si lien avec l’étranger BHRe N=27</vt:lpstr>
      <vt:lpstr>Alertes régionales et nationales </vt:lpstr>
      <vt:lpstr>Epidémiologie Sars-CoV-2 </vt:lpstr>
      <vt:lpstr>Signalements Covid-19, ARA</vt:lpstr>
      <vt:lpstr>Distribution des signalements de  COVID-19 nosocomiaux, par semaine d’émission et nombre de cas par signalement (N=366)</vt:lpstr>
      <vt:lpstr>Répartition des signalements de CG nosocomiaux de COVID-19 par type de service N=199</vt:lpstr>
      <vt:lpstr>Délai médian entre date du 1er cas nosocomial et date d’émission par semaine</vt:lpstr>
      <vt:lpstr>Distribution des mesures correctives mises en places lors de CG nosocomiaux de Covid-19 (N=158*)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Restructuration réseau CClin-Arlin Réformes vigilance + territoire</dc:title>
  <dc:creator>SAVEY, Anne</dc:creator>
  <cp:lastModifiedBy>MACHUT, Anais</cp:lastModifiedBy>
  <cp:revision>531</cp:revision>
  <cp:lastPrinted>2021-02-05T12:08:58Z</cp:lastPrinted>
  <dcterms:created xsi:type="dcterms:W3CDTF">2016-01-12T14:33:47Z</dcterms:created>
  <dcterms:modified xsi:type="dcterms:W3CDTF">2023-10-13T08:42:57Z</dcterms:modified>
</cp:coreProperties>
</file>