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handoutMasterIdLst>
    <p:handoutMasterId r:id="rId31"/>
  </p:handoutMasterIdLst>
  <p:sldIdLst>
    <p:sldId id="473" r:id="rId2"/>
    <p:sldId id="474" r:id="rId3"/>
    <p:sldId id="442" r:id="rId4"/>
    <p:sldId id="499" r:id="rId5"/>
    <p:sldId id="445" r:id="rId6"/>
    <p:sldId id="447" r:id="rId7"/>
    <p:sldId id="448" r:id="rId8"/>
    <p:sldId id="461" r:id="rId9"/>
    <p:sldId id="449" r:id="rId10"/>
    <p:sldId id="459" r:id="rId11"/>
    <p:sldId id="450" r:id="rId12"/>
    <p:sldId id="460" r:id="rId13"/>
    <p:sldId id="451" r:id="rId14"/>
    <p:sldId id="452" r:id="rId15"/>
    <p:sldId id="453" r:id="rId16"/>
    <p:sldId id="481" r:id="rId17"/>
    <p:sldId id="482" r:id="rId18"/>
    <p:sldId id="485" r:id="rId19"/>
    <p:sldId id="486" r:id="rId20"/>
    <p:sldId id="483" r:id="rId21"/>
    <p:sldId id="484" r:id="rId22"/>
    <p:sldId id="494" r:id="rId23"/>
    <p:sldId id="497" r:id="rId24"/>
    <p:sldId id="498" r:id="rId25"/>
    <p:sldId id="455" r:id="rId26"/>
    <p:sldId id="456" r:id="rId27"/>
    <p:sldId id="457" r:id="rId28"/>
    <p:sldId id="462" r:id="rId2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RNET, Claude" initials="BC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6699FF"/>
    <a:srgbClr val="3366CC"/>
    <a:srgbClr val="0033CC"/>
    <a:srgbClr val="003399"/>
    <a:srgbClr val="000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056" autoAdjust="0"/>
  </p:normalViewPr>
  <p:slideViewPr>
    <p:cSldViewPr>
      <p:cViewPr varScale="1">
        <p:scale>
          <a:sx n="81" d="100"/>
          <a:sy n="81" d="100"/>
        </p:scale>
        <p:origin x="150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0.bin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Graphique%20dans%20Microsoft%20PowerPoint" TargetMode="External"/><Relationship Id="rId1" Type="http://schemas.openxmlformats.org/officeDocument/2006/relationships/themeOverride" Target="../theme/themeOverride3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4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136553907536294E-2"/>
          <c:y val="7.062409432355303E-2"/>
          <c:w val="0.89230806687894015"/>
          <c:h val="0.832619568387284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Feuil1!$A$2</c:f>
              <c:strCache>
                <c:ptCount val="1"/>
                <c:pt idx="0">
                  <c:v>Hors BHRe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777777777777779E-3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FA-448D-B594-C3E6C382600B}"/>
                </c:ext>
              </c:extLst>
            </c:dLbl>
            <c:dLbl>
              <c:idx val="1"/>
              <c:layout>
                <c:manualLayout>
                  <c:x val="-1.3080722512313447E-3"/>
                  <c:y val="1.5872802327519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FA-448D-B594-C3E6C382600B}"/>
                </c:ext>
              </c:extLst>
            </c:dLbl>
            <c:dLbl>
              <c:idx val="2"/>
              <c:layout>
                <c:manualLayout>
                  <c:x val="0"/>
                  <c:y val="1.7526481432618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FA-448D-B594-C3E6C382600B}"/>
                </c:ext>
              </c:extLst>
            </c:dLbl>
            <c:dLbl>
              <c:idx val="4"/>
              <c:layout>
                <c:manualLayout>
                  <c:x val="0"/>
                  <c:y val="1.1023080768803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FA-448D-B594-C3E6C382600B}"/>
                </c:ext>
              </c:extLst>
            </c:dLbl>
            <c:dLbl>
              <c:idx val="5"/>
              <c:layout>
                <c:manualLayout>
                  <c:x val="-4.8513128170943971E-4"/>
                  <c:y val="1.1243108404621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FA-448D-B594-C3E6C382600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Feuil1!$B$1:$M$1</c:f>
              <c:numCache>
                <c:formatCode>General</c:formatCode>
                <c:ptCount val="12"/>
                <c:pt idx="0">
                  <c:v>3</c:v>
                </c:pt>
                <c:pt idx="1">
                  <c:v>15</c:v>
                </c:pt>
                <c:pt idx="2">
                  <c:v>43</c:v>
                </c:pt>
                <c:pt idx="3">
                  <c:v>63</c:v>
                </c:pt>
                <c:pt idx="4">
                  <c:v>1</c:v>
                </c:pt>
                <c:pt idx="5">
                  <c:v>7</c:v>
                </c:pt>
                <c:pt idx="6">
                  <c:v>26</c:v>
                </c:pt>
                <c:pt idx="7">
                  <c:v>38</c:v>
                </c:pt>
                <c:pt idx="8">
                  <c:v>42</c:v>
                </c:pt>
                <c:pt idx="9">
                  <c:v>69</c:v>
                </c:pt>
                <c:pt idx="10">
                  <c:v>73</c:v>
                </c:pt>
                <c:pt idx="11">
                  <c:v>74</c:v>
                </c:pt>
              </c:numCache>
            </c:numRef>
          </c:cat>
          <c:val>
            <c:numRef>
              <c:f>Feuil1!$B$2:$M$2</c:f>
              <c:numCache>
                <c:formatCode>General</c:formatCode>
                <c:ptCount val="12"/>
                <c:pt idx="0">
                  <c:v>8</c:v>
                </c:pt>
                <c:pt idx="1">
                  <c:v>1</c:v>
                </c:pt>
                <c:pt idx="2">
                  <c:v>3</c:v>
                </c:pt>
                <c:pt idx="3">
                  <c:v>12</c:v>
                </c:pt>
                <c:pt idx="4">
                  <c:v>18</c:v>
                </c:pt>
                <c:pt idx="5">
                  <c:v>3</c:v>
                </c:pt>
                <c:pt idx="6">
                  <c:v>7</c:v>
                </c:pt>
                <c:pt idx="7">
                  <c:v>26</c:v>
                </c:pt>
                <c:pt idx="8">
                  <c:v>14</c:v>
                </c:pt>
                <c:pt idx="9">
                  <c:v>41</c:v>
                </c:pt>
                <c:pt idx="10">
                  <c:v>15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BFA-448D-B594-C3E6C382600B}"/>
            </c:ext>
          </c:extLst>
        </c:ser>
        <c:ser>
          <c:idx val="2"/>
          <c:order val="1"/>
          <c:tx>
            <c:strRef>
              <c:f>Feuil1!$A$3</c:f>
              <c:strCache>
                <c:ptCount val="1"/>
                <c:pt idx="0">
                  <c:v>BHRe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BFA-448D-B594-C3E6C382600B}"/>
                </c:ext>
              </c:extLst>
            </c:dLbl>
            <c:dLbl>
              <c:idx val="1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FA-448D-B594-C3E6C382600B}"/>
                </c:ext>
              </c:extLst>
            </c:dLbl>
            <c:dLbl>
              <c:idx val="2"/>
              <c:layout>
                <c:manualLayout>
                  <c:x val="-2.5462668816039986E-17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BFA-448D-B594-C3E6C382600B}"/>
                </c:ext>
              </c:extLst>
            </c:dLbl>
            <c:dLbl>
              <c:idx val="5"/>
              <c:layout>
                <c:manualLayout>
                  <c:x val="0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BFA-448D-B594-C3E6C382600B}"/>
                </c:ext>
              </c:extLst>
            </c:dLbl>
            <c:dLbl>
              <c:idx val="11"/>
              <c:layout>
                <c:manualLayout>
                  <c:x val="0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BFA-448D-B594-C3E6C382600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Feuil1!$B$1:$M$1</c:f>
              <c:numCache>
                <c:formatCode>General</c:formatCode>
                <c:ptCount val="12"/>
                <c:pt idx="0">
                  <c:v>3</c:v>
                </c:pt>
                <c:pt idx="1">
                  <c:v>15</c:v>
                </c:pt>
                <c:pt idx="2">
                  <c:v>43</c:v>
                </c:pt>
                <c:pt idx="3">
                  <c:v>63</c:v>
                </c:pt>
                <c:pt idx="4">
                  <c:v>1</c:v>
                </c:pt>
                <c:pt idx="5">
                  <c:v>7</c:v>
                </c:pt>
                <c:pt idx="6">
                  <c:v>26</c:v>
                </c:pt>
                <c:pt idx="7">
                  <c:v>38</c:v>
                </c:pt>
                <c:pt idx="8">
                  <c:v>42</c:v>
                </c:pt>
                <c:pt idx="9">
                  <c:v>69</c:v>
                </c:pt>
                <c:pt idx="10">
                  <c:v>73</c:v>
                </c:pt>
                <c:pt idx="11">
                  <c:v>74</c:v>
                </c:pt>
              </c:numCache>
            </c:numRef>
          </c:cat>
          <c:val>
            <c:numRef>
              <c:f>Feuil1!$B$3:$M$3</c:f>
              <c:numCache>
                <c:formatCode>General</c:formatCode>
                <c:ptCount val="12"/>
                <c:pt idx="0">
                  <c:v>7</c:v>
                </c:pt>
                <c:pt idx="1">
                  <c:v>1</c:v>
                </c:pt>
                <c:pt idx="3">
                  <c:v>19</c:v>
                </c:pt>
                <c:pt idx="4">
                  <c:v>3</c:v>
                </c:pt>
                <c:pt idx="5">
                  <c:v>4</c:v>
                </c:pt>
                <c:pt idx="6">
                  <c:v>12</c:v>
                </c:pt>
                <c:pt idx="7">
                  <c:v>61</c:v>
                </c:pt>
                <c:pt idx="8">
                  <c:v>36</c:v>
                </c:pt>
                <c:pt idx="9">
                  <c:v>216</c:v>
                </c:pt>
                <c:pt idx="10">
                  <c:v>29</c:v>
                </c:pt>
                <c:pt idx="1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BFA-448D-B594-C3E6C3826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69570128"/>
        <c:axId val="269568560"/>
      </c:barChart>
      <c:catAx>
        <c:axId val="269570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fr-FR"/>
          </a:p>
        </c:txPr>
        <c:crossAx val="269568560"/>
        <c:crosses val="autoZero"/>
        <c:auto val="1"/>
        <c:lblAlgn val="ctr"/>
        <c:lblOffset val="100"/>
        <c:noMultiLvlLbl val="0"/>
      </c:catAx>
      <c:valAx>
        <c:axId val="269568560"/>
        <c:scaling>
          <c:orientation val="minMax"/>
          <c:max val="25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269570128"/>
        <c:crosses val="autoZero"/>
        <c:crossBetween val="between"/>
        <c:majorUnit val="50"/>
        <c:minorUnit val="10"/>
      </c:valAx>
    </c:plotArea>
    <c:legend>
      <c:legendPos val="b"/>
      <c:layout>
        <c:manualLayout>
          <c:xMode val="edge"/>
          <c:yMode val="edge"/>
          <c:x val="0.41543660786661563"/>
          <c:y val="0.96897324459539769"/>
          <c:w val="0.16912665568023305"/>
          <c:h val="3.102675540460231E-2"/>
        </c:manualLayout>
      </c:layout>
      <c:overlay val="0"/>
      <c:txPr>
        <a:bodyPr/>
        <a:lstStyle/>
        <a:p>
          <a:pPr>
            <a:defRPr sz="1200" b="1" i="0" baseline="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'[Graphique dans Microsoft PowerPoint]Feuil1'!$A$67</c:f>
              <c:strCache>
                <c:ptCount val="1"/>
                <c:pt idx="0">
                  <c:v>Signalements BHRe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8.4666817185452773E-3"/>
                  <c:y val="-4.177167449230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C-4A81-A5D2-BCD73BBC8138}"/>
                </c:ext>
              </c:extLst>
            </c:dLbl>
            <c:dLbl>
              <c:idx val="1"/>
              <c:layout>
                <c:manualLayout>
                  <c:x val="0"/>
                  <c:y val="-3.713037732649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DC-4A81-A5D2-BCD73BBC8138}"/>
                </c:ext>
              </c:extLst>
            </c:dLbl>
            <c:dLbl>
              <c:idx val="2"/>
              <c:layout>
                <c:manualLayout>
                  <c:x val="-2.8222272395150407E-3"/>
                  <c:y val="-3.713037732649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DC-4A81-A5D2-BCD73BBC8138}"/>
                </c:ext>
              </c:extLst>
            </c:dLbl>
            <c:dLbl>
              <c:idx val="3"/>
              <c:layout>
                <c:manualLayout>
                  <c:x val="-8.4666817185452773E-3"/>
                  <c:y val="-7.4260754652991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DC-4A81-A5D2-BCD73BBC8138}"/>
                </c:ext>
              </c:extLst>
            </c:dLbl>
            <c:dLbl>
              <c:idx val="4"/>
              <c:layout>
                <c:manualLayout>
                  <c:x val="-3.1044499634666017E-2"/>
                  <c:y val="-6.9619457487179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DC-4A81-A5D2-BCD73BBC8138}"/>
                </c:ext>
              </c:extLst>
            </c:dLbl>
            <c:dLbl>
              <c:idx val="5"/>
              <c:layout>
                <c:manualLayout>
                  <c:x val="-2.2577817916120738E-2"/>
                  <c:y val="-6.0336863155555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DC-4A81-A5D2-BCD73BBC8138}"/>
                </c:ext>
              </c:extLst>
            </c:dLbl>
            <c:dLbl>
              <c:idx val="6"/>
              <c:layout>
                <c:manualLayout>
                  <c:x val="-1.4111136197575359E-2"/>
                  <c:y val="-3.7130377326495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4DC-4A81-A5D2-BCD73BBC81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'[Graphique dans Microsoft PowerPoint]Feuil1'!$B$66:$H$66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'[Graphique dans Microsoft PowerPoint]Feuil1'!$B$67:$H$67</c:f>
              <c:numCache>
                <c:formatCode>General</c:formatCode>
                <c:ptCount val="7"/>
                <c:pt idx="0">
                  <c:v>38</c:v>
                </c:pt>
                <c:pt idx="1">
                  <c:v>66</c:v>
                </c:pt>
                <c:pt idx="2">
                  <c:v>90</c:v>
                </c:pt>
                <c:pt idx="3">
                  <c:v>126</c:v>
                </c:pt>
                <c:pt idx="4">
                  <c:v>202</c:v>
                </c:pt>
                <c:pt idx="5">
                  <c:v>325</c:v>
                </c:pt>
                <c:pt idx="6">
                  <c:v>404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4DC-4A81-A5D2-BCD73BBC8138}"/>
            </c:ext>
          </c:extLst>
        </c:ser>
        <c:ser>
          <c:idx val="2"/>
          <c:order val="1"/>
          <c:tx>
            <c:strRef>
              <c:f>'[Graphique dans Microsoft PowerPoint]Feuil1'!$A$68</c:f>
              <c:strCache>
                <c:ptCount val="1"/>
                <c:pt idx="0">
                  <c:v>Signalements pour ERG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4.6737638470277492E-3"/>
                  <c:y val="2.475358488433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4DC-4A81-A5D2-BCD73BBC8138}"/>
                </c:ext>
              </c:extLst>
            </c:dLbl>
            <c:dLbl>
              <c:idx val="1"/>
              <c:layout>
                <c:manualLayout>
                  <c:x val="5.6893320097050493E-3"/>
                  <c:y val="3.5583278271225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4DC-4A81-A5D2-BCD73BBC8138}"/>
                </c:ext>
              </c:extLst>
            </c:dLbl>
            <c:dLbl>
              <c:idx val="2"/>
              <c:layout>
                <c:manualLayout>
                  <c:x val="-2.8222670599324091E-3"/>
                  <c:y val="3.24890801606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4DC-4A81-A5D2-BCD73BBC8138}"/>
                </c:ext>
              </c:extLst>
            </c:dLbl>
            <c:dLbl>
              <c:idx val="3"/>
              <c:layout>
                <c:manualLayout>
                  <c:x val="0"/>
                  <c:y val="3.0941981105413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4DC-4A81-A5D2-BCD73BBC8138}"/>
                </c:ext>
              </c:extLst>
            </c:dLbl>
            <c:dLbl>
              <c:idx val="4"/>
              <c:layout>
                <c:manualLayout>
                  <c:x val="1.3275108022645034E-2"/>
                  <c:y val="2.165938677378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4DC-4A81-A5D2-BCD73BBC8138}"/>
                </c:ext>
              </c:extLst>
            </c:dLbl>
            <c:dLbl>
              <c:idx val="5"/>
              <c:layout>
                <c:manualLayout>
                  <c:x val="-3.7928880064700098E-3"/>
                  <c:y val="2.165938677378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4DC-4A81-A5D2-BCD73BBC81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'[Graphique dans Microsoft PowerPoint]Feuil1'!$B$66:$H$66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'[Graphique dans Microsoft PowerPoint]Feuil1'!$B$68:$H$68</c:f>
              <c:numCache>
                <c:formatCode>General</c:formatCode>
                <c:ptCount val="7"/>
                <c:pt idx="0">
                  <c:v>13</c:v>
                </c:pt>
                <c:pt idx="1">
                  <c:v>21</c:v>
                </c:pt>
                <c:pt idx="2">
                  <c:v>21</c:v>
                </c:pt>
                <c:pt idx="3">
                  <c:v>20</c:v>
                </c:pt>
                <c:pt idx="4">
                  <c:v>27</c:v>
                </c:pt>
                <c:pt idx="5">
                  <c:v>35</c:v>
                </c:pt>
                <c:pt idx="6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84DC-4A81-A5D2-BCD73BBC8138}"/>
            </c:ext>
          </c:extLst>
        </c:ser>
        <c:ser>
          <c:idx val="3"/>
          <c:order val="2"/>
          <c:tx>
            <c:strRef>
              <c:f>'[Graphique dans Microsoft PowerPoint]Feuil1'!$A$69</c:f>
              <c:strCache>
                <c:ptCount val="1"/>
                <c:pt idx="0">
                  <c:v>Signalements de EPC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4155983863202774E-2"/>
                  <c:y val="9.2825943316239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4DC-4A81-A5D2-BCD73BBC8138}"/>
                </c:ext>
              </c:extLst>
            </c:dLbl>
            <c:dLbl>
              <c:idx val="1"/>
              <c:layout>
                <c:manualLayout>
                  <c:x val="0"/>
                  <c:y val="1.3923891497435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4DC-4A81-A5D2-BCD73BBC8138}"/>
                </c:ext>
              </c:extLst>
            </c:dLbl>
            <c:dLbl>
              <c:idx val="2"/>
              <c:layout>
                <c:manualLayout>
                  <c:x val="1.1288908958060421E-2"/>
                  <c:y val="1.3923891497435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4DC-4A81-A5D2-BCD73BBC8138}"/>
                </c:ext>
              </c:extLst>
            </c:dLbl>
            <c:dLbl>
              <c:idx val="3"/>
              <c:layout>
                <c:manualLayout>
                  <c:x val="5.6444544790301846E-3"/>
                  <c:y val="3.24890801606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4DC-4A81-A5D2-BCD73BBC8138}"/>
                </c:ext>
              </c:extLst>
            </c:dLbl>
            <c:dLbl>
              <c:idx val="4"/>
              <c:layout>
                <c:manualLayout>
                  <c:x val="0"/>
                  <c:y val="2.7847782994871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4DC-4A81-A5D2-BCD73BBC8138}"/>
                </c:ext>
              </c:extLst>
            </c:dLbl>
            <c:dLbl>
              <c:idx val="5"/>
              <c:layout>
                <c:manualLayout>
                  <c:x val="-5.6444544790301846E-3"/>
                  <c:y val="2.7847782994871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4DC-4A81-A5D2-BCD73BBC81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'[Graphique dans Microsoft PowerPoint]Feuil1'!$B$66:$H$66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'[Graphique dans Microsoft PowerPoint]Feuil1'!$B$69:$H$69</c:f>
              <c:numCache>
                <c:formatCode>General</c:formatCode>
                <c:ptCount val="7"/>
                <c:pt idx="0">
                  <c:v>25</c:v>
                </c:pt>
                <c:pt idx="1">
                  <c:v>45</c:v>
                </c:pt>
                <c:pt idx="2">
                  <c:v>69</c:v>
                </c:pt>
                <c:pt idx="3">
                  <c:v>106</c:v>
                </c:pt>
                <c:pt idx="4">
                  <c:v>175</c:v>
                </c:pt>
                <c:pt idx="5">
                  <c:v>290</c:v>
                </c:pt>
                <c:pt idx="6">
                  <c:v>363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84DC-4A81-A5D2-BCD73BBC8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3263416"/>
        <c:axId val="338032304"/>
      </c:lineChart>
      <c:catAx>
        <c:axId val="333263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Année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8032304"/>
        <c:crosses val="autoZero"/>
        <c:auto val="1"/>
        <c:lblAlgn val="ctr"/>
        <c:lblOffset val="100"/>
        <c:noMultiLvlLbl val="0"/>
      </c:catAx>
      <c:valAx>
        <c:axId val="33803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Nombre</a:t>
                </a:r>
                <a:r>
                  <a:rPr lang="fr-FR" baseline="0"/>
                  <a:t> de signalements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3263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Feuil1!$A$40</c:f>
              <c:strCache>
                <c:ptCount val="1"/>
                <c:pt idx="0">
                  <c:v>Incidence cumulative des BHRe pour 100 signalements
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4.0052099266130537E-3"/>
                  <c:y val="-3.1160322065237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DF-4572-A693-D5B0F8D301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Feuil1!$B$37:$H$37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Feuil1!$B$40:$H$40</c:f>
              <c:numCache>
                <c:formatCode>0.0</c:formatCode>
                <c:ptCount val="7"/>
                <c:pt idx="0">
                  <c:v>19.587628865979383</c:v>
                </c:pt>
                <c:pt idx="1">
                  <c:v>30.985915492957748</c:v>
                </c:pt>
                <c:pt idx="2">
                  <c:v>43.269230769230766</c:v>
                </c:pt>
                <c:pt idx="3">
                  <c:v>49.21875</c:v>
                </c:pt>
                <c:pt idx="4">
                  <c:v>60.479041916167667</c:v>
                </c:pt>
                <c:pt idx="5">
                  <c:v>70.194384449244055</c:v>
                </c:pt>
                <c:pt idx="6">
                  <c:v>72.401433691756267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DF-4572-A693-D5B0F8D30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8026032"/>
        <c:axId val="338031912"/>
      </c:lineChart>
      <c:catAx>
        <c:axId val="338026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Année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8031912"/>
        <c:crosses val="autoZero"/>
        <c:auto val="1"/>
        <c:lblAlgn val="ctr"/>
        <c:lblOffset val="100"/>
        <c:noMultiLvlLbl val="0"/>
      </c:catAx>
      <c:valAx>
        <c:axId val="338031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Incidence</a:t>
                </a:r>
                <a:r>
                  <a:rPr lang="fr-FR" baseline="0"/>
                  <a:t> cumulative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802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301742970751408E-2"/>
          <c:y val="3.292180682039917E-2"/>
          <c:w val="0.87877410533264178"/>
          <c:h val="0.73096662383925293"/>
        </c:manualLayout>
      </c:layout>
      <c:lineChart>
        <c:grouping val="standard"/>
        <c:varyColors val="0"/>
        <c:ser>
          <c:idx val="2"/>
          <c:order val="0"/>
          <c:tx>
            <c:strRef>
              <c:f>'[Graphique dans Microsoft PowerPoint]Feuil1'!$A$70</c:f>
              <c:strCache>
                <c:ptCount val="1"/>
                <c:pt idx="0">
                  <c:v>Incidence cumulative des ERG pour 100 signalements de BHRe
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'[Graphique dans Microsoft PowerPoint]Feuil1'!$B$66:$H$66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'[Graphique dans Microsoft PowerPoint]Feuil1'!$B$70:$H$70</c:f>
              <c:numCache>
                <c:formatCode>0.0</c:formatCode>
                <c:ptCount val="7"/>
                <c:pt idx="0">
                  <c:v>34.210526315789473</c:v>
                </c:pt>
                <c:pt idx="1">
                  <c:v>31.818181818181817</c:v>
                </c:pt>
                <c:pt idx="2">
                  <c:v>23.333333333333332</c:v>
                </c:pt>
                <c:pt idx="3">
                  <c:v>15.873015873015873</c:v>
                </c:pt>
                <c:pt idx="4">
                  <c:v>13.366336633663366</c:v>
                </c:pt>
                <c:pt idx="5">
                  <c:v>10.76923076923077</c:v>
                </c:pt>
                <c:pt idx="6">
                  <c:v>10.148514851485148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AB-46EB-8846-450AF995F178}"/>
            </c:ext>
          </c:extLst>
        </c:ser>
        <c:ser>
          <c:idx val="3"/>
          <c:order val="1"/>
          <c:tx>
            <c:strRef>
              <c:f>'[Graphique dans Microsoft PowerPoint]Feuil1'!$A$71</c:f>
              <c:strCache>
                <c:ptCount val="1"/>
                <c:pt idx="0">
                  <c:v>Incidence cumulative des EPC pour 100 signalements de BHRe
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'[Graphique dans Microsoft PowerPoint]Feuil1'!$B$66:$H$66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'[Graphique dans Microsoft PowerPoint]Feuil1'!$B$71:$H$71</c:f>
              <c:numCache>
                <c:formatCode>0.0</c:formatCode>
                <c:ptCount val="7"/>
                <c:pt idx="0">
                  <c:v>65.78947368421052</c:v>
                </c:pt>
                <c:pt idx="1">
                  <c:v>68.181818181818187</c:v>
                </c:pt>
                <c:pt idx="2">
                  <c:v>76.666666666666671</c:v>
                </c:pt>
                <c:pt idx="3">
                  <c:v>84.126984126984127</c:v>
                </c:pt>
                <c:pt idx="4">
                  <c:v>86.633663366336634</c:v>
                </c:pt>
                <c:pt idx="5">
                  <c:v>89.230769230769226</c:v>
                </c:pt>
                <c:pt idx="6">
                  <c:v>89.851485148514854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AB-46EB-8846-450AF995F1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9572480"/>
        <c:axId val="269575616"/>
      </c:lineChart>
      <c:catAx>
        <c:axId val="2695724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Année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9575616"/>
        <c:crosses val="autoZero"/>
        <c:auto val="1"/>
        <c:lblAlgn val="ctr"/>
        <c:lblOffset val="100"/>
        <c:noMultiLvlLbl val="0"/>
      </c:catAx>
      <c:valAx>
        <c:axId val="26957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Incidence cumulative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957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'EPC 2017'!$Q$2</c:f>
              <c:strCache>
                <c:ptCount val="1"/>
                <c:pt idx="0">
                  <c:v>Autre</c:v>
                </c:pt>
              </c:strCache>
            </c:strRef>
          </c:tx>
          <c:invertIfNegative val="0"/>
          <c:cat>
            <c:strRef>
              <c:f>'EPC 2017'!$R$1:$U$1</c:f>
              <c:strCache>
                <c:ptCount val="4"/>
                <c:pt idx="0">
                  <c:v>ARA 2016</c:v>
                </c:pt>
                <c:pt idx="1">
                  <c:v>ARA 2017</c:v>
                </c:pt>
                <c:pt idx="2">
                  <c:v>ARA 2018</c:v>
                </c:pt>
                <c:pt idx="3">
                  <c:v>ARA 2019</c:v>
                </c:pt>
              </c:strCache>
            </c:strRef>
          </c:cat>
          <c:val>
            <c:numRef>
              <c:f>'EPC 2017'!$R$2:$U$2</c:f>
              <c:numCache>
                <c:formatCode>General</c:formatCode>
                <c:ptCount val="4"/>
                <c:pt idx="0">
                  <c:v>117</c:v>
                </c:pt>
                <c:pt idx="1">
                  <c:v>111</c:v>
                </c:pt>
                <c:pt idx="2">
                  <c:v>131</c:v>
                </c:pt>
                <c:pt idx="3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60-4929-9227-5BA01B56873B}"/>
            </c:ext>
          </c:extLst>
        </c:ser>
        <c:ser>
          <c:idx val="1"/>
          <c:order val="1"/>
          <c:tx>
            <c:strRef>
              <c:f>'EPC 2017'!$Q$3</c:f>
              <c:strCache>
                <c:ptCount val="1"/>
                <c:pt idx="0">
                  <c:v>SARM</c:v>
                </c:pt>
              </c:strCache>
            </c:strRef>
          </c:tx>
          <c:invertIfNegative val="0"/>
          <c:cat>
            <c:strRef>
              <c:f>'EPC 2017'!$R$1:$U$1</c:f>
              <c:strCache>
                <c:ptCount val="4"/>
                <c:pt idx="0">
                  <c:v>ARA 2016</c:v>
                </c:pt>
                <c:pt idx="1">
                  <c:v>ARA 2017</c:v>
                </c:pt>
                <c:pt idx="2">
                  <c:v>ARA 2018</c:v>
                </c:pt>
                <c:pt idx="3">
                  <c:v>ARA 2019</c:v>
                </c:pt>
              </c:strCache>
            </c:strRef>
          </c:cat>
          <c:val>
            <c:numRef>
              <c:f>'EPC 2017'!$R$3:$U$3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60-4929-9227-5BA01B56873B}"/>
            </c:ext>
          </c:extLst>
        </c:ser>
        <c:ser>
          <c:idx val="2"/>
          <c:order val="2"/>
          <c:tx>
            <c:strRef>
              <c:f>'EPC 2017'!$Q$4</c:f>
              <c:strCache>
                <c:ptCount val="1"/>
                <c:pt idx="0">
                  <c:v>E-C3GR</c:v>
                </c:pt>
              </c:strCache>
            </c:strRef>
          </c:tx>
          <c:invertIfNegative val="0"/>
          <c:cat>
            <c:strRef>
              <c:f>'EPC 2017'!$R$1:$U$1</c:f>
              <c:strCache>
                <c:ptCount val="4"/>
                <c:pt idx="0">
                  <c:v>ARA 2016</c:v>
                </c:pt>
                <c:pt idx="1">
                  <c:v>ARA 2017</c:v>
                </c:pt>
                <c:pt idx="2">
                  <c:v>ARA 2018</c:v>
                </c:pt>
                <c:pt idx="3">
                  <c:v>ARA 2019</c:v>
                </c:pt>
              </c:strCache>
            </c:strRef>
          </c:cat>
          <c:val>
            <c:numRef>
              <c:f>'EPC 2017'!$R$4:$U$4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60-4929-9227-5BA01B56873B}"/>
            </c:ext>
          </c:extLst>
        </c:ser>
        <c:ser>
          <c:idx val="3"/>
          <c:order val="3"/>
          <c:tx>
            <c:strRef>
              <c:f>'EPC 2017'!$Q$5</c:f>
              <c:strCache>
                <c:ptCount val="1"/>
                <c:pt idx="0">
                  <c:v>ABRI</c:v>
                </c:pt>
              </c:strCache>
            </c:strRef>
          </c:tx>
          <c:invertIfNegative val="0"/>
          <c:cat>
            <c:strRef>
              <c:f>'EPC 2017'!$R$1:$U$1</c:f>
              <c:strCache>
                <c:ptCount val="4"/>
                <c:pt idx="0">
                  <c:v>ARA 2016</c:v>
                </c:pt>
                <c:pt idx="1">
                  <c:v>ARA 2017</c:v>
                </c:pt>
                <c:pt idx="2">
                  <c:v>ARA 2018</c:v>
                </c:pt>
                <c:pt idx="3">
                  <c:v>ARA 2019</c:v>
                </c:pt>
              </c:strCache>
            </c:strRef>
          </c:cat>
          <c:val>
            <c:numRef>
              <c:f>'EPC 2017'!$R$5:$U$5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60-4929-9227-5BA01B56873B}"/>
            </c:ext>
          </c:extLst>
        </c:ser>
        <c:ser>
          <c:idx val="4"/>
          <c:order val="4"/>
          <c:tx>
            <c:strRef>
              <c:f>'EPC 2017'!$Q$6</c:f>
              <c:strCache>
                <c:ptCount val="1"/>
                <c:pt idx="0">
                  <c:v>ERG</c:v>
                </c:pt>
              </c:strCache>
            </c:strRef>
          </c:tx>
          <c:invertIfNegative val="0"/>
          <c:cat>
            <c:strRef>
              <c:f>'EPC 2017'!$R$1:$U$1</c:f>
              <c:strCache>
                <c:ptCount val="4"/>
                <c:pt idx="0">
                  <c:v>ARA 2016</c:v>
                </c:pt>
                <c:pt idx="1">
                  <c:v>ARA 2017</c:v>
                </c:pt>
                <c:pt idx="2">
                  <c:v>ARA 2018</c:v>
                </c:pt>
                <c:pt idx="3">
                  <c:v>ARA 2019</c:v>
                </c:pt>
              </c:strCache>
            </c:strRef>
          </c:cat>
          <c:val>
            <c:numRef>
              <c:f>'EPC 2017'!$R$6:$U$6</c:f>
              <c:numCache>
                <c:formatCode>General</c:formatCode>
                <c:ptCount val="4"/>
                <c:pt idx="0">
                  <c:v>22</c:v>
                </c:pt>
                <c:pt idx="1">
                  <c:v>27</c:v>
                </c:pt>
                <c:pt idx="2">
                  <c:v>35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60-4929-9227-5BA01B56873B}"/>
            </c:ext>
          </c:extLst>
        </c:ser>
        <c:ser>
          <c:idx val="5"/>
          <c:order val="5"/>
          <c:tx>
            <c:strRef>
              <c:f>'EPC 2017'!$Q$7</c:f>
              <c:strCache>
                <c:ptCount val="1"/>
                <c:pt idx="0">
                  <c:v>ICD</c:v>
                </c:pt>
              </c:strCache>
            </c:strRef>
          </c:tx>
          <c:invertIfNegative val="0"/>
          <c:cat>
            <c:strRef>
              <c:f>'EPC 2017'!$R$1:$U$1</c:f>
              <c:strCache>
                <c:ptCount val="4"/>
                <c:pt idx="0">
                  <c:v>ARA 2016</c:v>
                </c:pt>
                <c:pt idx="1">
                  <c:v>ARA 2017</c:v>
                </c:pt>
                <c:pt idx="2">
                  <c:v>ARA 2018</c:v>
                </c:pt>
                <c:pt idx="3">
                  <c:v>ARA 2019</c:v>
                </c:pt>
              </c:strCache>
            </c:strRef>
          </c:cat>
          <c:val>
            <c:numRef>
              <c:f>'EPC 2017'!$R$7:$U$7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560-4929-9227-5BA01B56873B}"/>
            </c:ext>
          </c:extLst>
        </c:ser>
        <c:ser>
          <c:idx val="6"/>
          <c:order val="6"/>
          <c:tx>
            <c:strRef>
              <c:f>'EPC 2017'!$Q$8</c:f>
              <c:strCache>
                <c:ptCount val="1"/>
                <c:pt idx="0">
                  <c:v>EPC</c:v>
                </c:pt>
              </c:strCache>
            </c:strRef>
          </c:tx>
          <c:invertIfNegative val="0"/>
          <c:cat>
            <c:strRef>
              <c:f>'EPC 2017'!$R$1:$U$1</c:f>
              <c:strCache>
                <c:ptCount val="4"/>
                <c:pt idx="0">
                  <c:v>ARA 2016</c:v>
                </c:pt>
                <c:pt idx="1">
                  <c:v>ARA 2017</c:v>
                </c:pt>
                <c:pt idx="2">
                  <c:v>ARA 2018</c:v>
                </c:pt>
                <c:pt idx="3">
                  <c:v>ARA 2019</c:v>
                </c:pt>
              </c:strCache>
            </c:strRef>
          </c:cat>
          <c:val>
            <c:numRef>
              <c:f>'EPC 2017'!$R$8:$U$8</c:f>
              <c:numCache>
                <c:formatCode>General</c:formatCode>
                <c:ptCount val="4"/>
                <c:pt idx="0">
                  <c:v>102</c:v>
                </c:pt>
                <c:pt idx="1">
                  <c:v>175</c:v>
                </c:pt>
                <c:pt idx="2">
                  <c:v>290</c:v>
                </c:pt>
                <c:pt idx="3">
                  <c:v>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60-4929-9227-5BA01B568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8032696"/>
        <c:axId val="338026816"/>
      </c:barChart>
      <c:catAx>
        <c:axId val="338032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8026816"/>
        <c:crosses val="autoZero"/>
        <c:auto val="1"/>
        <c:lblAlgn val="ctr"/>
        <c:lblOffset val="100"/>
        <c:noMultiLvlLbl val="0"/>
      </c:catAx>
      <c:valAx>
        <c:axId val="3380268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38032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847965643463281"/>
          <c:y val="0.20901844239528938"/>
          <c:w val="7.3692315600939209E-2"/>
          <c:h val="0.360078942841476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Feuil1!$A$2:$A$9</c:f>
              <c:strCache>
                <c:ptCount val="8"/>
                <c:pt idx="0">
                  <c:v>OXA-48</c:v>
                </c:pt>
                <c:pt idx="1">
                  <c:v>OXA-48-like</c:v>
                </c:pt>
                <c:pt idx="2">
                  <c:v>VIM</c:v>
                </c:pt>
                <c:pt idx="3">
                  <c:v>NDM</c:v>
                </c:pt>
                <c:pt idx="4">
                  <c:v>Van A</c:v>
                </c:pt>
                <c:pt idx="5">
                  <c:v>Van B</c:v>
                </c:pt>
                <c:pt idx="6">
                  <c:v>KPC</c:v>
                </c:pt>
                <c:pt idx="7">
                  <c:v>IMI</c:v>
                </c:pt>
              </c:strCache>
            </c:strRef>
          </c:cat>
          <c:val>
            <c:numRef>
              <c:f>Feuil1!$B$2:$B$9</c:f>
              <c:numCache>
                <c:formatCode>General</c:formatCode>
                <c:ptCount val="8"/>
                <c:pt idx="0">
                  <c:v>246</c:v>
                </c:pt>
                <c:pt idx="1">
                  <c:v>5</c:v>
                </c:pt>
                <c:pt idx="2">
                  <c:v>60</c:v>
                </c:pt>
                <c:pt idx="3">
                  <c:v>36</c:v>
                </c:pt>
                <c:pt idx="4">
                  <c:v>26</c:v>
                </c:pt>
                <c:pt idx="5">
                  <c:v>6</c:v>
                </c:pt>
                <c:pt idx="6">
                  <c:v>9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9C-4014-9922-0BED937B2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030344"/>
        <c:axId val="338029560"/>
      </c:barChart>
      <c:catAx>
        <c:axId val="338030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8029560"/>
        <c:crosses val="autoZero"/>
        <c:auto val="1"/>
        <c:lblAlgn val="ctr"/>
        <c:lblOffset val="100"/>
        <c:noMultiLvlLbl val="0"/>
      </c:catAx>
      <c:valAx>
        <c:axId val="338029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8030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Provenance</a:t>
            </a:r>
            <a:r>
              <a:rPr lang="en-US" baseline="0" dirty="0"/>
              <a:t> du patient N=384</a:t>
            </a:r>
            <a:endParaRPr lang="en-US" dirty="0"/>
          </a:p>
        </c:rich>
      </c:tx>
      <c:layout>
        <c:manualLayout>
          <c:xMode val="edge"/>
          <c:yMode val="edge"/>
          <c:x val="0.17819962363195166"/>
          <c:y val="1.9642228626261415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DACF-467E-89D8-29A066E5CB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Autre ES</c:v>
                </c:pt>
                <c:pt idx="1">
                  <c:v>Autre service</c:v>
                </c:pt>
                <c:pt idx="2">
                  <c:v>Domicile</c:v>
                </c:pt>
                <c:pt idx="3">
                  <c:v>EHPAD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122</c:v>
                </c:pt>
                <c:pt idx="1">
                  <c:v>43</c:v>
                </c:pt>
                <c:pt idx="2">
                  <c:v>217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CF-467E-89D8-29A066E5C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Lien avec </a:t>
            </a:r>
            <a:r>
              <a:rPr lang="en-US" dirty="0" err="1"/>
              <a:t>l’étranger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N=396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Lbls>
            <c:dLbl>
              <c:idx val="0"/>
              <c:layout>
                <c:manualLayout>
                  <c:x val="0.19123715467769919"/>
                  <c:y val="6.8212987250223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D0-4CEB-AF47-4C4AFAA55E17}"/>
                </c:ext>
              </c:extLst>
            </c:dLbl>
            <c:dLbl>
              <c:idx val="2"/>
              <c:layout>
                <c:manualLayout>
                  <c:x val="-7.2808621379954627E-2"/>
                  <c:y val="6.018218182246037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D0-4CEB-AF47-4C4AFAA55E17}"/>
                </c:ext>
              </c:extLst>
            </c:dLbl>
            <c:dLbl>
              <c:idx val="5"/>
              <c:layout>
                <c:manualLayout>
                  <c:x val="-8.5850126784999328E-2"/>
                  <c:y val="-0.1873189853066373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D0-4CEB-AF47-4C4AFAA55E17}"/>
                </c:ext>
              </c:extLst>
            </c:dLbl>
            <c:dLbl>
              <c:idx val="6"/>
              <c:layout>
                <c:manualLayout>
                  <c:x val="6.3640731349259308E-2"/>
                  <c:y val="-9.906388369112329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D0-4CEB-AF47-4C4AFAA55E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Feuil1!$A$2:$A$8</c:f>
              <c:strCache>
                <c:ptCount val="7"/>
                <c:pt idx="0">
                  <c:v>ATCDTS d'hospit à l'étranger &lt; 1 an</c:v>
                </c:pt>
                <c:pt idx="1">
                  <c:v>Aucun</c:v>
                </c:pt>
                <c:pt idx="2">
                  <c:v>Rapatriement sanitaire</c:v>
                </c:pt>
                <c:pt idx="3">
                  <c:v>Résidence à l'étranger</c:v>
                </c:pt>
                <c:pt idx="4">
                  <c:v>Voyage à l'étranger &lt; 1 an</c:v>
                </c:pt>
                <c:pt idx="5">
                  <c:v>Autre</c:v>
                </c:pt>
                <c:pt idx="6">
                  <c:v>Inconnu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55</c:v>
                </c:pt>
                <c:pt idx="1">
                  <c:v>193</c:v>
                </c:pt>
                <c:pt idx="2">
                  <c:v>33</c:v>
                </c:pt>
                <c:pt idx="3">
                  <c:v>6</c:v>
                </c:pt>
                <c:pt idx="4">
                  <c:v>10</c:v>
                </c:pt>
                <c:pt idx="5">
                  <c:v>2</c:v>
                </c:pt>
                <c:pt idx="6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D0-4CEB-AF47-4C4AFAA55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6.5946367553112464E-2"/>
          <c:y val="0.66000975981171184"/>
          <c:w val="0.77868632946305438"/>
          <c:h val="0.33999024018828816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SIN </a:t>
            </a:r>
            <a:r>
              <a:rPr lang="en-US" sz="2000" dirty="0" err="1"/>
              <a:t>cas</a:t>
            </a:r>
            <a:r>
              <a:rPr lang="en-US" sz="2000" dirty="0"/>
              <a:t> </a:t>
            </a:r>
            <a:r>
              <a:rPr lang="en-US" sz="2000" dirty="0" err="1"/>
              <a:t>isolés</a:t>
            </a:r>
            <a:r>
              <a:rPr lang="en-US" sz="2000" dirty="0"/>
              <a:t> (N = 10</a:t>
            </a:r>
            <a:r>
              <a:rPr lang="en-US" dirty="0"/>
              <a:t>)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Feuil1!$A$2:$A$7</c:f>
              <c:strCache>
                <c:ptCount val="6"/>
                <c:pt idx="0">
                  <c:v>Resp. et pulmonaire</c:v>
                </c:pt>
                <c:pt idx="1">
                  <c:v>Digestif</c:v>
                </c:pt>
                <c:pt idx="2">
                  <c:v>Bactériémie</c:v>
                </c:pt>
                <c:pt idx="3">
                  <c:v>Catheter</c:v>
                </c:pt>
                <c:pt idx="4">
                  <c:v>Peau</c:v>
                </c:pt>
                <c:pt idx="5">
                  <c:v>Septicémie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4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0D-4623-8C35-C422ACAAA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SIN </a:t>
            </a:r>
            <a:r>
              <a:rPr lang="en-US" sz="2000" dirty="0" err="1"/>
              <a:t>cas</a:t>
            </a:r>
            <a:r>
              <a:rPr lang="en-US" sz="2000" dirty="0"/>
              <a:t> </a:t>
            </a:r>
            <a:r>
              <a:rPr lang="en-US" sz="2000" dirty="0" err="1"/>
              <a:t>isolés</a:t>
            </a:r>
            <a:r>
              <a:rPr lang="en-US" sz="2000" dirty="0"/>
              <a:t> (N = 80</a:t>
            </a:r>
            <a:r>
              <a:rPr lang="en-US" dirty="0"/>
              <a:t>)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Lbls>
            <c:dLbl>
              <c:idx val="0"/>
              <c:layout>
                <c:manualLayout>
                  <c:x val="-1.2578616352201373E-2"/>
                  <c:y val="-0.1010171757922015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1C-45CE-AA95-FE5C5811F92D}"/>
                </c:ext>
              </c:extLst>
            </c:dLbl>
            <c:dLbl>
              <c:idx val="4"/>
              <c:layout>
                <c:manualLayout>
                  <c:x val="3.1446540880503146E-3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1C-45CE-AA95-FE5C5811F92D}"/>
                </c:ext>
              </c:extLst>
            </c:dLbl>
            <c:dLbl>
              <c:idx val="6"/>
              <c:layout>
                <c:manualLayout>
                  <c:x val="-9.433962264150943E-3"/>
                  <c:y val="2.24482612871559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1C-45CE-AA95-FE5C5811F92D}"/>
                </c:ext>
              </c:extLst>
            </c:dLbl>
            <c:dLbl>
              <c:idx val="7"/>
              <c:layout>
                <c:manualLayout>
                  <c:x val="-6.2893081761006289E-2"/>
                  <c:y val="2.52542939480503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1C-45CE-AA95-FE5C5811F92D}"/>
                </c:ext>
              </c:extLst>
            </c:dLbl>
            <c:dLbl>
              <c:idx val="8"/>
              <c:layout>
                <c:manualLayout>
                  <c:x val="-5.3459119496855348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1C-45CE-AA95-FE5C5811F92D}"/>
                </c:ext>
              </c:extLst>
            </c:dLbl>
            <c:dLbl>
              <c:idx val="9"/>
              <c:layout>
                <c:manualLayout>
                  <c:x val="-2.5157232704402517E-2"/>
                  <c:y val="-1.68361959653669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1C-45CE-AA95-FE5C5811F9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Feuil1!$A$2:$A$13</c:f>
              <c:strCache>
                <c:ptCount val="12"/>
                <c:pt idx="0">
                  <c:v>Resp. et pulmonaire</c:v>
                </c:pt>
                <c:pt idx="1">
                  <c:v>Digestif</c:v>
                </c:pt>
                <c:pt idx="2">
                  <c:v>Urinaire</c:v>
                </c:pt>
                <c:pt idx="3">
                  <c:v>Bactériémie</c:v>
                </c:pt>
                <c:pt idx="4">
                  <c:v>Peau et tissu mou</c:v>
                </c:pt>
                <c:pt idx="5">
                  <c:v>Site opératoire</c:v>
                </c:pt>
                <c:pt idx="6">
                  <c:v>œil</c:v>
                </c:pt>
                <c:pt idx="7">
                  <c:v>ORL</c:v>
                </c:pt>
                <c:pt idx="8">
                  <c:v>Syndrome septique</c:v>
                </c:pt>
                <c:pt idx="9">
                  <c:v>Cathéter</c:v>
                </c:pt>
                <c:pt idx="10">
                  <c:v>Gyneco </c:v>
                </c:pt>
                <c:pt idx="11">
                  <c:v>Rougeole</c:v>
                </c:pt>
              </c:strCache>
            </c:strRef>
          </c:cat>
          <c:val>
            <c:numRef>
              <c:f>Feuil1!$B$2:$B$13</c:f>
              <c:numCache>
                <c:formatCode>General</c:formatCode>
                <c:ptCount val="12"/>
                <c:pt idx="0">
                  <c:v>23</c:v>
                </c:pt>
                <c:pt idx="1">
                  <c:v>11</c:v>
                </c:pt>
                <c:pt idx="3">
                  <c:v>7</c:v>
                </c:pt>
                <c:pt idx="4">
                  <c:v>4</c:v>
                </c:pt>
                <c:pt idx="5">
                  <c:v>13</c:v>
                </c:pt>
                <c:pt idx="6">
                  <c:v>5</c:v>
                </c:pt>
                <c:pt idx="7">
                  <c:v>1</c:v>
                </c:pt>
                <c:pt idx="8">
                  <c:v>4</c:v>
                </c:pt>
                <c:pt idx="9">
                  <c:v>3</c:v>
                </c:pt>
                <c:pt idx="10">
                  <c:v>6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1C-45CE-AA95-FE5C5811F9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SIN </a:t>
            </a:r>
            <a:r>
              <a:rPr lang="en-US" sz="2000" dirty="0" err="1"/>
              <a:t>cas</a:t>
            </a:r>
            <a:r>
              <a:rPr lang="en-US" sz="2000" dirty="0"/>
              <a:t> </a:t>
            </a:r>
            <a:r>
              <a:rPr lang="en-US" sz="2000" dirty="0" err="1"/>
              <a:t>groupés</a:t>
            </a:r>
            <a:r>
              <a:rPr lang="en-US" sz="2000" dirty="0"/>
              <a:t> (N= 74)</a:t>
            </a:r>
          </a:p>
        </c:rich>
      </c:tx>
      <c:layout>
        <c:manualLayout>
          <c:xMode val="edge"/>
          <c:yMode val="edge"/>
          <c:x val="0.26632075471698113"/>
          <c:y val="8.4180979826834635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SIN cas groupés</c:v>
                </c:pt>
              </c:strCache>
            </c:strRef>
          </c:tx>
          <c:dLbls>
            <c:dLbl>
              <c:idx val="0"/>
              <c:layout>
                <c:manualLayout>
                  <c:x val="-2.4761055811419798E-7"/>
                  <c:y val="-0.1347081273090389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5A-41D6-8338-4E6E63A83424}"/>
                </c:ext>
              </c:extLst>
            </c:dLbl>
            <c:dLbl>
              <c:idx val="2"/>
              <c:layout>
                <c:manualLayout>
                  <c:x val="1.5723270440251572E-2"/>
                  <c:y val="0.106629020166536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5A-41D6-8338-4E6E63A83424}"/>
                </c:ext>
              </c:extLst>
            </c:dLbl>
            <c:dLbl>
              <c:idx val="3"/>
              <c:layout>
                <c:manualLayout>
                  <c:x val="0"/>
                  <c:y val="2.52542939480503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5A-41D6-8338-4E6E63A83424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5A-41D6-8338-4E6E63A83424}"/>
                </c:ext>
              </c:extLst>
            </c:dLbl>
            <c:dLbl>
              <c:idx val="5"/>
              <c:layout>
                <c:manualLayout>
                  <c:x val="0"/>
                  <c:y val="-1.96422286262614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5A-41D6-8338-4E6E63A83424}"/>
                </c:ext>
              </c:extLst>
            </c:dLbl>
            <c:dLbl>
              <c:idx val="6"/>
              <c:layout>
                <c:manualLayout>
                  <c:x val="-1.5276828603971674E-2"/>
                  <c:y val="-8.13749471659400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5A-41D6-8338-4E6E63A83424}"/>
                </c:ext>
              </c:extLst>
            </c:dLbl>
            <c:dLbl>
              <c:idx val="7"/>
              <c:layout>
                <c:manualLayout>
                  <c:x val="0.10377358490566038"/>
                  <c:y val="-1.12241306435779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5A-41D6-8338-4E6E63A83424}"/>
                </c:ext>
              </c:extLst>
            </c:dLbl>
            <c:dLbl>
              <c:idx val="8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5A-41D6-8338-4E6E63A83424}"/>
                </c:ext>
              </c:extLst>
            </c:dLbl>
            <c:dLbl>
              <c:idx val="9"/>
              <c:layout>
                <c:manualLayout>
                  <c:x val="5.9748427672955975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5A-41D6-8338-4E6E63A834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Feuil1!$A$2:$A$13</c:f>
              <c:strCache>
                <c:ptCount val="12"/>
                <c:pt idx="0">
                  <c:v>Resp et pulmonaire</c:v>
                </c:pt>
                <c:pt idx="1">
                  <c:v>Digestif</c:v>
                </c:pt>
                <c:pt idx="2">
                  <c:v>Urine</c:v>
                </c:pt>
                <c:pt idx="3">
                  <c:v>Bactériémie</c:v>
                </c:pt>
                <c:pt idx="4">
                  <c:v>Peau et tissu mou</c:v>
                </c:pt>
                <c:pt idx="5">
                  <c:v>Site opératoire</c:v>
                </c:pt>
                <c:pt idx="6">
                  <c:v>œil</c:v>
                </c:pt>
                <c:pt idx="7">
                  <c:v>ORL</c:v>
                </c:pt>
                <c:pt idx="8">
                  <c:v>Syndrome septique</c:v>
                </c:pt>
                <c:pt idx="9">
                  <c:v>cathéter</c:v>
                </c:pt>
                <c:pt idx="10">
                  <c:v>S grippal</c:v>
                </c:pt>
                <c:pt idx="11">
                  <c:v>Gynéco</c:v>
                </c:pt>
              </c:strCache>
            </c:strRef>
          </c:cat>
          <c:val>
            <c:numRef>
              <c:f>Feuil1!$B$2:$B$13</c:f>
              <c:numCache>
                <c:formatCode>General</c:formatCode>
                <c:ptCount val="12"/>
                <c:pt idx="0">
                  <c:v>22</c:v>
                </c:pt>
                <c:pt idx="1">
                  <c:v>25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8">
                  <c:v>1</c:v>
                </c:pt>
                <c:pt idx="10">
                  <c:v>13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A5A-41D6-8338-4E6E63A83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SIN </a:t>
            </a:r>
            <a:r>
              <a:rPr lang="en-US" sz="2000" dirty="0" err="1"/>
              <a:t>cas</a:t>
            </a:r>
            <a:r>
              <a:rPr lang="en-US" sz="2000" dirty="0"/>
              <a:t> </a:t>
            </a:r>
            <a:r>
              <a:rPr lang="en-US" sz="2000" dirty="0" err="1"/>
              <a:t>isolés</a:t>
            </a:r>
            <a:r>
              <a:rPr lang="en-US" sz="2000" dirty="0"/>
              <a:t> (N = 80</a:t>
            </a:r>
            <a:r>
              <a:rPr lang="en-US" dirty="0"/>
              <a:t>)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Feuil1!$A$2:$A$10</c:f>
              <c:strCache>
                <c:ptCount val="9"/>
                <c:pt idx="0">
                  <c:v>DIA</c:v>
                </c:pt>
                <c:pt idx="1">
                  <c:v>URG</c:v>
                </c:pt>
                <c:pt idx="2">
                  <c:v>CHIR</c:v>
                </c:pt>
                <c:pt idx="3">
                  <c:v>MED</c:v>
                </c:pt>
                <c:pt idx="4">
                  <c:v>OBS</c:v>
                </c:pt>
                <c:pt idx="5">
                  <c:v>PSY</c:v>
                </c:pt>
                <c:pt idx="6">
                  <c:v>REA</c:v>
                </c:pt>
                <c:pt idx="7">
                  <c:v>EHPAD</c:v>
                </c:pt>
                <c:pt idx="8">
                  <c:v>SSR</c:v>
                </c:pt>
              </c:strCache>
            </c:strRef>
          </c:cat>
          <c:val>
            <c:numRef>
              <c:f>Feuil1!$B$2:$B$10</c:f>
              <c:numCache>
                <c:formatCode>General</c:formatCode>
                <c:ptCount val="9"/>
                <c:pt idx="0">
                  <c:v>3</c:v>
                </c:pt>
                <c:pt idx="1">
                  <c:v>1</c:v>
                </c:pt>
                <c:pt idx="2">
                  <c:v>24</c:v>
                </c:pt>
                <c:pt idx="3">
                  <c:v>26</c:v>
                </c:pt>
                <c:pt idx="4">
                  <c:v>9</c:v>
                </c:pt>
                <c:pt idx="5">
                  <c:v>1</c:v>
                </c:pt>
                <c:pt idx="6">
                  <c:v>6</c:v>
                </c:pt>
                <c:pt idx="7">
                  <c:v>4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29-4DE7-BDF4-F1EF61E43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SIN </a:t>
            </a:r>
            <a:r>
              <a:rPr lang="en-US" sz="2000" dirty="0" err="1"/>
              <a:t>cas</a:t>
            </a:r>
            <a:r>
              <a:rPr lang="en-US" sz="2000" dirty="0"/>
              <a:t> </a:t>
            </a:r>
            <a:r>
              <a:rPr lang="en-US" sz="2000" dirty="0" err="1"/>
              <a:t>groupés</a:t>
            </a:r>
            <a:r>
              <a:rPr lang="en-US" sz="2000" dirty="0"/>
              <a:t> (N= 74)</a:t>
            </a:r>
          </a:p>
        </c:rich>
      </c:tx>
      <c:layout>
        <c:manualLayout>
          <c:xMode val="edge"/>
          <c:yMode val="edge"/>
          <c:x val="0.21368059777290119"/>
          <c:y val="8.4180979826834635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SIN cas groupés</c:v>
                </c:pt>
              </c:strCache>
            </c:strRef>
          </c:tx>
          <c:dLbls>
            <c:dLbl>
              <c:idx val="0"/>
              <c:layout>
                <c:manualLayout>
                  <c:x val="2.9423430503247236E-3"/>
                  <c:y val="-1.83874680371889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EB-418C-B685-55DAB2D3E351}"/>
                </c:ext>
              </c:extLst>
            </c:dLbl>
            <c:dLbl>
              <c:idx val="3"/>
              <c:layout>
                <c:manualLayout>
                  <c:x val="0"/>
                  <c:y val="5.89266858787842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EB-418C-B685-55DAB2D3E351}"/>
                </c:ext>
              </c:extLst>
            </c:dLbl>
            <c:dLbl>
              <c:idx val="4"/>
              <c:layout>
                <c:manualLayout>
                  <c:x val="-5.3459119496855348E-2"/>
                  <c:y val="2.80603266089448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EB-418C-B685-55DAB2D3E351}"/>
                </c:ext>
              </c:extLst>
            </c:dLbl>
            <c:dLbl>
              <c:idx val="5"/>
              <c:layout>
                <c:manualLayout>
                  <c:x val="9.433962264150943E-3"/>
                  <c:y val="-2.80603266089448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EB-418C-B685-55DAB2D3E351}"/>
                </c:ext>
              </c:extLst>
            </c:dLbl>
            <c:dLbl>
              <c:idx val="7"/>
              <c:layout>
                <c:manualLayout>
                  <c:x val="-4.3418326117256309E-2"/>
                  <c:y val="-2.24482612871559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EB-418C-B685-55DAB2D3E351}"/>
                </c:ext>
              </c:extLst>
            </c:dLbl>
            <c:dLbl>
              <c:idx val="8"/>
              <c:layout>
                <c:manualLayout>
                  <c:x val="9.385341519430445E-3"/>
                  <c:y val="-7.800770797286677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EEB-418C-B685-55DAB2D3E351}"/>
                </c:ext>
              </c:extLst>
            </c:dLbl>
            <c:dLbl>
              <c:idx val="9"/>
              <c:layout>
                <c:manualLayout>
                  <c:x val="-5.7945391966430407E-2"/>
                  <c:y val="5.89266858787842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EEB-418C-B685-55DAB2D3E3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Feuil1!$A$2:$A$13</c:f>
              <c:strCache>
                <c:ptCount val="12"/>
                <c:pt idx="0">
                  <c:v>DIA</c:v>
                </c:pt>
                <c:pt idx="1">
                  <c:v>URG</c:v>
                </c:pt>
                <c:pt idx="2">
                  <c:v>CHIR</c:v>
                </c:pt>
                <c:pt idx="3">
                  <c:v>MED</c:v>
                </c:pt>
                <c:pt idx="4">
                  <c:v>OBS</c:v>
                </c:pt>
                <c:pt idx="5">
                  <c:v>PSY</c:v>
                </c:pt>
                <c:pt idx="6">
                  <c:v>REA</c:v>
                </c:pt>
                <c:pt idx="7">
                  <c:v>EHPAD</c:v>
                </c:pt>
                <c:pt idx="8">
                  <c:v>SSR</c:v>
                </c:pt>
                <c:pt idx="9">
                  <c:v>HOP J</c:v>
                </c:pt>
                <c:pt idx="10">
                  <c:v>PED</c:v>
                </c:pt>
                <c:pt idx="11">
                  <c:v>SLD</c:v>
                </c:pt>
              </c:strCache>
            </c:strRef>
          </c:cat>
          <c:val>
            <c:numRef>
              <c:f>Feuil1!$B$2:$B$13</c:f>
              <c:numCache>
                <c:formatCode>General</c:formatCode>
                <c:ptCount val="12"/>
                <c:pt idx="1">
                  <c:v>2</c:v>
                </c:pt>
                <c:pt idx="2">
                  <c:v>5</c:v>
                </c:pt>
                <c:pt idx="3">
                  <c:v>16</c:v>
                </c:pt>
                <c:pt idx="4">
                  <c:v>4</c:v>
                </c:pt>
                <c:pt idx="5">
                  <c:v>6</c:v>
                </c:pt>
                <c:pt idx="6">
                  <c:v>5</c:v>
                </c:pt>
                <c:pt idx="7">
                  <c:v>9</c:v>
                </c:pt>
                <c:pt idx="8">
                  <c:v>16</c:v>
                </c:pt>
                <c:pt idx="9">
                  <c:v>1</c:v>
                </c:pt>
                <c:pt idx="10">
                  <c:v>1</c:v>
                </c:pt>
                <c:pt idx="1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EEB-418C-B685-55DAB2D3E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13761467889909"/>
          <c:y val="0.13654618473895583"/>
          <c:w val="0.80389908256880738"/>
          <c:h val="0.845381526104417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0080"/>
            </a:solidFill>
            <a:ln w="13037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Sheet1!$B$1:$P$1</c:f>
              <c:strCache>
                <c:ptCount val="15"/>
                <c:pt idx="0">
                  <c:v>SARM</c:v>
                </c:pt>
                <c:pt idx="1">
                  <c:v>STRPYO</c:v>
                </c:pt>
                <c:pt idx="2">
                  <c:v>PSEAER-carbaR</c:v>
                </c:pt>
                <c:pt idx="3">
                  <c:v>LEGPNE</c:v>
                </c:pt>
                <c:pt idx="4">
                  <c:v>KLEPNE-carbaR</c:v>
                </c:pt>
                <c:pt idx="5">
                  <c:v>KLEOXY-carbaR</c:v>
                </c:pt>
                <c:pt idx="6">
                  <c:v>ESCOL-carbaR</c:v>
                </c:pt>
                <c:pt idx="7">
                  <c:v>Enterobacter-CarbaR</c:v>
                </c:pt>
                <c:pt idx="8">
                  <c:v>E. Faecium Gr</c:v>
                </c:pt>
                <c:pt idx="9">
                  <c:v>C. freundii</c:v>
                </c:pt>
                <c:pt idx="10">
                  <c:v>CLODF</c:v>
                </c:pt>
                <c:pt idx="11">
                  <c:v>ASFUM</c:v>
                </c:pt>
                <c:pt idx="12">
                  <c:v>Norovirus</c:v>
                </c:pt>
                <c:pt idx="13">
                  <c:v>Virus</c:v>
                </c:pt>
                <c:pt idx="14">
                  <c:v>Autres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1</c:v>
                </c:pt>
                <c:pt idx="1">
                  <c:v>18</c:v>
                </c:pt>
                <c:pt idx="2">
                  <c:v>18</c:v>
                </c:pt>
                <c:pt idx="3">
                  <c:v>10</c:v>
                </c:pt>
                <c:pt idx="4">
                  <c:v>78</c:v>
                </c:pt>
                <c:pt idx="5">
                  <c:v>18</c:v>
                </c:pt>
                <c:pt idx="6">
                  <c:v>91</c:v>
                </c:pt>
                <c:pt idx="7">
                  <c:v>75</c:v>
                </c:pt>
                <c:pt idx="8">
                  <c:v>41</c:v>
                </c:pt>
                <c:pt idx="9">
                  <c:v>76</c:v>
                </c:pt>
                <c:pt idx="10">
                  <c:v>5</c:v>
                </c:pt>
                <c:pt idx="11">
                  <c:v>1</c:v>
                </c:pt>
                <c:pt idx="12">
                  <c:v>2</c:v>
                </c:pt>
                <c:pt idx="13">
                  <c:v>49</c:v>
                </c:pt>
                <c:pt idx="14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52-4645-9B92-2784C48C689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3037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Sheet1!$B$1:$P$1</c:f>
              <c:strCache>
                <c:ptCount val="15"/>
                <c:pt idx="0">
                  <c:v>SARM</c:v>
                </c:pt>
                <c:pt idx="1">
                  <c:v>STRPYO</c:v>
                </c:pt>
                <c:pt idx="2">
                  <c:v>PSEAER-carbaR</c:v>
                </c:pt>
                <c:pt idx="3">
                  <c:v>LEGPNE</c:v>
                </c:pt>
                <c:pt idx="4">
                  <c:v>KLEPNE-carbaR</c:v>
                </c:pt>
                <c:pt idx="5">
                  <c:v>KLEOXY-carbaR</c:v>
                </c:pt>
                <c:pt idx="6">
                  <c:v>ESCOL-carbaR</c:v>
                </c:pt>
                <c:pt idx="7">
                  <c:v>Enterobacter-CarbaR</c:v>
                </c:pt>
                <c:pt idx="8">
                  <c:v>E. Faecium Gr</c:v>
                </c:pt>
                <c:pt idx="9">
                  <c:v>C. freundii</c:v>
                </c:pt>
                <c:pt idx="10">
                  <c:v>CLODF</c:v>
                </c:pt>
                <c:pt idx="11">
                  <c:v>ASFUM</c:v>
                </c:pt>
                <c:pt idx="12">
                  <c:v>Norovirus</c:v>
                </c:pt>
                <c:pt idx="13">
                  <c:v>Virus</c:v>
                </c:pt>
                <c:pt idx="14">
                  <c:v>Autres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1-6952-4645-9B92-2784C48C689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3037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Sheet1!$B$1:$P$1</c:f>
              <c:strCache>
                <c:ptCount val="15"/>
                <c:pt idx="0">
                  <c:v>SARM</c:v>
                </c:pt>
                <c:pt idx="1">
                  <c:v>STRPYO</c:v>
                </c:pt>
                <c:pt idx="2">
                  <c:v>PSEAER-carbaR</c:v>
                </c:pt>
                <c:pt idx="3">
                  <c:v>LEGPNE</c:v>
                </c:pt>
                <c:pt idx="4">
                  <c:v>KLEPNE-carbaR</c:v>
                </c:pt>
                <c:pt idx="5">
                  <c:v>KLEOXY-carbaR</c:v>
                </c:pt>
                <c:pt idx="6">
                  <c:v>ESCOL-carbaR</c:v>
                </c:pt>
                <c:pt idx="7">
                  <c:v>Enterobacter-CarbaR</c:v>
                </c:pt>
                <c:pt idx="8">
                  <c:v>E. Faecium Gr</c:v>
                </c:pt>
                <c:pt idx="9">
                  <c:v>C. freundii</c:v>
                </c:pt>
                <c:pt idx="10">
                  <c:v>CLODF</c:v>
                </c:pt>
                <c:pt idx="11">
                  <c:v>ASFUM</c:v>
                </c:pt>
                <c:pt idx="12">
                  <c:v>Norovirus</c:v>
                </c:pt>
                <c:pt idx="13">
                  <c:v>Virus</c:v>
                </c:pt>
                <c:pt idx="14">
                  <c:v>Autres</c:v>
                </c:pt>
              </c:strCache>
            </c:strRef>
          </c:cat>
          <c:val>
            <c:numRef>
              <c:f>Sheet1!$B$4:$P$4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2-6952-4645-9B92-2784C48C689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folHlink"/>
            </a:solidFill>
            <a:ln w="13037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Sheet1!$B$1:$P$1</c:f>
              <c:strCache>
                <c:ptCount val="15"/>
                <c:pt idx="0">
                  <c:v>SARM</c:v>
                </c:pt>
                <c:pt idx="1">
                  <c:v>STRPYO</c:v>
                </c:pt>
                <c:pt idx="2">
                  <c:v>PSEAER-carbaR</c:v>
                </c:pt>
                <c:pt idx="3">
                  <c:v>LEGPNE</c:v>
                </c:pt>
                <c:pt idx="4">
                  <c:v>KLEPNE-carbaR</c:v>
                </c:pt>
                <c:pt idx="5">
                  <c:v>KLEOXY-carbaR</c:v>
                </c:pt>
                <c:pt idx="6">
                  <c:v>ESCOL-carbaR</c:v>
                </c:pt>
                <c:pt idx="7">
                  <c:v>Enterobacter-CarbaR</c:v>
                </c:pt>
                <c:pt idx="8">
                  <c:v>E. Faecium Gr</c:v>
                </c:pt>
                <c:pt idx="9">
                  <c:v>C. freundii</c:v>
                </c:pt>
                <c:pt idx="10">
                  <c:v>CLODF</c:v>
                </c:pt>
                <c:pt idx="11">
                  <c:v>ASFUM</c:v>
                </c:pt>
                <c:pt idx="12">
                  <c:v>Norovirus</c:v>
                </c:pt>
                <c:pt idx="13">
                  <c:v>Virus</c:v>
                </c:pt>
                <c:pt idx="14">
                  <c:v>Autres</c:v>
                </c:pt>
              </c:strCache>
            </c:strRef>
          </c:cat>
          <c:val>
            <c:numRef>
              <c:f>Sheet1!$B$5:$P$5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3-6952-4645-9B92-2784C48C689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chemeClr val="bg2"/>
            </a:solidFill>
            <a:ln w="13037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Sheet1!$B$1:$P$1</c:f>
              <c:strCache>
                <c:ptCount val="15"/>
                <c:pt idx="0">
                  <c:v>SARM</c:v>
                </c:pt>
                <c:pt idx="1">
                  <c:v>STRPYO</c:v>
                </c:pt>
                <c:pt idx="2">
                  <c:v>PSEAER-carbaR</c:v>
                </c:pt>
                <c:pt idx="3">
                  <c:v>LEGPNE</c:v>
                </c:pt>
                <c:pt idx="4">
                  <c:v>KLEPNE-carbaR</c:v>
                </c:pt>
                <c:pt idx="5">
                  <c:v>KLEOXY-carbaR</c:v>
                </c:pt>
                <c:pt idx="6">
                  <c:v>ESCOL-carbaR</c:v>
                </c:pt>
                <c:pt idx="7">
                  <c:v>Enterobacter-CarbaR</c:v>
                </c:pt>
                <c:pt idx="8">
                  <c:v>E. Faecium Gr</c:v>
                </c:pt>
                <c:pt idx="9">
                  <c:v>C. freundii</c:v>
                </c:pt>
                <c:pt idx="10">
                  <c:v>CLODF</c:v>
                </c:pt>
                <c:pt idx="11">
                  <c:v>ASFUM</c:v>
                </c:pt>
                <c:pt idx="12">
                  <c:v>Norovirus</c:v>
                </c:pt>
                <c:pt idx="13">
                  <c:v>Virus</c:v>
                </c:pt>
                <c:pt idx="14">
                  <c:v>Autres</c:v>
                </c:pt>
              </c:strCache>
            </c:strRef>
          </c:cat>
          <c:val>
            <c:numRef>
              <c:f>Sheet1!$B$6:$P$6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4-6952-4645-9B92-2784C48C6892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chemeClr val="tx2"/>
            </a:solidFill>
            <a:ln w="13037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Sheet1!$B$1:$P$1</c:f>
              <c:strCache>
                <c:ptCount val="15"/>
                <c:pt idx="0">
                  <c:v>SARM</c:v>
                </c:pt>
                <c:pt idx="1">
                  <c:v>STRPYO</c:v>
                </c:pt>
                <c:pt idx="2">
                  <c:v>PSEAER-carbaR</c:v>
                </c:pt>
                <c:pt idx="3">
                  <c:v>LEGPNE</c:v>
                </c:pt>
                <c:pt idx="4">
                  <c:v>KLEPNE-carbaR</c:v>
                </c:pt>
                <c:pt idx="5">
                  <c:v>KLEOXY-carbaR</c:v>
                </c:pt>
                <c:pt idx="6">
                  <c:v>ESCOL-carbaR</c:v>
                </c:pt>
                <c:pt idx="7">
                  <c:v>Enterobacter-CarbaR</c:v>
                </c:pt>
                <c:pt idx="8">
                  <c:v>E. Faecium Gr</c:v>
                </c:pt>
                <c:pt idx="9">
                  <c:v>C. freundii</c:v>
                </c:pt>
                <c:pt idx="10">
                  <c:v>CLODF</c:v>
                </c:pt>
                <c:pt idx="11">
                  <c:v>ASFUM</c:v>
                </c:pt>
                <c:pt idx="12">
                  <c:v>Norovirus</c:v>
                </c:pt>
                <c:pt idx="13">
                  <c:v>Virus</c:v>
                </c:pt>
                <c:pt idx="14">
                  <c:v>Autres</c:v>
                </c:pt>
              </c:strCache>
            </c:strRef>
          </c:cat>
          <c:val>
            <c:numRef>
              <c:f>Sheet1!$B$7:$P$7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5-6952-4645-9B92-2784C48C6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33264984"/>
        <c:axId val="333266552"/>
      </c:barChart>
      <c:catAx>
        <c:axId val="3332649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3037">
            <a:solidFill>
              <a:srgbClr val="0000FF"/>
            </a:solidFill>
            <a:prstDash val="solid"/>
          </a:ln>
        </c:spPr>
        <c:txPr>
          <a:bodyPr rot="0" vert="horz"/>
          <a:lstStyle/>
          <a:p>
            <a:pPr>
              <a:defRPr sz="102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333266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3266552"/>
        <c:scaling>
          <c:orientation val="minMax"/>
          <c:max val="100"/>
          <c:min val="0"/>
        </c:scaling>
        <c:delete val="0"/>
        <c:axPos val="t"/>
        <c:majorGridlines>
          <c:spPr>
            <a:ln w="13037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333264984"/>
        <c:crosses val="autoZero"/>
        <c:crossBetween val="between"/>
      </c:valAx>
      <c:spPr>
        <a:solidFill>
          <a:schemeClr val="bg1"/>
        </a:solidFill>
        <a:ln w="13037">
          <a:solidFill>
            <a:srgbClr val="003366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9" b="1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Feuil1!$A$2:$A$4</c:f>
              <c:strCache>
                <c:ptCount val="3"/>
                <c:pt idx="0">
                  <c:v>Public</c:v>
                </c:pt>
                <c:pt idx="1">
                  <c:v>Privé</c:v>
                </c:pt>
                <c:pt idx="2">
                  <c:v>Privé d'intérêt collectif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344</c:v>
                </c:pt>
                <c:pt idx="1">
                  <c:v>32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F7-4D28-9524-D433DF1011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3266160"/>
        <c:axId val="333268904"/>
      </c:barChart>
      <c:catAx>
        <c:axId val="333266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3268904"/>
        <c:crosses val="autoZero"/>
        <c:auto val="1"/>
        <c:lblAlgn val="ctr"/>
        <c:lblOffset val="100"/>
        <c:noMultiLvlLbl val="0"/>
      </c:catAx>
      <c:valAx>
        <c:axId val="333268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3266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'[Graphique dans Microsoft PowerPoint]Feuil1'!$A$2</c:f>
              <c:strCache>
                <c:ptCount val="1"/>
                <c:pt idx="0">
                  <c:v>Nombre de signalements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'[Graphique dans Microsoft PowerPoint]Feuil1'!$B$1:$H$1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'[Graphique dans Microsoft PowerPoint]Feuil1'!$B$2:$H$2</c:f>
              <c:numCache>
                <c:formatCode>General</c:formatCode>
                <c:ptCount val="7"/>
                <c:pt idx="0">
                  <c:v>194</c:v>
                </c:pt>
                <c:pt idx="1">
                  <c:v>213</c:v>
                </c:pt>
                <c:pt idx="2">
                  <c:v>208</c:v>
                </c:pt>
                <c:pt idx="3">
                  <c:v>256</c:v>
                </c:pt>
                <c:pt idx="4">
                  <c:v>334</c:v>
                </c:pt>
                <c:pt idx="5">
                  <c:v>463</c:v>
                </c:pt>
                <c:pt idx="6">
                  <c:v>558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DE-4D3F-BED7-AAA7617FD52F}"/>
            </c:ext>
          </c:extLst>
        </c:ser>
        <c:ser>
          <c:idx val="1"/>
          <c:order val="1"/>
          <c:tx>
            <c:strRef>
              <c:f>'[Graphique dans Microsoft PowerPoint]Feuil1'!$A$3</c:f>
              <c:strCache>
                <c:ptCount val="1"/>
                <c:pt idx="0">
                  <c:v>Signalements BHRe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'[Graphique dans Microsoft PowerPoint]Feuil1'!$B$1:$H$1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'[Graphique dans Microsoft PowerPoint]Feuil1'!$B$3:$H$3</c:f>
              <c:numCache>
                <c:formatCode>General</c:formatCode>
                <c:ptCount val="7"/>
                <c:pt idx="0">
                  <c:v>38</c:v>
                </c:pt>
                <c:pt idx="1">
                  <c:v>66</c:v>
                </c:pt>
                <c:pt idx="2">
                  <c:v>90</c:v>
                </c:pt>
                <c:pt idx="3">
                  <c:v>126</c:v>
                </c:pt>
                <c:pt idx="4">
                  <c:v>202</c:v>
                </c:pt>
                <c:pt idx="5">
                  <c:v>325</c:v>
                </c:pt>
                <c:pt idx="6">
                  <c:v>404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DE-4D3F-BED7-AAA7617FD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3262240"/>
        <c:axId val="333262632"/>
      </c:lineChart>
      <c:catAx>
        <c:axId val="333262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Année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3262632"/>
        <c:crosses val="autoZero"/>
        <c:auto val="1"/>
        <c:lblAlgn val="ctr"/>
        <c:lblOffset val="100"/>
        <c:noMultiLvlLbl val="0"/>
      </c:catAx>
      <c:valAx>
        <c:axId val="333262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Nombre</a:t>
                </a:r>
                <a:r>
                  <a:rPr lang="fr-FR" baseline="0"/>
                  <a:t> de signalements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326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1"/>
          </a:xfrm>
          <a:prstGeom prst="rect">
            <a:avLst/>
          </a:prstGeom>
        </p:spPr>
        <p:txBody>
          <a:bodyPr vert="horz" lIns="94760" tIns="47381" rIns="94760" bIns="4738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4760" tIns="47381" rIns="94760" bIns="47381" rtlCol="0"/>
          <a:lstStyle>
            <a:lvl1pPr algn="r">
              <a:defRPr sz="1200"/>
            </a:lvl1pPr>
          </a:lstStyle>
          <a:p>
            <a:fld id="{F3CE9D2C-D265-4D1B-9BA6-772F26A51049}" type="datetimeFigureOut">
              <a:rPr lang="fr-FR" smtClean="0"/>
              <a:t>13/10/2023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721106"/>
            <a:ext cx="3076363" cy="511731"/>
          </a:xfrm>
          <a:prstGeom prst="rect">
            <a:avLst/>
          </a:prstGeom>
        </p:spPr>
        <p:txBody>
          <a:bodyPr vert="horz" lIns="94760" tIns="47381" rIns="94760" bIns="4738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6" y="9721106"/>
            <a:ext cx="3076363" cy="511731"/>
          </a:xfrm>
          <a:prstGeom prst="rect">
            <a:avLst/>
          </a:prstGeom>
        </p:spPr>
        <p:txBody>
          <a:bodyPr vert="horz" lIns="94760" tIns="47381" rIns="94760" bIns="47381" rtlCol="0" anchor="b"/>
          <a:lstStyle>
            <a:lvl1pPr algn="r">
              <a:defRPr sz="1200"/>
            </a:lvl1pPr>
          </a:lstStyle>
          <a:p>
            <a:fld id="{D9B51185-0964-4E76-AAA7-0C47AA46D8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039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0" tIns="47381" rIns="94760" bIns="4738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0508" y="0"/>
            <a:ext cx="3077137" cy="512304"/>
          </a:xfrm>
          <a:prstGeom prst="rect">
            <a:avLst/>
          </a:prstGeom>
        </p:spPr>
        <p:txBody>
          <a:bodyPr vert="horz" lIns="94760" tIns="47381" rIns="94760" bIns="47381" rtlCol="0"/>
          <a:lstStyle>
            <a:lvl1pPr algn="r">
              <a:defRPr sz="1200"/>
            </a:lvl1pPr>
          </a:lstStyle>
          <a:p>
            <a:fld id="{EA5635A0-8F6A-4A52-9606-0A9B577BCC20}" type="datetimeFigureOut">
              <a:rPr lang="fr-FR" smtClean="0"/>
              <a:t>13/10/2023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0" tIns="47381" rIns="94760" bIns="4738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00" y="4861155"/>
            <a:ext cx="5680103" cy="4605822"/>
          </a:xfrm>
          <a:prstGeom prst="rect">
            <a:avLst/>
          </a:prstGeom>
        </p:spPr>
        <p:txBody>
          <a:bodyPr vert="horz" lIns="94760" tIns="47381" rIns="94760" bIns="47381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0674"/>
            <a:ext cx="3077137" cy="512302"/>
          </a:xfrm>
          <a:prstGeom prst="rect">
            <a:avLst/>
          </a:prstGeom>
        </p:spPr>
        <p:txBody>
          <a:bodyPr vert="horz" lIns="94760" tIns="47381" rIns="94760" bIns="4738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0508" y="9720674"/>
            <a:ext cx="3077137" cy="512302"/>
          </a:xfrm>
          <a:prstGeom prst="rect">
            <a:avLst/>
          </a:prstGeom>
        </p:spPr>
        <p:txBody>
          <a:bodyPr vert="horz" lIns="94760" tIns="47381" rIns="94760" bIns="47381" rtlCol="0" anchor="b"/>
          <a:lstStyle>
            <a:lvl1pPr algn="r">
              <a:defRPr sz="1200"/>
            </a:lvl1pPr>
          </a:lstStyle>
          <a:p>
            <a:fld id="{331826C7-F03D-41F8-9411-2AB63F7AB9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601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26C7-F03D-41F8-9411-2AB63F7AB90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259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26C7-F03D-41F8-9411-2AB63F7AB90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914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26C7-F03D-41F8-9411-2AB63F7AB901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799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4869160"/>
            <a:ext cx="6400800" cy="1139546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323528" y="300668"/>
            <a:ext cx="5472608" cy="76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spcBef>
                <a:spcPts val="100"/>
              </a:spcBef>
            </a:pPr>
            <a:r>
              <a:rPr lang="fr-FR" sz="1400" b="1" dirty="0">
                <a:solidFill>
                  <a:srgbClr val="193C64"/>
                </a:solidFill>
                <a:latin typeface="+mj-lt"/>
              </a:rPr>
              <a:t>Centre d’appui</a:t>
            </a:r>
            <a:r>
              <a:rPr lang="fr-FR" sz="1400" b="1" baseline="0" dirty="0">
                <a:solidFill>
                  <a:srgbClr val="193C64"/>
                </a:solidFill>
                <a:latin typeface="+mj-lt"/>
              </a:rPr>
              <a:t> pour la prévention </a:t>
            </a:r>
          </a:p>
          <a:p>
            <a:pPr algn="l" eaLnBrk="1" hangingPunct="1">
              <a:spcBef>
                <a:spcPts val="100"/>
              </a:spcBef>
            </a:pPr>
            <a:r>
              <a:rPr lang="fr-FR" sz="1400" b="1" baseline="0" dirty="0">
                <a:solidFill>
                  <a:srgbClr val="193C64"/>
                </a:solidFill>
                <a:latin typeface="+mj-lt"/>
              </a:rPr>
              <a:t>des infections associées aux soins</a:t>
            </a:r>
            <a:r>
              <a:rPr lang="fr-FR" sz="1400" b="1" dirty="0">
                <a:solidFill>
                  <a:srgbClr val="193C64"/>
                </a:solidFill>
                <a:latin typeface="+mj-lt"/>
              </a:rPr>
              <a:t> </a:t>
            </a:r>
          </a:p>
          <a:p>
            <a:pPr algn="l" eaLnBrk="1" hangingPunct="1">
              <a:spcBef>
                <a:spcPts val="100"/>
              </a:spcBef>
            </a:pPr>
            <a:r>
              <a:rPr lang="fr-FR" sz="1400" b="1" dirty="0">
                <a:solidFill>
                  <a:srgbClr val="193C64"/>
                </a:solidFill>
                <a:latin typeface="+mj-lt"/>
              </a:rPr>
              <a:t>Auvergne</a:t>
            </a:r>
            <a:r>
              <a:rPr lang="fr-FR" sz="1400" b="1" baseline="0" dirty="0">
                <a:solidFill>
                  <a:srgbClr val="193C64"/>
                </a:solidFill>
                <a:latin typeface="+mj-lt"/>
              </a:rPr>
              <a:t> </a:t>
            </a:r>
            <a:r>
              <a:rPr lang="fr-FR" sz="1400" b="1" baseline="0" dirty="0">
                <a:solidFill>
                  <a:srgbClr val="193C64"/>
                </a:solidFill>
                <a:latin typeface="+mj-lt"/>
                <a:sym typeface="Symbol"/>
              </a:rPr>
              <a:t> </a:t>
            </a:r>
            <a:r>
              <a:rPr lang="fr-FR" sz="1400" b="1" baseline="0" dirty="0">
                <a:solidFill>
                  <a:srgbClr val="193C64"/>
                </a:solidFill>
                <a:latin typeface="+mj-lt"/>
              </a:rPr>
              <a:t>Rhône</a:t>
            </a:r>
            <a:r>
              <a:rPr lang="fr-FR" sz="1400" b="1" kern="1200" baseline="0" dirty="0">
                <a:solidFill>
                  <a:srgbClr val="193C64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fr-FR" sz="1400" b="1" kern="1200" baseline="0" dirty="0">
                <a:solidFill>
                  <a:srgbClr val="193C64"/>
                </a:solidFill>
                <a:latin typeface="Calibri" pitchFamily="34" charset="0"/>
                <a:ea typeface="+mn-ea"/>
                <a:cs typeface="+mn-cs"/>
                <a:sym typeface="Symbol"/>
              </a:rPr>
              <a:t> </a:t>
            </a:r>
            <a:r>
              <a:rPr lang="fr-FR" sz="1400" b="1" baseline="0" dirty="0">
                <a:solidFill>
                  <a:srgbClr val="193C64"/>
                </a:solidFill>
                <a:latin typeface="+mj-lt"/>
              </a:rPr>
              <a:t>Alpes</a:t>
            </a:r>
            <a:endParaRPr lang="fr-FR" sz="1400" b="1" dirty="0">
              <a:solidFill>
                <a:srgbClr val="193C64"/>
              </a:solidFill>
              <a:latin typeface="+mj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470025"/>
          </a:xfrm>
        </p:spPr>
        <p:txBody>
          <a:bodyPr/>
          <a:lstStyle>
            <a:lvl1pPr>
              <a:defRPr>
                <a:solidFill>
                  <a:srgbClr val="193C6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026" name="Picture 2" descr="S:\USERS\CPIAS\LOGO\PNG\cpias-quadri-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859" y="13712"/>
            <a:ext cx="255955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80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8888" y="0"/>
            <a:ext cx="7158037" cy="14128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949325" y="1981200"/>
            <a:ext cx="7661275" cy="4114800"/>
          </a:xfrm>
        </p:spPr>
        <p:txBody>
          <a:bodyPr/>
          <a:lstStyle/>
          <a:p>
            <a:pPr lv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4945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3C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400"/>
            </a:lvl1pPr>
            <a:lvl2pPr>
              <a:buClrTx/>
              <a:defRPr/>
            </a:lvl2pPr>
            <a:lvl3pPr>
              <a:buClr>
                <a:srgbClr val="009FBB"/>
              </a:buClr>
              <a:defRPr/>
            </a:lvl3pPr>
            <a:lvl4pPr>
              <a:buClr>
                <a:srgbClr val="9CC239"/>
              </a:buClr>
              <a:defRPr/>
            </a:lvl4pPr>
            <a:lvl5pPr>
              <a:buClr>
                <a:srgbClr val="E53540"/>
              </a:buClr>
              <a:defRPr/>
            </a:lvl5pPr>
          </a:lstStyle>
          <a:p>
            <a:pPr lvl="0"/>
            <a:r>
              <a:rPr lang="fr-FR" dirty="0"/>
              <a:t> 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5" name="Picture 2" descr="S:\USERS\CPIAS\LOGO\PNG\cpias-quadri-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61" y="13802"/>
            <a:ext cx="166909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88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4" name="Picture 2" descr="S:\USERS\CPIAS\LOGO\PNG\cpias-quadri-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61" y="13802"/>
            <a:ext cx="166909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81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5" name="Picture 2" descr="S:\USERS\CPIAS\LOGO\PNG\cpias-quadri-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61" y="13802"/>
            <a:ext cx="166909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56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7" name="Picture 2" descr="S:\USERS\CPIAS\LOGO\PNG\cpias-quadri-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61" y="13802"/>
            <a:ext cx="166909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87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3" name="Picture 2" descr="S:\USERS\CPIAS\LOGO\PNG\cpias-quadri-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61" y="13802"/>
            <a:ext cx="166909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03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USERS\CPIAS\LOGO\PNG\cpias-quadri-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61" y="13802"/>
            <a:ext cx="166909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13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5" name="Picture 2" descr="S:\USERS\CPIAS\LOGO\PNG\cpias-quadri-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61" y="13802"/>
            <a:ext cx="166909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11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5" name="Picture 2" descr="S:\USERS\CPIAS\LOGO\PNG\cpias-quadri-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61" y="13802"/>
            <a:ext cx="166909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88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hidden">
          <a:xfrm rot="10800000">
            <a:off x="0" y="5805392"/>
            <a:ext cx="9144000" cy="108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fr-FR" sz="2400">
              <a:latin typeface="Times New Roman" pitchFamily="18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544" y="1600199"/>
            <a:ext cx="8229600" cy="5067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 rot="5400000">
            <a:off x="-129275" y="1854981"/>
            <a:ext cx="762285" cy="287337"/>
          </a:xfrm>
          <a:prstGeom prst="rect">
            <a:avLst/>
          </a:prstGeom>
          <a:gradFill flip="none" rotWithShape="1">
            <a:gsLst>
              <a:gs pos="10000">
                <a:srgbClr val="193C64"/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xtLst/>
        </p:spPr>
        <p:txBody>
          <a:bodyPr/>
          <a:lstStyle/>
          <a:p>
            <a:endParaRPr lang="fr-FR">
              <a:ln>
                <a:noFill/>
              </a:ln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 rot="5400000">
            <a:off x="-129275" y="2811633"/>
            <a:ext cx="762285" cy="287337"/>
          </a:xfrm>
          <a:prstGeom prst="rect">
            <a:avLst/>
          </a:prstGeom>
          <a:gradFill flip="none" rotWithShape="1">
            <a:gsLst>
              <a:gs pos="10000">
                <a:srgbClr val="009FBB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 rot="5400000">
            <a:off x="-129275" y="4827857"/>
            <a:ext cx="762285" cy="287337"/>
          </a:xfrm>
          <a:prstGeom prst="rect">
            <a:avLst/>
          </a:prstGeom>
          <a:gradFill rotWithShape="1">
            <a:gsLst>
              <a:gs pos="0">
                <a:srgbClr val="E53540"/>
              </a:gs>
              <a:gs pos="100000">
                <a:srgbClr val="E53540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 rot="5400000">
            <a:off x="-129275" y="3819745"/>
            <a:ext cx="762285" cy="287337"/>
          </a:xfrm>
          <a:prstGeom prst="rect">
            <a:avLst/>
          </a:prstGeom>
          <a:gradFill rotWithShape="1">
            <a:gsLst>
              <a:gs pos="0">
                <a:srgbClr val="9CC239"/>
              </a:gs>
              <a:gs pos="100000">
                <a:srgbClr val="9CC239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 rot="5400000">
            <a:off x="-129276" y="5835969"/>
            <a:ext cx="762285" cy="287337"/>
          </a:xfrm>
          <a:prstGeom prst="rect">
            <a:avLst/>
          </a:prstGeom>
          <a:gradFill rotWithShape="1">
            <a:gsLst>
              <a:gs pos="0">
                <a:srgbClr val="FDC300"/>
              </a:gs>
              <a:gs pos="100000">
                <a:srgbClr val="FDC300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1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715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93C64"/>
        </a:buClr>
        <a:buFont typeface="Webdings" panose="05030102010509060703" pitchFamily="18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9FBB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CC23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53540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DC300"/>
        </a:buClr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tlas.ecdc.europa.eu/public/index.aspx?Instance=GeneralAtla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FR" altLang="fr-FR" dirty="0"/>
              <a:t>Statistiques signalement </a:t>
            </a:r>
            <a:br>
              <a:rPr lang="fr-FR" altLang="fr-FR" dirty="0"/>
            </a:br>
            <a:r>
              <a:rPr lang="fr-FR" altLang="fr-FR" dirty="0"/>
              <a:t>des infections nosocomiales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r-FR" altLang="fr-FR" dirty="0"/>
              <a:t> </a:t>
            </a:r>
          </a:p>
          <a:p>
            <a:pPr eaLnBrk="1" hangingPunct="1"/>
            <a:endParaRPr lang="fr-FR" altLang="fr-FR" dirty="0"/>
          </a:p>
          <a:p>
            <a:pPr eaLnBrk="1" hangingPunct="1"/>
            <a:endParaRPr lang="fr-FR" altLang="fr-FR" dirty="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4005263"/>
            <a:ext cx="66087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>
                <a:solidFill>
                  <a:srgbClr val="000066"/>
                </a:solidFill>
                <a:latin typeface="Arial" charset="0"/>
              </a:rPr>
              <a:t>Région Auvergne-Rhône-Alpes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>
                <a:solidFill>
                  <a:srgbClr val="000066"/>
                </a:solidFill>
                <a:latin typeface="Arial" charset="0"/>
              </a:rPr>
              <a:t>1er janvier - 31 décembre 2019</a:t>
            </a:r>
          </a:p>
        </p:txBody>
      </p:sp>
    </p:spTree>
    <p:extLst>
      <p:ext uri="{BB962C8B-B14F-4D97-AF65-F5344CB8AC3E}">
        <p14:creationId xmlns:p14="http://schemas.microsoft.com/office/powerpoint/2010/main" val="3310001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1143000"/>
          </a:xfrm>
        </p:spPr>
        <p:txBody>
          <a:bodyPr/>
          <a:lstStyle/>
          <a:p>
            <a:r>
              <a:rPr lang="fr-FR" sz="3200" dirty="0"/>
              <a:t>SIN HORS </a:t>
            </a:r>
            <a:r>
              <a:rPr lang="fr-FR" sz="3200" dirty="0" err="1"/>
              <a:t>BHRe</a:t>
            </a:r>
            <a:r>
              <a:rPr lang="fr-FR" sz="3200" dirty="0"/>
              <a:t>, cas isolés ou cas groupés : Quels sites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64368569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Espace réservé du contenu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30983688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1438" y="6499225"/>
            <a:ext cx="4500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Arial" charset="0"/>
              </a:rPr>
              <a:t>CPias</a:t>
            </a:r>
            <a:r>
              <a:rPr lang="fr-FR" altLang="fr-FR" sz="1200" dirty="0">
                <a:latin typeface="Arial" charset="0"/>
              </a:rPr>
              <a:t> ARA/ Période du 1er janvier au 31 décembre 2019</a:t>
            </a:r>
            <a:endParaRPr lang="fr-FR" altLang="fr-FR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376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468313" y="569913"/>
            <a:ext cx="8763001" cy="914400"/>
          </a:xfrm>
        </p:spPr>
        <p:txBody>
          <a:bodyPr/>
          <a:lstStyle/>
          <a:p>
            <a:pPr algn="r" eaLnBrk="1" hangingPunct="1">
              <a:defRPr/>
            </a:pPr>
            <a:r>
              <a:rPr lang="fr-FR" altLang="fr-FR" dirty="0"/>
              <a:t>Répartition par service </a:t>
            </a:r>
            <a:r>
              <a:rPr lang="fr-FR" altLang="fr-FR" sz="2400" dirty="0"/>
              <a:t>(558)</a:t>
            </a:r>
            <a:r>
              <a:rPr lang="fr-FR" altLang="fr-FR" dirty="0"/>
              <a:t> </a:t>
            </a:r>
          </a:p>
        </p:txBody>
      </p:sp>
      <p:graphicFrame>
        <p:nvGraphicFramePr>
          <p:cNvPr id="12291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363406828"/>
              </p:ext>
            </p:extLst>
          </p:nvPr>
        </p:nvGraphicFramePr>
        <p:xfrm>
          <a:off x="201613" y="1638300"/>
          <a:ext cx="8988425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6" name="Graphique" r:id="rId3" imgW="8124950" imgH="4114867" progId="MSGraph.Chart.8">
                  <p:embed followColorScheme="full"/>
                </p:oleObj>
              </mc:Choice>
              <mc:Fallback>
                <p:oleObj name="Graphique" r:id="rId3" imgW="8124950" imgH="4114867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3" y="1638300"/>
                        <a:ext cx="8988425" cy="455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1438" y="6499225"/>
            <a:ext cx="4500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Arial" charset="0"/>
              </a:rPr>
              <a:t>CPias</a:t>
            </a:r>
            <a:r>
              <a:rPr lang="fr-FR" altLang="fr-FR" sz="1200" dirty="0">
                <a:latin typeface="Arial" charset="0"/>
              </a:rPr>
              <a:t> ARA/ Période du 1er janvier au 31 décembre 2019</a:t>
            </a:r>
            <a:endParaRPr lang="fr-FR" altLang="fr-FR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69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1143000"/>
          </a:xfrm>
        </p:spPr>
        <p:txBody>
          <a:bodyPr/>
          <a:lstStyle/>
          <a:p>
            <a:r>
              <a:rPr lang="fr-FR" sz="3200" dirty="0"/>
              <a:t>SIN HORS </a:t>
            </a:r>
            <a:r>
              <a:rPr lang="fr-FR" sz="3200" dirty="0" err="1"/>
              <a:t>BHRe</a:t>
            </a:r>
            <a:r>
              <a:rPr lang="fr-FR" sz="3200" dirty="0"/>
              <a:t>, cas isolés ou cas groupés : Quels services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70007055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Espace réservé du contenu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22374922"/>
              </p:ext>
            </p:extLst>
          </p:nvPr>
        </p:nvGraphicFramePr>
        <p:xfrm>
          <a:off x="4572000" y="1600200"/>
          <a:ext cx="439248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1438" y="6499225"/>
            <a:ext cx="4500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Arial" charset="0"/>
              </a:rPr>
              <a:t>CPias</a:t>
            </a:r>
            <a:r>
              <a:rPr lang="fr-FR" altLang="fr-FR" sz="1200" dirty="0">
                <a:latin typeface="Arial" charset="0"/>
              </a:rPr>
              <a:t> ARA/ Période du 1er janvier au 31 décembre 2019</a:t>
            </a:r>
            <a:endParaRPr lang="fr-FR" altLang="fr-FR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744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39775" y="569913"/>
            <a:ext cx="8153400" cy="9144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Répartition des germes </a:t>
            </a:r>
            <a:r>
              <a:rPr lang="fr-FR" altLang="fr-FR" sz="2400" dirty="0"/>
              <a:t>(558)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832608535"/>
              </p:ext>
            </p:extLst>
          </p:nvPr>
        </p:nvGraphicFramePr>
        <p:xfrm>
          <a:off x="310327" y="1575623"/>
          <a:ext cx="8523346" cy="4866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1438" y="6499225"/>
            <a:ext cx="4500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Arial" charset="0"/>
              </a:rPr>
              <a:t>CPias</a:t>
            </a:r>
            <a:r>
              <a:rPr lang="fr-FR" altLang="fr-FR" sz="1200" dirty="0">
                <a:latin typeface="Arial" charset="0"/>
              </a:rPr>
              <a:t> ARA/ Période du 1er janvier au 31 décembre 2019</a:t>
            </a:r>
            <a:endParaRPr lang="fr-FR" altLang="fr-FR" sz="2000" dirty="0"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644652" y="2420888"/>
            <a:ext cx="3887788" cy="55399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66"/>
              </a:buClr>
              <a:buSzPct val="65000"/>
              <a:buFont typeface="Webdings" pitchFamily="18" charset="2"/>
              <a:buChar char="4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66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66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>
                <a:solidFill>
                  <a:srgbClr val="000099"/>
                </a:solidFill>
              </a:rPr>
              <a:t>2019 : 75.3% des fiches = BMR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i="1" dirty="0" err="1">
                <a:solidFill>
                  <a:srgbClr val="000099"/>
                </a:solidFill>
              </a:rPr>
              <a:t>vrs</a:t>
            </a:r>
            <a:r>
              <a:rPr lang="fr-FR" altLang="fr-FR" sz="1200" dirty="0">
                <a:solidFill>
                  <a:srgbClr val="000099"/>
                </a:solidFill>
              </a:rPr>
              <a:t>  65.4%  en 2018</a:t>
            </a:r>
            <a:endParaRPr lang="fr-FR" altLang="fr-FR" sz="1200" dirty="0"/>
          </a:p>
        </p:txBody>
      </p:sp>
    </p:spTree>
    <p:extLst>
      <p:ext uri="{BB962C8B-B14F-4D97-AF65-F5344CB8AC3E}">
        <p14:creationId xmlns:p14="http://schemas.microsoft.com/office/powerpoint/2010/main" val="95343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4"/>
          <p:cNvSpPr txBox="1">
            <a:spLocks noChangeArrowheads="1"/>
          </p:cNvSpPr>
          <p:nvPr/>
        </p:nvSpPr>
        <p:spPr bwMode="auto">
          <a:xfrm>
            <a:off x="1116013" y="1484313"/>
            <a:ext cx="1395412" cy="70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 dirty="0">
                <a:latin typeface="Arial" charset="0"/>
              </a:rPr>
              <a:t>Auvergne	                  Rhône-Alpes</a:t>
            </a: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 dirty="0">
                <a:latin typeface="Arial" charset="0"/>
              </a:rPr>
              <a:t>	</a:t>
            </a:r>
          </a:p>
        </p:txBody>
      </p:sp>
      <p:graphicFrame>
        <p:nvGraphicFramePr>
          <p:cNvPr id="14339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975363579"/>
              </p:ext>
            </p:extLst>
          </p:nvPr>
        </p:nvGraphicFramePr>
        <p:xfrm>
          <a:off x="539552" y="1412776"/>
          <a:ext cx="8454999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2" name="Graphique" r:id="rId5" imgW="8163012" imgH="4657704" progId="MSGraph.Chart.8">
                  <p:embed followColorScheme="full"/>
                </p:oleObj>
              </mc:Choice>
              <mc:Fallback>
                <p:oleObj name="Graphique" r:id="rId5" imgW="8163012" imgH="4657704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412776"/>
                        <a:ext cx="8454999" cy="4824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AutoShape 16"/>
          <p:cNvSpPr>
            <a:spLocks noChangeArrowheads="1"/>
          </p:cNvSpPr>
          <p:nvPr/>
        </p:nvSpPr>
        <p:spPr bwMode="auto">
          <a:xfrm>
            <a:off x="971550" y="1557338"/>
            <a:ext cx="152400" cy="152400"/>
          </a:xfrm>
          <a:prstGeom prst="flowChart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4341" name="AutoShape 18"/>
          <p:cNvSpPr>
            <a:spLocks noChangeArrowheads="1"/>
          </p:cNvSpPr>
          <p:nvPr/>
        </p:nvSpPr>
        <p:spPr bwMode="auto">
          <a:xfrm>
            <a:off x="971550" y="1773238"/>
            <a:ext cx="152400" cy="152400"/>
          </a:xfrm>
          <a:prstGeom prst="flowChartProcess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26988"/>
            <a:ext cx="9144000" cy="914401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i="1" dirty="0" err="1"/>
              <a:t>Legionella</a:t>
            </a:r>
            <a:r>
              <a:rPr lang="fr-FR" altLang="fr-FR" i="1" dirty="0"/>
              <a:t> </a:t>
            </a:r>
            <a:r>
              <a:rPr lang="fr-FR" altLang="fr-FR" i="1" dirty="0" err="1"/>
              <a:t>pne</a:t>
            </a:r>
            <a:r>
              <a:rPr lang="fr-FR" altLang="fr-FR" i="1" dirty="0"/>
              <a:t>. </a:t>
            </a:r>
            <a:r>
              <a:rPr lang="fr-FR" altLang="fr-FR" dirty="0"/>
              <a:t>par région</a:t>
            </a:r>
            <a:r>
              <a:rPr lang="fr-FR" altLang="fr-FR" sz="3200" dirty="0"/>
              <a:t> </a:t>
            </a:r>
            <a:r>
              <a:rPr lang="fr-FR" altLang="fr-FR" sz="2400" dirty="0"/>
              <a:t>(10 cas)</a:t>
            </a:r>
            <a:endParaRPr lang="fr-FR" altLang="fr-FR" sz="3200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1438" y="6499225"/>
            <a:ext cx="4500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Arial" charset="0"/>
              </a:rPr>
              <a:t>CPias</a:t>
            </a:r>
            <a:r>
              <a:rPr lang="fr-FR" altLang="fr-FR" sz="1200" dirty="0">
                <a:latin typeface="Arial" charset="0"/>
              </a:rPr>
              <a:t> ARA/ Période du 1er janvier au 31 décembre 2019</a:t>
            </a:r>
            <a:endParaRPr lang="fr-FR" altLang="fr-FR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81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4"/>
          <p:cNvSpPr txBox="1">
            <a:spLocks noChangeArrowheads="1"/>
          </p:cNvSpPr>
          <p:nvPr/>
        </p:nvSpPr>
        <p:spPr bwMode="auto">
          <a:xfrm>
            <a:off x="1116013" y="1484313"/>
            <a:ext cx="1395412" cy="70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 dirty="0">
                <a:latin typeface="Arial" charset="0"/>
              </a:rPr>
              <a:t>Auvergne	                  Rhône-Alpes	</a:t>
            </a:r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938667871"/>
              </p:ext>
            </p:extLst>
          </p:nvPr>
        </p:nvGraphicFramePr>
        <p:xfrm>
          <a:off x="527881" y="1196752"/>
          <a:ext cx="8581193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6" name="Graphique" r:id="rId5" imgW="8163012" imgH="4657704" progId="MSGraph.Chart.8">
                  <p:embed followColorScheme="full"/>
                </p:oleObj>
              </mc:Choice>
              <mc:Fallback>
                <p:oleObj name="Graphique" r:id="rId5" imgW="8163012" imgH="4657704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81" y="1196752"/>
                        <a:ext cx="8581193" cy="4896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AutoShape 16"/>
          <p:cNvSpPr>
            <a:spLocks noChangeArrowheads="1"/>
          </p:cNvSpPr>
          <p:nvPr/>
        </p:nvSpPr>
        <p:spPr bwMode="auto">
          <a:xfrm>
            <a:off x="971550" y="1557338"/>
            <a:ext cx="152400" cy="152400"/>
          </a:xfrm>
          <a:prstGeom prst="flowChart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5367" name="AutoShape 21"/>
          <p:cNvSpPr>
            <a:spLocks noChangeArrowheads="1"/>
          </p:cNvSpPr>
          <p:nvPr/>
        </p:nvSpPr>
        <p:spPr bwMode="auto">
          <a:xfrm>
            <a:off x="971550" y="1796566"/>
            <a:ext cx="152400" cy="152400"/>
          </a:xfrm>
          <a:prstGeom prst="flowChart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50" y="4445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Aspergillus par région</a:t>
            </a:r>
            <a:r>
              <a:rPr lang="fr-FR" altLang="fr-FR" sz="3200" dirty="0"/>
              <a:t> </a:t>
            </a:r>
            <a:r>
              <a:rPr lang="fr-FR" altLang="fr-FR" sz="2400" dirty="0"/>
              <a:t>(1 cas)</a:t>
            </a:r>
            <a:endParaRPr lang="fr-FR" altLang="fr-FR" sz="3200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1438" y="6499225"/>
            <a:ext cx="4500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Arial" charset="0"/>
              </a:rPr>
              <a:t>CPias</a:t>
            </a:r>
            <a:r>
              <a:rPr lang="fr-FR" altLang="fr-FR" sz="1200" dirty="0">
                <a:latin typeface="Arial" charset="0"/>
              </a:rPr>
              <a:t> ARA/ Période du 1er janvier au 31 décembre 2019</a:t>
            </a:r>
            <a:endParaRPr lang="fr-FR" altLang="fr-FR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603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Epidémiologie</a:t>
            </a:r>
            <a:r>
              <a:rPr lang="fr-F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68313" y="2033588"/>
            <a:ext cx="8229600" cy="50673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fr-FR" altLang="fr-FR" sz="2400" dirty="0"/>
              <a:t>Étude descriptive du 01/01/2013 au </a:t>
            </a:r>
            <a:r>
              <a:rPr lang="fr-FR" altLang="fr-FR" dirty="0"/>
              <a:t>31</a:t>
            </a:r>
            <a:r>
              <a:rPr lang="fr-FR" altLang="fr-FR" sz="2400" dirty="0"/>
              <a:t>/12/2019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fr-FR" altLang="fr-FR" sz="2400" dirty="0"/>
              <a:t>Base de données :  </a:t>
            </a:r>
            <a:r>
              <a:rPr lang="fr-FR" altLang="fr-FR" sz="2400" dirty="0" err="1"/>
              <a:t>eSIN</a:t>
            </a:r>
            <a:endParaRPr lang="fr-FR" altLang="fr-FR" sz="24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fr-FR" altLang="fr-FR" sz="2400" dirty="0"/>
              <a:t>Région: Auvergne / Rhône-Alpes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fr-FR" altLang="fr-FR" sz="1600" dirty="0"/>
          </a:p>
          <a:p>
            <a:pPr marL="0" indent="0">
              <a:buFont typeface="Arial" charset="0"/>
              <a:buNone/>
              <a:defRPr/>
            </a:pPr>
            <a:r>
              <a:rPr lang="fr-FR" altLang="fr-FR" sz="2000" b="1" dirty="0"/>
              <a:t>		</a:t>
            </a:r>
          </a:p>
          <a:p>
            <a:pPr marL="0" indent="0">
              <a:buFont typeface="Arial" charset="0"/>
              <a:buNone/>
              <a:defRPr/>
            </a:pPr>
            <a:br>
              <a:rPr lang="fr-FR" altLang="fr-FR" sz="2000" dirty="0"/>
            </a:br>
            <a:endParaRPr lang="fr-FR" altLang="fr-FR" sz="2000" dirty="0"/>
          </a:p>
          <a:p>
            <a:pPr>
              <a:buFont typeface="Arial" charset="0"/>
              <a:buChar char="•"/>
              <a:defRPr/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7612976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8229600" cy="1143000"/>
          </a:xfrm>
        </p:spPr>
        <p:txBody>
          <a:bodyPr>
            <a:noAutofit/>
          </a:bodyPr>
          <a:lstStyle/>
          <a:p>
            <a:r>
              <a:rPr lang="fr-FR" sz="3200" dirty="0"/>
              <a:t>Distribution par région du </a:t>
            </a:r>
            <a:r>
              <a:rPr lang="fr-FR" sz="3200" dirty="0" err="1"/>
              <a:t>nbre</a:t>
            </a:r>
            <a:r>
              <a:rPr lang="fr-FR" sz="3200" dirty="0"/>
              <a:t> de cas </a:t>
            </a:r>
            <a:r>
              <a:rPr lang="fr-FR" sz="3200" dirty="0" err="1"/>
              <a:t>BHRe</a:t>
            </a:r>
            <a:r>
              <a:rPr lang="fr-FR" sz="3200" dirty="0"/>
              <a:t> signalés en 2019 (France : N = 23422)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00" y="1203170"/>
            <a:ext cx="5976664" cy="550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1353478811"/>
              </p:ext>
            </p:extLst>
          </p:nvPr>
        </p:nvGraphicFramePr>
        <p:xfrm>
          <a:off x="5580112" y="3212976"/>
          <a:ext cx="345638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508104" y="291565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Signalements par catégorie d’ES-ARA</a:t>
            </a:r>
          </a:p>
        </p:txBody>
      </p:sp>
    </p:spTree>
    <p:extLst>
      <p:ext uri="{BB962C8B-B14F-4D97-AF65-F5344CB8AC3E}">
        <p14:creationId xmlns:p14="http://schemas.microsoft.com/office/powerpoint/2010/main" val="1595602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Résultats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05531" y="1259632"/>
            <a:ext cx="7238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Nombre de signalements </a:t>
            </a:r>
            <a:r>
              <a:rPr lang="fr-FR" sz="2800" b="1" dirty="0" err="1">
                <a:solidFill>
                  <a:schemeClr val="accent1"/>
                </a:solidFill>
              </a:rPr>
              <a:t>BHRe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389665"/>
              </p:ext>
            </p:extLst>
          </p:nvPr>
        </p:nvGraphicFramePr>
        <p:xfrm>
          <a:off x="1115616" y="1988840"/>
          <a:ext cx="648072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332841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Résultats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39552" y="1259632"/>
            <a:ext cx="8604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Nombre de signalements de </a:t>
            </a:r>
            <a:r>
              <a:rPr lang="fr-FR" sz="2800" b="1" dirty="0" err="1">
                <a:solidFill>
                  <a:schemeClr val="accent1"/>
                </a:solidFill>
              </a:rPr>
              <a:t>BHRe</a:t>
            </a:r>
            <a:r>
              <a:rPr lang="fr-FR" sz="2800" b="1" dirty="0">
                <a:solidFill>
                  <a:schemeClr val="accent1"/>
                </a:solidFill>
              </a:rPr>
              <a:t> par type (EPC et ERG)</a:t>
            </a:r>
          </a:p>
        </p:txBody>
      </p:sp>
      <p:sp>
        <p:nvSpPr>
          <p:cNvPr id="10" name="ZoneTexte 2"/>
          <p:cNvSpPr txBox="1">
            <a:spLocks noChangeArrowheads="1"/>
          </p:cNvSpPr>
          <p:nvPr/>
        </p:nvSpPr>
        <p:spPr bwMode="auto">
          <a:xfrm>
            <a:off x="7956376" y="2741439"/>
            <a:ext cx="122413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rgbClr val="7030A0"/>
                </a:solidFill>
              </a:rPr>
              <a:t>p = 0,001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/>
          </a:p>
        </p:txBody>
      </p:sp>
      <p:sp>
        <p:nvSpPr>
          <p:cNvPr id="11" name="ZoneTexte 2"/>
          <p:cNvSpPr txBox="1">
            <a:spLocks noChangeArrowheads="1"/>
          </p:cNvSpPr>
          <p:nvPr/>
        </p:nvSpPr>
        <p:spPr bwMode="auto">
          <a:xfrm>
            <a:off x="7884368" y="4581128"/>
            <a:ext cx="122413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rgbClr val="92D050"/>
                </a:solidFill>
              </a:rPr>
              <a:t>p = 0,001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929813"/>
              </p:ext>
            </p:extLst>
          </p:nvPr>
        </p:nvGraphicFramePr>
        <p:xfrm>
          <a:off x="899592" y="2060848"/>
          <a:ext cx="669674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230754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333375"/>
            <a:ext cx="8655372" cy="9239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r-FR" altLang="fr-FR" dirty="0"/>
              <a:t>Évolution des signalements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41454" y="6381328"/>
            <a:ext cx="54633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Arial" charset="0"/>
              </a:rPr>
              <a:t>CClin</a:t>
            </a:r>
            <a:r>
              <a:rPr lang="fr-FR" altLang="fr-FR" sz="1200" dirty="0">
                <a:latin typeface="Arial" charset="0"/>
              </a:rPr>
              <a:t> Sud-Est (AUV-RHA) / Période du 1er juillet 2001 au 31  décembre 2015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Arial" charset="0"/>
              </a:rPr>
              <a:t>CPias</a:t>
            </a:r>
            <a:r>
              <a:rPr lang="fr-FR" altLang="fr-FR" sz="1200" dirty="0">
                <a:latin typeface="Arial" charset="0"/>
              </a:rPr>
              <a:t> ARA 		/ Période du 1</a:t>
            </a:r>
            <a:r>
              <a:rPr lang="fr-FR" altLang="fr-FR" sz="1200" baseline="30000" dirty="0">
                <a:latin typeface="Arial" charset="0"/>
              </a:rPr>
              <a:t>er</a:t>
            </a:r>
            <a:r>
              <a:rPr lang="fr-FR" altLang="fr-FR" sz="1200" dirty="0">
                <a:latin typeface="Arial" charset="0"/>
              </a:rPr>
              <a:t> janvier 2016 au 31 décembre 2019</a:t>
            </a:r>
          </a:p>
        </p:txBody>
      </p:sp>
      <p:graphicFrame>
        <p:nvGraphicFramePr>
          <p:cNvPr id="5125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07235"/>
              </p:ext>
            </p:extLst>
          </p:nvPr>
        </p:nvGraphicFramePr>
        <p:xfrm>
          <a:off x="192949" y="1772816"/>
          <a:ext cx="8918575" cy="433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0" name="Graphique" r:id="rId6" imgW="8829766" imgH="4295723" progId="MSGraph.Chart.8">
                  <p:embed followColorScheme="full"/>
                </p:oleObj>
              </mc:Choice>
              <mc:Fallback>
                <p:oleObj name="Graphique" r:id="rId6" imgW="8829766" imgH="429572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949" y="1772816"/>
                        <a:ext cx="8918575" cy="433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9467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/>
              <a:t>Résultats</a:t>
            </a:r>
          </a:p>
        </p:txBody>
      </p:sp>
      <p:sp>
        <p:nvSpPr>
          <p:cNvPr id="8197" name="ZoneTexte 2"/>
          <p:cNvSpPr txBox="1">
            <a:spLocks noChangeArrowheads="1"/>
          </p:cNvSpPr>
          <p:nvPr/>
        </p:nvSpPr>
        <p:spPr bwMode="auto">
          <a:xfrm>
            <a:off x="1331640" y="5944137"/>
            <a:ext cx="4752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p &lt; 0,0001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/>
          </a:p>
        </p:txBody>
      </p:sp>
      <p:sp>
        <p:nvSpPr>
          <p:cNvPr id="7" name="ZoneTexte 6"/>
          <p:cNvSpPr txBox="1"/>
          <p:nvPr/>
        </p:nvSpPr>
        <p:spPr>
          <a:xfrm>
            <a:off x="611561" y="125963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Incidence cumulative </a:t>
            </a:r>
            <a:r>
              <a:rPr lang="fr-FR" sz="2800" b="1" dirty="0" err="1">
                <a:solidFill>
                  <a:schemeClr val="accent1"/>
                </a:solidFill>
              </a:rPr>
              <a:t>BHRe</a:t>
            </a:r>
            <a:r>
              <a:rPr lang="fr-FR" sz="2800" b="1" dirty="0">
                <a:solidFill>
                  <a:schemeClr val="accent1"/>
                </a:solidFill>
              </a:rPr>
              <a:t> / 100 signalements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063060"/>
              </p:ext>
            </p:extLst>
          </p:nvPr>
        </p:nvGraphicFramePr>
        <p:xfrm>
          <a:off x="1331640" y="1801576"/>
          <a:ext cx="6341740" cy="4075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80547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85379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/>
              <a:t>Résultats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88562" y="954539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Incidence cumulative des EPC et ERG pour 100 </a:t>
            </a:r>
            <a:r>
              <a:rPr lang="fr-FR" sz="2400" b="1" dirty="0" err="1">
                <a:solidFill>
                  <a:schemeClr val="accent1"/>
                </a:solidFill>
              </a:rPr>
              <a:t>BHRe</a:t>
            </a:r>
            <a:r>
              <a:rPr lang="fr-FR" sz="2400" b="1" dirty="0">
                <a:solidFill>
                  <a:schemeClr val="accent1"/>
                </a:solidFill>
              </a:rPr>
              <a:t> signalés</a:t>
            </a:r>
          </a:p>
        </p:txBody>
      </p:sp>
      <p:sp>
        <p:nvSpPr>
          <p:cNvPr id="6" name="ZoneTexte 2"/>
          <p:cNvSpPr txBox="1">
            <a:spLocks noChangeArrowheads="1"/>
          </p:cNvSpPr>
          <p:nvPr/>
        </p:nvSpPr>
        <p:spPr bwMode="auto">
          <a:xfrm>
            <a:off x="7596336" y="2060848"/>
            <a:ext cx="122413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rgbClr val="7030A0"/>
                </a:solidFill>
              </a:rPr>
              <a:t>p = 0,001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/>
          </a:p>
        </p:txBody>
      </p:sp>
      <p:sp>
        <p:nvSpPr>
          <p:cNvPr id="7" name="ZoneTexte 2"/>
          <p:cNvSpPr txBox="1">
            <a:spLocks noChangeArrowheads="1"/>
          </p:cNvSpPr>
          <p:nvPr/>
        </p:nvSpPr>
        <p:spPr bwMode="auto">
          <a:xfrm>
            <a:off x="7747607" y="4653136"/>
            <a:ext cx="122413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rgbClr val="92D050"/>
                </a:solidFill>
              </a:rPr>
              <a:t>p = 0,001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096195"/>
              </p:ext>
            </p:extLst>
          </p:nvPr>
        </p:nvGraphicFramePr>
        <p:xfrm>
          <a:off x="388562" y="1700808"/>
          <a:ext cx="7207773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3877866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43408"/>
            <a:ext cx="925252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2800" dirty="0">
                <a:solidFill>
                  <a:srgbClr val="002060"/>
                </a:solidFill>
              </a:rPr>
              <a:t>Signalements ARA 2016</a:t>
            </a:r>
            <a:r>
              <a:rPr lang="fr-FR" sz="2000" baseline="30000" dirty="0">
                <a:solidFill>
                  <a:srgbClr val="002060"/>
                </a:solidFill>
              </a:rPr>
              <a:t>(1) </a:t>
            </a:r>
            <a:r>
              <a:rPr lang="fr-FR" sz="2800" dirty="0">
                <a:solidFill>
                  <a:srgbClr val="002060"/>
                </a:solidFill>
              </a:rPr>
              <a:t>-2017</a:t>
            </a:r>
            <a:r>
              <a:rPr lang="fr-FR" sz="2000" baseline="30000" dirty="0">
                <a:solidFill>
                  <a:srgbClr val="002060"/>
                </a:solidFill>
              </a:rPr>
              <a:t>(2) </a:t>
            </a:r>
            <a:r>
              <a:rPr lang="fr-FR" sz="2800" dirty="0">
                <a:solidFill>
                  <a:srgbClr val="002060"/>
                </a:solidFill>
              </a:rPr>
              <a:t>-2018</a:t>
            </a:r>
            <a:r>
              <a:rPr lang="fr-FR" sz="2000" baseline="30000" dirty="0">
                <a:solidFill>
                  <a:srgbClr val="002060"/>
                </a:solidFill>
              </a:rPr>
              <a:t>(3) </a:t>
            </a:r>
            <a:r>
              <a:rPr lang="fr-FR" sz="2800" dirty="0">
                <a:solidFill>
                  <a:srgbClr val="002060"/>
                </a:solidFill>
              </a:rPr>
              <a:t>-2019</a:t>
            </a:r>
            <a:r>
              <a:rPr lang="fr-FR" sz="2000" baseline="30000" dirty="0">
                <a:solidFill>
                  <a:srgbClr val="002060"/>
                </a:solidFill>
              </a:rPr>
              <a:t>(4) 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0" y="5301208"/>
            <a:ext cx="9144000" cy="1107996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  <a:defRPr/>
            </a:pPr>
            <a:r>
              <a:rPr lang="fr-FR" altLang="fr-FR" dirty="0">
                <a:solidFill>
                  <a:schemeClr val="bg1"/>
                </a:solidFill>
              </a:rPr>
              <a:t>Taux d’EPC parmi les bactériémies à  </a:t>
            </a:r>
            <a:r>
              <a:rPr lang="fr-FR" altLang="fr-FR" i="1" dirty="0" err="1">
                <a:solidFill>
                  <a:schemeClr val="bg1"/>
                </a:solidFill>
              </a:rPr>
              <a:t>Klebsiella</a:t>
            </a:r>
            <a:r>
              <a:rPr lang="fr-FR" altLang="fr-FR" i="1" dirty="0">
                <a:solidFill>
                  <a:schemeClr val="bg1"/>
                </a:solidFill>
              </a:rPr>
              <a:t> </a:t>
            </a:r>
            <a:r>
              <a:rPr lang="fr-FR" altLang="fr-FR" i="1" dirty="0" err="1">
                <a:solidFill>
                  <a:schemeClr val="bg1"/>
                </a:solidFill>
              </a:rPr>
              <a:t>pneumoniae</a:t>
            </a:r>
            <a:r>
              <a:rPr lang="fr-FR" altLang="fr-FR" i="1" dirty="0">
                <a:solidFill>
                  <a:schemeClr val="bg1"/>
                </a:solidFill>
              </a:rPr>
              <a:t> </a:t>
            </a:r>
            <a:r>
              <a:rPr lang="fr-FR" altLang="fr-FR" u="sng" dirty="0">
                <a:solidFill>
                  <a:schemeClr val="bg1"/>
                </a:solidFill>
              </a:rPr>
              <a:t>&lt; </a:t>
            </a:r>
            <a:r>
              <a:rPr lang="fr-FR" altLang="fr-FR" dirty="0">
                <a:solidFill>
                  <a:schemeClr val="bg1"/>
                </a:solidFill>
              </a:rPr>
              <a:t>1%*</a:t>
            </a:r>
          </a:p>
          <a:p>
            <a:pPr eaLnBrk="1" hangingPunct="1">
              <a:buFontTx/>
              <a:buChar char="-"/>
              <a:defRPr/>
            </a:pPr>
            <a:r>
              <a:rPr lang="fr-FR" altLang="fr-FR" dirty="0">
                <a:solidFill>
                  <a:schemeClr val="bg1"/>
                </a:solidFill>
              </a:rPr>
              <a:t>18,3 % (73/404) </a:t>
            </a:r>
            <a:r>
              <a:rPr lang="fr-FR" altLang="fr-FR" sz="1600" dirty="0">
                <a:solidFill>
                  <a:schemeClr val="bg1"/>
                </a:solidFill>
              </a:rPr>
              <a:t>(vs 19,7% 2018) </a:t>
            </a:r>
            <a:r>
              <a:rPr lang="fr-FR" altLang="fr-FR" dirty="0">
                <a:solidFill>
                  <a:schemeClr val="bg1"/>
                </a:solidFill>
              </a:rPr>
              <a:t>d’épisodes de </a:t>
            </a:r>
            <a:r>
              <a:rPr lang="fr-FR" altLang="fr-FR" dirty="0" err="1">
                <a:solidFill>
                  <a:schemeClr val="bg1"/>
                </a:solidFill>
              </a:rPr>
              <a:t>BHRe</a:t>
            </a:r>
            <a:r>
              <a:rPr lang="fr-FR" altLang="fr-FR" dirty="0">
                <a:solidFill>
                  <a:schemeClr val="bg1"/>
                </a:solidFill>
              </a:rPr>
              <a:t> avec des cas 2</a:t>
            </a:r>
            <a:r>
              <a:rPr lang="fr-FR" altLang="fr-FR" baseline="30000" dirty="0">
                <a:solidFill>
                  <a:schemeClr val="bg1"/>
                </a:solidFill>
              </a:rPr>
              <a:t>nd</a:t>
            </a:r>
            <a:r>
              <a:rPr lang="fr-FR" altLang="fr-FR" dirty="0">
                <a:solidFill>
                  <a:schemeClr val="bg1"/>
                </a:solidFill>
              </a:rPr>
              <a:t>-objectif national </a:t>
            </a:r>
            <a:r>
              <a:rPr lang="fr-FR" altLang="fr-FR" u="sng" dirty="0">
                <a:solidFill>
                  <a:schemeClr val="bg1"/>
                </a:solidFill>
              </a:rPr>
              <a:t>&lt; </a:t>
            </a:r>
            <a:r>
              <a:rPr lang="fr-FR" altLang="fr-FR" dirty="0">
                <a:solidFill>
                  <a:schemeClr val="bg1"/>
                </a:solidFill>
              </a:rPr>
              <a:t>10%</a:t>
            </a:r>
          </a:p>
          <a:p>
            <a:pPr eaLnBrk="1" hangingPunct="1">
              <a:buFontTx/>
              <a:buChar char="-"/>
              <a:defRPr/>
            </a:pPr>
            <a:r>
              <a:rPr lang="fr-FR" altLang="fr-FR" dirty="0">
                <a:solidFill>
                  <a:schemeClr val="bg1"/>
                </a:solidFill>
              </a:rPr>
              <a:t>36,4 % </a:t>
            </a:r>
            <a:r>
              <a:rPr lang="fr-FR" altLang="fr-FR" sz="1600" dirty="0">
                <a:solidFill>
                  <a:schemeClr val="bg1"/>
                </a:solidFill>
              </a:rPr>
              <a:t>(vs 31,8 % 2018) </a:t>
            </a:r>
            <a:r>
              <a:rPr lang="fr-FR" altLang="fr-FR" dirty="0">
                <a:solidFill>
                  <a:schemeClr val="bg1"/>
                </a:solidFill>
              </a:rPr>
              <a:t>de cas 2</a:t>
            </a:r>
            <a:r>
              <a:rPr lang="fr-FR" altLang="fr-FR" baseline="30000" dirty="0">
                <a:solidFill>
                  <a:schemeClr val="bg1"/>
                </a:solidFill>
              </a:rPr>
              <a:t>nd</a:t>
            </a:r>
            <a:r>
              <a:rPr lang="fr-FR" altLang="fr-FR" dirty="0">
                <a:solidFill>
                  <a:schemeClr val="bg1"/>
                </a:solidFill>
              </a:rPr>
              <a:t> sur l’ensemble des cas </a:t>
            </a:r>
            <a:r>
              <a:rPr lang="fr-FR" altLang="fr-FR" dirty="0" err="1">
                <a:solidFill>
                  <a:schemeClr val="bg1"/>
                </a:solidFill>
              </a:rPr>
              <a:t>BHre</a:t>
            </a:r>
            <a:r>
              <a:rPr lang="fr-FR" altLang="fr-FR" dirty="0">
                <a:solidFill>
                  <a:schemeClr val="bg1"/>
                </a:solidFill>
              </a:rPr>
              <a:t> signalés-objectif national &lt; 20%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fr-FR" sz="1200" b="1" u="sng" dirty="0">
                <a:solidFill>
                  <a:schemeClr val="bg1">
                    <a:lumMod val="95000"/>
                  </a:schemeClr>
                </a:solidFill>
                <a:hlinkClick r:id="rId3"/>
              </a:rPr>
              <a:t>http://atlas.ecdc.europa.eu/public/index.aspx?Instance=GeneralAtlas</a:t>
            </a:r>
            <a:endParaRPr lang="fr-FR" sz="1200" b="1" u="sng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1438" y="6499225"/>
            <a:ext cx="45005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>
                <a:latin typeface="Arial" charset="0"/>
              </a:rPr>
              <a:t>CPias ARA/ Période du 1er janvier 2016 au 31 décembre 2019</a:t>
            </a:r>
            <a:endParaRPr lang="fr-FR" altLang="fr-FR" sz="2000" dirty="0">
              <a:latin typeface="Arial" charset="0"/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887948"/>
              </p:ext>
            </p:extLst>
          </p:nvPr>
        </p:nvGraphicFramePr>
        <p:xfrm>
          <a:off x="636264" y="899592"/>
          <a:ext cx="8111877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ZoneTexte 4"/>
          <p:cNvSpPr txBox="1"/>
          <p:nvPr/>
        </p:nvSpPr>
        <p:spPr>
          <a:xfrm>
            <a:off x="2339752" y="1484026"/>
            <a:ext cx="699410" cy="3428002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40%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1F497D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1F497D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1F497D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</a:rPr>
              <a:t>2%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 dirty="0">
                <a:solidFill>
                  <a:srgbClr val="6699FF"/>
                </a:solidFill>
                <a:latin typeface="Calibri"/>
              </a:rPr>
              <a:t>9%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2%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1F497D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1F497D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 dirty="0">
                <a:solidFill>
                  <a:srgbClr val="3366CC"/>
                </a:solidFill>
                <a:latin typeface="Calibri"/>
              </a:rPr>
              <a:t>46%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ZoneTexte 4"/>
          <p:cNvSpPr txBox="1"/>
          <p:nvPr/>
        </p:nvSpPr>
        <p:spPr>
          <a:xfrm>
            <a:off x="3995936" y="1340768"/>
            <a:ext cx="699410" cy="3428002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002060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 dirty="0">
                <a:solidFill>
                  <a:srgbClr val="002060"/>
                </a:solidFill>
                <a:latin typeface="Calibri"/>
              </a:rPr>
              <a:t>53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%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1F497D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1F497D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1F497D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1F497D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1F497D"/>
              </a:solidFill>
              <a:latin typeface="Calibri"/>
            </a:endParaRPr>
          </a:p>
          <a:p>
            <a:r>
              <a:rPr lang="fr-FR" sz="1200" b="1" kern="0" dirty="0">
                <a:solidFill>
                  <a:schemeClr val="accent6"/>
                </a:solidFill>
                <a:latin typeface="Calibri"/>
              </a:rPr>
              <a:t>2%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 dirty="0">
                <a:solidFill>
                  <a:srgbClr val="6699FF"/>
                </a:solidFill>
                <a:latin typeface="Calibri"/>
              </a:rPr>
              <a:t>8%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 dirty="0">
                <a:solidFill>
                  <a:srgbClr val="7030A0"/>
                </a:solidFill>
                <a:latin typeface="Calibri"/>
              </a:rPr>
              <a:t>1%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2%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1F497D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 dirty="0">
                <a:solidFill>
                  <a:srgbClr val="3366CC"/>
                </a:solidFill>
                <a:latin typeface="Calibri"/>
              </a:rPr>
              <a:t>34%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7967978" y="1700808"/>
            <a:ext cx="276430" cy="1066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8038470" y="4509120"/>
            <a:ext cx="267371" cy="938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07504" y="522005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aseline="30000" dirty="0">
                <a:solidFill>
                  <a:srgbClr val="002060"/>
                </a:solidFill>
              </a:rPr>
              <a:t>(1) </a:t>
            </a:r>
            <a:r>
              <a:rPr lang="fr-FR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N=255 </a:t>
            </a:r>
            <a:r>
              <a:rPr lang="fr-FR" baseline="30000" dirty="0">
                <a:solidFill>
                  <a:srgbClr val="002060"/>
                </a:solidFill>
              </a:rPr>
              <a:t>(2) </a:t>
            </a:r>
            <a:r>
              <a:rPr lang="fr-FR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N= 330 </a:t>
            </a:r>
            <a:r>
              <a:rPr lang="fr-FR" baseline="30000" dirty="0">
                <a:solidFill>
                  <a:srgbClr val="002060"/>
                </a:solidFill>
              </a:rPr>
              <a:t>(3)</a:t>
            </a:r>
            <a:r>
              <a:rPr lang="fr-FR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N= 463</a:t>
            </a:r>
            <a:r>
              <a:rPr lang="fr-FR" baseline="30000" dirty="0">
                <a:solidFill>
                  <a:srgbClr val="002060"/>
                </a:solidFill>
              </a:rPr>
              <a:t>(4) </a:t>
            </a:r>
            <a:r>
              <a:rPr lang="fr-FR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N= 558</a:t>
            </a:r>
          </a:p>
          <a:p>
            <a:endParaRPr lang="fr-FR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ZoneTexte 4"/>
          <p:cNvSpPr txBox="1"/>
          <p:nvPr/>
        </p:nvSpPr>
        <p:spPr>
          <a:xfrm>
            <a:off x="7442078" y="1441158"/>
            <a:ext cx="699410" cy="371603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002060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 dirty="0">
                <a:solidFill>
                  <a:srgbClr val="002060"/>
                </a:solidFill>
                <a:latin typeface="Calibri"/>
              </a:rPr>
              <a:t>65</a:t>
            </a:r>
            <a:r>
              <a:rPr lang="fr-FR" sz="1200" b="1" kern="0" noProof="0" dirty="0">
                <a:solidFill>
                  <a:srgbClr val="002060"/>
                </a:solidFill>
                <a:latin typeface="Calibri"/>
              </a:rPr>
              <a:t>,1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%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1F497D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1F497D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1F497D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1F497D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1F497D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1F497D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1F497D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b="1" kern="0" dirty="0">
              <a:solidFill>
                <a:srgbClr val="1F497D"/>
              </a:solidFill>
              <a:latin typeface="Calibri"/>
            </a:endParaRPr>
          </a:p>
          <a:p>
            <a:r>
              <a:rPr lang="fr-FR" sz="1200" b="1" kern="0" dirty="0">
                <a:solidFill>
                  <a:schemeClr val="accent6"/>
                </a:solidFill>
                <a:latin typeface="Calibri"/>
              </a:rPr>
              <a:t> 0,9%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 dirty="0">
                <a:solidFill>
                  <a:srgbClr val="6699FF"/>
                </a:solidFill>
                <a:latin typeface="Calibri"/>
              </a:rPr>
              <a:t> 7,3%</a:t>
            </a:r>
          </a:p>
          <a:p>
            <a:pPr lvl="0">
              <a:defRPr/>
            </a:pPr>
            <a:r>
              <a:rPr lang="fr-FR" sz="1200" b="1" kern="0" dirty="0">
                <a:solidFill>
                  <a:srgbClr val="7030A0"/>
                </a:solidFill>
              </a:rPr>
              <a:t> 0,2%</a:t>
            </a:r>
          </a:p>
          <a:p>
            <a:pPr>
              <a:defRPr/>
            </a:pPr>
            <a:r>
              <a:rPr lang="fr-FR" sz="1200" b="1" kern="0" dirty="0">
                <a:solidFill>
                  <a:schemeClr val="accent6">
                    <a:lumMod val="50000"/>
                  </a:schemeClr>
                </a:solidFill>
              </a:rPr>
              <a:t> 0,2%</a:t>
            </a:r>
          </a:p>
          <a:p>
            <a:pPr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 dirty="0">
                <a:solidFill>
                  <a:srgbClr val="3366CC"/>
                </a:solidFill>
                <a:latin typeface="Calibri"/>
              </a:rPr>
              <a:t>26,3%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ZoneTexte 4"/>
          <p:cNvSpPr txBox="1"/>
          <p:nvPr/>
        </p:nvSpPr>
        <p:spPr>
          <a:xfrm>
            <a:off x="5744798" y="1441158"/>
            <a:ext cx="699410" cy="3428002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002060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 dirty="0">
                <a:solidFill>
                  <a:srgbClr val="002060"/>
                </a:solidFill>
                <a:latin typeface="Calibri"/>
              </a:rPr>
              <a:t>63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%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1F497D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1F497D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1F497D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1F497D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1F497D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1F497D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1F497D"/>
              </a:solidFill>
              <a:latin typeface="Calibri"/>
            </a:endParaRPr>
          </a:p>
          <a:p>
            <a:r>
              <a:rPr lang="fr-FR" sz="1200" b="1" kern="0" dirty="0">
                <a:solidFill>
                  <a:schemeClr val="accent6"/>
                </a:solidFill>
                <a:latin typeface="Calibri"/>
              </a:rPr>
              <a:t>0,6%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 dirty="0">
                <a:solidFill>
                  <a:srgbClr val="6699FF"/>
                </a:solidFill>
                <a:latin typeface="Calibri"/>
              </a:rPr>
              <a:t>7,5%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0,8%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 dirty="0">
                <a:solidFill>
                  <a:srgbClr val="3366CC"/>
                </a:solidFill>
                <a:latin typeface="Calibri"/>
              </a:rPr>
              <a:t>28,1%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8262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201603" y="16809"/>
            <a:ext cx="8834893" cy="1711299"/>
            <a:chOff x="340947" y="-78990"/>
            <a:chExt cx="8834893" cy="171129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6174" y="-78990"/>
              <a:ext cx="2249666" cy="1316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40947" y="216537"/>
              <a:ext cx="8258829" cy="1415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400" b="1" dirty="0">
                  <a:solidFill>
                    <a:srgbClr val="193C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Objectifs nationaux</a:t>
              </a:r>
            </a:p>
            <a:p>
              <a:pPr algn="just"/>
              <a:endParaRPr lang="fr-FR" sz="2400" b="1" dirty="0"/>
            </a:p>
            <a:p>
              <a:pPr algn="just"/>
              <a:r>
                <a:rPr lang="fr-FR" b="1" dirty="0"/>
                <a:t>Axe 2 – Thème 3 : Améliorer la maîtrise des BMR endémiques et BHR émergentes</a:t>
              </a:r>
            </a:p>
          </p:txBody>
        </p:sp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693" y="821474"/>
              <a:ext cx="354540" cy="340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236545"/>
              </p:ext>
            </p:extLst>
          </p:nvPr>
        </p:nvGraphicFramePr>
        <p:xfrm>
          <a:off x="827584" y="2204864"/>
          <a:ext cx="6962686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0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INDICATEURS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SEUILS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NIVEAU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Périodicité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Proportion de cas secondaires sur l’ensemble des cas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≤ 20%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  <a:p>
                      <a:pPr algn="ctr"/>
                      <a:r>
                        <a:rPr lang="fr-FR" dirty="0"/>
                        <a:t>Local - Régional - National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  <a:p>
                      <a:pPr algn="ctr"/>
                      <a:r>
                        <a:rPr lang="fr-FR" dirty="0"/>
                        <a:t>Annuelle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Proportion d’épisodes</a:t>
                      </a:r>
                      <a:r>
                        <a:rPr lang="fr-FR" baseline="0" dirty="0"/>
                        <a:t> avec cas secondaires</a:t>
                      </a:r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≤ 10%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683567" y="4615968"/>
            <a:ext cx="8041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/>
              <a:t>Limitation de la survenue des cas secondaires :</a:t>
            </a:r>
          </a:p>
          <a:p>
            <a:pPr algn="just"/>
            <a:endParaRPr lang="fr-FR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/>
              <a:t>mesure clef de la maîtrise de la diffusion des </a:t>
            </a:r>
            <a:r>
              <a:rPr lang="fr-FR" dirty="0" err="1"/>
              <a:t>BHRe</a:t>
            </a:r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/>
              <a:t>dépend de la mise en œuvre rapide et adaptée des mesures de précaution</a:t>
            </a:r>
          </a:p>
        </p:txBody>
      </p:sp>
    </p:spTree>
    <p:extLst>
      <p:ext uri="{BB962C8B-B14F-4D97-AF65-F5344CB8AC3E}">
        <p14:creationId xmlns:p14="http://schemas.microsoft.com/office/powerpoint/2010/main" val="741757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444475" y="6070626"/>
            <a:ext cx="658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Tendance à l’amélioration des indicateurs : </a:t>
            </a:r>
          </a:p>
          <a:p>
            <a:pPr algn="ctr"/>
            <a:r>
              <a:rPr lang="fr-FR" dirty="0"/>
              <a:t>diminution des cas de transmission (ERV)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31920" y="304193"/>
            <a:ext cx="47488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solidFill>
                  <a:srgbClr val="193C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Objectifs nationaux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830" y="16809"/>
            <a:ext cx="2249666" cy="131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349" y="917273"/>
            <a:ext cx="354540" cy="34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943170"/>
              </p:ext>
            </p:extLst>
          </p:nvPr>
        </p:nvGraphicFramePr>
        <p:xfrm>
          <a:off x="467544" y="1281936"/>
          <a:ext cx="8577898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72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9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30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+mn-lt"/>
                          <a:cs typeface="Arial" panose="020B0604020202020204" pitchFamily="34" charset="0"/>
                        </a:rPr>
                        <a:t>Objectifs PROPIAS EPC</a:t>
                      </a:r>
                    </a:p>
                    <a:p>
                      <a:endParaRPr lang="fr-FR" dirty="0">
                        <a:latin typeface="+mn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+mn-lt"/>
                        </a:rPr>
                        <a:t>National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+mn-lt"/>
                        </a:rPr>
                        <a:t>ARA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+mn-lt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+mn-lt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+mn-lt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+mn-lt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+mn-lt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+mn-lt"/>
                        </a:rPr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+mn-lt"/>
                          <a:cs typeface="Arial" panose="020B0604020202020204" pitchFamily="34" charset="0"/>
                        </a:rPr>
                        <a:t>Proportions de cas secondaires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+mn-lt"/>
                          <a:cs typeface="Arial" panose="020B0604020202020204" pitchFamily="34" charset="0"/>
                        </a:rPr>
                        <a:t>sur l’ensemble des cas </a:t>
                      </a:r>
                      <a:r>
                        <a:rPr lang="fr-FR" sz="1800" u="sng" dirty="0">
                          <a:latin typeface="+mn-lt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fr-FR" sz="1800" dirty="0">
                          <a:latin typeface="+mn-lt"/>
                          <a:cs typeface="Arial" panose="020B0604020202020204" pitchFamily="34" charset="0"/>
                        </a:rPr>
                        <a:t>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B050"/>
                          </a:solidFill>
                          <a:latin typeface="+mn-lt"/>
                        </a:rPr>
                        <a:t>19,5</a:t>
                      </a:r>
                      <a:r>
                        <a:rPr lang="fr-FR" baseline="0" dirty="0">
                          <a:solidFill>
                            <a:srgbClr val="00B050"/>
                          </a:solidFill>
                          <a:latin typeface="+mn-lt"/>
                        </a:rPr>
                        <a:t> %</a:t>
                      </a:r>
                      <a:endParaRPr lang="fr-FR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B050"/>
                          </a:solidFill>
                          <a:latin typeface="+mn-lt"/>
                        </a:rPr>
                        <a:t>18,0</a:t>
                      </a:r>
                      <a:r>
                        <a:rPr lang="fr-FR" baseline="0" dirty="0">
                          <a:solidFill>
                            <a:srgbClr val="00B050"/>
                          </a:solidFill>
                          <a:latin typeface="+mn-lt"/>
                        </a:rPr>
                        <a:t> %</a:t>
                      </a:r>
                      <a:endParaRPr lang="fr-FR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  <a:latin typeface="+mn-lt"/>
                        </a:rPr>
                        <a:t>21,0 %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  <a:latin typeface="+mn-lt"/>
                        </a:rPr>
                        <a:t>49,8</a:t>
                      </a:r>
                      <a:r>
                        <a:rPr lang="fr-FR" baseline="0" dirty="0">
                          <a:solidFill>
                            <a:srgbClr val="FF0000"/>
                          </a:solidFill>
                          <a:latin typeface="+mn-lt"/>
                        </a:rPr>
                        <a:t> %</a:t>
                      </a:r>
                      <a:endParaRPr lang="fr-FR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  <a:latin typeface="+mn-lt"/>
                        </a:rPr>
                        <a:t>35,7 %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  <a:latin typeface="+mn-lt"/>
                        </a:rPr>
                        <a:t>38,3 %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+mn-lt"/>
                          <a:cs typeface="Arial" panose="020B0604020202020204" pitchFamily="34" charset="0"/>
                        </a:rPr>
                        <a:t>Proportions d’épisodes avec cas</a:t>
                      </a:r>
                      <a:r>
                        <a:rPr lang="fr-FR" sz="180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dirty="0">
                          <a:latin typeface="+mn-lt"/>
                          <a:cs typeface="Arial" panose="020B0604020202020204" pitchFamily="34" charset="0"/>
                        </a:rPr>
                        <a:t>secondaires </a:t>
                      </a:r>
                      <a:r>
                        <a:rPr lang="fr-FR" sz="1800" u="sng" dirty="0">
                          <a:latin typeface="+mn-lt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fr-FR" sz="1800" dirty="0">
                          <a:latin typeface="+mn-lt"/>
                          <a:cs typeface="Arial" panose="020B0604020202020204" pitchFamily="34" charset="0"/>
                        </a:rPr>
                        <a:t> 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  <a:latin typeface="+mn-lt"/>
                        </a:rPr>
                        <a:t>12,0</a:t>
                      </a:r>
                      <a:r>
                        <a:rPr lang="fr-FR" baseline="0" dirty="0">
                          <a:solidFill>
                            <a:srgbClr val="FF0000"/>
                          </a:solidFill>
                          <a:latin typeface="+mn-lt"/>
                        </a:rPr>
                        <a:t> %</a:t>
                      </a:r>
                      <a:endParaRPr lang="fr-FR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FF0000"/>
                          </a:solidFill>
                          <a:latin typeface="+mn-lt"/>
                        </a:rPr>
                        <a:t>12,0</a:t>
                      </a:r>
                      <a:r>
                        <a:rPr lang="fr-FR" baseline="0" dirty="0">
                          <a:solidFill>
                            <a:srgbClr val="FF0000"/>
                          </a:solidFill>
                          <a:latin typeface="+mn-lt"/>
                        </a:rPr>
                        <a:t> %</a:t>
                      </a:r>
                      <a:endParaRPr lang="fr-FR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  <a:latin typeface="+mn-lt"/>
                        </a:rPr>
                        <a:t>13,0 %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  <a:latin typeface="+mn-lt"/>
                        </a:rPr>
                        <a:t>20,6 %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  <a:latin typeface="+mn-lt"/>
                        </a:rPr>
                        <a:t>18,6 %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  <a:latin typeface="+mn-lt"/>
                        </a:rPr>
                        <a:t>19,5</a:t>
                      </a:r>
                      <a:r>
                        <a:rPr lang="fr-FR" baseline="0" dirty="0">
                          <a:solidFill>
                            <a:srgbClr val="FF0000"/>
                          </a:solidFill>
                          <a:latin typeface="+mn-lt"/>
                        </a:rPr>
                        <a:t> %</a:t>
                      </a:r>
                      <a:endParaRPr lang="fr-FR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292" y="1524974"/>
            <a:ext cx="646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125673"/>
              </p:ext>
            </p:extLst>
          </p:nvPr>
        </p:nvGraphicFramePr>
        <p:xfrm>
          <a:off x="467544" y="3717032"/>
          <a:ext cx="8577898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5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6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+mn-lt"/>
                          <a:cs typeface="Arial" panose="020B0604020202020204" pitchFamily="34" charset="0"/>
                        </a:rPr>
                        <a:t>Objectifs PROPIAS ERV</a:t>
                      </a:r>
                    </a:p>
                    <a:p>
                      <a:endParaRPr lang="fr-FR" dirty="0">
                        <a:latin typeface="+mn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+mn-lt"/>
                        </a:rPr>
                        <a:t>National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+mn-lt"/>
                        </a:rPr>
                        <a:t>ARA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+mn-lt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+mn-lt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+mn-lt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+mn-lt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+mn-lt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+mn-lt"/>
                        </a:rPr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+mn-lt"/>
                          <a:cs typeface="Arial" panose="020B0604020202020204" pitchFamily="34" charset="0"/>
                        </a:rPr>
                        <a:t>Proportions de cas secondaires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+mn-lt"/>
                          <a:cs typeface="Arial" panose="020B0604020202020204" pitchFamily="34" charset="0"/>
                        </a:rPr>
                        <a:t>sur l’ensemble des cas </a:t>
                      </a:r>
                      <a:r>
                        <a:rPr lang="fr-FR" sz="1800" u="sng" dirty="0">
                          <a:latin typeface="+mn-lt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fr-FR" sz="1800" dirty="0">
                          <a:latin typeface="+mn-lt"/>
                          <a:cs typeface="Arial" panose="020B0604020202020204" pitchFamily="34" charset="0"/>
                        </a:rPr>
                        <a:t>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  <a:latin typeface="+mn-lt"/>
                        </a:rPr>
                        <a:t>37,0</a:t>
                      </a:r>
                      <a:r>
                        <a:rPr lang="fr-FR" baseline="0" dirty="0">
                          <a:solidFill>
                            <a:srgbClr val="FF0000"/>
                          </a:solidFill>
                          <a:latin typeface="+mn-lt"/>
                        </a:rPr>
                        <a:t> %</a:t>
                      </a:r>
                      <a:endParaRPr lang="fr-FR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  <a:latin typeface="+mn-lt"/>
                        </a:rPr>
                        <a:t>43,0</a:t>
                      </a:r>
                      <a:r>
                        <a:rPr lang="fr-FR" baseline="0" dirty="0">
                          <a:solidFill>
                            <a:srgbClr val="FF0000"/>
                          </a:solidFill>
                          <a:latin typeface="+mn-lt"/>
                        </a:rPr>
                        <a:t> %</a:t>
                      </a:r>
                      <a:endParaRPr lang="fr-FR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  <a:latin typeface="+mn-lt"/>
                        </a:rPr>
                        <a:t>30,0 %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  <a:latin typeface="+mn-lt"/>
                        </a:rPr>
                        <a:t>48,8</a:t>
                      </a:r>
                      <a:r>
                        <a:rPr lang="fr-FR" baseline="0" dirty="0">
                          <a:solidFill>
                            <a:srgbClr val="FF0000"/>
                          </a:solidFill>
                          <a:latin typeface="+mn-lt"/>
                        </a:rPr>
                        <a:t> %</a:t>
                      </a:r>
                      <a:endParaRPr lang="fr-FR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  <a:latin typeface="+mn-lt"/>
                        </a:rPr>
                        <a:t>47,8 %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B050"/>
                          </a:solidFill>
                          <a:latin typeface="+mn-lt"/>
                        </a:rPr>
                        <a:t>12,8 %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+mn-lt"/>
                          <a:cs typeface="Arial" panose="020B0604020202020204" pitchFamily="34" charset="0"/>
                        </a:rPr>
                        <a:t>Proportions d’épisodes avec cas secondaires </a:t>
                      </a:r>
                      <a:r>
                        <a:rPr lang="fr-FR" sz="1800" u="sng" dirty="0">
                          <a:latin typeface="+mn-lt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fr-FR" sz="1800" dirty="0">
                          <a:latin typeface="+mn-lt"/>
                          <a:cs typeface="Arial" panose="020B0604020202020204" pitchFamily="34" charset="0"/>
                        </a:rPr>
                        <a:t> 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  <a:latin typeface="+mn-lt"/>
                        </a:rPr>
                        <a:t>20,0</a:t>
                      </a:r>
                      <a:r>
                        <a:rPr lang="fr-FR" baseline="0" dirty="0">
                          <a:solidFill>
                            <a:srgbClr val="FF0000"/>
                          </a:solidFill>
                          <a:latin typeface="+mn-lt"/>
                        </a:rPr>
                        <a:t> %</a:t>
                      </a:r>
                      <a:endParaRPr lang="fr-FR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FF0000"/>
                          </a:solidFill>
                          <a:latin typeface="+mn-lt"/>
                        </a:rPr>
                        <a:t>18,0</a:t>
                      </a:r>
                      <a:r>
                        <a:rPr lang="fr-FR" baseline="0" dirty="0">
                          <a:solidFill>
                            <a:srgbClr val="FF0000"/>
                          </a:solidFill>
                          <a:latin typeface="+mn-lt"/>
                        </a:rPr>
                        <a:t> %</a:t>
                      </a:r>
                      <a:endParaRPr lang="fr-FR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  <a:latin typeface="+mn-lt"/>
                        </a:rPr>
                        <a:t>17,0 %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  <a:latin typeface="+mn-lt"/>
                        </a:rPr>
                        <a:t>22,2</a:t>
                      </a:r>
                      <a:r>
                        <a:rPr lang="fr-FR" baseline="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fr-FR" dirty="0">
                          <a:solidFill>
                            <a:srgbClr val="FF0000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  <a:latin typeface="+mn-lt"/>
                        </a:rPr>
                        <a:t>22,9 %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B050"/>
                          </a:solidFill>
                          <a:latin typeface="+mn-lt"/>
                        </a:rPr>
                        <a:t>5,9 %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506" y="3985112"/>
            <a:ext cx="6461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 descr="d_france-0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919" y="1458332"/>
            <a:ext cx="3619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d_france-0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919" y="3935900"/>
            <a:ext cx="3619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5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2060"/>
                </a:solidFill>
              </a:rPr>
              <a:t>Signalements par mécanismes de résistance identifiés : N= 389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032847"/>
              </p:ext>
            </p:extLst>
          </p:nvPr>
        </p:nvGraphicFramePr>
        <p:xfrm>
          <a:off x="683567" y="1600200"/>
          <a:ext cx="8014345" cy="47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1438" y="6499225"/>
            <a:ext cx="4500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Arial" charset="0"/>
              </a:rPr>
              <a:t>CPias</a:t>
            </a:r>
            <a:r>
              <a:rPr lang="fr-FR" altLang="fr-FR" sz="1200" dirty="0">
                <a:latin typeface="Arial" charset="0"/>
              </a:rPr>
              <a:t> ARA/ Période du 1er janvier au 31 décembre 2019</a:t>
            </a:r>
            <a:endParaRPr lang="fr-FR" altLang="fr-FR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121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Rapport </a:t>
            </a:r>
            <a:r>
              <a:rPr lang="fr-FR" sz="4000" dirty="0" err="1"/>
              <a:t>BHRe</a:t>
            </a:r>
            <a:endParaRPr lang="fr-FR" sz="40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40476494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82809994"/>
              </p:ext>
            </p:extLst>
          </p:nvPr>
        </p:nvGraphicFramePr>
        <p:xfrm>
          <a:off x="4648200" y="1484784"/>
          <a:ext cx="4495800" cy="5014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1438" y="6499225"/>
            <a:ext cx="4500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Arial" charset="0"/>
              </a:rPr>
              <a:t>CPias</a:t>
            </a:r>
            <a:r>
              <a:rPr lang="fr-FR" altLang="fr-FR" sz="1200" dirty="0">
                <a:latin typeface="Arial" charset="0"/>
              </a:rPr>
              <a:t> ARA/ Période du 1er janvier au 31 décembre 2019</a:t>
            </a:r>
            <a:endParaRPr lang="fr-FR" altLang="fr-FR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72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Principaux pays cités si lien avec l’étranger </a:t>
            </a:r>
            <a:r>
              <a:rPr lang="fr-FR" dirty="0" err="1"/>
              <a:t>BHRe</a:t>
            </a:r>
            <a:r>
              <a:rPr lang="fr-FR" dirty="0"/>
              <a:t> N=98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1438" y="6499225"/>
            <a:ext cx="4500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Arial" charset="0"/>
              </a:rPr>
              <a:t>CPias</a:t>
            </a:r>
            <a:r>
              <a:rPr lang="fr-FR" altLang="fr-FR" sz="1200" dirty="0">
                <a:latin typeface="Arial" charset="0"/>
              </a:rPr>
              <a:t> ARA/ Période du 1er janvier au 31 décembre 2019</a:t>
            </a:r>
            <a:endParaRPr lang="fr-FR" altLang="fr-FR" sz="2000" dirty="0">
              <a:latin typeface="Arial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97" y="1698179"/>
            <a:ext cx="8138467" cy="479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060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8229600" cy="1143000"/>
          </a:xfrm>
        </p:spPr>
        <p:txBody>
          <a:bodyPr/>
          <a:lstStyle/>
          <a:p>
            <a:r>
              <a:rPr lang="fr-FR" dirty="0"/>
              <a:t>Alertes régionales et nationales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00199"/>
            <a:ext cx="8229600" cy="525780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r-FR" dirty="0"/>
              <a:t>alertes régionales : </a:t>
            </a:r>
          </a:p>
          <a:p>
            <a:pPr lvl="1"/>
            <a:r>
              <a:rPr lang="fr-FR" dirty="0"/>
              <a:t>campagne de promotion de la vaccination rougeole pour l’entourage des personnes fragiles</a:t>
            </a:r>
          </a:p>
          <a:p>
            <a:pPr lvl="1"/>
            <a:r>
              <a:rPr lang="fr-FR" dirty="0"/>
              <a:t>épidémie régionale à ERV, région Grand-Est</a:t>
            </a:r>
          </a:p>
          <a:p>
            <a:pPr marL="457200" lvl="1" indent="0">
              <a:buNone/>
            </a:pPr>
            <a:endParaRPr lang="fr-FR" dirty="0"/>
          </a:p>
          <a:p>
            <a:pPr lvl="0"/>
            <a:r>
              <a:rPr lang="fr-FR" dirty="0"/>
              <a:t>alertes nationales : </a:t>
            </a:r>
          </a:p>
          <a:p>
            <a:pPr lvl="1"/>
            <a:r>
              <a:rPr lang="fr-FR" dirty="0" err="1"/>
              <a:t>SpF</a:t>
            </a:r>
            <a:r>
              <a:rPr lang="fr-FR" dirty="0"/>
              <a:t>, </a:t>
            </a:r>
            <a:r>
              <a:rPr lang="fr-FR" i="1" dirty="0"/>
              <a:t>Candida </a:t>
            </a:r>
            <a:r>
              <a:rPr lang="fr-FR" i="1" dirty="0" err="1"/>
              <a:t>auris</a:t>
            </a:r>
            <a:endParaRPr lang="fr-FR" dirty="0"/>
          </a:p>
          <a:p>
            <a:pPr lvl="1"/>
            <a:r>
              <a:rPr lang="fr-FR" dirty="0"/>
              <a:t>modalités de prise en charge des cas suspects de fièvre à virus </a:t>
            </a:r>
            <a:r>
              <a:rPr lang="fr-FR" dirty="0" err="1"/>
              <a:t>Ebola</a:t>
            </a:r>
            <a:endParaRPr lang="fr-FR" dirty="0"/>
          </a:p>
          <a:p>
            <a:pPr lvl="1"/>
            <a:r>
              <a:rPr lang="fr-FR" dirty="0"/>
              <a:t>circuit  de prise en charge des cas suspects de </a:t>
            </a:r>
            <a:r>
              <a:rPr lang="fr-FR" dirty="0" err="1"/>
              <a:t>Mers_CoV</a:t>
            </a:r>
            <a:endParaRPr lang="fr-FR" dirty="0"/>
          </a:p>
          <a:p>
            <a:pPr lvl="1"/>
            <a:r>
              <a:rPr lang="fr-FR" dirty="0"/>
              <a:t>FAQ relative à l’Instruction N° DGOS/PF2/DGS/VVS1/PP3/2018/195 du 2 août 2018 relative à l’actualisation du traitement des endoscopes</a:t>
            </a:r>
          </a:p>
          <a:p>
            <a:pPr lvl="1" algn="just"/>
            <a:r>
              <a:rPr lang="fr-FR" dirty="0"/>
              <a:t>MARS relatif aux recommandations de prise en charge des patients durant l’épidémie de grippe</a:t>
            </a:r>
          </a:p>
          <a:p>
            <a:pPr lvl="1" algn="just"/>
            <a:r>
              <a:rPr lang="fr-FR" dirty="0"/>
              <a:t>MARS suite à l’arrêt temporaire des lignes de production d’ANIOS (identification notamment de </a:t>
            </a:r>
            <a:r>
              <a:rPr lang="fr-FR" i="1" dirty="0" err="1"/>
              <a:t>Burkholderia</a:t>
            </a:r>
            <a:r>
              <a:rPr lang="fr-FR" i="1" dirty="0"/>
              <a:t> </a:t>
            </a:r>
            <a:r>
              <a:rPr lang="fr-FR" i="1" dirty="0" err="1"/>
              <a:t>cepacia</a:t>
            </a:r>
            <a:r>
              <a:rPr lang="fr-FR" i="1" dirty="0"/>
              <a:t> </a:t>
            </a:r>
            <a:r>
              <a:rPr lang="fr-FR" dirty="0"/>
              <a:t>de plusieurs lots de </a:t>
            </a:r>
            <a:r>
              <a:rPr lang="fr-FR" dirty="0" err="1"/>
              <a:t>Surfa’Safe</a:t>
            </a:r>
            <a:r>
              <a:rPr lang="fr-FR" dirty="0"/>
              <a:t> </a:t>
            </a:r>
            <a:r>
              <a:rPr lang="fr-FR" dirty="0" err="1"/>
              <a:t>prenium</a:t>
            </a:r>
            <a:r>
              <a:rPr lang="fr-FR" dirty="0"/>
              <a:t>® et </a:t>
            </a:r>
            <a:r>
              <a:rPr lang="fr-FR" dirty="0" err="1"/>
              <a:t>Opaster</a:t>
            </a:r>
            <a:r>
              <a:rPr lang="fr-FR" dirty="0"/>
              <a:t> ®)</a:t>
            </a:r>
          </a:p>
          <a:p>
            <a:pPr lvl="1" algn="just"/>
            <a:r>
              <a:rPr lang="fr-FR" dirty="0"/>
              <a:t>indisponibilité transitoire de l’application </a:t>
            </a:r>
            <a:r>
              <a:rPr lang="fr-FR" dirty="0" err="1"/>
              <a:t>eSIN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506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1042988" y="-242888"/>
            <a:ext cx="7158037" cy="1412876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En quelques chiffres...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000" dirty="0"/>
              <a:t>Nombre d'établissements </a:t>
            </a:r>
            <a:r>
              <a:rPr lang="fr-FR" sz="1400" dirty="0"/>
              <a:t>(</a:t>
            </a:r>
            <a:r>
              <a:rPr lang="fr-FR" sz="1400" dirty="0" err="1"/>
              <a:t>Finess</a:t>
            </a:r>
            <a:r>
              <a:rPr lang="fr-FR" sz="1400" dirty="0"/>
              <a:t> ES différents)     </a:t>
            </a:r>
            <a:r>
              <a:rPr lang="fr-FR" sz="2000" dirty="0"/>
              <a:t>  	106	</a:t>
            </a:r>
            <a:r>
              <a:rPr lang="fr-FR" sz="1400" dirty="0"/>
              <a:t>(28,3% des ES)</a:t>
            </a:r>
          </a:p>
          <a:p>
            <a:pPr eaLnBrk="1" hangingPunct="1">
              <a:defRPr/>
            </a:pPr>
            <a:r>
              <a:rPr lang="fr-FR" sz="2000" dirty="0"/>
              <a:t>Nombre de signalements		                558 	</a:t>
            </a:r>
            <a:r>
              <a:rPr lang="fr-FR" sz="1400" dirty="0"/>
              <a:t>(+ 20,5%)</a:t>
            </a:r>
          </a:p>
          <a:p>
            <a:pPr eaLnBrk="1" hangingPunct="1">
              <a:defRPr/>
            </a:pPr>
            <a:r>
              <a:rPr lang="fr-FR" sz="2000" dirty="0"/>
              <a:t>Nombre de cas		           	              1476	</a:t>
            </a:r>
          </a:p>
          <a:p>
            <a:pPr eaLnBrk="1" hangingPunct="1">
              <a:defRPr/>
            </a:pPr>
            <a:r>
              <a:rPr lang="fr-FR" sz="2000" dirty="0"/>
              <a:t>Nombre de décès			 	  32	    2.2 %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fr-FR" sz="2000" dirty="0"/>
          </a:p>
          <a:p>
            <a:pPr eaLnBrk="1" hangingPunct="1">
              <a:defRPr/>
            </a:pPr>
            <a:r>
              <a:rPr lang="fr-FR" sz="2000" dirty="0"/>
              <a:t>Nombre d ’épidémie ou cas groupés	                 157     	 28.1 %</a:t>
            </a:r>
          </a:p>
          <a:p>
            <a:pPr eaLnBrk="1" hangingPunct="1">
              <a:defRPr/>
            </a:pPr>
            <a:r>
              <a:rPr lang="fr-FR" sz="2000" dirty="0"/>
              <a:t>Nombre de </a:t>
            </a:r>
            <a:r>
              <a:rPr lang="fr-FR" sz="2000" dirty="0" err="1"/>
              <a:t>sign</a:t>
            </a:r>
            <a:r>
              <a:rPr lang="fr-FR" sz="2000" dirty="0"/>
              <a:t>. avec cas importé (hors </a:t>
            </a:r>
            <a:r>
              <a:rPr lang="fr-FR" sz="2000" dirty="0" err="1"/>
              <a:t>BHRe</a:t>
            </a:r>
            <a:r>
              <a:rPr lang="fr-FR" sz="2000" dirty="0"/>
              <a:t>)	   16	  10.4%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fr-FR" sz="2000" dirty="0"/>
          </a:p>
          <a:p>
            <a:pPr eaLnBrk="1" hangingPunct="1">
              <a:buFont typeface="Wingdings" pitchFamily="2" charset="2"/>
              <a:buNone/>
              <a:defRPr/>
            </a:pPr>
            <a:endParaRPr lang="fr-FR" sz="2000" b="1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/>
              <a:t>A la date du signalement	</a:t>
            </a:r>
            <a:r>
              <a:rPr lang="fr-FR" sz="2000" dirty="0"/>
              <a:t>	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fr-FR" sz="2000" dirty="0"/>
              <a:t>Investigations réalisées (N= 154)		 143	 92.9 %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fr-FR" sz="2000" dirty="0"/>
              <a:t>Mesures correctives      (N= 154)			  138	 89.6 %</a:t>
            </a:r>
          </a:p>
          <a:p>
            <a:pPr eaLnBrk="1" hangingPunct="1">
              <a:defRPr/>
            </a:pPr>
            <a:r>
              <a:rPr lang="fr-FR" sz="2000" dirty="0"/>
              <a:t>Demandes d’aide extérieure	  	                </a:t>
            </a:r>
            <a:r>
              <a:rPr lang="fr-FR" sz="2000" b="1" dirty="0"/>
              <a:t>     </a:t>
            </a:r>
            <a:r>
              <a:rPr lang="fr-FR" sz="2000" dirty="0"/>
              <a:t>  5          0.9%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71438" y="6499225"/>
            <a:ext cx="4500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Arial" charset="0"/>
              </a:rPr>
              <a:t>CPias</a:t>
            </a:r>
            <a:r>
              <a:rPr lang="fr-FR" altLang="fr-FR" sz="1200" dirty="0">
                <a:latin typeface="Arial" charset="0"/>
              </a:rPr>
              <a:t> ARA/ Période du 1er janvier au 31 décembre 2019</a:t>
            </a:r>
            <a:endParaRPr lang="fr-FR" altLang="fr-FR" sz="2000" dirty="0">
              <a:latin typeface="Arial" charset="0"/>
            </a:endParaRP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3203848" y="1187460"/>
            <a:ext cx="4752528" cy="36933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800" kern="0">
                <a:solidFill>
                  <a:srgbClr val="292929"/>
                </a:solidFill>
                <a:latin typeface="Arial" pitchFamily="34" charset="0"/>
              </a:rPr>
              <a:t>368/374 </a:t>
            </a:r>
            <a:r>
              <a:rPr lang="fr-FR" altLang="fr-FR" sz="1800" kern="0" dirty="0">
                <a:solidFill>
                  <a:srgbClr val="292929"/>
                </a:solidFill>
                <a:latin typeface="Arial" pitchFamily="34" charset="0"/>
              </a:rPr>
              <a:t>responsables signalements : </a:t>
            </a:r>
            <a:r>
              <a:rPr lang="fr-FR" altLang="fr-FR" sz="1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98.4%</a:t>
            </a:r>
          </a:p>
        </p:txBody>
      </p:sp>
    </p:spTree>
    <p:extLst>
      <p:ext uri="{BB962C8B-B14F-4D97-AF65-F5344CB8AC3E}">
        <p14:creationId xmlns:p14="http://schemas.microsoft.com/office/powerpoint/2010/main" val="65730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altLang="fr-FR" dirty="0"/>
              <a:t>Taux de signalement </a:t>
            </a:r>
            <a:r>
              <a:rPr lang="fr-FR" altLang="fr-FR" sz="4000" dirty="0"/>
              <a:t>pour 10 000 lits d’hospitalisation complète</a:t>
            </a:r>
            <a:br>
              <a:rPr lang="fr-FR" altLang="fr-FR" sz="4000" dirty="0"/>
            </a:br>
            <a:r>
              <a:rPr lang="fr-FR" altLang="fr-FR" sz="1400" dirty="0">
                <a:latin typeface="Arial" charset="0"/>
              </a:rPr>
              <a:t>Données SAE : 2015*** 2016</a:t>
            </a:r>
            <a:r>
              <a:rPr lang="fr-FR" altLang="fr-FR" sz="1400" baseline="30000" dirty="0">
                <a:latin typeface="Arial" charset="0"/>
              </a:rPr>
              <a:t>** </a:t>
            </a:r>
            <a:r>
              <a:rPr lang="fr-FR" altLang="fr-FR" sz="1400" dirty="0">
                <a:latin typeface="Arial" charset="0"/>
              </a:rPr>
              <a:t>2017* 2018</a:t>
            </a:r>
            <a:endParaRPr lang="fr-FR" sz="1400" dirty="0">
              <a:latin typeface="Arial" charset="0"/>
            </a:endParaRPr>
          </a:p>
        </p:txBody>
      </p:sp>
      <p:graphicFrame>
        <p:nvGraphicFramePr>
          <p:cNvPr id="6147" name="Espace réservé du graphique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029536096"/>
              </p:ext>
            </p:extLst>
          </p:nvPr>
        </p:nvGraphicFramePr>
        <p:xfrm>
          <a:off x="1049338" y="1887538"/>
          <a:ext cx="7688262" cy="412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4" name="Feuille de calcul" r:id="rId3" imgW="7819917" imgH="4200436" progId="Excel.Sheet.8">
                  <p:embed/>
                </p:oleObj>
              </mc:Choice>
              <mc:Fallback>
                <p:oleObj name="Feuille de calcul" r:id="rId3" imgW="7819917" imgH="4200436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1887538"/>
                        <a:ext cx="7688262" cy="412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48" name="Connecteur droit 5"/>
          <p:cNvCxnSpPr>
            <a:cxnSpLocks noChangeShapeType="1"/>
          </p:cNvCxnSpPr>
          <p:nvPr/>
        </p:nvCxnSpPr>
        <p:spPr bwMode="auto">
          <a:xfrm>
            <a:off x="5550636" y="3830737"/>
            <a:ext cx="0" cy="702072"/>
          </a:xfrm>
          <a:prstGeom prst="line">
            <a:avLst/>
          </a:prstGeom>
          <a:noFill/>
          <a:ln w="41275" algn="ctr">
            <a:solidFill>
              <a:srgbClr val="FF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1438" y="6499225"/>
            <a:ext cx="4500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Arial" charset="0"/>
              </a:rPr>
              <a:t>CPias</a:t>
            </a:r>
            <a:r>
              <a:rPr lang="fr-FR" altLang="fr-FR" sz="1200" dirty="0">
                <a:latin typeface="Arial" charset="0"/>
              </a:rPr>
              <a:t> ARA/ Période du 1er janvier 2016 au 31 décembre 2019</a:t>
            </a:r>
            <a:endParaRPr lang="fr-FR" altLang="fr-FR" sz="2000" dirty="0">
              <a:latin typeface="Arial" charset="0"/>
            </a:endParaRPr>
          </a:p>
        </p:txBody>
      </p:sp>
      <p:cxnSp>
        <p:nvCxnSpPr>
          <p:cNvPr id="7" name="Connecteur droit 5"/>
          <p:cNvCxnSpPr>
            <a:cxnSpLocks noChangeShapeType="1"/>
          </p:cNvCxnSpPr>
          <p:nvPr/>
        </p:nvCxnSpPr>
        <p:spPr bwMode="auto">
          <a:xfrm>
            <a:off x="5118588" y="4710733"/>
            <a:ext cx="0" cy="728264"/>
          </a:xfrm>
          <a:prstGeom prst="line">
            <a:avLst/>
          </a:prstGeom>
          <a:noFill/>
          <a:ln w="41275" algn="ctr">
            <a:solidFill>
              <a:srgbClr val="FF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onnecteur droit 5"/>
          <p:cNvCxnSpPr>
            <a:cxnSpLocks noChangeShapeType="1"/>
          </p:cNvCxnSpPr>
          <p:nvPr/>
        </p:nvCxnSpPr>
        <p:spPr bwMode="auto">
          <a:xfrm>
            <a:off x="6228184" y="3014960"/>
            <a:ext cx="0" cy="702072"/>
          </a:xfrm>
          <a:prstGeom prst="line">
            <a:avLst/>
          </a:prstGeom>
          <a:noFill/>
          <a:ln w="41275" algn="ctr">
            <a:solidFill>
              <a:srgbClr val="FF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53064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4"/>
          <p:cNvSpPr txBox="1">
            <a:spLocks noChangeArrowheads="1"/>
          </p:cNvSpPr>
          <p:nvPr/>
        </p:nvSpPr>
        <p:spPr bwMode="auto">
          <a:xfrm>
            <a:off x="5436096" y="1109238"/>
            <a:ext cx="3259261" cy="53091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dirty="0">
                <a:latin typeface="Arial" charset="0"/>
              </a:rPr>
              <a:t>	</a:t>
            </a:r>
            <a:r>
              <a:rPr lang="fr-FR" altLang="fr-FR" sz="1400" b="1" dirty="0">
                <a:latin typeface="Arial" charset="0"/>
              </a:rPr>
              <a:t>	      </a:t>
            </a:r>
            <a:r>
              <a:rPr lang="fr-FR" altLang="fr-FR" sz="1400" b="1" dirty="0">
                <a:solidFill>
                  <a:srgbClr val="000099"/>
                </a:solidFill>
                <a:latin typeface="Arial" charset="0"/>
              </a:rPr>
              <a:t>nb ES</a:t>
            </a: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 dirty="0">
                <a:latin typeface="Arial" charset="0"/>
              </a:rPr>
              <a:t>Auvergne- Rhône-Alpes :   374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057275" y="-100013"/>
            <a:ext cx="8051800" cy="914401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Répartition par département </a:t>
            </a:r>
            <a:r>
              <a:rPr lang="fr-FR" altLang="fr-FR" sz="2400" dirty="0"/>
              <a:t>(558)</a:t>
            </a:r>
            <a:endParaRPr lang="fr-FR" altLang="fr-FR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1438" y="6499225"/>
            <a:ext cx="4500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Arial" charset="0"/>
              </a:rPr>
              <a:t>CPias</a:t>
            </a:r>
            <a:r>
              <a:rPr lang="fr-FR" altLang="fr-FR" sz="1200" dirty="0">
                <a:latin typeface="Arial" charset="0"/>
              </a:rPr>
              <a:t> ARA/ Période du 1er janvier au 31 décembre 2019</a:t>
            </a:r>
            <a:endParaRPr lang="fr-FR" altLang="fr-FR" sz="2000" dirty="0">
              <a:latin typeface="Arial" charset="0"/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12557"/>
              </p:ext>
            </p:extLst>
          </p:nvPr>
        </p:nvGraphicFramePr>
        <p:xfrm>
          <a:off x="503040" y="1700808"/>
          <a:ext cx="864096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096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51800" cy="9144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Répartition par statut  </a:t>
            </a:r>
            <a:r>
              <a:rPr lang="fr-FR" altLang="fr-FR" sz="2400" dirty="0"/>
              <a:t>(558)</a:t>
            </a:r>
            <a:endParaRPr lang="fr-FR" altLang="fr-FR" dirty="0"/>
          </a:p>
        </p:txBody>
      </p:sp>
      <p:graphicFrame>
        <p:nvGraphicFramePr>
          <p:cNvPr id="9219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351617270"/>
              </p:ext>
            </p:extLst>
          </p:nvPr>
        </p:nvGraphicFramePr>
        <p:xfrm>
          <a:off x="155575" y="1735138"/>
          <a:ext cx="8983663" cy="457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3" name="Graphique" r:id="rId3" imgW="8181908" imgH="4171823" progId="MSGraph.Chart.8">
                  <p:embed followColorScheme="full"/>
                </p:oleObj>
              </mc:Choice>
              <mc:Fallback>
                <p:oleObj name="Graphique" r:id="rId3" imgW="8181908" imgH="4171823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1735138"/>
                        <a:ext cx="8983663" cy="457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248400" y="1879600"/>
            <a:ext cx="2284413" cy="10160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 dirty="0">
                <a:latin typeface="Arial" charset="0"/>
              </a:rPr>
              <a:t>Public	        449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 dirty="0">
                <a:latin typeface="Arial" charset="0"/>
              </a:rPr>
              <a:t>Privé	          82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 dirty="0">
                <a:latin typeface="Arial" charset="0"/>
              </a:rPr>
              <a:t>PIC	          27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1438" y="6499225"/>
            <a:ext cx="4500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Arial" charset="0"/>
              </a:rPr>
              <a:t>CPias</a:t>
            </a:r>
            <a:r>
              <a:rPr lang="fr-FR" altLang="fr-FR" sz="1200" dirty="0">
                <a:latin typeface="Arial" charset="0"/>
              </a:rPr>
              <a:t> ARA/ Période du 1er janvier au 31 décembre 2019</a:t>
            </a:r>
            <a:endParaRPr lang="fr-FR" altLang="fr-FR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83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3713" y="569913"/>
            <a:ext cx="8686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altLang="fr-FR" dirty="0"/>
              <a:t>Répartition par critères  hors </a:t>
            </a:r>
            <a:r>
              <a:rPr lang="fr-FR" altLang="fr-FR" dirty="0" err="1"/>
              <a:t>BHRe</a:t>
            </a:r>
            <a:r>
              <a:rPr lang="fr-FR" altLang="fr-FR" dirty="0"/>
              <a:t> </a:t>
            </a:r>
            <a:r>
              <a:rPr lang="fr-FR" altLang="fr-FR" sz="2400" dirty="0"/>
              <a:t>(167)</a:t>
            </a:r>
            <a:endParaRPr lang="fr-FR" altLang="fr-FR" dirty="0"/>
          </a:p>
        </p:txBody>
      </p:sp>
      <p:graphicFrame>
        <p:nvGraphicFramePr>
          <p:cNvPr id="10243" name="Object 1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660212916"/>
              </p:ext>
            </p:extLst>
          </p:nvPr>
        </p:nvGraphicFramePr>
        <p:xfrm>
          <a:off x="244475" y="1558925"/>
          <a:ext cx="8931275" cy="455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6" name="Graphique" r:id="rId3" imgW="8181908" imgH="4171823" progId="MSGraph.Chart.8">
                  <p:embed followColorScheme="full"/>
                </p:oleObj>
              </mc:Choice>
              <mc:Fallback>
                <p:oleObj name="Graphique" r:id="rId3" imgW="8181908" imgH="4171823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1558925"/>
                        <a:ext cx="8931275" cy="455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16"/>
          <p:cNvSpPr txBox="1">
            <a:spLocks noChangeArrowheads="1"/>
          </p:cNvSpPr>
          <p:nvPr/>
        </p:nvSpPr>
        <p:spPr bwMode="auto">
          <a:xfrm rot="-2410667">
            <a:off x="1273854" y="4832350"/>
            <a:ext cx="758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dirty="0">
                <a:solidFill>
                  <a:srgbClr val="0000FF"/>
                </a:solidFill>
                <a:latin typeface="Arial" charset="0"/>
              </a:rPr>
              <a:t>Agent</a:t>
            </a:r>
            <a:endParaRPr lang="fr-FR" altLang="fr-FR" sz="1600" b="1" dirty="0">
              <a:latin typeface="Arial" charset="0"/>
            </a:endParaRPr>
          </a:p>
        </p:txBody>
      </p:sp>
      <p:sp>
        <p:nvSpPr>
          <p:cNvPr id="10245" name="Text Box 17"/>
          <p:cNvSpPr txBox="1">
            <a:spLocks noChangeArrowheads="1"/>
          </p:cNvSpPr>
          <p:nvPr/>
        </p:nvSpPr>
        <p:spPr bwMode="auto">
          <a:xfrm rot="-2410667">
            <a:off x="2097162" y="4636041"/>
            <a:ext cx="29185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dirty="0">
                <a:solidFill>
                  <a:srgbClr val="0000FF"/>
                </a:solidFill>
                <a:latin typeface="Arial" charset="0"/>
              </a:rPr>
              <a:t>Localisation ou circonstances de survenue</a:t>
            </a:r>
            <a:endParaRPr lang="fr-FR" altLang="fr-FR" sz="1600" b="1" dirty="0">
              <a:latin typeface="Arial" charset="0"/>
            </a:endParaRPr>
          </a:p>
        </p:txBody>
      </p:sp>
      <p:sp>
        <p:nvSpPr>
          <p:cNvPr id="10247" name="Text Box 19"/>
          <p:cNvSpPr txBox="1">
            <a:spLocks noChangeArrowheads="1"/>
          </p:cNvSpPr>
          <p:nvPr/>
        </p:nvSpPr>
        <p:spPr bwMode="auto">
          <a:xfrm rot="-2410667">
            <a:off x="4213674" y="4568942"/>
            <a:ext cx="14253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dirty="0">
                <a:solidFill>
                  <a:srgbClr val="0000FF"/>
                </a:solidFill>
                <a:latin typeface="Arial" charset="0"/>
              </a:rPr>
              <a:t>Cas groupés</a:t>
            </a:r>
          </a:p>
        </p:txBody>
      </p:sp>
      <p:sp>
        <p:nvSpPr>
          <p:cNvPr id="10248" name="Text Box 20"/>
          <p:cNvSpPr txBox="1">
            <a:spLocks noChangeArrowheads="1"/>
          </p:cNvSpPr>
          <p:nvPr/>
        </p:nvSpPr>
        <p:spPr bwMode="auto">
          <a:xfrm rot="19189333">
            <a:off x="6612041" y="4782427"/>
            <a:ext cx="911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dirty="0">
                <a:solidFill>
                  <a:srgbClr val="0000FF"/>
                </a:solidFill>
                <a:latin typeface="Arial" charset="0"/>
              </a:rPr>
              <a:t>Décès</a:t>
            </a:r>
            <a:endParaRPr lang="fr-FR" altLang="fr-FR" sz="1600" b="1" dirty="0">
              <a:latin typeface="Arial" charset="0"/>
            </a:endParaRPr>
          </a:p>
        </p:txBody>
      </p:sp>
      <p:sp>
        <p:nvSpPr>
          <p:cNvPr id="10250" name="Text Box 22"/>
          <p:cNvSpPr txBox="1">
            <a:spLocks noChangeArrowheads="1"/>
          </p:cNvSpPr>
          <p:nvPr/>
        </p:nvSpPr>
        <p:spPr bwMode="auto">
          <a:xfrm rot="19189333">
            <a:off x="8258630" y="4786206"/>
            <a:ext cx="758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dirty="0">
                <a:solidFill>
                  <a:srgbClr val="0000FF"/>
                </a:solidFill>
                <a:latin typeface="Arial" charset="0"/>
              </a:rPr>
              <a:t>D.O.</a:t>
            </a:r>
            <a:endParaRPr lang="fr-FR" altLang="fr-FR" sz="1600" b="1" dirty="0">
              <a:latin typeface="Arial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1438" y="6499225"/>
            <a:ext cx="4500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Arial" charset="0"/>
              </a:rPr>
              <a:t>CPias</a:t>
            </a:r>
            <a:r>
              <a:rPr lang="fr-FR" altLang="fr-FR" sz="1200" dirty="0">
                <a:latin typeface="Arial" charset="0"/>
              </a:rPr>
              <a:t> ARA/ Période du 1er janvier au 31 décembre 2019</a:t>
            </a:r>
            <a:endParaRPr lang="fr-FR" altLang="fr-FR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175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1143000"/>
          </a:xfrm>
        </p:spPr>
        <p:txBody>
          <a:bodyPr/>
          <a:lstStyle/>
          <a:p>
            <a:r>
              <a:rPr lang="fr-FR" sz="3200" dirty="0"/>
              <a:t>SIN HORS </a:t>
            </a:r>
            <a:r>
              <a:rPr lang="fr-FR" sz="3200" dirty="0" err="1"/>
              <a:t>BHRe</a:t>
            </a:r>
            <a:r>
              <a:rPr lang="fr-FR" sz="3200" dirty="0"/>
              <a:t>, SIN à décès liés:</a:t>
            </a:r>
            <a:br>
              <a:rPr lang="fr-FR" sz="3200" dirty="0"/>
            </a:br>
            <a:r>
              <a:rPr lang="fr-FR" sz="3200" dirty="0"/>
              <a:t> Quels sites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26508526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828728" y="1135285"/>
            <a:ext cx="4495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/>
              <a:t>10 SIN </a:t>
            </a:r>
            <a:r>
              <a:rPr lang="fr-FR" sz="2000" dirty="0"/>
              <a:t>: critère = décès lié</a:t>
            </a:r>
          </a:p>
          <a:p>
            <a:pPr marL="0" indent="0">
              <a:buNone/>
            </a:pPr>
            <a:r>
              <a:rPr lang="fr-FR" sz="1800" dirty="0"/>
              <a:t>3 REA 3 MED  2 CHIR 1 DIA 1 SSR</a:t>
            </a:r>
          </a:p>
          <a:p>
            <a:pPr marL="0" indent="0">
              <a:buNone/>
            </a:pPr>
            <a:r>
              <a:rPr lang="fr-FR" sz="1800" dirty="0"/>
              <a:t>dont :</a:t>
            </a:r>
          </a:p>
          <a:p>
            <a:pPr marL="0" indent="0">
              <a:buNone/>
            </a:pPr>
            <a:r>
              <a:rPr lang="fr-FR" sz="1800" dirty="0"/>
              <a:t>2 syndromes grippaux </a:t>
            </a:r>
          </a:p>
          <a:p>
            <a:pPr marL="0" indent="0">
              <a:buNone/>
            </a:pPr>
            <a:r>
              <a:rPr lang="fr-FR" sz="1800" dirty="0"/>
              <a:t>2 légionelloses</a:t>
            </a:r>
          </a:p>
          <a:p>
            <a:pPr marL="0" indent="0">
              <a:buNone/>
            </a:pPr>
            <a:r>
              <a:rPr lang="fr-FR" sz="1800" dirty="0"/>
              <a:t>4 septicémies </a:t>
            </a:r>
          </a:p>
          <a:p>
            <a:pPr marL="0" indent="0">
              <a:buNone/>
            </a:pPr>
            <a:r>
              <a:rPr lang="fr-FR" sz="1800" dirty="0"/>
              <a:t>2 ISO (PTH ou valvulopathie)</a:t>
            </a:r>
          </a:p>
          <a:p>
            <a:pPr marL="0" indent="0">
              <a:buNone/>
            </a:pPr>
            <a:endParaRPr lang="fr-FR" sz="1200" dirty="0"/>
          </a:p>
          <a:p>
            <a:pPr marL="0" indent="0">
              <a:buNone/>
            </a:pPr>
            <a:r>
              <a:rPr lang="fr-FR" sz="2000" b="1" dirty="0"/>
              <a:t>Quels microorganismes </a:t>
            </a:r>
            <a:r>
              <a:rPr lang="fr-FR" sz="2000" dirty="0"/>
              <a:t>:</a:t>
            </a:r>
          </a:p>
          <a:p>
            <a:pPr marL="0" indent="0">
              <a:buNone/>
            </a:pPr>
            <a:r>
              <a:rPr lang="fr-FR" sz="2000" dirty="0"/>
              <a:t> </a:t>
            </a:r>
          </a:p>
          <a:p>
            <a:pPr marL="0" indent="0">
              <a:buNone/>
            </a:pPr>
            <a:endParaRPr lang="fr-FR" sz="2400" dirty="0"/>
          </a:p>
          <a:p>
            <a:endParaRPr lang="fr-FR" sz="24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002531"/>
              </p:ext>
            </p:extLst>
          </p:nvPr>
        </p:nvGraphicFramePr>
        <p:xfrm>
          <a:off x="4932040" y="4077072"/>
          <a:ext cx="3096344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r>
                        <a:rPr lang="fr-FR" sz="1400" dirty="0"/>
                        <a:t>Germes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976">
                <a:tc>
                  <a:txBody>
                    <a:bodyPr/>
                    <a:lstStyle/>
                    <a:p>
                      <a:r>
                        <a:rPr lang="fr-FR" sz="1200" dirty="0"/>
                        <a:t>VIRUS - grippe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920">
                <a:tc>
                  <a:txBody>
                    <a:bodyPr/>
                    <a:lstStyle/>
                    <a:p>
                      <a:r>
                        <a:rPr lang="fr-FR" sz="1200" dirty="0"/>
                        <a:t>SARM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920">
                <a:tc>
                  <a:txBody>
                    <a:bodyPr/>
                    <a:lstStyle/>
                    <a:p>
                      <a:r>
                        <a:rPr lang="fr-FR" sz="1200" dirty="0" err="1"/>
                        <a:t>Legio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920">
                <a:tc>
                  <a:txBody>
                    <a:bodyPr/>
                    <a:lstStyle/>
                    <a:p>
                      <a:r>
                        <a:rPr lang="fr-FR" sz="1200" dirty="0"/>
                        <a:t>EXASTE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864">
                <a:tc>
                  <a:txBody>
                    <a:bodyPr/>
                    <a:lstStyle/>
                    <a:p>
                      <a:r>
                        <a:rPr lang="fr-FR" sz="1200" dirty="0" err="1"/>
                        <a:t>Bordatella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Hinzii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816">
                <a:tc>
                  <a:txBody>
                    <a:bodyPr/>
                    <a:lstStyle/>
                    <a:p>
                      <a:r>
                        <a:rPr lang="fr-FR" sz="1200" dirty="0"/>
                        <a:t>Mucor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816">
                <a:tc>
                  <a:txBody>
                    <a:bodyPr/>
                    <a:lstStyle/>
                    <a:p>
                      <a:r>
                        <a:rPr lang="fr-FR" sz="1200" dirty="0" err="1"/>
                        <a:t>Aeromonas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1438" y="6499225"/>
            <a:ext cx="4500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Arial" charset="0"/>
              </a:rPr>
              <a:t>CPias</a:t>
            </a:r>
            <a:r>
              <a:rPr lang="fr-FR" altLang="fr-FR" sz="1200" dirty="0">
                <a:latin typeface="Arial" charset="0"/>
              </a:rPr>
              <a:t> ARA/ Période du 1er janvier au 31 décembre 2019</a:t>
            </a:r>
            <a:endParaRPr lang="fr-FR" altLang="fr-FR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061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32800" cy="9144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Répartition par sites  </a:t>
            </a:r>
            <a:r>
              <a:rPr lang="fr-FR" altLang="fr-FR" sz="2400" dirty="0"/>
              <a:t>(558)</a:t>
            </a:r>
            <a:r>
              <a:rPr lang="fr-FR" altLang="fr-FR" dirty="0"/>
              <a:t> </a:t>
            </a:r>
          </a:p>
        </p:txBody>
      </p:sp>
      <p:graphicFrame>
        <p:nvGraphicFramePr>
          <p:cNvPr id="11267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690876669"/>
              </p:ext>
            </p:extLst>
          </p:nvPr>
        </p:nvGraphicFramePr>
        <p:xfrm>
          <a:off x="79375" y="1811338"/>
          <a:ext cx="8983663" cy="457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2" name="Graphique" r:id="rId3" imgW="8181908" imgH="4171823" progId="MSGraph.Chart.8">
                  <p:embed followColorScheme="full"/>
                </p:oleObj>
              </mc:Choice>
              <mc:Fallback>
                <p:oleObj name="Graphique" r:id="rId3" imgW="8181908" imgH="4171823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" y="1811338"/>
                        <a:ext cx="8983663" cy="457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1438" y="6499225"/>
            <a:ext cx="4500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Arial" charset="0"/>
              </a:rPr>
              <a:t>CPias</a:t>
            </a:r>
            <a:r>
              <a:rPr lang="fr-FR" altLang="fr-FR" sz="1200" dirty="0">
                <a:latin typeface="Arial" charset="0"/>
              </a:rPr>
              <a:t> ARA/ Période du 1er janvier au 31 décembre 2019</a:t>
            </a:r>
            <a:endParaRPr lang="fr-FR" altLang="fr-FR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43536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PPT_CClin_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ModelePPT_CPias_ARA_2017</Template>
  <TotalTime>6977</TotalTime>
  <Words>1278</Words>
  <Application>Microsoft Office PowerPoint</Application>
  <PresentationFormat>Affichage à l'écran (4:3)</PresentationFormat>
  <Paragraphs>293</Paragraphs>
  <Slides>28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Courier New</vt:lpstr>
      <vt:lpstr>Symbol</vt:lpstr>
      <vt:lpstr>Times New Roman</vt:lpstr>
      <vt:lpstr>Webdings</vt:lpstr>
      <vt:lpstr>Wingdings</vt:lpstr>
      <vt:lpstr>ModelePPT_CClin_2015</vt:lpstr>
      <vt:lpstr>Graphique</vt:lpstr>
      <vt:lpstr>Feuille de calcul</vt:lpstr>
      <vt:lpstr>Statistiques signalement  des infections nosocomiales</vt:lpstr>
      <vt:lpstr>Évolution des signalements</vt:lpstr>
      <vt:lpstr>En quelques chiffres...</vt:lpstr>
      <vt:lpstr>Taux de signalement pour 10 000 lits d’hospitalisation complète Données SAE : 2015*** 2016** 2017* 2018</vt:lpstr>
      <vt:lpstr>Répartition par département (558)</vt:lpstr>
      <vt:lpstr>Répartition par statut  (558)</vt:lpstr>
      <vt:lpstr>Répartition par critères  hors BHRe (167)</vt:lpstr>
      <vt:lpstr>SIN HORS BHRe, SIN à décès liés:  Quels sites</vt:lpstr>
      <vt:lpstr>Répartition par sites  (558) </vt:lpstr>
      <vt:lpstr>SIN HORS BHRe, cas isolés ou cas groupés : Quels sites</vt:lpstr>
      <vt:lpstr>Répartition par service (558) </vt:lpstr>
      <vt:lpstr>SIN HORS BHRe, cas isolés ou cas groupés : Quels services</vt:lpstr>
      <vt:lpstr>Répartition des germes (558)</vt:lpstr>
      <vt:lpstr>Legionella pne. par région (10 cas)</vt:lpstr>
      <vt:lpstr>Aspergillus par région (1 cas)</vt:lpstr>
      <vt:lpstr>Epidémiologie </vt:lpstr>
      <vt:lpstr>Distribution par région du nbre de cas BHRe signalés en 2019 (France : N = 23422)</vt:lpstr>
      <vt:lpstr>Résultats</vt:lpstr>
      <vt:lpstr>Résultats</vt:lpstr>
      <vt:lpstr>Résultats</vt:lpstr>
      <vt:lpstr>Résultats</vt:lpstr>
      <vt:lpstr>Signalements ARA 2016(1) -2017(2) -2018(3) -2019(4) </vt:lpstr>
      <vt:lpstr>Présentation PowerPoint</vt:lpstr>
      <vt:lpstr>Présentation PowerPoint</vt:lpstr>
      <vt:lpstr>Signalements par mécanismes de résistance identifiés : N= 389</vt:lpstr>
      <vt:lpstr>Rapport BHRe</vt:lpstr>
      <vt:lpstr>Principaux pays cités si lien avec l’étranger BHRe N=98</vt:lpstr>
      <vt:lpstr>Alertes régionales et nationales </vt:lpstr>
    </vt:vector>
  </TitlesOfParts>
  <Company>Hospices Civils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Restructuration réseau CClin-Arlin Réformes vigilance + territoire</dc:title>
  <dc:creator>SAVEY, Anne</dc:creator>
  <cp:lastModifiedBy>MACHUT, Anais</cp:lastModifiedBy>
  <cp:revision>450</cp:revision>
  <cp:lastPrinted>2019-01-23T14:28:43Z</cp:lastPrinted>
  <dcterms:created xsi:type="dcterms:W3CDTF">2016-01-12T14:33:47Z</dcterms:created>
  <dcterms:modified xsi:type="dcterms:W3CDTF">2023-10-13T08:42:32Z</dcterms:modified>
</cp:coreProperties>
</file>