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441" r:id="rId2"/>
    <p:sldId id="442" r:id="rId3"/>
    <p:sldId id="443" r:id="rId4"/>
    <p:sldId id="444" r:id="rId5"/>
    <p:sldId id="445" r:id="rId6"/>
    <p:sldId id="447" r:id="rId7"/>
    <p:sldId id="448" r:id="rId8"/>
    <p:sldId id="461" r:id="rId9"/>
    <p:sldId id="449" r:id="rId10"/>
    <p:sldId id="459" r:id="rId11"/>
    <p:sldId id="450" r:id="rId12"/>
    <p:sldId id="460" r:id="rId13"/>
    <p:sldId id="451" r:id="rId14"/>
    <p:sldId id="452" r:id="rId15"/>
    <p:sldId id="453" r:id="rId16"/>
    <p:sldId id="467" r:id="rId17"/>
    <p:sldId id="468" r:id="rId18"/>
    <p:sldId id="469" r:id="rId19"/>
    <p:sldId id="470" r:id="rId20"/>
    <p:sldId id="471" r:id="rId21"/>
    <p:sldId id="472" r:id="rId22"/>
    <p:sldId id="466" r:id="rId23"/>
    <p:sldId id="465" r:id="rId24"/>
    <p:sldId id="455" r:id="rId25"/>
    <p:sldId id="456" r:id="rId26"/>
    <p:sldId id="457" r:id="rId27"/>
    <p:sldId id="462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ET, Claude" initials="B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99FF"/>
    <a:srgbClr val="3366CC"/>
    <a:srgbClr val="0033CC"/>
    <a:srgbClr val="003399"/>
    <a:srgbClr val="000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>
      <p:cViewPr varScale="1">
        <p:scale>
          <a:sx n="86" d="100"/>
          <a:sy n="86" d="100"/>
        </p:scale>
        <p:origin x="13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36553907536294E-2"/>
          <c:y val="7.062409432355303E-2"/>
          <c:w val="0.89230806687894015"/>
          <c:h val="0.832619568387284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Feuil1!$A$2</c:f>
              <c:strCache>
                <c:ptCount val="1"/>
                <c:pt idx="0">
                  <c:v>Hors BHRe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779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7-4E3C-89C4-E0AEC65D3329}"/>
                </c:ext>
              </c:extLst>
            </c:dLbl>
            <c:dLbl>
              <c:idx val="1"/>
              <c:layout>
                <c:manualLayout>
                  <c:x val="-1.3080722512313447E-3"/>
                  <c:y val="1.5872802327519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7-4E3C-89C4-E0AEC65D3329}"/>
                </c:ext>
              </c:extLst>
            </c:dLbl>
            <c:dLbl>
              <c:idx val="2"/>
              <c:layout>
                <c:manualLayout>
                  <c:x val="0"/>
                  <c:y val="1.752648143261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97-4E3C-89C4-E0AEC65D3329}"/>
                </c:ext>
              </c:extLst>
            </c:dLbl>
            <c:dLbl>
              <c:idx val="4"/>
              <c:layout>
                <c:manualLayout>
                  <c:x val="0"/>
                  <c:y val="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97-4E3C-89C4-E0AEC65D3329}"/>
                </c:ext>
              </c:extLst>
            </c:dLbl>
            <c:dLbl>
              <c:idx val="5"/>
              <c:layout>
                <c:manualLayout>
                  <c:x val="-4.8513128170943971E-4"/>
                  <c:y val="1.124310840462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97-4E3C-89C4-E0AEC65D33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43</c:v>
                </c:pt>
                <c:pt idx="3">
                  <c:v>63</c:v>
                </c:pt>
                <c:pt idx="4">
                  <c:v>1</c:v>
                </c:pt>
                <c:pt idx="5">
                  <c:v>7</c:v>
                </c:pt>
                <c:pt idx="6">
                  <c:v>26</c:v>
                </c:pt>
                <c:pt idx="7">
                  <c:v>38</c:v>
                </c:pt>
                <c:pt idx="8">
                  <c:v>42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numCache>
            </c:numRef>
          </c:cat>
          <c:val>
            <c:numRef>
              <c:f>Feuil1!$B$2:$M$2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  <c:pt idx="6">
                  <c:v>9</c:v>
                </c:pt>
                <c:pt idx="7">
                  <c:v>12</c:v>
                </c:pt>
                <c:pt idx="8">
                  <c:v>12</c:v>
                </c:pt>
                <c:pt idx="9">
                  <c:v>43</c:v>
                </c:pt>
                <c:pt idx="10">
                  <c:v>22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97-4E3C-89C4-E0AEC65D3329}"/>
            </c:ext>
          </c:extLst>
        </c:ser>
        <c:ser>
          <c:idx val="2"/>
          <c:order val="1"/>
          <c:tx>
            <c:strRef>
              <c:f>Feuil1!$A$3</c:f>
              <c:strCache>
                <c:ptCount val="1"/>
                <c:pt idx="0">
                  <c:v>BHRe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97-4E3C-89C4-E0AEC65D3329}"/>
                </c:ext>
              </c:extLst>
            </c:dLbl>
            <c:dLbl>
              <c:idx val="1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97-4E3C-89C4-E0AEC65D3329}"/>
                </c:ext>
              </c:extLst>
            </c:dLbl>
            <c:dLbl>
              <c:idx val="2"/>
              <c:layout>
                <c:manualLayout>
                  <c:x val="-2.5462668816039986E-17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97-4E3C-89C4-E0AEC65D3329}"/>
                </c:ext>
              </c:extLst>
            </c:dLbl>
            <c:dLbl>
              <c:idx val="5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97-4E3C-89C4-E0AEC65D3329}"/>
                </c:ext>
              </c:extLst>
            </c:dLbl>
            <c:dLbl>
              <c:idx val="11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97-4E3C-89C4-E0AEC65D33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3</c:v>
                </c:pt>
                <c:pt idx="1">
                  <c:v>15</c:v>
                </c:pt>
                <c:pt idx="2">
                  <c:v>43</c:v>
                </c:pt>
                <c:pt idx="3">
                  <c:v>63</c:v>
                </c:pt>
                <c:pt idx="4">
                  <c:v>1</c:v>
                </c:pt>
                <c:pt idx="5">
                  <c:v>7</c:v>
                </c:pt>
                <c:pt idx="6">
                  <c:v>26</c:v>
                </c:pt>
                <c:pt idx="7">
                  <c:v>38</c:v>
                </c:pt>
                <c:pt idx="8">
                  <c:v>42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numCache>
            </c:numRef>
          </c:cat>
          <c:val>
            <c:numRef>
              <c:f>Feuil1!$B$3:$M$3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  <c:pt idx="6">
                  <c:v>8</c:v>
                </c:pt>
                <c:pt idx="7">
                  <c:v>58</c:v>
                </c:pt>
                <c:pt idx="8">
                  <c:v>21</c:v>
                </c:pt>
                <c:pt idx="9">
                  <c:v>170</c:v>
                </c:pt>
                <c:pt idx="10">
                  <c:v>47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C97-4E3C-89C4-E0AEC65D3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92366888"/>
        <c:axId val="392362576"/>
      </c:barChart>
      <c:catAx>
        <c:axId val="392366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fr-FR"/>
          </a:p>
        </c:txPr>
        <c:crossAx val="392362576"/>
        <c:crosses val="autoZero"/>
        <c:auto val="1"/>
        <c:lblAlgn val="ctr"/>
        <c:lblOffset val="100"/>
        <c:noMultiLvlLbl val="0"/>
      </c:catAx>
      <c:valAx>
        <c:axId val="3923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392366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543660786661563"/>
          <c:y val="0.96897324459539769"/>
          <c:w val="0.16912665568023305"/>
          <c:h val="3.102675540460231E-2"/>
        </c:manualLayout>
      </c:layout>
      <c:overlay val="0"/>
      <c:txPr>
        <a:bodyPr/>
        <a:lstStyle/>
        <a:p>
          <a:pPr>
            <a:defRPr sz="1200" b="1" i="0" baseline="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Feuil1!$A$67</c:f>
              <c:strCache>
                <c:ptCount val="1"/>
                <c:pt idx="0">
                  <c:v>Signalements BHRe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Feuil1!$B$66:$G$66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Feuil1!$B$67:$G$67</c:f>
              <c:numCache>
                <c:formatCode>General</c:formatCode>
                <c:ptCount val="6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F1-4053-89B4-939A38A650CF}"/>
            </c:ext>
          </c:extLst>
        </c:ser>
        <c:ser>
          <c:idx val="2"/>
          <c:order val="1"/>
          <c:tx>
            <c:strRef>
              <c:f>Feuil1!$A$68</c:f>
              <c:strCache>
                <c:ptCount val="1"/>
                <c:pt idx="0">
                  <c:v>Signalements pour ERG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Feuil1!$B$66:$G$66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Feuil1!$B$68:$G$68</c:f>
              <c:numCache>
                <c:formatCode>General</c:formatCode>
                <c:ptCount val="6"/>
                <c:pt idx="0">
                  <c:v>13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27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1-4053-89B4-939A38A650CF}"/>
            </c:ext>
          </c:extLst>
        </c:ser>
        <c:ser>
          <c:idx val="3"/>
          <c:order val="2"/>
          <c:tx>
            <c:strRef>
              <c:f>Feuil1!$A$69</c:f>
              <c:strCache>
                <c:ptCount val="1"/>
                <c:pt idx="0">
                  <c:v>Signalements de EPC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Feuil1!$B$66:$G$66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Feuil1!$B$69:$G$69</c:f>
              <c:numCache>
                <c:formatCode>General</c:formatCode>
                <c:ptCount val="6"/>
                <c:pt idx="0">
                  <c:v>25</c:v>
                </c:pt>
                <c:pt idx="1">
                  <c:v>45</c:v>
                </c:pt>
                <c:pt idx="2">
                  <c:v>69</c:v>
                </c:pt>
                <c:pt idx="3">
                  <c:v>106</c:v>
                </c:pt>
                <c:pt idx="4">
                  <c:v>175</c:v>
                </c:pt>
                <c:pt idx="5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F1-4053-89B4-939A38A65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552536"/>
        <c:axId val="395550968"/>
      </c:lineChart>
      <c:catAx>
        <c:axId val="395552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50968"/>
        <c:crosses val="autoZero"/>
        <c:auto val="1"/>
        <c:lblAlgn val="ctr"/>
        <c:lblOffset val="100"/>
        <c:noMultiLvlLbl val="0"/>
      </c:catAx>
      <c:valAx>
        <c:axId val="39555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</a:t>
                </a:r>
                <a:r>
                  <a:rPr lang="fr-FR" baseline="0"/>
                  <a:t> de signalements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5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3767111446398E-2"/>
          <c:y val="1.8013427435326027E-2"/>
          <c:w val="0.87877410533264178"/>
          <c:h val="0.72499951840152532"/>
        </c:manualLayout>
      </c:layout>
      <c:lineChart>
        <c:grouping val="standard"/>
        <c:varyColors val="0"/>
        <c:ser>
          <c:idx val="2"/>
          <c:order val="0"/>
          <c:tx>
            <c:strRef>
              <c:f>Feuil1!$A$70</c:f>
              <c:strCache>
                <c:ptCount val="1"/>
                <c:pt idx="0">
                  <c:v>Incidence cumulative des ERG pour 100 signalements de BHRe
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Feuil1!$B$66:$G$66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Feuil1!$B$70:$G$70</c:f>
              <c:numCache>
                <c:formatCode>0.0</c:formatCode>
                <c:ptCount val="6"/>
                <c:pt idx="0">
                  <c:v>34.210526315789473</c:v>
                </c:pt>
                <c:pt idx="1">
                  <c:v>31.818181818181817</c:v>
                </c:pt>
                <c:pt idx="2">
                  <c:v>23.333333333333332</c:v>
                </c:pt>
                <c:pt idx="3">
                  <c:v>15.873015873015873</c:v>
                </c:pt>
                <c:pt idx="4">
                  <c:v>13.366336633663366</c:v>
                </c:pt>
                <c:pt idx="5">
                  <c:v>10.76923076923077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5E-4663-9308-61FAC5452E2B}"/>
            </c:ext>
          </c:extLst>
        </c:ser>
        <c:ser>
          <c:idx val="3"/>
          <c:order val="1"/>
          <c:tx>
            <c:strRef>
              <c:f>Feuil1!$A$71</c:f>
              <c:strCache>
                <c:ptCount val="1"/>
                <c:pt idx="0">
                  <c:v>Incidence cumulative des EPC pour 100 signalements de BHRe
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Feuil1!$B$66:$G$66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Feuil1!$B$71:$G$71</c:f>
              <c:numCache>
                <c:formatCode>0.0</c:formatCode>
                <c:ptCount val="6"/>
                <c:pt idx="0">
                  <c:v>65.78947368421052</c:v>
                </c:pt>
                <c:pt idx="1">
                  <c:v>68.181818181818187</c:v>
                </c:pt>
                <c:pt idx="2">
                  <c:v>76.666666666666671</c:v>
                </c:pt>
                <c:pt idx="3">
                  <c:v>84.126984126984127</c:v>
                </c:pt>
                <c:pt idx="4">
                  <c:v>86.633663366336634</c:v>
                </c:pt>
                <c:pt idx="5">
                  <c:v>89.230769230769226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5E-4663-9308-61FAC5452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551752"/>
        <c:axId val="395547832"/>
      </c:lineChart>
      <c:catAx>
        <c:axId val="395551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47832"/>
        <c:crosses val="autoZero"/>
        <c:auto val="1"/>
        <c:lblAlgn val="ctr"/>
        <c:lblOffset val="100"/>
        <c:noMultiLvlLbl val="0"/>
      </c:catAx>
      <c:valAx>
        <c:axId val="39554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Incidence cumulative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5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'EPC 2017'!$Q$2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2017'!$R$2:$T$2</c:f>
              <c:numCache>
                <c:formatCode>General</c:formatCode>
                <c:ptCount val="3"/>
                <c:pt idx="0">
                  <c:v>117</c:v>
                </c:pt>
                <c:pt idx="1">
                  <c:v>111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9-4A8F-853C-3B3B56273756}"/>
            </c:ext>
          </c:extLst>
        </c:ser>
        <c:ser>
          <c:idx val="1"/>
          <c:order val="1"/>
          <c:tx>
            <c:strRef>
              <c:f>'EPC 2017'!$Q$3</c:f>
              <c:strCache>
                <c:ptCount val="1"/>
                <c:pt idx="0">
                  <c:v>SARM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2017'!$R$3:$T$3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9-4A8F-853C-3B3B56273756}"/>
            </c:ext>
          </c:extLst>
        </c:ser>
        <c:ser>
          <c:idx val="2"/>
          <c:order val="2"/>
          <c:tx>
            <c:strRef>
              <c:f>'EPC 2017'!$Q$4</c:f>
              <c:strCache>
                <c:ptCount val="1"/>
                <c:pt idx="0">
                  <c:v>E-C3GR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2017'!$R$4:$T$4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9-4A8F-853C-3B3B56273756}"/>
            </c:ext>
          </c:extLst>
        </c:ser>
        <c:ser>
          <c:idx val="3"/>
          <c:order val="3"/>
          <c:tx>
            <c:strRef>
              <c:f>'EPC 2017'!$Q$5</c:f>
              <c:strCache>
                <c:ptCount val="1"/>
                <c:pt idx="0">
                  <c:v>ABRI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2017'!$R$5:$T$5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69-4A8F-853C-3B3B56273756}"/>
            </c:ext>
          </c:extLst>
        </c:ser>
        <c:ser>
          <c:idx val="4"/>
          <c:order val="4"/>
          <c:tx>
            <c:strRef>
              <c:f>'EPC 2017'!$Q$6</c:f>
              <c:strCache>
                <c:ptCount val="1"/>
                <c:pt idx="0">
                  <c:v>ERG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2017'!$R$6:$T$6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69-4A8F-853C-3B3B56273756}"/>
            </c:ext>
          </c:extLst>
        </c:ser>
        <c:ser>
          <c:idx val="5"/>
          <c:order val="5"/>
          <c:tx>
            <c:strRef>
              <c:f>'EPC 2017'!$Q$7</c:f>
              <c:strCache>
                <c:ptCount val="1"/>
                <c:pt idx="0">
                  <c:v>ICD</c:v>
                </c:pt>
              </c:strCache>
            </c:strRef>
          </c:tx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2017'!$R$7:$T$7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69-4A8F-853C-3B3B56273756}"/>
            </c:ext>
          </c:extLst>
        </c:ser>
        <c:ser>
          <c:idx val="6"/>
          <c:order val="6"/>
          <c:tx>
            <c:strRef>
              <c:f>'EPC 2017'!$Q$8</c:f>
              <c:strCache>
                <c:ptCount val="1"/>
                <c:pt idx="0">
                  <c:v>EPC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'EPC 2017'!$R$1:$T$1</c:f>
              <c:strCache>
                <c:ptCount val="3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</c:strCache>
            </c:strRef>
          </c:cat>
          <c:val>
            <c:numRef>
              <c:f>'EPC 2017'!$R$8:$T$8</c:f>
              <c:numCache>
                <c:formatCode>General</c:formatCode>
                <c:ptCount val="3"/>
                <c:pt idx="0">
                  <c:v>102</c:v>
                </c:pt>
                <c:pt idx="1">
                  <c:v>175</c:v>
                </c:pt>
                <c:pt idx="2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69-4A8F-853C-3B3B56273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552928"/>
        <c:axId val="395546656"/>
      </c:barChart>
      <c:catAx>
        <c:axId val="3955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5546656"/>
        <c:crosses val="autoZero"/>
        <c:auto val="1"/>
        <c:lblAlgn val="ctr"/>
        <c:lblOffset val="100"/>
        <c:noMultiLvlLbl val="0"/>
      </c:catAx>
      <c:valAx>
        <c:axId val="395546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555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47965643463281"/>
          <c:y val="0.20901844239528938"/>
          <c:w val="7.3692315600939209E-2"/>
          <c:h val="0.36007894284147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Feuil1!$A$2:$A$10</c:f>
              <c:strCache>
                <c:ptCount val="9"/>
                <c:pt idx="0">
                  <c:v>GES</c:v>
                </c:pt>
                <c:pt idx="1">
                  <c:v>mcr-1</c:v>
                </c:pt>
                <c:pt idx="2">
                  <c:v>NDM</c:v>
                </c:pt>
                <c:pt idx="3">
                  <c:v>NDM-1</c:v>
                </c:pt>
                <c:pt idx="4">
                  <c:v>OXA-48</c:v>
                </c:pt>
                <c:pt idx="5">
                  <c:v>OXA-48-like</c:v>
                </c:pt>
                <c:pt idx="6">
                  <c:v>Van A</c:v>
                </c:pt>
                <c:pt idx="7">
                  <c:v>VanB</c:v>
                </c:pt>
                <c:pt idx="8">
                  <c:v>VIM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30</c:v>
                </c:pt>
                <c:pt idx="3">
                  <c:v>1</c:v>
                </c:pt>
                <c:pt idx="4">
                  <c:v>202</c:v>
                </c:pt>
                <c:pt idx="5">
                  <c:v>15</c:v>
                </c:pt>
                <c:pt idx="6">
                  <c:v>29</c:v>
                </c:pt>
                <c:pt idx="7">
                  <c:v>9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3-471F-A50D-F67686FB9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362968"/>
        <c:axId val="392364928"/>
      </c:barChart>
      <c:catAx>
        <c:axId val="392362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2364928"/>
        <c:crosses val="autoZero"/>
        <c:auto val="1"/>
        <c:lblAlgn val="ctr"/>
        <c:lblOffset val="100"/>
        <c:noMultiLvlLbl val="0"/>
      </c:catAx>
      <c:valAx>
        <c:axId val="39236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362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Provenance</a:t>
            </a:r>
            <a:r>
              <a:rPr lang="en-US" baseline="0" dirty="0"/>
              <a:t> du patient % N=325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3DB-4BE1-9A03-7AC63B6EA31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Autre ES</c:v>
                </c:pt>
                <c:pt idx="1">
                  <c:v>Autre service</c:v>
                </c:pt>
                <c:pt idx="2">
                  <c:v>Domicile</c:v>
                </c:pt>
                <c:pt idx="3">
                  <c:v>EHPAD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77</c:v>
                </c:pt>
                <c:pt idx="1">
                  <c:v>50</c:v>
                </c:pt>
                <c:pt idx="2">
                  <c:v>188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B-4BE1-9A03-7AC63B6EA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Lien avec </a:t>
            </a:r>
            <a:r>
              <a:rPr lang="en-US" dirty="0" err="1"/>
              <a:t>l’étranger</a:t>
            </a:r>
            <a:r>
              <a:rPr lang="en-US" dirty="0"/>
              <a:t> N=325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ATCDTS d'hospit à l'étranger &lt; 1 an</c:v>
                </c:pt>
                <c:pt idx="1">
                  <c:v>Aucun</c:v>
                </c:pt>
                <c:pt idx="2">
                  <c:v>Rapatriement sanitaire</c:v>
                </c:pt>
                <c:pt idx="3">
                  <c:v>Résidence à l'étranger</c:v>
                </c:pt>
                <c:pt idx="4">
                  <c:v>Voyage à l'étranger &lt; 1 an</c:v>
                </c:pt>
                <c:pt idx="5">
                  <c:v>Autre</c:v>
                </c:pt>
                <c:pt idx="6">
                  <c:v>Inconnu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47</c:v>
                </c:pt>
                <c:pt idx="1">
                  <c:v>145</c:v>
                </c:pt>
                <c:pt idx="2">
                  <c:v>30</c:v>
                </c:pt>
                <c:pt idx="3">
                  <c:v>6</c:v>
                </c:pt>
                <c:pt idx="4">
                  <c:v>10</c:v>
                </c:pt>
                <c:pt idx="5">
                  <c:v>2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3-4C57-8F86-9FA70D218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5946367553112464E-2"/>
          <c:y val="0.44219893092365092"/>
          <c:w val="0.93405363244688755"/>
          <c:h val="0.55780106907634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Feuil1!$A$2:$A$25</c:f>
              <c:strCache>
                <c:ptCount val="24"/>
                <c:pt idx="0">
                  <c:v>Albanie</c:v>
                </c:pt>
                <c:pt idx="1">
                  <c:v>Algérie</c:v>
                </c:pt>
                <c:pt idx="2">
                  <c:v>Autriche</c:v>
                </c:pt>
                <c:pt idx="3">
                  <c:v>Bulgarie</c:v>
                </c:pt>
                <c:pt idx="4">
                  <c:v>cameroun</c:v>
                </c:pt>
                <c:pt idx="5">
                  <c:v>Géorgie</c:v>
                </c:pt>
                <c:pt idx="6">
                  <c:v>Grèce</c:v>
                </c:pt>
                <c:pt idx="7">
                  <c:v>Guinée</c:v>
                </c:pt>
                <c:pt idx="8">
                  <c:v>Irlande</c:v>
                </c:pt>
                <c:pt idx="9">
                  <c:v>Italie</c:v>
                </c:pt>
                <c:pt idx="10">
                  <c:v>Maroc</c:v>
                </c:pt>
                <c:pt idx="11">
                  <c:v>Maurice</c:v>
                </c:pt>
                <c:pt idx="12">
                  <c:v>Népal </c:v>
                </c:pt>
                <c:pt idx="13">
                  <c:v>Nouvelle-Zélande</c:v>
                </c:pt>
                <c:pt idx="14">
                  <c:v>Portugal</c:v>
                </c:pt>
                <c:pt idx="15">
                  <c:v>Royaume-Uni</c:v>
                </c:pt>
                <c:pt idx="16">
                  <c:v>Sénégal</c:v>
                </c:pt>
                <c:pt idx="17">
                  <c:v>Serbie</c:v>
                </c:pt>
                <c:pt idx="18">
                  <c:v>Slovaquie</c:v>
                </c:pt>
                <c:pt idx="19">
                  <c:v>Srilanka</c:v>
                </c:pt>
                <c:pt idx="20">
                  <c:v>Thailande</c:v>
                </c:pt>
                <c:pt idx="21">
                  <c:v>Tunisie</c:v>
                </c:pt>
                <c:pt idx="22">
                  <c:v>Turquie</c:v>
                </c:pt>
                <c:pt idx="23">
                  <c:v>Viet-Nam</c:v>
                </c:pt>
              </c:strCache>
            </c:strRef>
          </c:cat>
          <c:val>
            <c:numRef>
              <c:f>Feuil1!$B$2:$B$25</c:f>
              <c:numCache>
                <c:formatCode>General</c:formatCode>
                <c:ptCount val="24"/>
                <c:pt idx="0">
                  <c:v>2</c:v>
                </c:pt>
                <c:pt idx="1">
                  <c:v>21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10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13</c:v>
                </c:pt>
                <c:pt idx="22">
                  <c:v>8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5-4461-A7C8-8A6824AD8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475968"/>
        <c:axId val="437475576"/>
      </c:barChart>
      <c:catAx>
        <c:axId val="43747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7475576"/>
        <c:crosses val="autoZero"/>
        <c:auto val="1"/>
        <c:lblAlgn val="ctr"/>
        <c:lblOffset val="100"/>
        <c:noMultiLvlLbl val="0"/>
      </c:catAx>
      <c:valAx>
        <c:axId val="437475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4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17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Resp. et pulmonaire</c:v>
                </c:pt>
                <c:pt idx="1">
                  <c:v>Digestif</c:v>
                </c:pt>
                <c:pt idx="2">
                  <c:v>Bactériémie</c:v>
                </c:pt>
                <c:pt idx="3">
                  <c:v>Catheter</c:v>
                </c:pt>
                <c:pt idx="4">
                  <c:v>Site opératoire </c:v>
                </c:pt>
                <c:pt idx="5">
                  <c:v>Inconnu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D-4107-AC66-A4EC85202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69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-1.2578616352201373E-2"/>
                  <c:y val="-0.101017175792201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E-4B1B-A5FC-F9067216C6F1}"/>
                </c:ext>
              </c:extLst>
            </c:dLbl>
            <c:dLbl>
              <c:idx val="7"/>
              <c:layout>
                <c:manualLayout>
                  <c:x val="-6.2893081761006289E-2"/>
                  <c:y val="2.52542939480503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E-4B1B-A5FC-F9067216C6F1}"/>
                </c:ext>
              </c:extLst>
            </c:dLbl>
            <c:dLbl>
              <c:idx val="8"/>
              <c:layout>
                <c:manualLayout>
                  <c:x val="-5.345911949685534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E-4B1B-A5FC-F9067216C6F1}"/>
                </c:ext>
              </c:extLst>
            </c:dLbl>
            <c:dLbl>
              <c:idx val="9"/>
              <c:layout>
                <c:manualLayout>
                  <c:x val="2.20125786163522E-2"/>
                  <c:y val="6.7344783861467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E-4B1B-A5FC-F9067216C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Resp. et pulmonaire</c:v>
                </c:pt>
                <c:pt idx="1">
                  <c:v>Digestif</c:v>
                </c:pt>
                <c:pt idx="2">
                  <c:v>Urinaire</c:v>
                </c:pt>
                <c:pt idx="3">
                  <c:v>Bactériémie</c:v>
                </c:pt>
                <c:pt idx="4">
                  <c:v>Peau et tissu mou</c:v>
                </c:pt>
                <c:pt idx="5">
                  <c:v>Site opératoire</c:v>
                </c:pt>
                <c:pt idx="6">
                  <c:v>œil</c:v>
                </c:pt>
                <c:pt idx="7">
                  <c:v>Endocardite</c:v>
                </c:pt>
                <c:pt idx="8">
                  <c:v>Cathéter</c:v>
                </c:pt>
                <c:pt idx="9">
                  <c:v>Gyneco </c:v>
                </c:pt>
                <c:pt idx="10">
                  <c:v>Osart</c:v>
                </c:pt>
                <c:pt idx="11">
                  <c:v>Inconnu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22</c:v>
                </c:pt>
                <c:pt idx="1">
                  <c:v>5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15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E-4B1B-A5FC-F9067216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groupés</a:t>
            </a:r>
            <a:r>
              <a:rPr lang="en-US" sz="2000" dirty="0"/>
              <a:t> (N= 68)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-1.1530265124244521E-16"/>
                  <c:y val="-0.224482612871559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EC-4A3D-9B8B-89606F63BBF9}"/>
                </c:ext>
              </c:extLst>
            </c:dLbl>
            <c:dLbl>
              <c:idx val="2"/>
              <c:layout>
                <c:manualLayout>
                  <c:x val="-2.2012578616352203E-2"/>
                  <c:y val="3.92844572525228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C-4A3D-9B8B-89606F63BBF9}"/>
                </c:ext>
              </c:extLst>
            </c:dLbl>
            <c:dLbl>
              <c:idx val="3"/>
              <c:layout>
                <c:manualLayout>
                  <c:x val="-9.1194968553459113E-2"/>
                  <c:y val="2.52542939480503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EC-4A3D-9B8B-89606F63BBF9}"/>
                </c:ext>
              </c:extLst>
            </c:dLbl>
            <c:dLbl>
              <c:idx val="4"/>
              <c:layout>
                <c:manualLayout>
                  <c:x val="6.2893081761006293E-3"/>
                  <c:y val="8.41809798268346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C-4A3D-9B8B-89606F63BBF9}"/>
                </c:ext>
              </c:extLst>
            </c:dLbl>
            <c:dLbl>
              <c:idx val="5"/>
              <c:layout>
                <c:manualLayout>
                  <c:x val="5.6603773584905662E-2"/>
                  <c:y val="-2.806032660894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EC-4A3D-9B8B-89606F63BBF9}"/>
                </c:ext>
              </c:extLst>
            </c:dLbl>
            <c:dLbl>
              <c:idx val="7"/>
              <c:layout>
                <c:manualLayout>
                  <c:x val="-3.4591194968553458E-2"/>
                  <c:y val="-6.7344783861467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EC-4A3D-9B8B-89606F63BB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EC-4A3D-9B8B-89606F63BBF9}"/>
                </c:ext>
              </c:extLst>
            </c:dLbl>
            <c:dLbl>
              <c:idx val="9"/>
              <c:layout>
                <c:manualLayout>
                  <c:x val="5.974842767295597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EC-4A3D-9B8B-89606F63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Resp et pulmonaire</c:v>
                </c:pt>
                <c:pt idx="1">
                  <c:v>Digestif</c:v>
                </c:pt>
                <c:pt idx="2">
                  <c:v>Bactériémie</c:v>
                </c:pt>
                <c:pt idx="3">
                  <c:v>Peau et tissu mou</c:v>
                </c:pt>
                <c:pt idx="4">
                  <c:v>Site opératoire</c:v>
                </c:pt>
                <c:pt idx="5">
                  <c:v>S grippal</c:v>
                </c:pt>
                <c:pt idx="6">
                  <c:v>ISO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21</c:v>
                </c:pt>
                <c:pt idx="1">
                  <c:v>27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EC-4A3D-9B8B-89606F63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isolés</a:t>
            </a:r>
            <a:r>
              <a:rPr lang="en-US" sz="2000" dirty="0"/>
              <a:t> (N = 69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MED</c:v>
                </c:pt>
                <c:pt idx="1">
                  <c:v>PED</c:v>
                </c:pt>
                <c:pt idx="2">
                  <c:v>CS</c:v>
                </c:pt>
                <c:pt idx="3">
                  <c:v>G obs</c:v>
                </c:pt>
                <c:pt idx="4">
                  <c:v>CHIR</c:v>
                </c:pt>
                <c:pt idx="5">
                  <c:v>REA</c:v>
                </c:pt>
                <c:pt idx="6">
                  <c:v>SSR</c:v>
                </c:pt>
                <c:pt idx="7">
                  <c:v>SLD</c:v>
                </c:pt>
                <c:pt idx="8">
                  <c:v>EHPAD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19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21</c:v>
                </c:pt>
                <c:pt idx="5">
                  <c:v>12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2-436C-9598-2B32C0EFF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SIN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groupés</a:t>
            </a:r>
            <a:r>
              <a:rPr lang="en-US" sz="2000" dirty="0"/>
              <a:t> (N= 68)</a:t>
            </a:r>
          </a:p>
        </c:rich>
      </c:tx>
      <c:layout>
        <c:manualLayout>
          <c:xMode val="edge"/>
          <c:yMode val="edge"/>
          <c:x val="0.21368059777290119"/>
          <c:y val="8.4180979826834635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2.9423430503247236E-3"/>
                  <c:y val="-1.83874680371889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D-4688-9225-E83F04D1BDB3}"/>
                </c:ext>
              </c:extLst>
            </c:dLbl>
            <c:dLbl>
              <c:idx val="3"/>
              <c:layout>
                <c:manualLayout>
                  <c:x val="0"/>
                  <c:y val="5.89266858787842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D-4688-9225-E83F04D1BDB3}"/>
                </c:ext>
              </c:extLst>
            </c:dLbl>
            <c:dLbl>
              <c:idx val="4"/>
              <c:layout>
                <c:manualLayout>
                  <c:x val="-5.3459119496855348E-2"/>
                  <c:y val="2.806032660894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D-4688-9225-E83F04D1BDB3}"/>
                </c:ext>
              </c:extLst>
            </c:dLbl>
            <c:dLbl>
              <c:idx val="5"/>
              <c:layout>
                <c:manualLayout>
                  <c:x val="9.433962264150943E-3"/>
                  <c:y val="-2.806032660894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D-4688-9225-E83F04D1BDB3}"/>
                </c:ext>
              </c:extLst>
            </c:dLbl>
            <c:dLbl>
              <c:idx val="7"/>
              <c:layout>
                <c:manualLayout>
                  <c:x val="-4.3418326117256309E-2"/>
                  <c:y val="-2.244826128715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3D-4688-9225-E83F04D1BD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3D-4688-9225-E83F04D1BDB3}"/>
                </c:ext>
              </c:extLst>
            </c:dLbl>
            <c:dLbl>
              <c:idx val="9"/>
              <c:layout>
                <c:manualLayout>
                  <c:x val="5.974842767295597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3D-4688-9225-E83F04D1B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MED</c:v>
                </c:pt>
                <c:pt idx="1">
                  <c:v>PSY</c:v>
                </c:pt>
                <c:pt idx="2">
                  <c:v>PED</c:v>
                </c:pt>
                <c:pt idx="3">
                  <c:v>CHIR</c:v>
                </c:pt>
                <c:pt idx="4">
                  <c:v>REA</c:v>
                </c:pt>
                <c:pt idx="5">
                  <c:v>SSR</c:v>
                </c:pt>
                <c:pt idx="6">
                  <c:v>SLD</c:v>
                </c:pt>
                <c:pt idx="7">
                  <c:v>EHPAD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20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3D-4688-9225-E83F04D1B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3761467889909"/>
          <c:y val="0.13654618473895583"/>
          <c:w val="0.80389908256880738"/>
          <c:h val="0.84538152610441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80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14</c:v>
                </c:pt>
                <c:pt idx="4">
                  <c:v>69</c:v>
                </c:pt>
                <c:pt idx="5">
                  <c:v>19</c:v>
                </c:pt>
                <c:pt idx="6">
                  <c:v>79</c:v>
                </c:pt>
                <c:pt idx="7">
                  <c:v>35</c:v>
                </c:pt>
                <c:pt idx="8">
                  <c:v>7</c:v>
                </c:pt>
                <c:pt idx="9">
                  <c:v>34</c:v>
                </c:pt>
                <c:pt idx="10">
                  <c:v>61</c:v>
                </c:pt>
                <c:pt idx="11">
                  <c:v>3</c:v>
                </c:pt>
                <c:pt idx="12">
                  <c:v>4</c:v>
                </c:pt>
                <c:pt idx="13">
                  <c:v>8</c:v>
                </c:pt>
                <c:pt idx="14">
                  <c:v>35</c:v>
                </c:pt>
                <c:pt idx="1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8-4C28-8DE7-8F384B5992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1-3F38-4C28-8DE7-8F384B5992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3F38-4C28-8DE7-8F384B59923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3-3F38-4C28-8DE7-8F384B5992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4-3F38-4C28-8DE7-8F384B59923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SARM</c:v>
                </c:pt>
                <c:pt idx="1">
                  <c:v>STRPYO</c:v>
                </c:pt>
                <c:pt idx="2">
                  <c:v>PSEAER-carbaR</c:v>
                </c:pt>
                <c:pt idx="3">
                  <c:v>LEGPNE</c:v>
                </c:pt>
                <c:pt idx="4">
                  <c:v>KLEPNE-carbaR</c:v>
                </c:pt>
                <c:pt idx="5">
                  <c:v>KLEOXY-carbaR</c:v>
                </c:pt>
                <c:pt idx="6">
                  <c:v>ESCOL-CarbaR</c:v>
                </c:pt>
                <c:pt idx="7">
                  <c:v>ECLOAC-carbaR</c:v>
                </c:pt>
                <c:pt idx="8">
                  <c:v>Citrobacter-CarbaR</c:v>
                </c:pt>
                <c:pt idx="9">
                  <c:v>E. Faecium Gr</c:v>
                </c:pt>
                <c:pt idx="10">
                  <c:v>C. freundii</c:v>
                </c:pt>
                <c:pt idx="11">
                  <c:v>CLODF</c:v>
                </c:pt>
                <c:pt idx="12">
                  <c:v>ASFUM</c:v>
                </c:pt>
                <c:pt idx="13">
                  <c:v>Norovirus</c:v>
                </c:pt>
                <c:pt idx="14">
                  <c:v>Virus</c:v>
                </c:pt>
                <c:pt idx="15">
                  <c:v>Autres</c:v>
                </c:pt>
              </c:strCache>
            </c:strRef>
          </c:cat>
          <c:val>
            <c:numRef>
              <c:f>Sheet1!$B$7:$Q$7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5-3F38-4C28-8DE7-8F384B599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92368456"/>
        <c:axId val="361177944"/>
      </c:barChart>
      <c:catAx>
        <c:axId val="392368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037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10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1177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177944"/>
        <c:scaling>
          <c:orientation val="minMax"/>
          <c:max val="80"/>
          <c:min val="0"/>
        </c:scaling>
        <c:delete val="0"/>
        <c:axPos val="t"/>
        <c:majorGridlines>
          <c:spPr>
            <a:ln w="13037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92368456"/>
        <c:crosses val="autoZero"/>
        <c:crossBetween val="between"/>
      </c:valAx>
      <c:spPr>
        <a:solidFill>
          <a:schemeClr val="bg1"/>
        </a:solidFill>
        <a:ln w="13037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9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14747287605092E-2"/>
          <c:y val="1.7433082832066283E-2"/>
          <c:w val="0.89173944166070152"/>
          <c:h val="0.80451204826447842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Nombre de signalements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Feuil1!$B$2:$G$2</c:f>
              <c:numCache>
                <c:formatCode>General</c:formatCode>
                <c:ptCount val="6"/>
                <c:pt idx="0">
                  <c:v>194</c:v>
                </c:pt>
                <c:pt idx="1">
                  <c:v>213</c:v>
                </c:pt>
                <c:pt idx="2">
                  <c:v>208</c:v>
                </c:pt>
                <c:pt idx="3">
                  <c:v>256</c:v>
                </c:pt>
                <c:pt idx="4">
                  <c:v>334</c:v>
                </c:pt>
                <c:pt idx="5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75-4BE9-8354-E2310AC56D4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Signalements BHRe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Feuil1!$B$3:$G$3</c:f>
              <c:numCache>
                <c:formatCode>General</c:formatCode>
                <c:ptCount val="6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75-4BE9-8354-E2310AC56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549008"/>
        <c:axId val="395548224"/>
      </c:lineChart>
      <c:catAx>
        <c:axId val="39554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48224"/>
        <c:crosses val="autoZero"/>
        <c:auto val="1"/>
        <c:lblAlgn val="ctr"/>
        <c:lblOffset val="100"/>
        <c:noMultiLvlLbl val="0"/>
      </c:catAx>
      <c:valAx>
        <c:axId val="39554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</a:t>
                </a:r>
                <a:r>
                  <a:rPr lang="fr-FR" baseline="0"/>
                  <a:t> de signalements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4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6049415851484"/>
          <c:y val="0.91652837184757252"/>
          <c:w val="0.55478997933122942"/>
          <c:h val="8.3471628152427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Feuil1!$A$40</c:f>
              <c:strCache>
                <c:ptCount val="1"/>
                <c:pt idx="0">
                  <c:v>Incidence cumulative des BHRe pour 100 signalements
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Feuil1!$B$37:$G$37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Feuil1!$B$40:$G$40</c:f>
              <c:numCache>
                <c:formatCode>0.0</c:formatCode>
                <c:ptCount val="6"/>
                <c:pt idx="0">
                  <c:v>19.587628865979383</c:v>
                </c:pt>
                <c:pt idx="1">
                  <c:v>30.985915492957748</c:v>
                </c:pt>
                <c:pt idx="2">
                  <c:v>43.269230769230766</c:v>
                </c:pt>
                <c:pt idx="3">
                  <c:v>49.21875</c:v>
                </c:pt>
                <c:pt idx="4">
                  <c:v>60.479041916167667</c:v>
                </c:pt>
                <c:pt idx="5">
                  <c:v>70.194384449244055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6-4C20-B13D-2D274EE63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550184"/>
        <c:axId val="395549792"/>
      </c:lineChart>
      <c:catAx>
        <c:axId val="395550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49792"/>
        <c:crosses val="autoZero"/>
        <c:auto val="1"/>
        <c:lblAlgn val="ctr"/>
        <c:lblOffset val="100"/>
        <c:noMultiLvlLbl val="0"/>
      </c:catAx>
      <c:valAx>
        <c:axId val="3955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Incidence</a:t>
                </a:r>
                <a:r>
                  <a:rPr lang="fr-FR" baseline="0"/>
                  <a:t> cumulative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55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F3CE9D2C-D265-4D1B-9BA6-772F26A51049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D9B51185-0964-4E76-AAA7-0C47AA46D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3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EA5635A0-8F6A-4A52-9606-0A9B577BCC20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1" rIns="94760" bIns="47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00" y="4861155"/>
            <a:ext cx="5680103" cy="4605822"/>
          </a:xfrm>
          <a:prstGeom prst="rect">
            <a:avLst/>
          </a:prstGeom>
        </p:spPr>
        <p:txBody>
          <a:bodyPr vert="horz" lIns="94760" tIns="47381" rIns="94760" bIns="473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8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331826C7-F03D-41F8-9411-2AB63F7AB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6400800" cy="113954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23528" y="300668"/>
            <a:ext cx="547260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Centre d’appui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pour la prévention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des infections associées aux soins</a:t>
            </a:r>
            <a:r>
              <a:rPr lang="fr-FR" sz="1400" b="1" dirty="0">
                <a:solidFill>
                  <a:srgbClr val="193C64"/>
                </a:solidFill>
                <a:latin typeface="+mj-lt"/>
              </a:rPr>
              <a:t>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Auvergne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Rhône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Alpes</a:t>
            </a:r>
            <a:endParaRPr lang="fr-FR" sz="1400" b="1" dirty="0">
              <a:solidFill>
                <a:srgbClr val="193C64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>
            <a:lvl1pPr>
              <a:defRPr>
                <a:solidFill>
                  <a:srgbClr val="193C6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026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59" y="13712"/>
            <a:ext cx="25595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0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0"/>
            <a:ext cx="7158037" cy="14128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494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buClrTx/>
              <a:defRPr/>
            </a:lvl2pPr>
            <a:lvl3pPr>
              <a:buClr>
                <a:srgbClr val="009FBB"/>
              </a:buClr>
              <a:defRPr/>
            </a:lvl3pPr>
            <a:lvl4pPr>
              <a:buClr>
                <a:srgbClr val="9CC239"/>
              </a:buClr>
              <a:defRPr/>
            </a:lvl4pPr>
            <a:lvl5pPr>
              <a:buClr>
                <a:srgbClr val="E53540"/>
              </a:buClr>
              <a:defRPr/>
            </a:lvl5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4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7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3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hidden">
          <a:xfrm rot="10800000">
            <a:off x="0" y="5805392"/>
            <a:ext cx="9144000" cy="10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00199"/>
            <a:ext cx="8229600" cy="50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5400000">
            <a:off x="-129275" y="1854981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193C64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endParaRPr lang="fr-FR">
              <a:ln>
                <a:noFill/>
              </a:ln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5400000">
            <a:off x="-129275" y="2811633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009FB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5400000">
            <a:off x="-129275" y="4827857"/>
            <a:ext cx="762285" cy="287337"/>
          </a:xfrm>
          <a:prstGeom prst="rect">
            <a:avLst/>
          </a:prstGeom>
          <a:gradFill rotWithShape="1">
            <a:gsLst>
              <a:gs pos="0">
                <a:srgbClr val="E53540"/>
              </a:gs>
              <a:gs pos="100000">
                <a:srgbClr val="E5354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5400000">
            <a:off x="-129275" y="3819745"/>
            <a:ext cx="762285" cy="287337"/>
          </a:xfrm>
          <a:prstGeom prst="rect">
            <a:avLst/>
          </a:prstGeom>
          <a:gradFill rotWithShape="1">
            <a:gsLst>
              <a:gs pos="0">
                <a:srgbClr val="9CC239"/>
              </a:gs>
              <a:gs pos="100000">
                <a:srgbClr val="9CC23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5400000">
            <a:off x="-129276" y="5835969"/>
            <a:ext cx="762285" cy="287337"/>
          </a:xfrm>
          <a:prstGeom prst="rect">
            <a:avLst/>
          </a:prstGeom>
          <a:gradFill rotWithShape="1">
            <a:gsLst>
              <a:gs pos="0">
                <a:srgbClr val="FDC300"/>
              </a:gs>
              <a:gs pos="100000">
                <a:srgbClr val="FDC3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1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3C64"/>
        </a:buClr>
        <a:buFont typeface="Webdings" panose="05030102010509060703" pitchFamily="18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FB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C23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5354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DC300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tlas.ecdc.europa.eu/public/index.aspx?Instance=GeneralAtlas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dirty="0"/>
              <a:t>Statistiques signalement </a:t>
            </a:r>
            <a:br>
              <a:rPr lang="fr-FR" altLang="fr-FR" dirty="0"/>
            </a:br>
            <a:r>
              <a:rPr lang="fr-FR" altLang="fr-FR" dirty="0"/>
              <a:t>des infections nosocomiales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 </a:t>
            </a:r>
          </a:p>
          <a:p>
            <a:pPr eaLnBrk="1" hangingPunct="1"/>
            <a:endParaRPr lang="fr-FR" altLang="fr-FR" dirty="0"/>
          </a:p>
          <a:p>
            <a:pPr eaLnBrk="1" hangingPunct="1"/>
            <a:endParaRPr lang="fr-FR" altLang="fr-FR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4005263"/>
            <a:ext cx="6608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000066"/>
                </a:solidFill>
                <a:latin typeface="Arial" charset="0"/>
              </a:rPr>
              <a:t>Région Auvergne-Rhône-Alpes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000066"/>
                </a:solidFill>
                <a:latin typeface="Arial" charset="0"/>
              </a:rPr>
              <a:t>1er janvier - 31 décembre 2018</a:t>
            </a:r>
          </a:p>
        </p:txBody>
      </p:sp>
    </p:spTree>
    <p:extLst>
      <p:ext uri="{BB962C8B-B14F-4D97-AF65-F5344CB8AC3E}">
        <p14:creationId xmlns:p14="http://schemas.microsoft.com/office/powerpoint/2010/main" val="391477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cas isolés ou cas groupés : Quels sites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66561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477113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7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569913"/>
            <a:ext cx="8763001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altLang="fr-FR" dirty="0"/>
              <a:t>Répartition par service </a:t>
            </a:r>
            <a:r>
              <a:rPr lang="fr-FR" altLang="fr-FR" sz="2400" dirty="0"/>
              <a:t>(463)</a:t>
            </a:r>
            <a:r>
              <a:rPr lang="fr-FR" altLang="fr-FR" dirty="0"/>
              <a:t> 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21369139"/>
              </p:ext>
            </p:extLst>
          </p:nvPr>
        </p:nvGraphicFramePr>
        <p:xfrm>
          <a:off x="201613" y="1633538"/>
          <a:ext cx="898842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Chart" r:id="rId3" imgW="8124950" imgH="4124315" progId="MSGraph.Chart.8">
                  <p:embed followColorScheme="full"/>
                </p:oleObj>
              </mc:Choice>
              <mc:Fallback>
                <p:oleObj name="Chart" r:id="rId3" imgW="8124950" imgH="412431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633538"/>
                        <a:ext cx="8988425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6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cas isolés ou cas groupés : Quels services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66384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1674848"/>
              </p:ext>
            </p:extLst>
          </p:nvPr>
        </p:nvGraphicFramePr>
        <p:xfrm>
          <a:off x="4648200" y="1600200"/>
          <a:ext cx="43162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569913"/>
            <a:ext cx="815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des germes </a:t>
            </a:r>
            <a:r>
              <a:rPr lang="fr-FR" altLang="fr-FR" sz="2400" dirty="0"/>
              <a:t>(463)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4264437"/>
              </p:ext>
            </p:extLst>
          </p:nvPr>
        </p:nvGraphicFramePr>
        <p:xfrm>
          <a:off x="310327" y="1575623"/>
          <a:ext cx="8523346" cy="486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4652" y="2420888"/>
            <a:ext cx="3887788" cy="55399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66"/>
              </a:buClr>
              <a:buSzPct val="65000"/>
              <a:buFont typeface="Webdings" pitchFamily="18" charset="2"/>
              <a:buChar char="4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0099"/>
                </a:solidFill>
              </a:rPr>
              <a:t>2018 : 65.4% des fiches = BMR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i="1" dirty="0" err="1">
                <a:solidFill>
                  <a:srgbClr val="000099"/>
                </a:solidFill>
              </a:rPr>
              <a:t>vrs</a:t>
            </a:r>
            <a:r>
              <a:rPr lang="fr-FR" altLang="fr-FR" sz="1200" dirty="0">
                <a:solidFill>
                  <a:srgbClr val="000099"/>
                </a:solidFill>
              </a:rPr>
              <a:t>  68.9%  en 2017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9534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4"/>
          <p:cNvSpPr txBox="1">
            <a:spLocks noChangeArrowheads="1"/>
          </p:cNvSpPr>
          <p:nvPr/>
        </p:nvSpPr>
        <p:spPr bwMode="auto">
          <a:xfrm>
            <a:off x="1116013" y="1484313"/>
            <a:ext cx="1395412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	                  Rhône-Alpes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	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60415146"/>
              </p:ext>
            </p:extLst>
          </p:nvPr>
        </p:nvGraphicFramePr>
        <p:xfrm>
          <a:off x="539552" y="1412776"/>
          <a:ext cx="8454999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Chart" r:id="rId5" imgW="8163012" imgH="4657704" progId="MSGraph.Chart.8">
                  <p:embed followColorScheme="full"/>
                </p:oleObj>
              </mc:Choice>
              <mc:Fallback>
                <p:oleObj name="Chart" r:id="rId5" imgW="8163012" imgH="465770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8454999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AutoShape 16"/>
          <p:cNvSpPr>
            <a:spLocks noChangeArrowheads="1"/>
          </p:cNvSpPr>
          <p:nvPr/>
        </p:nvSpPr>
        <p:spPr bwMode="auto">
          <a:xfrm>
            <a:off x="971550" y="1557338"/>
            <a:ext cx="152400" cy="1524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971550" y="1773238"/>
            <a:ext cx="152400" cy="152400"/>
          </a:xfrm>
          <a:prstGeom prst="flowChartProcess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6988"/>
            <a:ext cx="9144000" cy="9144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i="1" dirty="0" err="1"/>
              <a:t>Legionella</a:t>
            </a:r>
            <a:r>
              <a:rPr lang="fr-FR" altLang="fr-FR" i="1" dirty="0"/>
              <a:t> </a:t>
            </a:r>
            <a:r>
              <a:rPr lang="fr-FR" altLang="fr-FR" i="1" dirty="0" err="1"/>
              <a:t>pne</a:t>
            </a:r>
            <a:r>
              <a:rPr lang="fr-FR" altLang="fr-FR" i="1" dirty="0"/>
              <a:t>. </a:t>
            </a:r>
            <a:r>
              <a:rPr lang="fr-FR" altLang="fr-FR" dirty="0"/>
              <a:t>par région</a:t>
            </a:r>
            <a:r>
              <a:rPr lang="fr-FR" altLang="fr-FR" sz="3200" dirty="0"/>
              <a:t> </a:t>
            </a:r>
            <a:r>
              <a:rPr lang="fr-FR" altLang="fr-FR" sz="2400" dirty="0"/>
              <a:t>(14 cas)</a:t>
            </a:r>
            <a:endParaRPr lang="fr-FR" altLang="fr-FR" sz="3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4"/>
          <p:cNvSpPr txBox="1">
            <a:spLocks noChangeArrowheads="1"/>
          </p:cNvSpPr>
          <p:nvPr/>
        </p:nvSpPr>
        <p:spPr bwMode="auto">
          <a:xfrm>
            <a:off x="1116013" y="1484313"/>
            <a:ext cx="1395412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	                  Rhône-Alpes	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1908901"/>
              </p:ext>
            </p:extLst>
          </p:nvPr>
        </p:nvGraphicFramePr>
        <p:xfrm>
          <a:off x="527881" y="1196752"/>
          <a:ext cx="8581193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Chart" r:id="rId5" imgW="8163012" imgH="4657704" progId="MSGraph.Chart.8">
                  <p:embed followColorScheme="full"/>
                </p:oleObj>
              </mc:Choice>
              <mc:Fallback>
                <p:oleObj name="Chart" r:id="rId5" imgW="8163012" imgH="465770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81" y="1196752"/>
                        <a:ext cx="8581193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AutoShape 16"/>
          <p:cNvSpPr>
            <a:spLocks noChangeArrowheads="1"/>
          </p:cNvSpPr>
          <p:nvPr/>
        </p:nvSpPr>
        <p:spPr bwMode="auto">
          <a:xfrm>
            <a:off x="971550" y="1557338"/>
            <a:ext cx="152400" cy="1524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5367" name="AutoShape 21"/>
          <p:cNvSpPr>
            <a:spLocks noChangeArrowheads="1"/>
          </p:cNvSpPr>
          <p:nvPr/>
        </p:nvSpPr>
        <p:spPr bwMode="auto">
          <a:xfrm>
            <a:off x="971550" y="1796566"/>
            <a:ext cx="152400" cy="1524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4445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Aspergillus par région</a:t>
            </a:r>
            <a:r>
              <a:rPr lang="fr-FR" altLang="fr-FR" sz="3200" dirty="0"/>
              <a:t> </a:t>
            </a:r>
            <a:r>
              <a:rPr lang="fr-FR" altLang="fr-FR" sz="2400" dirty="0"/>
              <a:t>(4 cas)</a:t>
            </a:r>
            <a:endParaRPr lang="fr-FR" altLang="fr-FR" sz="3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0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Epidémiologie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033588"/>
            <a:ext cx="8229600" cy="5067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Étude descriptive du 01/01/2013 au </a:t>
            </a:r>
            <a:r>
              <a:rPr lang="fr-FR" altLang="fr-FR" dirty="0"/>
              <a:t>30</a:t>
            </a:r>
            <a:r>
              <a:rPr lang="fr-FR" altLang="fr-FR" sz="2400" dirty="0"/>
              <a:t>/12/2018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Base de données :  </a:t>
            </a:r>
            <a:r>
              <a:rPr lang="fr-FR" altLang="fr-FR" sz="2400" dirty="0" err="1"/>
              <a:t>esin</a:t>
            </a:r>
            <a:endParaRPr lang="fr-FR" altLang="fr-F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fr-FR" sz="2400" dirty="0"/>
              <a:t>Région: Auvergne / Rhône-Alpes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fr-FR" altLang="fr-FR" sz="1600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2000" b="1" dirty="0"/>
              <a:t>		</a:t>
            </a:r>
          </a:p>
          <a:p>
            <a:pPr marL="0" indent="0">
              <a:buFont typeface="Arial" charset="0"/>
              <a:buNone/>
              <a:defRPr/>
            </a:pPr>
            <a:br>
              <a:rPr lang="fr-FR" altLang="fr-FR" sz="2000" dirty="0"/>
            </a:br>
            <a:endParaRPr lang="fr-FR" altLang="fr-FR" sz="2000" dirty="0"/>
          </a:p>
          <a:p>
            <a:pPr>
              <a:buFont typeface="Arial" charset="0"/>
              <a:buChar char="•"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480836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960099" cy="44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Distribution par région du </a:t>
            </a:r>
            <a:r>
              <a:rPr lang="fr-FR" dirty="0" err="1"/>
              <a:t>nbre</a:t>
            </a:r>
            <a:r>
              <a:rPr lang="fr-FR" dirty="0"/>
              <a:t> de cas </a:t>
            </a:r>
            <a:r>
              <a:rPr lang="fr-FR" dirty="0" err="1"/>
              <a:t>BHRe</a:t>
            </a:r>
            <a:r>
              <a:rPr lang="fr-FR" dirty="0"/>
              <a:t> signalés </a:t>
            </a:r>
            <a:r>
              <a:rPr lang="fr-FR" sz="4000" dirty="0"/>
              <a:t>(France : N = 1612)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3707904" y="3861048"/>
            <a:ext cx="216023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707904" y="4293096"/>
            <a:ext cx="2304256" cy="1573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16216" y="5986155"/>
            <a:ext cx="2739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002060"/>
                </a:solidFill>
              </a:rPr>
              <a:t>Signalements par catégorie d’ES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76256" y="573325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public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68344" y="5733256"/>
            <a:ext cx="560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privé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60260" y="5715253"/>
            <a:ext cx="115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privé d’intérêt collectif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"/>
          <a:stretch/>
        </p:blipFill>
        <p:spPr bwMode="auto">
          <a:xfrm>
            <a:off x="5769079" y="3838085"/>
            <a:ext cx="3348594" cy="19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5531" y="1259632"/>
            <a:ext cx="72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Nombre de signalements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393495"/>
              </p:ext>
            </p:extLst>
          </p:nvPr>
        </p:nvGraphicFramePr>
        <p:xfrm>
          <a:off x="971600" y="1916832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4205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8197" name="ZoneTexte 2"/>
          <p:cNvSpPr txBox="1">
            <a:spLocks noChangeArrowheads="1"/>
          </p:cNvSpPr>
          <p:nvPr/>
        </p:nvSpPr>
        <p:spPr bwMode="auto">
          <a:xfrm>
            <a:off x="1331640" y="5944137"/>
            <a:ext cx="475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 &lt; 0,0001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1" y="1259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Incidence cumulative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r>
              <a:rPr lang="fr-FR" sz="2800" b="1" dirty="0">
                <a:solidFill>
                  <a:schemeClr val="accent1"/>
                </a:solidFill>
              </a:rPr>
              <a:t> / 100 signalements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92055"/>
              </p:ext>
            </p:extLst>
          </p:nvPr>
        </p:nvGraphicFramePr>
        <p:xfrm>
          <a:off x="1331640" y="1801576"/>
          <a:ext cx="6341740" cy="407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1923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-242888"/>
            <a:ext cx="7158037" cy="141287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En quelques chiffres...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dirty="0"/>
              <a:t>Nombre d'établissements </a:t>
            </a:r>
            <a:r>
              <a:rPr lang="fr-FR" sz="1400" dirty="0"/>
              <a:t>(</a:t>
            </a:r>
            <a:r>
              <a:rPr lang="fr-FR" sz="1400" dirty="0" err="1"/>
              <a:t>Finess</a:t>
            </a:r>
            <a:r>
              <a:rPr lang="fr-FR" sz="1400" dirty="0"/>
              <a:t> ES différents)     </a:t>
            </a:r>
            <a:r>
              <a:rPr lang="fr-FR" sz="2000" dirty="0"/>
              <a:t>  	 81</a:t>
            </a:r>
          </a:p>
          <a:p>
            <a:pPr eaLnBrk="1" hangingPunct="1">
              <a:defRPr/>
            </a:pPr>
            <a:r>
              <a:rPr lang="fr-FR" sz="2000" dirty="0"/>
              <a:t>Nombre de signalements		                463 	</a:t>
            </a:r>
            <a:r>
              <a:rPr lang="fr-FR" sz="1400" dirty="0"/>
              <a:t>(+ 40,3%)</a:t>
            </a:r>
          </a:p>
          <a:p>
            <a:pPr eaLnBrk="1" hangingPunct="1">
              <a:defRPr/>
            </a:pPr>
            <a:r>
              <a:rPr lang="fr-FR" sz="2000" dirty="0"/>
              <a:t>Nombre de cas		           	              1148	</a:t>
            </a:r>
          </a:p>
          <a:p>
            <a:pPr eaLnBrk="1" hangingPunct="1">
              <a:defRPr/>
            </a:pPr>
            <a:r>
              <a:rPr lang="fr-FR" sz="2000" dirty="0"/>
              <a:t>Nombre de décès			 	  31	    2.7 %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defRPr/>
            </a:pPr>
            <a:r>
              <a:rPr lang="fr-FR" sz="2000" dirty="0"/>
              <a:t>Nombre d ’épidémie ou cas groupés	                 130     	 28.0 %</a:t>
            </a:r>
          </a:p>
          <a:p>
            <a:pPr eaLnBrk="1" hangingPunct="1">
              <a:defRPr/>
            </a:pPr>
            <a:r>
              <a:rPr lang="fr-FR" sz="2000" dirty="0"/>
              <a:t>Nombre de </a:t>
            </a:r>
            <a:r>
              <a:rPr lang="fr-FR" sz="2000" dirty="0" err="1"/>
              <a:t>sign</a:t>
            </a:r>
            <a:r>
              <a:rPr lang="fr-FR" sz="2000" dirty="0"/>
              <a:t>. avec cas importé (hors </a:t>
            </a:r>
            <a:r>
              <a:rPr lang="fr-FR" sz="2000" dirty="0" err="1"/>
              <a:t>BHRe</a:t>
            </a:r>
            <a:r>
              <a:rPr lang="fr-FR" sz="2000" dirty="0"/>
              <a:t>)	   17	 12.3%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000" b="1" dirty="0"/>
              <a:t>A la date du signalement	</a:t>
            </a:r>
            <a:r>
              <a:rPr lang="fr-FR" sz="2000" dirty="0"/>
              <a:t>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000" dirty="0"/>
              <a:t>Investigations réalisées (N= 138)		 133	 96.4 %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000" dirty="0"/>
              <a:t>Mesures correctives      (N= 138)			  119	 86.2 %</a:t>
            </a:r>
          </a:p>
          <a:p>
            <a:pPr eaLnBrk="1" hangingPunct="1">
              <a:defRPr/>
            </a:pPr>
            <a:r>
              <a:rPr lang="fr-FR" sz="2000" dirty="0"/>
              <a:t>Demandes d’aide extérieure	  	                </a:t>
            </a:r>
            <a:r>
              <a:rPr lang="fr-FR" sz="2000" b="1" dirty="0"/>
              <a:t>     </a:t>
            </a:r>
            <a:r>
              <a:rPr lang="fr-FR" sz="2000" dirty="0"/>
              <a:t>15          3.3%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0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259632"/>
            <a:ext cx="860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Nombre de signalements de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r>
              <a:rPr lang="fr-FR" sz="2800" b="1" dirty="0">
                <a:solidFill>
                  <a:schemeClr val="accent1"/>
                </a:solidFill>
              </a:rPr>
              <a:t> par type (EPC et ERG)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8267582" y="2741439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7030A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8237136" y="4581128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92D05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291300"/>
              </p:ext>
            </p:extLst>
          </p:nvPr>
        </p:nvGraphicFramePr>
        <p:xfrm>
          <a:off x="899592" y="1782852"/>
          <a:ext cx="6853758" cy="445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8417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537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/>
              <a:t>Résultats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8562" y="95453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Incidence cumulative des EPC et ERG pour 100 </a:t>
            </a:r>
            <a:r>
              <a:rPr lang="fr-FR" sz="2800" b="1" dirty="0" err="1">
                <a:solidFill>
                  <a:schemeClr val="accent1"/>
                </a:solidFill>
              </a:rPr>
              <a:t>BHRe</a:t>
            </a:r>
            <a:r>
              <a:rPr lang="fr-FR" sz="2800" b="1" dirty="0">
                <a:solidFill>
                  <a:schemeClr val="accent1"/>
                </a:solidFill>
              </a:rPr>
              <a:t> signalés</a:t>
            </a: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7596336" y="2060848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7030A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7747607" y="4653136"/>
            <a:ext cx="1224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92D050"/>
                </a:solidFill>
              </a:rPr>
              <a:t>p = 0,001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811029"/>
              </p:ext>
            </p:extLst>
          </p:nvPr>
        </p:nvGraphicFramePr>
        <p:xfrm>
          <a:off x="611561" y="1988840"/>
          <a:ext cx="6984776" cy="425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43613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43408"/>
            <a:ext cx="925252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500" dirty="0">
                <a:solidFill>
                  <a:srgbClr val="002060"/>
                </a:solidFill>
              </a:rPr>
              <a:t>Signalements ARA 2016*-2017**-2018***</a:t>
            </a: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0" y="5301208"/>
            <a:ext cx="9144000" cy="1107996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Taux d’EPC parmi les bactériémies à  </a:t>
            </a:r>
            <a:r>
              <a:rPr lang="fr-FR" altLang="fr-FR" i="1" dirty="0" err="1">
                <a:solidFill>
                  <a:schemeClr val="bg1"/>
                </a:solidFill>
              </a:rPr>
              <a:t>Klebsiella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i="1" dirty="0" err="1">
                <a:solidFill>
                  <a:schemeClr val="bg1"/>
                </a:solidFill>
              </a:rPr>
              <a:t>pneumoniae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u="sng" dirty="0">
                <a:solidFill>
                  <a:schemeClr val="bg1"/>
                </a:solidFill>
              </a:rPr>
              <a:t>&lt; </a:t>
            </a:r>
            <a:r>
              <a:rPr lang="fr-FR" altLang="fr-FR" dirty="0">
                <a:solidFill>
                  <a:schemeClr val="bg1"/>
                </a:solidFill>
              </a:rPr>
              <a:t>1%*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19,1 % (62/325) </a:t>
            </a:r>
            <a:r>
              <a:rPr lang="fr-FR" altLang="fr-FR" sz="1600" dirty="0">
                <a:solidFill>
                  <a:schemeClr val="bg1"/>
                </a:solidFill>
              </a:rPr>
              <a:t>(vs 20,8% 2017) </a:t>
            </a:r>
            <a:r>
              <a:rPr lang="fr-FR" altLang="fr-FR" dirty="0">
                <a:solidFill>
                  <a:schemeClr val="bg1"/>
                </a:solidFill>
              </a:rPr>
              <a:t>d’épisodes de </a:t>
            </a:r>
            <a:r>
              <a:rPr lang="fr-FR" altLang="fr-FR" dirty="0" err="1">
                <a:solidFill>
                  <a:schemeClr val="bg1"/>
                </a:solidFill>
              </a:rPr>
              <a:t>BHRe</a:t>
            </a:r>
            <a:r>
              <a:rPr lang="fr-FR" altLang="fr-FR" dirty="0">
                <a:solidFill>
                  <a:schemeClr val="bg1"/>
                </a:solidFill>
              </a:rPr>
              <a:t> avec des cas 2</a:t>
            </a:r>
            <a:r>
              <a:rPr lang="fr-FR" altLang="fr-FR" baseline="30000" dirty="0">
                <a:solidFill>
                  <a:schemeClr val="bg1"/>
                </a:solidFill>
              </a:rPr>
              <a:t>nd</a:t>
            </a:r>
            <a:r>
              <a:rPr lang="fr-FR" altLang="fr-FR" dirty="0">
                <a:solidFill>
                  <a:schemeClr val="bg1"/>
                </a:solidFill>
              </a:rPr>
              <a:t>-objectif national </a:t>
            </a:r>
            <a:r>
              <a:rPr lang="fr-FR" altLang="fr-FR" u="sng" dirty="0">
                <a:solidFill>
                  <a:schemeClr val="bg1"/>
                </a:solidFill>
              </a:rPr>
              <a:t>&lt; </a:t>
            </a:r>
            <a:r>
              <a:rPr lang="fr-FR" altLang="fr-FR" dirty="0">
                <a:solidFill>
                  <a:schemeClr val="bg1"/>
                </a:solidFill>
              </a:rPr>
              <a:t>10%</a:t>
            </a:r>
          </a:p>
          <a:p>
            <a:pPr eaLnBrk="1" hangingPunct="1">
              <a:buFontTx/>
              <a:buChar char="-"/>
              <a:defRPr/>
            </a:pPr>
            <a:r>
              <a:rPr lang="fr-FR" altLang="fr-FR" dirty="0">
                <a:solidFill>
                  <a:schemeClr val="bg1"/>
                </a:solidFill>
              </a:rPr>
              <a:t>37,3% </a:t>
            </a:r>
            <a:r>
              <a:rPr lang="fr-FR" altLang="fr-FR" sz="1600" dirty="0">
                <a:solidFill>
                  <a:schemeClr val="bg1"/>
                </a:solidFill>
              </a:rPr>
              <a:t>(vs 49,7% 2017) </a:t>
            </a:r>
            <a:r>
              <a:rPr lang="fr-FR" altLang="fr-FR" dirty="0">
                <a:solidFill>
                  <a:schemeClr val="bg1"/>
                </a:solidFill>
              </a:rPr>
              <a:t>de cas 2</a:t>
            </a:r>
            <a:r>
              <a:rPr lang="fr-FR" altLang="fr-FR" baseline="30000" dirty="0">
                <a:solidFill>
                  <a:schemeClr val="bg1"/>
                </a:solidFill>
              </a:rPr>
              <a:t>nd</a:t>
            </a:r>
            <a:r>
              <a:rPr lang="fr-FR" altLang="fr-FR" dirty="0">
                <a:solidFill>
                  <a:schemeClr val="bg1"/>
                </a:solidFill>
              </a:rPr>
              <a:t> sur l’ensemble des cas </a:t>
            </a:r>
            <a:r>
              <a:rPr lang="fr-FR" altLang="fr-FR" dirty="0" err="1">
                <a:solidFill>
                  <a:schemeClr val="bg1"/>
                </a:solidFill>
              </a:rPr>
              <a:t>BHre</a:t>
            </a:r>
            <a:r>
              <a:rPr lang="fr-FR" altLang="fr-FR" dirty="0">
                <a:solidFill>
                  <a:schemeClr val="bg1"/>
                </a:solidFill>
              </a:rPr>
              <a:t> signalés-objectif national &lt; 20%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200" b="1" u="sng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http://atlas.ecdc.europa.eu/public/index.aspx?Instance=GeneralAtlas</a:t>
            </a:r>
            <a:endParaRPr lang="fr-FR" sz="12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Arial" charset="0"/>
              </a:rPr>
              <a:t>CPias ARA/ Période du 1er janvier 2016 au 31 décembre 2018</a:t>
            </a:r>
            <a:endParaRPr lang="fr-FR" altLang="fr-FR" sz="2000" dirty="0">
              <a:latin typeface="Arial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91166"/>
              </p:ext>
            </p:extLst>
          </p:nvPr>
        </p:nvGraphicFramePr>
        <p:xfrm>
          <a:off x="636264" y="899592"/>
          <a:ext cx="811187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oneTexte 4"/>
          <p:cNvSpPr txBox="1"/>
          <p:nvPr/>
        </p:nvSpPr>
        <p:spPr>
          <a:xfrm>
            <a:off x="2771800" y="1484026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40%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9%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46%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5168734" y="1441158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rgbClr val="002060"/>
                </a:solidFill>
                <a:latin typeface="Calibri"/>
              </a:rPr>
              <a:t>53</a:t>
            </a: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r>
              <a:rPr lang="fr-FR" sz="1200" b="1" kern="0">
                <a:solidFill>
                  <a:schemeClr val="accent6"/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rgbClr val="6699FF"/>
                </a:solidFill>
                <a:latin typeface="Calibri"/>
              </a:rPr>
              <a:t>8%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rgbClr val="7030A0"/>
                </a:solidFill>
                <a:latin typeface="Calibri"/>
              </a:rPr>
              <a:t>1%</a:t>
            </a: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chemeClr val="accent6">
                    <a:lumMod val="50000"/>
                  </a:schemeClr>
                </a:solidFill>
                <a:latin typeface="Calibri"/>
              </a:rPr>
              <a:t>2%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>
                <a:solidFill>
                  <a:srgbClr val="3366CC"/>
                </a:solidFill>
                <a:latin typeface="Calibri"/>
              </a:rPr>
              <a:t>34%</a:t>
            </a: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967978" y="1519391"/>
            <a:ext cx="21602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859208" y="3264620"/>
            <a:ext cx="324794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028384" y="4136447"/>
            <a:ext cx="2175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504" y="52200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*N=255 **N= 330 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***N= 387</a:t>
            </a:r>
            <a:endParaRPr lang="fr-FR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328974" y="1340768"/>
            <a:ext cx="699410" cy="34280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noProof="0" dirty="0">
                <a:solidFill>
                  <a:srgbClr val="002060"/>
                </a:solidFill>
                <a:latin typeface="Calibri"/>
              </a:rPr>
              <a:t>62,6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r>
              <a:rPr lang="fr-FR" sz="1200" b="1" kern="0" dirty="0">
                <a:solidFill>
                  <a:schemeClr val="accent6"/>
                </a:solidFill>
                <a:latin typeface="Calibri"/>
              </a:rPr>
              <a:t>0,6%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6699FF"/>
                </a:solidFill>
                <a:latin typeface="Calibri"/>
              </a:rPr>
              <a:t>7,6%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7030A0"/>
                </a:solidFill>
                <a:latin typeface="Calibri"/>
              </a:rPr>
              <a:t>0%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0,9%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0" dirty="0">
              <a:solidFill>
                <a:srgbClr val="1F497D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3366CC"/>
                </a:solidFill>
                <a:latin typeface="Calibri"/>
              </a:rPr>
              <a:t>28,3%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00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nationaux - EPC ERG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653629"/>
              </p:ext>
            </p:extLst>
          </p:nvPr>
        </p:nvGraphicFramePr>
        <p:xfrm>
          <a:off x="591360" y="1412776"/>
          <a:ext cx="8500358" cy="397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597">
                <a:tc>
                  <a:txBody>
                    <a:bodyPr/>
                    <a:lstStyle/>
                    <a:p>
                      <a:r>
                        <a:rPr lang="fr-FR" dirty="0"/>
                        <a:t>Objectifs du </a:t>
                      </a:r>
                      <a:r>
                        <a:rPr lang="fr-FR" dirty="0" err="1"/>
                        <a:t>Propias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Année 2018</a:t>
                      </a:r>
                    </a:p>
                    <a:p>
                      <a:pPr algn="ctr"/>
                      <a:r>
                        <a:rPr lang="fr-FR" dirty="0"/>
                        <a:t>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Atteinte de </a:t>
                      </a:r>
                    </a:p>
                    <a:p>
                      <a:r>
                        <a:rPr lang="fr-FR" dirty="0"/>
                        <a:t>l’objectif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Année 2018</a:t>
                      </a:r>
                    </a:p>
                    <a:p>
                      <a:pPr algn="ctr"/>
                      <a:r>
                        <a:rPr lang="fr-FR" dirty="0"/>
                        <a:t>ERV*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Atteinte</a:t>
                      </a:r>
                      <a:r>
                        <a:rPr lang="fr-FR" baseline="0" dirty="0"/>
                        <a:t> de l’objectif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853">
                <a:tc>
                  <a:txBody>
                    <a:bodyPr/>
                    <a:lstStyle/>
                    <a:p>
                      <a:r>
                        <a:rPr lang="fr-FR" sz="1600" dirty="0"/>
                        <a:t>Taux d’EPC parmi les bactériémies à </a:t>
                      </a:r>
                      <a:r>
                        <a:rPr lang="fr-FR" sz="1600" i="1" dirty="0" err="1"/>
                        <a:t>Klebsiella</a:t>
                      </a:r>
                      <a:r>
                        <a:rPr lang="fr-FR" sz="1600" i="1" dirty="0"/>
                        <a:t> </a:t>
                      </a:r>
                      <a:r>
                        <a:rPr lang="fr-FR" sz="1600" i="1" dirty="0" err="1"/>
                        <a:t>pneumoniae</a:t>
                      </a:r>
                      <a:r>
                        <a:rPr lang="fr-FR" sz="1600" i="1" dirty="0"/>
                        <a:t> </a:t>
                      </a:r>
                      <a:r>
                        <a:rPr lang="fr-FR" sz="1600" u="sng" dirty="0"/>
                        <a:t>&lt;</a:t>
                      </a:r>
                      <a:r>
                        <a:rPr lang="fr-FR" sz="1600" dirty="0"/>
                        <a:t> 1%**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u="sng" dirty="0"/>
                        <a:t>&lt;</a:t>
                      </a:r>
                      <a:r>
                        <a:rPr lang="fr-FR" dirty="0"/>
                        <a:t>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u="sng" dirty="0"/>
                        <a:t>&lt;</a:t>
                      </a:r>
                      <a:r>
                        <a:rPr lang="fr-FR" dirty="0"/>
                        <a:t> 1%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90">
                <a:tc>
                  <a:txBody>
                    <a:bodyPr/>
                    <a:lstStyle/>
                    <a:p>
                      <a:r>
                        <a:rPr lang="fr-FR" sz="1600" dirty="0"/>
                        <a:t>Proportion d’épisodes avec cas secondaires </a:t>
                      </a:r>
                      <a:r>
                        <a:rPr lang="fr-FR" sz="1600" u="sng" dirty="0"/>
                        <a:t>&lt;</a:t>
                      </a:r>
                      <a:r>
                        <a:rPr lang="fr-FR" sz="1600" dirty="0"/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18,6%</a:t>
                      </a:r>
                    </a:p>
                    <a:p>
                      <a:pPr algn="ctr"/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</a:t>
                      </a:r>
                      <a:r>
                        <a:rPr lang="fr-FR" sz="1600" i="1" dirty="0"/>
                        <a:t>20,6%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22,9%           </a:t>
                      </a:r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</a:t>
                      </a:r>
                      <a:r>
                        <a:rPr lang="fr-FR" sz="1600" i="1" dirty="0"/>
                        <a:t>22,2%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57">
                <a:tc>
                  <a:txBody>
                    <a:bodyPr/>
                    <a:lstStyle/>
                    <a:p>
                      <a:r>
                        <a:rPr lang="fr-FR" sz="1600" dirty="0"/>
                        <a:t> 2018</a:t>
                      </a:r>
                      <a:r>
                        <a:rPr lang="fr-FR" sz="1600" baseline="0" dirty="0"/>
                        <a:t> (30/11/2018)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12,0 %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12</a:t>
                      </a:r>
                      <a:r>
                        <a:rPr lang="fr-FR" sz="1600" i="1" dirty="0"/>
                        <a:t>,0%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</a:t>
                      </a:r>
                      <a:r>
                        <a:rPr lang="fr-FR" sz="1600" i="1" dirty="0"/>
                        <a:t>20,0%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Proportion de cas secondaires sur l’ensemble des cas </a:t>
                      </a:r>
                      <a:r>
                        <a:rPr lang="fr-FR" sz="1600" u="sng" dirty="0"/>
                        <a:t>&lt;</a:t>
                      </a:r>
                      <a:r>
                        <a:rPr lang="fr-FR" sz="1600" dirty="0"/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35,7%</a:t>
                      </a:r>
                    </a:p>
                    <a:p>
                      <a:pPr algn="ctr"/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</a:t>
                      </a:r>
                      <a:r>
                        <a:rPr lang="fr-FR" sz="1600" i="1" dirty="0"/>
                        <a:t>49,8%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47,8%                    </a:t>
                      </a:r>
                      <a:r>
                        <a:rPr lang="fr-FR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 48,8%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non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2018</a:t>
                      </a:r>
                      <a:r>
                        <a:rPr lang="fr-FR" sz="1600" baseline="0" dirty="0"/>
                        <a:t> (30/11/2018)</a:t>
                      </a:r>
                      <a:r>
                        <a:rPr lang="fr-FR" sz="1600" dirty="0"/>
                        <a:t>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19</a:t>
                      </a:r>
                      <a:r>
                        <a:rPr lang="fr-FR" sz="1600" i="1" dirty="0"/>
                        <a:t>,5%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/>
                        <a:t>vs</a:t>
                      </a:r>
                      <a:r>
                        <a:rPr lang="fr-FR" sz="1600" i="1" baseline="0" dirty="0"/>
                        <a:t> 37</a:t>
                      </a:r>
                      <a:r>
                        <a:rPr lang="fr-FR" sz="1600" i="1" dirty="0"/>
                        <a:t>,0%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57332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*</a:t>
            </a:r>
            <a:r>
              <a:rPr lang="fr-FR" i="1" dirty="0" err="1">
                <a:solidFill>
                  <a:prstClr val="black"/>
                </a:solidFill>
                <a:latin typeface="Calibri"/>
              </a:rPr>
              <a:t>Enterococcus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Calibri"/>
              </a:rPr>
              <a:t>faecium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résistants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**Source : données européennes du réseau EARS-Net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altLang="fr-FR" sz="1200" dirty="0">
                <a:solidFill>
                  <a:prstClr val="black"/>
                </a:solidFill>
                <a:latin typeface="Arial" charset="0"/>
              </a:rPr>
              <a:t>CPias ARA/ Bilan au 31 décembre 2018</a:t>
            </a:r>
            <a:endParaRPr lang="fr-FR" altLang="fr-FR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9" descr="d_france-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06" y="3747889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_france-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14" y="4972025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Signalements par mécanismes de résistance identifiés : N= 325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3900"/>
              </p:ext>
            </p:extLst>
          </p:nvPr>
        </p:nvGraphicFramePr>
        <p:xfrm>
          <a:off x="683567" y="1600200"/>
          <a:ext cx="8014345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Rapport </a:t>
            </a:r>
            <a:r>
              <a:rPr lang="fr-FR" sz="4000" dirty="0" err="1"/>
              <a:t>BHRe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680056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1263420"/>
              </p:ext>
            </p:extLst>
          </p:nvPr>
        </p:nvGraphicFramePr>
        <p:xfrm>
          <a:off x="4648200" y="1484784"/>
          <a:ext cx="4495800" cy="501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pays cités si lien avec l’étranger </a:t>
            </a:r>
            <a:r>
              <a:rPr lang="fr-FR" dirty="0" err="1"/>
              <a:t>BHRe</a:t>
            </a:r>
            <a:r>
              <a:rPr lang="fr-FR" dirty="0"/>
              <a:t> N=78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860828"/>
              </p:ext>
            </p:extLst>
          </p:nvPr>
        </p:nvGraphicFramePr>
        <p:xfrm>
          <a:off x="539551" y="1556792"/>
          <a:ext cx="8280921" cy="494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6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r>
              <a:rPr lang="fr-FR" dirty="0"/>
              <a:t>Alertes régionales et nationales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alertes régionales : </a:t>
            </a:r>
          </a:p>
          <a:p>
            <a:pPr lvl="1"/>
            <a:r>
              <a:rPr lang="fr-FR" dirty="0"/>
              <a:t>arboviroses, BO </a:t>
            </a:r>
            <a:r>
              <a:rPr lang="fr-FR" i="1" dirty="0"/>
              <a:t>Aspergillus</a:t>
            </a:r>
            <a:endParaRPr lang="fr-FR" dirty="0"/>
          </a:p>
          <a:p>
            <a:pPr lvl="0"/>
            <a:r>
              <a:rPr lang="fr-FR" dirty="0"/>
              <a:t>alertes nationales : </a:t>
            </a:r>
          </a:p>
          <a:p>
            <a:pPr lvl="1"/>
            <a:r>
              <a:rPr lang="fr-FR" dirty="0"/>
              <a:t>MARS Biberons à UU</a:t>
            </a:r>
          </a:p>
          <a:p>
            <a:pPr lvl="1"/>
            <a:r>
              <a:rPr lang="fr-FR" dirty="0" err="1"/>
              <a:t>SpF</a:t>
            </a:r>
            <a:r>
              <a:rPr lang="fr-FR" dirty="0"/>
              <a:t>,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endParaRPr lang="fr-FR" dirty="0"/>
          </a:p>
          <a:p>
            <a:pPr lvl="1"/>
            <a:r>
              <a:rPr lang="fr-FR" dirty="0" err="1"/>
              <a:t>SpF</a:t>
            </a:r>
            <a:r>
              <a:rPr lang="fr-FR" dirty="0"/>
              <a:t>, alerte EWRS (</a:t>
            </a:r>
            <a:r>
              <a:rPr lang="fr-FR" dirty="0" err="1"/>
              <a:t>Rapid</a:t>
            </a:r>
            <a:r>
              <a:rPr lang="fr-FR" dirty="0"/>
              <a:t> information exchange on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Threats</a:t>
            </a:r>
            <a:r>
              <a:rPr lang="fr-FR" dirty="0"/>
              <a:t>) de l’Allemagne sur des cas de </a:t>
            </a:r>
            <a:r>
              <a:rPr lang="fr-FR" i="1" dirty="0" err="1"/>
              <a:t>Burkholderia</a:t>
            </a:r>
            <a:r>
              <a:rPr lang="fr-FR" i="1" dirty="0"/>
              <a:t> </a:t>
            </a:r>
            <a:r>
              <a:rPr lang="fr-FR" i="1" dirty="0" err="1"/>
              <a:t>cepacia</a:t>
            </a:r>
            <a:r>
              <a:rPr lang="fr-FR" dirty="0"/>
              <a:t> liés à l’utilisation de bains de bouche en soins intensifs</a:t>
            </a:r>
          </a:p>
          <a:p>
            <a:pPr lvl="1"/>
            <a:r>
              <a:rPr lang="fr-FR" dirty="0"/>
              <a:t>recommandations choléra</a:t>
            </a:r>
          </a:p>
          <a:p>
            <a:pPr lvl="1"/>
            <a:r>
              <a:rPr lang="fr-FR" dirty="0"/>
              <a:t>correctif Instruction N° DGOS/PF2/DGS/VVS1/PP3/2018/195 du 2 août 2018 relative à l’actualisation du traitement des endoscopes</a:t>
            </a:r>
          </a:p>
          <a:p>
            <a:pPr lvl="1"/>
            <a:r>
              <a:rPr lang="fr-FR" dirty="0"/>
              <a:t>MARS </a:t>
            </a:r>
            <a:r>
              <a:rPr lang="fr-FR" dirty="0" err="1"/>
              <a:t>Mers_CoV</a:t>
            </a:r>
            <a:endParaRPr lang="fr-FR" dirty="0"/>
          </a:p>
          <a:p>
            <a:pPr lvl="1"/>
            <a:r>
              <a:rPr lang="fr-FR" dirty="0"/>
              <a:t>3 MARS épidémie de rougeole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06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33375"/>
            <a:ext cx="8655372" cy="923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dirty="0"/>
              <a:t>Évolution des signalements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454" y="6381328"/>
            <a:ext cx="4634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CClin</a:t>
            </a:r>
            <a:r>
              <a:rPr lang="fr-FR" altLang="fr-FR" sz="1200" dirty="0">
                <a:latin typeface="Arial" charset="0"/>
              </a:rPr>
              <a:t> Sud-Est / Période du 1er juillet 2001 au 31  décembre 2016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 / Période du 1</a:t>
            </a:r>
            <a:r>
              <a:rPr lang="fr-FR" altLang="fr-FR" sz="1200" baseline="30000" dirty="0">
                <a:latin typeface="Arial" charset="0"/>
              </a:rPr>
              <a:t>er</a:t>
            </a:r>
            <a:r>
              <a:rPr lang="fr-FR" altLang="fr-FR" sz="1200" dirty="0">
                <a:latin typeface="Arial" charset="0"/>
              </a:rPr>
              <a:t> janvier 2016 au 31 décembre 2018</a:t>
            </a:r>
          </a:p>
        </p:txBody>
      </p:sp>
      <p:graphicFrame>
        <p:nvGraphicFramePr>
          <p:cNvPr id="5125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16151"/>
              </p:ext>
            </p:extLst>
          </p:nvPr>
        </p:nvGraphicFramePr>
        <p:xfrm>
          <a:off x="166688" y="1839913"/>
          <a:ext cx="8918575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Chart" r:id="rId5" imgW="8829805" imgH="4295606" progId="MSGraph.Chart.8">
                  <p:embed followColorScheme="full"/>
                </p:oleObj>
              </mc:Choice>
              <mc:Fallback>
                <p:oleObj name="Chart" r:id="rId5" imgW="8829805" imgH="42956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839913"/>
                        <a:ext cx="8918575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6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 sz="3200" dirty="0">
                <a:latin typeface="Arial" charset="0"/>
              </a:rPr>
              <a:t>Taux de signalement pour 10 000 lits d’hospitalisation complète</a:t>
            </a:r>
            <a:br>
              <a:rPr lang="fr-FR" altLang="fr-FR" sz="3200" dirty="0">
                <a:latin typeface="Arial" charset="0"/>
              </a:rPr>
            </a:br>
            <a:r>
              <a:rPr lang="fr-FR" altLang="fr-FR" sz="1400" dirty="0">
                <a:latin typeface="Arial" charset="0"/>
              </a:rPr>
              <a:t>Données SAE : 2015** 2016</a:t>
            </a:r>
            <a:r>
              <a:rPr lang="fr-FR" altLang="fr-FR" sz="1400" baseline="30000" dirty="0">
                <a:latin typeface="Arial" charset="0"/>
              </a:rPr>
              <a:t>* </a:t>
            </a:r>
            <a:r>
              <a:rPr lang="fr-FR" altLang="fr-FR" sz="1400" dirty="0">
                <a:latin typeface="Arial" charset="0"/>
              </a:rPr>
              <a:t>2017</a:t>
            </a:r>
            <a:endParaRPr lang="fr-FR" sz="1400" dirty="0">
              <a:latin typeface="Arial" charset="0"/>
            </a:endParaRPr>
          </a:p>
        </p:txBody>
      </p:sp>
      <p:graphicFrame>
        <p:nvGraphicFramePr>
          <p:cNvPr id="6147" name="Espace réservé du graphique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4178778"/>
              </p:ext>
            </p:extLst>
          </p:nvPr>
        </p:nvGraphicFramePr>
        <p:xfrm>
          <a:off x="1025525" y="1849438"/>
          <a:ext cx="7739063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Worksheet" r:id="rId3" imgW="7801017" imgH="4238668" progId="Excel.Sheet.8">
                  <p:embed/>
                </p:oleObj>
              </mc:Choice>
              <mc:Fallback>
                <p:oleObj name="Worksheet" r:id="rId3" imgW="7801017" imgH="423866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849438"/>
                        <a:ext cx="7739063" cy="420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48" name="Connecteur droit 5"/>
          <p:cNvCxnSpPr>
            <a:cxnSpLocks noChangeShapeType="1"/>
          </p:cNvCxnSpPr>
          <p:nvPr/>
        </p:nvCxnSpPr>
        <p:spPr bwMode="auto">
          <a:xfrm>
            <a:off x="6156176" y="3600549"/>
            <a:ext cx="0" cy="702072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2016 au 31 décembre 2018</a:t>
            </a:r>
            <a:endParaRPr lang="fr-FR" altLang="fr-FR" sz="2000" dirty="0">
              <a:latin typeface="Arial" charset="0"/>
            </a:endParaRPr>
          </a:p>
        </p:txBody>
      </p:sp>
      <p:cxnSp>
        <p:nvCxnSpPr>
          <p:cNvPr id="7" name="Connecteur droit 5"/>
          <p:cNvCxnSpPr>
            <a:cxnSpLocks noChangeShapeType="1"/>
          </p:cNvCxnSpPr>
          <p:nvPr/>
        </p:nvCxnSpPr>
        <p:spPr bwMode="auto">
          <a:xfrm>
            <a:off x="5580112" y="4615036"/>
            <a:ext cx="0" cy="728264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5"/>
          <p:cNvCxnSpPr>
            <a:cxnSpLocks noChangeShapeType="1"/>
          </p:cNvCxnSpPr>
          <p:nvPr/>
        </p:nvCxnSpPr>
        <p:spPr bwMode="auto">
          <a:xfrm>
            <a:off x="7452320" y="2582912"/>
            <a:ext cx="0" cy="702072"/>
          </a:xfrm>
          <a:prstGeom prst="line">
            <a:avLst/>
          </a:prstGeom>
          <a:noFill/>
          <a:ln w="41275" algn="ctr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423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4"/>
          <p:cNvSpPr txBox="1">
            <a:spLocks noChangeArrowheads="1"/>
          </p:cNvSpPr>
          <p:nvPr/>
        </p:nvSpPr>
        <p:spPr bwMode="auto">
          <a:xfrm>
            <a:off x="1096715" y="1109238"/>
            <a:ext cx="3043237" cy="73558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latin typeface="Arial" charset="0"/>
              </a:rPr>
              <a:t>	</a:t>
            </a:r>
            <a:r>
              <a:rPr lang="fr-FR" altLang="fr-FR" sz="1400" b="1" dirty="0">
                <a:latin typeface="Arial" charset="0"/>
              </a:rPr>
              <a:t>	      </a:t>
            </a:r>
            <a:r>
              <a:rPr lang="fr-FR" altLang="fr-FR" sz="1400" b="1" dirty="0">
                <a:solidFill>
                  <a:srgbClr val="000099"/>
                </a:solidFill>
                <a:latin typeface="Arial" charset="0"/>
              </a:rPr>
              <a:t>nb ES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latin typeface="Arial" charset="0"/>
              </a:rPr>
              <a:t>Auvergne	                              70</a:t>
            </a:r>
          </a:p>
          <a:p>
            <a:pPr>
              <a:lnSpc>
                <a:spcPct val="95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fr-FR" sz="1400" b="1" dirty="0">
                <a:latin typeface="Arial" charset="0"/>
              </a:rPr>
              <a:t>Rhône-Alpes	          311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-100013"/>
            <a:ext cx="8051800" cy="91440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département </a:t>
            </a:r>
            <a:r>
              <a:rPr lang="fr-FR" altLang="fr-FR" sz="2400" dirty="0"/>
              <a:t>(463)</a:t>
            </a:r>
            <a:endParaRPr lang="fr-FR" altLang="fr-FR" dirty="0"/>
          </a:p>
        </p:txBody>
      </p:sp>
      <p:sp>
        <p:nvSpPr>
          <p:cNvPr id="7173" name="AutoShape 16"/>
          <p:cNvSpPr>
            <a:spLocks noChangeArrowheads="1"/>
          </p:cNvSpPr>
          <p:nvPr/>
        </p:nvSpPr>
        <p:spPr bwMode="auto">
          <a:xfrm>
            <a:off x="3855411" y="1391946"/>
            <a:ext cx="152400" cy="1524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7174" name="AutoShape 18"/>
          <p:cNvSpPr>
            <a:spLocks noChangeArrowheads="1"/>
          </p:cNvSpPr>
          <p:nvPr/>
        </p:nvSpPr>
        <p:spPr bwMode="auto">
          <a:xfrm>
            <a:off x="3855411" y="1584033"/>
            <a:ext cx="152400" cy="152400"/>
          </a:xfrm>
          <a:prstGeom prst="flowChartProcess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146308"/>
              </p:ext>
            </p:extLst>
          </p:nvPr>
        </p:nvGraphicFramePr>
        <p:xfrm>
          <a:off x="503040" y="1700808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9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518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statut  </a:t>
            </a:r>
            <a:r>
              <a:rPr lang="fr-FR" altLang="fr-FR" sz="2400" dirty="0"/>
              <a:t>(463)</a:t>
            </a:r>
            <a:endParaRPr lang="fr-FR" altLang="fr-FR" dirty="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89843288"/>
              </p:ext>
            </p:extLst>
          </p:nvPr>
        </p:nvGraphicFramePr>
        <p:xfrm>
          <a:off x="155575" y="1735138"/>
          <a:ext cx="898366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Chart" r:id="rId3" imgW="8181908" imgH="4171823" progId="MSGraph.Chart.8">
                  <p:embed followColorScheme="full"/>
                </p:oleObj>
              </mc:Choice>
              <mc:Fallback>
                <p:oleObj name="Chart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735138"/>
                        <a:ext cx="898366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48400" y="1879600"/>
            <a:ext cx="2284413" cy="1016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Public	        267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Privé	          44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Arial" charset="0"/>
              </a:rPr>
              <a:t>PIC	          19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569913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dirty="0"/>
              <a:t>Répartition par critères  hors </a:t>
            </a:r>
            <a:r>
              <a:rPr lang="fr-FR" altLang="fr-FR" dirty="0" err="1"/>
              <a:t>BHRe</a:t>
            </a:r>
            <a:r>
              <a:rPr lang="fr-FR" altLang="fr-FR" dirty="0"/>
              <a:t> </a:t>
            </a:r>
            <a:r>
              <a:rPr lang="fr-FR" altLang="fr-FR" sz="2400" dirty="0"/>
              <a:t>(158)</a:t>
            </a:r>
            <a:endParaRPr lang="fr-FR" altLang="fr-FR" dirty="0"/>
          </a:p>
        </p:txBody>
      </p:sp>
      <p:graphicFrame>
        <p:nvGraphicFramePr>
          <p:cNvPr id="10243" name="Object 1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22356653"/>
              </p:ext>
            </p:extLst>
          </p:nvPr>
        </p:nvGraphicFramePr>
        <p:xfrm>
          <a:off x="244475" y="1558925"/>
          <a:ext cx="8931275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Chart" r:id="rId3" imgW="8181908" imgH="4171823" progId="MSGraph.Chart.8">
                  <p:embed followColorScheme="full"/>
                </p:oleObj>
              </mc:Choice>
              <mc:Fallback>
                <p:oleObj name="Chart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558925"/>
                        <a:ext cx="8931275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16"/>
          <p:cNvSpPr txBox="1">
            <a:spLocks noChangeArrowheads="1"/>
          </p:cNvSpPr>
          <p:nvPr/>
        </p:nvSpPr>
        <p:spPr bwMode="auto">
          <a:xfrm rot="-2410667">
            <a:off x="1273854" y="483235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Agent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 rot="-2410667">
            <a:off x="2097162" y="4636041"/>
            <a:ext cx="291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Localisation ou circonstances de survenue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 rot="-2410667">
            <a:off x="4213674" y="4568942"/>
            <a:ext cx="1425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Cas groupés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 rot="-2410667">
            <a:off x="6468025" y="4691063"/>
            <a:ext cx="91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Décès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 rot="-2410667">
            <a:off x="8114614" y="4786206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0000FF"/>
                </a:solidFill>
                <a:latin typeface="Arial" charset="0"/>
              </a:rPr>
              <a:t>D.O.</a:t>
            </a:r>
            <a:endParaRPr lang="fr-FR" altLang="fr-FR" sz="1600" b="1" dirty="0"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7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r>
              <a:rPr lang="fr-FR" sz="3200" dirty="0"/>
              <a:t>SIN HORS </a:t>
            </a:r>
            <a:r>
              <a:rPr lang="fr-FR" sz="3200" dirty="0" err="1"/>
              <a:t>BHRe</a:t>
            </a:r>
            <a:r>
              <a:rPr lang="fr-FR" sz="3200" dirty="0"/>
              <a:t>, SIN à décès liés:</a:t>
            </a:r>
            <a:br>
              <a:rPr lang="fr-FR" sz="3200" dirty="0"/>
            </a:br>
            <a:r>
              <a:rPr lang="fr-FR" sz="3200" dirty="0"/>
              <a:t> Quels sites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019689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17 SIN critère = décès lié</a:t>
            </a:r>
          </a:p>
          <a:p>
            <a:pPr marL="0" indent="0">
              <a:buNone/>
            </a:pPr>
            <a:r>
              <a:rPr lang="fr-FR" sz="2400" dirty="0"/>
              <a:t>17 sites infectieux renseignés</a:t>
            </a:r>
          </a:p>
          <a:p>
            <a:pPr marL="0" indent="0">
              <a:buNone/>
            </a:pPr>
            <a:r>
              <a:rPr lang="fr-FR" sz="2000" dirty="0"/>
              <a:t>dont 5 syndromes grippaux</a:t>
            </a:r>
          </a:p>
          <a:p>
            <a:pPr marL="0" indent="0">
              <a:buNone/>
            </a:pPr>
            <a:r>
              <a:rPr lang="fr-FR" sz="2000" dirty="0"/>
              <a:t>dont 2 endocardites infectieuses</a:t>
            </a:r>
          </a:p>
          <a:p>
            <a:pPr marL="0" indent="0">
              <a:buNone/>
            </a:pPr>
            <a:r>
              <a:rPr lang="fr-FR" sz="2000" dirty="0"/>
              <a:t>dont 1 infection à ICD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Quels microorganismes :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22302"/>
              </p:ext>
            </p:extLst>
          </p:nvPr>
        </p:nvGraphicFramePr>
        <p:xfrm>
          <a:off x="4932040" y="4077072"/>
          <a:ext cx="309634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400" dirty="0"/>
                        <a:t>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6">
                <a:tc>
                  <a:txBody>
                    <a:bodyPr/>
                    <a:lstStyle/>
                    <a:p>
                      <a:r>
                        <a:rPr lang="fr-FR" sz="1200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/>
                        <a:t>SARM / STAEPI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/>
                        <a:t>ASPFUM/ FILAUT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fr-FR" sz="1200" dirty="0"/>
                        <a:t>EXASTE/NONIDE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64">
                <a:tc>
                  <a:txBody>
                    <a:bodyPr/>
                    <a:lstStyle/>
                    <a:p>
                      <a:r>
                        <a:rPr lang="fr-FR" sz="1200" dirty="0"/>
                        <a:t>KLEPNE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16">
                <a:tc>
                  <a:txBody>
                    <a:bodyPr/>
                    <a:lstStyle/>
                    <a:p>
                      <a:r>
                        <a:rPr lang="fr-FR" sz="1200" dirty="0"/>
                        <a:t>ENTCLO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760">
                <a:tc>
                  <a:txBody>
                    <a:bodyPr/>
                    <a:lstStyle/>
                    <a:p>
                      <a:r>
                        <a:rPr lang="fr-FR" sz="1200" dirty="0"/>
                        <a:t>CLODIF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12">
                <a:tc>
                  <a:txBody>
                    <a:bodyPr/>
                    <a:lstStyle/>
                    <a:p>
                      <a:r>
                        <a:rPr lang="fr-FR" sz="1200" dirty="0"/>
                        <a:t>LISTERIA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6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3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Répartition par sites  </a:t>
            </a:r>
            <a:r>
              <a:rPr lang="fr-FR" altLang="fr-FR" sz="2400" dirty="0"/>
              <a:t>(463)</a:t>
            </a:r>
            <a:r>
              <a:rPr lang="fr-FR" altLang="fr-FR" dirty="0"/>
              <a:t> 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54336053"/>
              </p:ext>
            </p:extLst>
          </p:nvPr>
        </p:nvGraphicFramePr>
        <p:xfrm>
          <a:off x="79375" y="1811338"/>
          <a:ext cx="898366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Chart" r:id="rId3" imgW="8181908" imgH="4171823" progId="MSGraph.Chart.8">
                  <p:embed followColorScheme="full"/>
                </p:oleObj>
              </mc:Choice>
              <mc:Fallback>
                <p:oleObj name="Chart" r:id="rId3" imgW="8181908" imgH="4171823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811338"/>
                        <a:ext cx="898366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6499225"/>
            <a:ext cx="450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Arial" charset="0"/>
              </a:rPr>
              <a:t>CPias</a:t>
            </a:r>
            <a:r>
              <a:rPr lang="fr-FR" altLang="fr-FR" sz="1200" dirty="0">
                <a:latin typeface="Arial" charset="0"/>
              </a:rPr>
              <a:t> ARA/ Période du 1er janvier au 31 décembre 2018</a:t>
            </a:r>
            <a:endParaRPr lang="fr-FR" altLang="fr-F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4353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PPT_CClin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ModelePPT_CPias_ARA_2017</Template>
  <TotalTime>5870</TotalTime>
  <Words>1130</Words>
  <Application>Microsoft Office PowerPoint</Application>
  <PresentationFormat>Affichage à l'écran (4:3)</PresentationFormat>
  <Paragraphs>248</Paragraphs>
  <Slides>27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Times New Roman</vt:lpstr>
      <vt:lpstr>Webdings</vt:lpstr>
      <vt:lpstr>Wingdings</vt:lpstr>
      <vt:lpstr>ModelePPT_CClin_2015</vt:lpstr>
      <vt:lpstr>Graphique Microsoft Graph</vt:lpstr>
      <vt:lpstr>Feuille de calcul Microsoft Excel 97-2003</vt:lpstr>
      <vt:lpstr>Statistiques signalement  des infections nosocomiales</vt:lpstr>
      <vt:lpstr>En quelques chiffres...</vt:lpstr>
      <vt:lpstr>Évolution des signalements</vt:lpstr>
      <vt:lpstr>Taux de signalement pour 10 000 lits d’hospitalisation complète Données SAE : 2015** 2016* 2017</vt:lpstr>
      <vt:lpstr>Répartition par département (463)</vt:lpstr>
      <vt:lpstr>Répartition par statut  (463)</vt:lpstr>
      <vt:lpstr>Répartition par critères  hors BHRe (158)</vt:lpstr>
      <vt:lpstr>SIN HORS BHRe, SIN à décès liés:  Quels sites</vt:lpstr>
      <vt:lpstr>Répartition par sites  (463) </vt:lpstr>
      <vt:lpstr>SIN HORS BHRe, cas isolés ou cas groupés : Quels sites</vt:lpstr>
      <vt:lpstr>Répartition par service (463) </vt:lpstr>
      <vt:lpstr>SIN HORS BHRe, cas isolés ou cas groupés : Quels services</vt:lpstr>
      <vt:lpstr>Répartition des germes (463)</vt:lpstr>
      <vt:lpstr>Legionella pne. par région (14 cas)</vt:lpstr>
      <vt:lpstr>Aspergillus par région (4 cas)</vt:lpstr>
      <vt:lpstr>Epidémiologie </vt:lpstr>
      <vt:lpstr>Distribution par région du nbre de cas BHRe signalés (France : N = 1612)</vt:lpstr>
      <vt:lpstr>Résultats</vt:lpstr>
      <vt:lpstr>Résultats</vt:lpstr>
      <vt:lpstr>Résultats</vt:lpstr>
      <vt:lpstr>Résultats</vt:lpstr>
      <vt:lpstr>Signalements ARA 2016*-2017**-2018***</vt:lpstr>
      <vt:lpstr>Objectifs nationaux - EPC ERG</vt:lpstr>
      <vt:lpstr>Signalements par mécanismes de résistance identifiés : N= 325</vt:lpstr>
      <vt:lpstr>Rapport BHRe</vt:lpstr>
      <vt:lpstr>Principaux pays cités si lien avec l’étranger BHRe N=78</vt:lpstr>
      <vt:lpstr>Alertes régionales et nationales 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Restructuration réseau CClin-Arlin Réformes vigilance + territoire</dc:title>
  <dc:creator>SAVEY, Anne</dc:creator>
  <cp:lastModifiedBy>MACHUT, Anais</cp:lastModifiedBy>
  <cp:revision>365</cp:revision>
  <cp:lastPrinted>2019-01-23T14:28:43Z</cp:lastPrinted>
  <dcterms:created xsi:type="dcterms:W3CDTF">2016-01-12T14:33:47Z</dcterms:created>
  <dcterms:modified xsi:type="dcterms:W3CDTF">2023-10-13T08:42:07Z</dcterms:modified>
</cp:coreProperties>
</file>